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6F7"/>
    <a:srgbClr val="0000FF"/>
    <a:srgbClr val="FF00FF"/>
    <a:srgbClr val="82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9592" y="1085835"/>
            <a:ext cx="7992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+mn-ea"/>
              </a:rPr>
              <a:t>第六章 输入输出设备及接口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63688" y="3564305"/>
            <a:ext cx="34349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  键盘及接口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63688" y="4437112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  显示设备及接口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6136" y="450912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5050"/>
                </a:solidFill>
              </a:rPr>
              <a:t>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4224560"/>
            <a:ext cx="871220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b="1" u="sng"/>
              <a:t>硬件扫描键盘的主要优点</a:t>
            </a:r>
            <a:r>
              <a:rPr lang="zh-CN" altLang="en-US" sz="2800" b="1"/>
              <a:t>:</a:t>
            </a:r>
          </a:p>
          <a:p>
            <a:pPr marL="190500" indent="-19050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/>
              <a:t>  仅在接口产生</a:t>
            </a:r>
            <a:r>
              <a:rPr lang="en-US" altLang="zh-CN" sz="2800" b="1"/>
              <a:t>ASCII</a:t>
            </a:r>
            <a:r>
              <a:rPr lang="zh-CN" altLang="en-US" sz="2800" b="1"/>
              <a:t>码后, </a:t>
            </a:r>
            <a:r>
              <a:rPr lang="en-US" altLang="zh-CN" sz="2800" b="1"/>
              <a:t>CPU</a:t>
            </a:r>
            <a:r>
              <a:rPr lang="zh-CN" altLang="en-US" sz="2800" b="1"/>
              <a:t>以中断方式读取该代码, 所以</a:t>
            </a:r>
            <a:r>
              <a:rPr lang="en-US" altLang="zh-CN" sz="2800" b="1"/>
              <a:t>CPU</a:t>
            </a:r>
            <a:r>
              <a:rPr lang="zh-CN" altLang="en-US" sz="2800" b="1"/>
              <a:t>负担小。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9180" y="130982"/>
            <a:ext cx="2743200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4. 完整过程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9938" y="1063482"/>
            <a:ext cx="2330450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计数器计数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820988" y="1575376"/>
            <a:ext cx="8128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86163" y="1079357"/>
            <a:ext cx="4572000" cy="749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计数值等于按键位置码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99592" y="2276872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12863" y="1870541"/>
            <a:ext cx="4059237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比较器送出锁定信号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716016" y="2276872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95888" y="1888004"/>
            <a:ext cx="3192462" cy="749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计数器停止计数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14450" y="2544316"/>
            <a:ext cx="7196138" cy="749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以计数值(即扫描码为地址)访问</a:t>
            </a:r>
            <a:r>
              <a:rPr lang="en-US" altLang="zh-CN" sz="2800" b="1"/>
              <a:t>ROM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1438" y="3266400"/>
            <a:ext cx="3446462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获得按键</a:t>
            </a:r>
            <a:r>
              <a:rPr lang="en-US" altLang="zh-CN" sz="2800" b="1"/>
              <a:t>ASCII</a:t>
            </a:r>
            <a:r>
              <a:rPr lang="zh-CN" altLang="en-US" sz="2800" b="1"/>
              <a:t>码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72038" y="3252732"/>
            <a:ext cx="1119187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接口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917575" y="2924944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7291388" y="2944822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908050" y="3645024"/>
            <a:ext cx="4572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354513" y="3645024"/>
            <a:ext cx="4572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5762625" y="3645024"/>
            <a:ext cx="457200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 b="1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205538" y="3255885"/>
            <a:ext cx="1728787" cy="749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处理器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01950" y="980728"/>
            <a:ext cx="7064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build="p" autoUpdateAnimBg="0" advAuto="0"/>
      <p:bldP spid="11" grpId="0" build="p" autoUpdateAnimBg="0" advAuto="0"/>
      <p:bldP spid="12" grpId="0" build="p" autoUpdateAnimBg="0" advAuto="0"/>
      <p:bldP spid="13" grpId="0" build="p" autoUpdateAnimBg="0" advAuto="0"/>
      <p:bldP spid="14" grpId="0" animBg="1"/>
      <p:bldP spid="15" grpId="0" animBg="1"/>
      <p:bldP spid="16" grpId="0" animBg="1"/>
      <p:bldP spid="17" grpId="0" animBg="1"/>
      <p:bldP spid="18" grpId="0" animBg="1"/>
      <p:bldP spid="19" grpId="0" build="p" autoUpdateAnimBg="0" advAuto="0"/>
      <p:bldP spid="2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4132" y="965671"/>
            <a:ext cx="820509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/>
              <a:t>用键盘扫描程序识别按键位置, 并转换为相应代码。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16496" y="116632"/>
            <a:ext cx="4419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6</a:t>
            </a:r>
            <a:r>
              <a:rPr lang="zh-CN" altLang="en-US" sz="2800" b="1" smtClean="0">
                <a:solidFill>
                  <a:srgbClr val="0000FF"/>
                </a:solidFill>
              </a:rPr>
              <a:t>.</a:t>
            </a:r>
            <a:r>
              <a:rPr lang="en-US" altLang="zh-CN" sz="2800" b="1" smtClean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.</a:t>
            </a:r>
            <a:r>
              <a:rPr lang="zh-CN" altLang="en-US" sz="2800" b="1">
                <a:solidFill>
                  <a:srgbClr val="0000FF"/>
                </a:solidFill>
              </a:rPr>
              <a:t>2  软件扫描键盘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95536" y="1772341"/>
            <a:ext cx="31051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(1) 逐行扫描法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6575" y="2439577"/>
            <a:ext cx="23193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1) 键盘矩阵</a:t>
            </a:r>
          </a:p>
        </p:txBody>
      </p:sp>
      <p:sp>
        <p:nvSpPr>
          <p:cNvPr id="8" name="Text Box 161"/>
          <p:cNvSpPr txBox="1">
            <a:spLocks noChangeArrowheads="1"/>
          </p:cNvSpPr>
          <p:nvPr/>
        </p:nvSpPr>
        <p:spPr bwMode="auto">
          <a:xfrm>
            <a:off x="501650" y="3133935"/>
            <a:ext cx="3563938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如果没有行线的影响, 列线均输出高电平。</a:t>
            </a:r>
          </a:p>
        </p:txBody>
      </p:sp>
      <p:sp>
        <p:nvSpPr>
          <p:cNvPr id="9" name="Text Box 164"/>
          <p:cNvSpPr txBox="1">
            <a:spLocks noChangeArrowheads="1"/>
          </p:cNvSpPr>
          <p:nvPr/>
        </p:nvSpPr>
        <p:spPr bwMode="auto">
          <a:xfrm>
            <a:off x="544513" y="4854104"/>
            <a:ext cx="25908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2) 扫描流程</a:t>
            </a:r>
          </a:p>
        </p:txBody>
      </p:sp>
      <p:sp>
        <p:nvSpPr>
          <p:cNvPr id="10" name="Text Box 165"/>
          <p:cNvSpPr txBox="1">
            <a:spLocks noChangeArrowheads="1"/>
          </p:cNvSpPr>
          <p:nvPr/>
        </p:nvSpPr>
        <p:spPr bwMode="auto">
          <a:xfrm>
            <a:off x="395536" y="5428381"/>
            <a:ext cx="8658225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任一键按下后产生中断请求, </a:t>
            </a:r>
            <a:r>
              <a:rPr lang="en-US" altLang="zh-CN" sz="2800" b="1"/>
              <a:t>CPU</a:t>
            </a:r>
            <a:r>
              <a:rPr lang="zh-CN" altLang="en-US" sz="2800" b="1"/>
              <a:t>响应后进入中断服务程序(即扫描子程序, 或键盘内置单片机执行扫描程序</a:t>
            </a:r>
            <a:r>
              <a:rPr lang="zh-CN" altLang="en-US" sz="2800" b="1" smtClean="0"/>
              <a:t>)</a:t>
            </a:r>
            <a:endParaRPr lang="zh-CN" altLang="en-US" sz="2800" b="1"/>
          </a:p>
        </p:txBody>
      </p:sp>
      <p:grpSp>
        <p:nvGrpSpPr>
          <p:cNvPr id="11" name="Group 175"/>
          <p:cNvGrpSpPr>
            <a:grpSpLocks/>
          </p:cNvGrpSpPr>
          <p:nvPr/>
        </p:nvGrpSpPr>
        <p:grpSpPr bwMode="auto">
          <a:xfrm>
            <a:off x="4306888" y="1717080"/>
            <a:ext cx="5072062" cy="3597275"/>
            <a:chOff x="2713" y="949"/>
            <a:chExt cx="3195" cy="2266"/>
          </a:xfrm>
        </p:grpSpPr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233" y="949"/>
              <a:ext cx="4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cs typeface="Times New Roman" pitchFamily="18" charset="0"/>
                  <a:sym typeface="Symbol" pitchFamily="18" charset="2"/>
                </a:rPr>
                <a:t></a:t>
              </a:r>
              <a:r>
                <a:rPr lang="zh-CN" altLang="en-US" sz="2400" b="1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V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026" y="1735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174" y="1216"/>
              <a:ext cx="1406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165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165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136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5582" y="1171"/>
              <a:ext cx="73" cy="73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154" y="1472"/>
              <a:ext cx="175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 b="1">
                  <a:ea typeface="黑体" pitchFamily="2" charset="-122"/>
                </a:rPr>
                <a:t>0      1       2       3</a:t>
              </a:r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4030" y="2073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>
              <a:off x="4036" y="2368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89"/>
            <p:cNvSpPr>
              <a:spLocks noChangeShapeType="1"/>
            </p:cNvSpPr>
            <p:nvPr/>
          </p:nvSpPr>
          <p:spPr bwMode="auto">
            <a:xfrm>
              <a:off x="4039" y="2660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H="1">
              <a:off x="4550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550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Rectangle 94"/>
            <p:cNvSpPr>
              <a:spLocks noChangeArrowheads="1"/>
            </p:cNvSpPr>
            <p:nvPr/>
          </p:nvSpPr>
          <p:spPr bwMode="auto">
            <a:xfrm>
              <a:off x="4512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6"/>
            <p:cNvSpPr>
              <a:spLocks noChangeShapeType="1"/>
            </p:cNvSpPr>
            <p:nvPr/>
          </p:nvSpPr>
          <p:spPr bwMode="auto">
            <a:xfrm flipH="1">
              <a:off x="4970" y="1522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97"/>
            <p:cNvSpPr>
              <a:spLocks noChangeShapeType="1"/>
            </p:cNvSpPr>
            <p:nvPr/>
          </p:nvSpPr>
          <p:spPr bwMode="auto">
            <a:xfrm>
              <a:off x="4970" y="1221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98"/>
            <p:cNvSpPr>
              <a:spLocks noChangeArrowheads="1"/>
            </p:cNvSpPr>
            <p:nvPr/>
          </p:nvSpPr>
          <p:spPr bwMode="auto">
            <a:xfrm>
              <a:off x="4932" y="1357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5"/>
            <p:cNvSpPr>
              <a:spLocks noChangeShapeType="1"/>
            </p:cNvSpPr>
            <p:nvPr/>
          </p:nvSpPr>
          <p:spPr bwMode="auto">
            <a:xfrm flipH="1">
              <a:off x="5368" y="1526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6"/>
            <p:cNvSpPr>
              <a:spLocks noChangeShapeType="1"/>
            </p:cNvSpPr>
            <p:nvPr/>
          </p:nvSpPr>
          <p:spPr bwMode="auto">
            <a:xfrm>
              <a:off x="5368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Rectangle 107"/>
            <p:cNvSpPr>
              <a:spLocks noChangeArrowheads="1"/>
            </p:cNvSpPr>
            <p:nvPr/>
          </p:nvSpPr>
          <p:spPr bwMode="auto">
            <a:xfrm>
              <a:off x="5330" y="1343"/>
              <a:ext cx="70" cy="181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2" name="Group 166"/>
            <p:cNvGrpSpPr>
              <a:grpSpLocks/>
            </p:cNvGrpSpPr>
            <p:nvPr/>
          </p:nvGrpSpPr>
          <p:grpSpPr bwMode="auto">
            <a:xfrm>
              <a:off x="4342" y="1853"/>
              <a:ext cx="211" cy="197"/>
              <a:chOff x="4272" y="1934"/>
              <a:chExt cx="254" cy="214"/>
            </a:xfrm>
          </p:grpSpPr>
          <p:sp>
            <p:nvSpPr>
              <p:cNvPr id="49" name="Line 116"/>
              <p:cNvSpPr>
                <a:spLocks noChangeShapeType="1"/>
              </p:cNvSpPr>
              <p:nvPr/>
            </p:nvSpPr>
            <p:spPr bwMode="auto">
              <a:xfrm flipH="1">
                <a:off x="4468" y="1954"/>
                <a:ext cx="58" cy="6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0" name="Line 117"/>
              <p:cNvSpPr>
                <a:spLocks noChangeShapeType="1"/>
              </p:cNvSpPr>
              <p:nvPr/>
            </p:nvSpPr>
            <p:spPr bwMode="auto">
              <a:xfrm flipH="1">
                <a:off x="4345" y="2081"/>
                <a:ext cx="69" cy="6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1" name="Line 118"/>
              <p:cNvSpPr>
                <a:spLocks noChangeShapeType="1"/>
              </p:cNvSpPr>
              <p:nvPr/>
            </p:nvSpPr>
            <p:spPr bwMode="auto">
              <a:xfrm flipH="1">
                <a:off x="4341" y="1963"/>
                <a:ext cx="98" cy="10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2" name="Line 119"/>
              <p:cNvSpPr>
                <a:spLocks noChangeShapeType="1"/>
              </p:cNvSpPr>
              <p:nvPr/>
            </p:nvSpPr>
            <p:spPr bwMode="auto">
              <a:xfrm flipH="1" flipV="1">
                <a:off x="4272" y="1934"/>
                <a:ext cx="108" cy="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33" name="Text Box 131"/>
            <p:cNvSpPr txBox="1">
              <a:spLocks noChangeArrowheads="1"/>
            </p:cNvSpPr>
            <p:nvPr/>
          </p:nvSpPr>
          <p:spPr bwMode="auto">
            <a:xfrm>
              <a:off x="3872" y="1302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4" name="Text Box 135"/>
            <p:cNvSpPr txBox="1">
              <a:spLocks noChangeArrowheads="1"/>
            </p:cNvSpPr>
            <p:nvPr/>
          </p:nvSpPr>
          <p:spPr bwMode="auto">
            <a:xfrm>
              <a:off x="4285" y="1289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5" name="Text Box 136"/>
            <p:cNvSpPr txBox="1">
              <a:spLocks noChangeArrowheads="1"/>
            </p:cNvSpPr>
            <p:nvPr/>
          </p:nvSpPr>
          <p:spPr bwMode="auto">
            <a:xfrm>
              <a:off x="4703" y="1289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6" name="Text Box 137"/>
            <p:cNvSpPr txBox="1">
              <a:spLocks noChangeArrowheads="1"/>
            </p:cNvSpPr>
            <p:nvPr/>
          </p:nvSpPr>
          <p:spPr bwMode="auto">
            <a:xfrm>
              <a:off x="5098" y="1300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37" name="AutoShape 140"/>
            <p:cNvSpPr>
              <a:spLocks noChangeArrowheads="1"/>
            </p:cNvSpPr>
            <p:nvPr/>
          </p:nvSpPr>
          <p:spPr bwMode="auto">
            <a:xfrm>
              <a:off x="2784" y="2105"/>
              <a:ext cx="399" cy="184"/>
            </a:xfrm>
            <a:prstGeom prst="rightArrow">
              <a:avLst>
                <a:gd name="adj1" fmla="val 50000"/>
                <a:gd name="adj2" fmla="val 54212"/>
              </a:avLst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39"/>
            <p:cNvSpPr txBox="1">
              <a:spLocks noChangeArrowheads="1"/>
            </p:cNvSpPr>
            <p:nvPr/>
          </p:nvSpPr>
          <p:spPr bwMode="auto">
            <a:xfrm>
              <a:off x="3206" y="1542"/>
              <a:ext cx="414" cy="1262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/>
                <a:t>输入寄存器</a:t>
              </a:r>
            </a:p>
          </p:txBody>
        </p:sp>
        <p:sp>
          <p:nvSpPr>
            <p:cNvPr id="39" name="Freeform 142"/>
            <p:cNvSpPr>
              <a:spLocks/>
            </p:cNvSpPr>
            <p:nvPr/>
          </p:nvSpPr>
          <p:spPr bwMode="auto">
            <a:xfrm>
              <a:off x="3627" y="1744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Freeform 143"/>
            <p:cNvSpPr>
              <a:spLocks/>
            </p:cNvSpPr>
            <p:nvPr/>
          </p:nvSpPr>
          <p:spPr bwMode="auto">
            <a:xfrm>
              <a:off x="3625" y="2382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Text Box 146"/>
            <p:cNvSpPr txBox="1">
              <a:spLocks noChangeArrowheads="1"/>
            </p:cNvSpPr>
            <p:nvPr/>
          </p:nvSpPr>
          <p:spPr bwMode="auto">
            <a:xfrm>
              <a:off x="2713" y="1840"/>
              <a:ext cx="5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DB</a:t>
              </a:r>
            </a:p>
          </p:txBody>
        </p:sp>
        <p:sp>
          <p:nvSpPr>
            <p:cNvPr id="42" name="Text Box 153"/>
            <p:cNvSpPr txBox="1">
              <a:spLocks noChangeArrowheads="1"/>
            </p:cNvSpPr>
            <p:nvPr/>
          </p:nvSpPr>
          <p:spPr bwMode="auto">
            <a:xfrm>
              <a:off x="3973" y="2886"/>
              <a:ext cx="1721" cy="3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700" b="1"/>
                <a:t>输出三态缓冲器</a:t>
              </a:r>
            </a:p>
          </p:txBody>
        </p:sp>
        <p:sp>
          <p:nvSpPr>
            <p:cNvPr id="43" name="Freeform 157"/>
            <p:cNvSpPr>
              <a:spLocks/>
            </p:cNvSpPr>
            <p:nvPr/>
          </p:nvSpPr>
          <p:spPr bwMode="auto">
            <a:xfrm>
              <a:off x="3636" y="2081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Freeform 158"/>
            <p:cNvSpPr>
              <a:spLocks/>
            </p:cNvSpPr>
            <p:nvPr/>
          </p:nvSpPr>
          <p:spPr bwMode="auto">
            <a:xfrm>
              <a:off x="3630" y="2680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Text Box 170"/>
            <p:cNvSpPr txBox="1">
              <a:spLocks noChangeArrowheads="1"/>
            </p:cNvSpPr>
            <p:nvPr/>
          </p:nvSpPr>
          <p:spPr bwMode="auto">
            <a:xfrm>
              <a:off x="3763" y="1599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0</a:t>
              </a:r>
              <a:endParaRPr lang="zh-CN" altLang="en-US" sz="2400" b="1"/>
            </a:p>
          </p:txBody>
        </p:sp>
        <p:sp>
          <p:nvSpPr>
            <p:cNvPr id="46" name="Text Box 171"/>
            <p:cNvSpPr txBox="1">
              <a:spLocks noChangeArrowheads="1"/>
            </p:cNvSpPr>
            <p:nvPr/>
          </p:nvSpPr>
          <p:spPr bwMode="auto">
            <a:xfrm>
              <a:off x="3774" y="1938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1</a:t>
              </a:r>
              <a:endParaRPr lang="zh-CN" altLang="en-US" sz="2400" b="1"/>
            </a:p>
          </p:txBody>
        </p:sp>
        <p:sp>
          <p:nvSpPr>
            <p:cNvPr id="47" name="Text Box 172"/>
            <p:cNvSpPr txBox="1">
              <a:spLocks noChangeArrowheads="1"/>
            </p:cNvSpPr>
            <p:nvPr/>
          </p:nvSpPr>
          <p:spPr bwMode="auto">
            <a:xfrm>
              <a:off x="3800" y="2232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2</a:t>
              </a:r>
              <a:endParaRPr lang="zh-CN" altLang="en-US" sz="2400" b="1"/>
            </a:p>
          </p:txBody>
        </p:sp>
        <p:sp>
          <p:nvSpPr>
            <p:cNvPr id="48" name="Text Box 173"/>
            <p:cNvSpPr txBox="1">
              <a:spLocks noChangeArrowheads="1"/>
            </p:cNvSpPr>
            <p:nvPr/>
          </p:nvSpPr>
          <p:spPr bwMode="auto">
            <a:xfrm>
              <a:off x="3784" y="2540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3</a:t>
              </a:r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3575621" y="1923504"/>
            <a:ext cx="0" cy="32067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3562921" y="882104"/>
            <a:ext cx="0" cy="30797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1696" y="404266"/>
            <a:ext cx="1758950" cy="452432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b="1"/>
              <a:t>行线送全0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294509" y="1210716"/>
            <a:ext cx="2555875" cy="684213"/>
            <a:chOff x="1537" y="689"/>
            <a:chExt cx="1610" cy="457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37" y="689"/>
              <a:ext cx="1610" cy="457"/>
            </a:xfrm>
            <a:prstGeom prst="flowChartDecision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7" y="757"/>
              <a:ext cx="1296" cy="3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列线中有0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51759" y="2266404"/>
            <a:ext cx="885825" cy="431800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b="1"/>
              <a:t> </a:t>
            </a:r>
            <a:r>
              <a:rPr lang="en-US" altLang="zh-CN" sz="2700" b="1"/>
              <a:t>i</a:t>
            </a:r>
            <a:r>
              <a:rPr lang="en-US" altLang="zh-CN" sz="1200" b="1"/>
              <a:t> </a:t>
            </a:r>
            <a:r>
              <a:rPr lang="en-US" altLang="zh-CN" sz="2700" b="1"/>
              <a:t>=</a:t>
            </a:r>
            <a:r>
              <a:rPr lang="en-US" altLang="zh-CN" sz="1200" b="1"/>
              <a:t> </a:t>
            </a:r>
            <a:r>
              <a:rPr lang="en-US" altLang="zh-CN" sz="2700" b="1"/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02409" y="3115716"/>
            <a:ext cx="3292475" cy="466281"/>
          </a:xfrm>
          <a:prstGeom prst="rect">
            <a:avLst/>
          </a:prstGeom>
          <a:solidFill>
            <a:srgbClr val="CC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b="1"/>
              <a:t>第</a:t>
            </a:r>
            <a:r>
              <a:rPr lang="en-US" altLang="zh-CN" sz="2700" b="1"/>
              <a:t>i</a:t>
            </a:r>
            <a:r>
              <a:rPr lang="zh-CN" altLang="en-US" sz="2700" b="1"/>
              <a:t>行送</a:t>
            </a:r>
            <a:r>
              <a:rPr lang="en-US" altLang="en-US" sz="2700" b="1"/>
              <a:t>0, </a:t>
            </a:r>
            <a:r>
              <a:rPr lang="zh-CN" altLang="en-US" sz="2700" b="1"/>
              <a:t>其余行送1</a:t>
            </a: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2372296" y="3887241"/>
            <a:ext cx="2462213" cy="650875"/>
            <a:chOff x="1613" y="2438"/>
            <a:chExt cx="1551" cy="453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613" y="2438"/>
              <a:ext cx="1551" cy="453"/>
            </a:xfrm>
            <a:prstGeom prst="flowChartDecision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56" y="2492"/>
              <a:ext cx="1099" cy="3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列线中有0</a:t>
              </a: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08771" y="4904829"/>
            <a:ext cx="3033713" cy="445507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700" b="1"/>
              <a:t>获得按键行列位置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3574034" y="2712491"/>
            <a:ext cx="0" cy="37941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589909" y="3625304"/>
            <a:ext cx="0" cy="258762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601021" y="4544466"/>
            <a:ext cx="0" cy="34448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2089721" y="5674766"/>
            <a:ext cx="3025775" cy="484188"/>
            <a:chOff x="1408" y="3600"/>
            <a:chExt cx="1820" cy="333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408" y="3600"/>
              <a:ext cx="1820" cy="33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700" b="1"/>
                <a:t>位置码     </a:t>
              </a:r>
              <a:r>
                <a:rPr lang="en-US" altLang="zh-CN" sz="2700" b="1"/>
                <a:t>ASCII</a:t>
              </a:r>
              <a:r>
                <a:rPr lang="zh-CN" altLang="en-US" sz="2700" b="1"/>
                <a:t>码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147" y="3756"/>
              <a:ext cx="193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602609" y="5379491"/>
            <a:ext cx="0" cy="26511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84771" y="1809204"/>
            <a:ext cx="1866900" cy="790575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600" b="1" smtClean="0"/>
              <a:t>没有键按下</a:t>
            </a:r>
            <a:r>
              <a:rPr lang="zh-CN" altLang="en-US" sz="2600" b="1"/>
              <a:t>转显示程序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664521" y="1804441"/>
            <a:ext cx="5334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Y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656584" y="4469854"/>
            <a:ext cx="5334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Y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903984" y="3784054"/>
            <a:ext cx="5334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N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54621" y="3988841"/>
            <a:ext cx="995363" cy="445507"/>
          </a:xfrm>
          <a:prstGeom prst="rect">
            <a:avLst/>
          </a:prstGeom>
          <a:solidFill>
            <a:srgbClr val="CC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700" b="1"/>
              <a:t>i=i+1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1651571" y="4230141"/>
            <a:ext cx="673100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V="1">
            <a:off x="1168971" y="2810916"/>
            <a:ext cx="0" cy="115570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1157859" y="2825204"/>
            <a:ext cx="2389187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5577459" y="4439691"/>
            <a:ext cx="3535362" cy="965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</a:t>
            </a:r>
            <a:r>
              <a:rPr lang="zh-CN" altLang="en-US" sz="2800" b="1"/>
              <a:t>值指示行号, 从列线读取的数据指示列号</a:t>
            </a:r>
            <a:endParaRPr lang="en-US" altLang="zh-CN" sz="2800" b="1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V="1">
            <a:off x="5182171" y="5000079"/>
            <a:ext cx="374650" cy="22225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1713484" y="1115466"/>
            <a:ext cx="5334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00" b="1"/>
              <a:t>N</a:t>
            </a:r>
          </a:p>
        </p:txBody>
      </p:sp>
      <p:sp>
        <p:nvSpPr>
          <p:cNvPr id="32" name="Freeform 57"/>
          <p:cNvSpPr>
            <a:spLocks/>
          </p:cNvSpPr>
          <p:nvPr/>
        </p:nvSpPr>
        <p:spPr bwMode="auto">
          <a:xfrm>
            <a:off x="1454721" y="1548854"/>
            <a:ext cx="863600" cy="239712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3" name="Rectangle 94"/>
          <p:cNvSpPr>
            <a:spLocks noChangeArrowheads="1"/>
          </p:cNvSpPr>
          <p:nvPr/>
        </p:nvSpPr>
        <p:spPr bwMode="auto">
          <a:xfrm>
            <a:off x="35496" y="251866"/>
            <a:ext cx="2224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000" b="1"/>
              <a:t>扫描子程序:</a:t>
            </a:r>
          </a:p>
        </p:txBody>
      </p:sp>
      <p:sp>
        <p:nvSpPr>
          <p:cNvPr id="34" name="Line 97"/>
          <p:cNvSpPr>
            <a:spLocks noChangeShapeType="1"/>
          </p:cNvSpPr>
          <p:nvPr/>
        </p:nvSpPr>
        <p:spPr bwMode="auto">
          <a:xfrm>
            <a:off x="5156771" y="5962104"/>
            <a:ext cx="401638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5" name="Text Box 98"/>
          <p:cNvSpPr txBox="1">
            <a:spLocks noChangeArrowheads="1"/>
          </p:cNvSpPr>
          <p:nvPr/>
        </p:nvSpPr>
        <p:spPr bwMode="auto">
          <a:xfrm>
            <a:off x="5518721" y="5646191"/>
            <a:ext cx="2389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如查表转换</a:t>
            </a:r>
          </a:p>
        </p:txBody>
      </p:sp>
      <p:grpSp>
        <p:nvGrpSpPr>
          <p:cNvPr id="36" name="Group 175"/>
          <p:cNvGrpSpPr>
            <a:grpSpLocks/>
          </p:cNvGrpSpPr>
          <p:nvPr/>
        </p:nvGrpSpPr>
        <p:grpSpPr bwMode="auto">
          <a:xfrm>
            <a:off x="5004048" y="-27384"/>
            <a:ext cx="4289425" cy="3597275"/>
            <a:chOff x="3206" y="949"/>
            <a:chExt cx="2702" cy="2266"/>
          </a:xfrm>
        </p:grpSpPr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33" y="949"/>
              <a:ext cx="4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cs typeface="Times New Roman" pitchFamily="18" charset="0"/>
                  <a:sym typeface="Symbol" pitchFamily="18" charset="2"/>
                </a:rPr>
                <a:t></a:t>
              </a:r>
              <a:r>
                <a:rPr lang="zh-CN" altLang="en-US" sz="2400" b="1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V</a:t>
              </a: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4026" y="1735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4174" y="1216"/>
              <a:ext cx="1406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H="1">
              <a:off x="4165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165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4136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Oval 32"/>
            <p:cNvSpPr>
              <a:spLocks noChangeArrowheads="1"/>
            </p:cNvSpPr>
            <p:nvPr/>
          </p:nvSpPr>
          <p:spPr bwMode="auto">
            <a:xfrm>
              <a:off x="5582" y="1171"/>
              <a:ext cx="73" cy="73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4154" y="1472"/>
              <a:ext cx="175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 b="1">
                  <a:ea typeface="黑体" pitchFamily="2" charset="-122"/>
                </a:rPr>
                <a:t>0      1       2       3</a:t>
              </a:r>
            </a:p>
          </p:txBody>
        </p:sp>
        <p:sp>
          <p:nvSpPr>
            <p:cNvPr id="45" name="Line 87"/>
            <p:cNvSpPr>
              <a:spLocks noChangeShapeType="1"/>
            </p:cNvSpPr>
            <p:nvPr/>
          </p:nvSpPr>
          <p:spPr bwMode="auto">
            <a:xfrm>
              <a:off x="4030" y="2073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88"/>
            <p:cNvSpPr>
              <a:spLocks noChangeShapeType="1"/>
            </p:cNvSpPr>
            <p:nvPr/>
          </p:nvSpPr>
          <p:spPr bwMode="auto">
            <a:xfrm>
              <a:off x="4036" y="2368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89"/>
            <p:cNvSpPr>
              <a:spLocks noChangeShapeType="1"/>
            </p:cNvSpPr>
            <p:nvPr/>
          </p:nvSpPr>
          <p:spPr bwMode="auto">
            <a:xfrm>
              <a:off x="4039" y="2660"/>
              <a:ext cx="1610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92"/>
            <p:cNvSpPr>
              <a:spLocks noChangeShapeType="1"/>
            </p:cNvSpPr>
            <p:nvPr/>
          </p:nvSpPr>
          <p:spPr bwMode="auto">
            <a:xfrm flipH="1">
              <a:off x="4550" y="1520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93"/>
            <p:cNvSpPr>
              <a:spLocks noChangeShapeType="1"/>
            </p:cNvSpPr>
            <p:nvPr/>
          </p:nvSpPr>
          <p:spPr bwMode="auto">
            <a:xfrm>
              <a:off x="4550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Rectangle 94"/>
            <p:cNvSpPr>
              <a:spLocks noChangeArrowheads="1"/>
            </p:cNvSpPr>
            <p:nvPr/>
          </p:nvSpPr>
          <p:spPr bwMode="auto">
            <a:xfrm>
              <a:off x="4512" y="1352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4970" y="1522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97"/>
            <p:cNvSpPr>
              <a:spLocks noChangeShapeType="1"/>
            </p:cNvSpPr>
            <p:nvPr/>
          </p:nvSpPr>
          <p:spPr bwMode="auto">
            <a:xfrm>
              <a:off x="4970" y="1221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Rectangle 98"/>
            <p:cNvSpPr>
              <a:spLocks noChangeArrowheads="1"/>
            </p:cNvSpPr>
            <p:nvPr/>
          </p:nvSpPr>
          <p:spPr bwMode="auto">
            <a:xfrm>
              <a:off x="4932" y="1357"/>
              <a:ext cx="70" cy="15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105"/>
            <p:cNvSpPr>
              <a:spLocks noChangeShapeType="1"/>
            </p:cNvSpPr>
            <p:nvPr/>
          </p:nvSpPr>
          <p:spPr bwMode="auto">
            <a:xfrm flipH="1">
              <a:off x="5368" y="1526"/>
              <a:ext cx="0" cy="136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106"/>
            <p:cNvSpPr>
              <a:spLocks noChangeShapeType="1"/>
            </p:cNvSpPr>
            <p:nvPr/>
          </p:nvSpPr>
          <p:spPr bwMode="auto">
            <a:xfrm>
              <a:off x="5368" y="1216"/>
              <a:ext cx="0" cy="136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5330" y="1343"/>
              <a:ext cx="70" cy="181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57" name="Group 166"/>
            <p:cNvGrpSpPr>
              <a:grpSpLocks/>
            </p:cNvGrpSpPr>
            <p:nvPr/>
          </p:nvGrpSpPr>
          <p:grpSpPr bwMode="auto">
            <a:xfrm>
              <a:off x="4342" y="1853"/>
              <a:ext cx="211" cy="197"/>
              <a:chOff x="4272" y="1934"/>
              <a:chExt cx="254" cy="214"/>
            </a:xfrm>
          </p:grpSpPr>
          <p:sp>
            <p:nvSpPr>
              <p:cNvPr id="74" name="Line 116"/>
              <p:cNvSpPr>
                <a:spLocks noChangeShapeType="1"/>
              </p:cNvSpPr>
              <p:nvPr/>
            </p:nvSpPr>
            <p:spPr bwMode="auto">
              <a:xfrm flipH="1">
                <a:off x="4468" y="1954"/>
                <a:ext cx="58" cy="6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5" name="Line 117"/>
              <p:cNvSpPr>
                <a:spLocks noChangeShapeType="1"/>
              </p:cNvSpPr>
              <p:nvPr/>
            </p:nvSpPr>
            <p:spPr bwMode="auto">
              <a:xfrm flipH="1">
                <a:off x="4345" y="2081"/>
                <a:ext cx="69" cy="6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6" name="Line 118"/>
              <p:cNvSpPr>
                <a:spLocks noChangeShapeType="1"/>
              </p:cNvSpPr>
              <p:nvPr/>
            </p:nvSpPr>
            <p:spPr bwMode="auto">
              <a:xfrm flipH="1">
                <a:off x="4341" y="1963"/>
                <a:ext cx="98" cy="10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7" name="Line 119"/>
              <p:cNvSpPr>
                <a:spLocks noChangeShapeType="1"/>
              </p:cNvSpPr>
              <p:nvPr/>
            </p:nvSpPr>
            <p:spPr bwMode="auto">
              <a:xfrm flipH="1" flipV="1">
                <a:off x="4272" y="1934"/>
                <a:ext cx="108" cy="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58" name="Text Box 131"/>
            <p:cNvSpPr txBox="1">
              <a:spLocks noChangeArrowheads="1"/>
            </p:cNvSpPr>
            <p:nvPr/>
          </p:nvSpPr>
          <p:spPr bwMode="auto">
            <a:xfrm>
              <a:off x="3872" y="1302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59" name="Text Box 135"/>
            <p:cNvSpPr txBox="1">
              <a:spLocks noChangeArrowheads="1"/>
            </p:cNvSpPr>
            <p:nvPr/>
          </p:nvSpPr>
          <p:spPr bwMode="auto">
            <a:xfrm>
              <a:off x="4285" y="1289"/>
              <a:ext cx="2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60" name="Text Box 136"/>
            <p:cNvSpPr txBox="1">
              <a:spLocks noChangeArrowheads="1"/>
            </p:cNvSpPr>
            <p:nvPr/>
          </p:nvSpPr>
          <p:spPr bwMode="auto">
            <a:xfrm>
              <a:off x="4703" y="1289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61" name="Text Box 137"/>
            <p:cNvSpPr txBox="1">
              <a:spLocks noChangeArrowheads="1"/>
            </p:cNvSpPr>
            <p:nvPr/>
          </p:nvSpPr>
          <p:spPr bwMode="auto">
            <a:xfrm>
              <a:off x="5098" y="1300"/>
              <a:ext cx="3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</a:t>
              </a:r>
            </a:p>
          </p:txBody>
        </p:sp>
        <p:sp>
          <p:nvSpPr>
            <p:cNvPr id="63" name="Text Box 139"/>
            <p:cNvSpPr txBox="1">
              <a:spLocks noChangeArrowheads="1"/>
            </p:cNvSpPr>
            <p:nvPr/>
          </p:nvSpPr>
          <p:spPr bwMode="auto">
            <a:xfrm>
              <a:off x="3206" y="1493"/>
              <a:ext cx="414" cy="1262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/>
                <a:t>输入寄存器</a:t>
              </a:r>
            </a:p>
          </p:txBody>
        </p:sp>
        <p:sp>
          <p:nvSpPr>
            <p:cNvPr id="64" name="Freeform 142"/>
            <p:cNvSpPr>
              <a:spLocks/>
            </p:cNvSpPr>
            <p:nvPr/>
          </p:nvSpPr>
          <p:spPr bwMode="auto">
            <a:xfrm>
              <a:off x="3627" y="1736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" name="Freeform 143"/>
            <p:cNvSpPr>
              <a:spLocks/>
            </p:cNvSpPr>
            <p:nvPr/>
          </p:nvSpPr>
          <p:spPr bwMode="auto">
            <a:xfrm>
              <a:off x="3625" y="2374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7" name="Text Box 153"/>
            <p:cNvSpPr txBox="1">
              <a:spLocks noChangeArrowheads="1"/>
            </p:cNvSpPr>
            <p:nvPr/>
          </p:nvSpPr>
          <p:spPr bwMode="auto">
            <a:xfrm>
              <a:off x="3973" y="2886"/>
              <a:ext cx="1721" cy="3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700" b="1"/>
                <a:t>输出三态缓冲器</a:t>
              </a:r>
            </a:p>
          </p:txBody>
        </p:sp>
        <p:sp>
          <p:nvSpPr>
            <p:cNvPr id="68" name="Freeform 157"/>
            <p:cNvSpPr>
              <a:spLocks/>
            </p:cNvSpPr>
            <p:nvPr/>
          </p:nvSpPr>
          <p:spPr bwMode="auto">
            <a:xfrm>
              <a:off x="3636" y="2073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9" name="Freeform 158"/>
            <p:cNvSpPr>
              <a:spLocks/>
            </p:cNvSpPr>
            <p:nvPr/>
          </p:nvSpPr>
          <p:spPr bwMode="auto">
            <a:xfrm>
              <a:off x="3630" y="2672"/>
              <a:ext cx="2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0"/>
                </a:cxn>
              </a:cxnLst>
              <a:rect l="0" t="0" r="r" b="b"/>
              <a:pathLst>
                <a:path w="485" h="1">
                  <a:moveTo>
                    <a:pt x="0" y="0"/>
                  </a:moveTo>
                  <a:cubicBezTo>
                    <a:pt x="162" y="0"/>
                    <a:pt x="323" y="0"/>
                    <a:pt x="485" y="0"/>
                  </a:cubicBezTo>
                </a:path>
              </a:pathLst>
            </a:custGeom>
            <a:noFill/>
            <a:ln w="2222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Text Box 170"/>
            <p:cNvSpPr txBox="1">
              <a:spLocks noChangeArrowheads="1"/>
            </p:cNvSpPr>
            <p:nvPr/>
          </p:nvSpPr>
          <p:spPr bwMode="auto">
            <a:xfrm>
              <a:off x="3763" y="1599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0</a:t>
              </a:r>
              <a:endParaRPr lang="zh-CN" altLang="en-US" sz="2400" b="1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3774" y="1930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1</a:t>
              </a:r>
              <a:endParaRPr lang="zh-CN" altLang="en-US" sz="2400" b="1"/>
            </a:p>
          </p:txBody>
        </p:sp>
        <p:sp>
          <p:nvSpPr>
            <p:cNvPr id="72" name="Text Box 172"/>
            <p:cNvSpPr txBox="1">
              <a:spLocks noChangeArrowheads="1"/>
            </p:cNvSpPr>
            <p:nvPr/>
          </p:nvSpPr>
          <p:spPr bwMode="auto">
            <a:xfrm>
              <a:off x="3756" y="2232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2</a:t>
              </a:r>
              <a:endParaRPr lang="zh-CN" altLang="en-US" sz="2400" b="1"/>
            </a:p>
          </p:txBody>
        </p:sp>
        <p:sp>
          <p:nvSpPr>
            <p:cNvPr id="73" name="Text Box 173"/>
            <p:cNvSpPr txBox="1">
              <a:spLocks noChangeArrowheads="1"/>
            </p:cNvSpPr>
            <p:nvPr/>
          </p:nvSpPr>
          <p:spPr bwMode="auto">
            <a:xfrm>
              <a:off x="3760" y="2540"/>
              <a:ext cx="3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smtClean="0"/>
                <a:t>3</a:t>
              </a:r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 autoUpdateAnimBg="0"/>
      <p:bldP spid="8" grpId="0" animBg="1" autoUpdateAnimBg="0"/>
      <p:bldP spid="9" grpId="0" animBg="1" autoUpdateAnimBg="0"/>
      <p:bldP spid="13" grpId="0" animBg="1" autoUpdateAnimBg="0"/>
      <p:bldP spid="14" grpId="0" animBg="1"/>
      <p:bldP spid="15" grpId="0" animBg="1"/>
      <p:bldP spid="16" grpId="0" animBg="1"/>
      <p:bldP spid="20" grpId="0" animBg="1"/>
      <p:bldP spid="21" grpId="0" animBg="1" autoUpdateAnimBg="0"/>
      <p:bldP spid="22" grpId="0" autoUpdateAnimBg="0"/>
      <p:bldP spid="23" grpId="0" autoUpdateAnimBg="0"/>
      <p:bldP spid="24" grpId="0"/>
      <p:bldP spid="25" grpId="0" animBg="1" autoUpdateAnimBg="0"/>
      <p:bldP spid="26" grpId="0" animBg="1"/>
      <p:bldP spid="27" grpId="0" animBg="1"/>
      <p:bldP spid="28" grpId="0" animBg="1"/>
      <p:bldP spid="29" grpId="0"/>
      <p:bldP spid="30" grpId="0" animBg="1"/>
      <p:bldP spid="31" grpId="0" autoUpdateAnimBg="0"/>
      <p:bldP spid="32" grpId="0" animBg="1"/>
      <p:bldP spid="33" grpId="0" autoUpdateAnimBg="0"/>
      <p:bldP spid="34" grpId="0" animBg="1"/>
      <p:bldP spid="35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3"/>
          <p:cNvSpPr txBox="1">
            <a:spLocks noChangeArrowheads="1"/>
          </p:cNvSpPr>
          <p:nvPr/>
        </p:nvSpPr>
        <p:spPr bwMode="auto">
          <a:xfrm>
            <a:off x="225425" y="5230837"/>
            <a:ext cx="8675688" cy="138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b="1"/>
              <a:t>行译码器和列译码器均采用集电极开路输出, 当</a:t>
            </a:r>
            <a:r>
              <a:rPr lang="en-US" altLang="zh-CN" sz="3000" b="1"/>
              <a:t>EN</a:t>
            </a:r>
            <a:r>
              <a:rPr lang="zh-CN" altLang="en-US" sz="3000" b="1"/>
              <a:t>无效时, 译码器输出高阻状态</a:t>
            </a:r>
            <a:r>
              <a:rPr lang="en-US" altLang="zh-CN" sz="3000" b="1"/>
              <a:t>。</a:t>
            </a: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179388" y="767680"/>
            <a:ext cx="9167812" cy="4044950"/>
            <a:chOff x="113" y="99"/>
            <a:chExt cx="5775" cy="2548"/>
          </a:xfrm>
        </p:grpSpPr>
        <p:sp>
          <p:nvSpPr>
            <p:cNvPr id="32" name="Freeform 128"/>
            <p:cNvSpPr>
              <a:spLocks/>
            </p:cNvSpPr>
            <p:nvPr/>
          </p:nvSpPr>
          <p:spPr bwMode="auto">
            <a:xfrm>
              <a:off x="217" y="868"/>
              <a:ext cx="2844" cy="1493"/>
            </a:xfrm>
            <a:custGeom>
              <a:avLst/>
              <a:gdLst/>
              <a:ahLst/>
              <a:cxnLst>
                <a:cxn ang="0">
                  <a:pos x="2759" y="617"/>
                </a:cxn>
                <a:cxn ang="0">
                  <a:pos x="2759" y="1475"/>
                </a:cxn>
                <a:cxn ang="0">
                  <a:pos x="0" y="1475"/>
                </a:cxn>
                <a:cxn ang="0">
                  <a:pos x="0" y="0"/>
                </a:cxn>
              </a:cxnLst>
              <a:rect l="0" t="0" r="r" b="b"/>
              <a:pathLst>
                <a:path w="2759" h="1475">
                  <a:moveTo>
                    <a:pt x="2759" y="617"/>
                  </a:moveTo>
                  <a:lnTo>
                    <a:pt x="2759" y="1475"/>
                  </a:lnTo>
                  <a:lnTo>
                    <a:pt x="0" y="1475"/>
                  </a:lnTo>
                  <a:lnTo>
                    <a:pt x="0" y="0"/>
                  </a:lnTo>
                </a:path>
              </a:pathLst>
            </a:custGeom>
            <a:noFill/>
            <a:ln w="508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130" y="1735"/>
              <a:ext cx="1005" cy="330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099" y="926"/>
              <a:ext cx="988" cy="576"/>
            </a:xfrm>
            <a:prstGeom prst="rect">
              <a:avLst/>
            </a:prstGeom>
            <a:solidFill>
              <a:srgbClr val="00B05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   </a:t>
              </a:r>
              <a:r>
                <a:rPr lang="zh-CN" altLang="en-US" sz="2600" b="1">
                  <a:solidFill>
                    <a:srgbClr val="000099"/>
                  </a:solidFill>
                </a:rPr>
                <a:t>键 盘</a:t>
              </a:r>
            </a:p>
            <a:p>
              <a:r>
                <a:rPr lang="zh-CN" altLang="en-US" sz="2600" b="1">
                  <a:solidFill>
                    <a:srgbClr val="000099"/>
                  </a:solidFill>
                </a:rPr>
                <a:t>16行</a:t>
              </a:r>
              <a:r>
                <a:rPr lang="zh-CN" altLang="en-US" sz="26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99"/>
                  </a:solidFill>
                </a:rPr>
                <a:t>8列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513" y="885"/>
              <a:ext cx="368" cy="81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行译码</a:t>
              </a:r>
            </a:p>
          </p:txBody>
        </p:sp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217" y="1016"/>
              <a:ext cx="258" cy="561"/>
              <a:chOff x="227" y="1621"/>
              <a:chExt cx="298" cy="561"/>
            </a:xfrm>
          </p:grpSpPr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H="1">
                <a:off x="237" y="1621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 flipH="1">
                <a:off x="237" y="1823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 flipH="1">
                <a:off x="227" y="1997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228" y="218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893" y="1242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H="1">
              <a:off x="1596" y="1497"/>
              <a:ext cx="0" cy="21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317" y="2069"/>
              <a:ext cx="576" cy="274"/>
              <a:chOff x="1371" y="2701"/>
              <a:chExt cx="576" cy="240"/>
            </a:xfrm>
          </p:grpSpPr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1371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659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>
                <a:off x="1947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2103" y="1244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2885" y="845"/>
              <a:ext cx="600" cy="768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2860" y="978"/>
              <a:ext cx="666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000099"/>
                  </a:solidFill>
                </a:rPr>
                <a:t>8048</a:t>
              </a:r>
            </a:p>
            <a:p>
              <a:pPr algn="ctr"/>
              <a:r>
                <a:rPr lang="zh-CN" altLang="en-US" sz="2100" b="1">
                  <a:solidFill>
                    <a:srgbClr val="000078"/>
                  </a:solidFill>
                </a:rPr>
                <a:t>单片机</a:t>
              </a: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 flipH="1">
              <a:off x="3611" y="500"/>
              <a:ext cx="1" cy="20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 flipV="1">
              <a:off x="3486" y="643"/>
              <a:ext cx="2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3799" y="549"/>
              <a:ext cx="741" cy="5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时钟发生器</a:t>
              </a:r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4397" y="1414"/>
              <a:ext cx="732" cy="47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移位寄存器</a:t>
              </a:r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3354" y="1801"/>
              <a:ext cx="1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5119" y="1039"/>
              <a:ext cx="240" cy="53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354" y="223"/>
                </a:cxn>
                <a:cxn ang="0">
                  <a:pos x="354" y="0"/>
                </a:cxn>
              </a:cxnLst>
              <a:rect l="0" t="0" r="r" b="b"/>
              <a:pathLst>
                <a:path w="354" h="223">
                  <a:moveTo>
                    <a:pt x="0" y="223"/>
                  </a:moveTo>
                  <a:lnTo>
                    <a:pt x="354" y="223"/>
                  </a:lnTo>
                  <a:lnTo>
                    <a:pt x="35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AutoShape 81"/>
            <p:cNvSpPr>
              <a:spLocks noChangeArrowheads="1"/>
            </p:cNvSpPr>
            <p:nvPr/>
          </p:nvSpPr>
          <p:spPr bwMode="auto">
            <a:xfrm>
              <a:off x="5136" y="1638"/>
              <a:ext cx="419" cy="148"/>
            </a:xfrm>
            <a:prstGeom prst="rightArrow">
              <a:avLst>
                <a:gd name="adj1" fmla="val 50000"/>
                <a:gd name="adj2" fmla="val 707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2842" y="475"/>
              <a:ext cx="76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PCLK</a:t>
              </a: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4171" y="1839"/>
              <a:ext cx="4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  <p:sp>
          <p:nvSpPr>
            <p:cNvPr id="23" name="Text Box 86"/>
            <p:cNvSpPr txBox="1">
              <a:spLocks noChangeArrowheads="1"/>
            </p:cNvSpPr>
            <p:nvPr/>
          </p:nvSpPr>
          <p:spPr bwMode="auto">
            <a:xfrm>
              <a:off x="3658" y="1230"/>
              <a:ext cx="6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CLK</a:t>
              </a:r>
            </a:p>
          </p:txBody>
        </p:sp>
        <p:sp>
          <p:nvSpPr>
            <p:cNvPr id="24" name="Text Box 87"/>
            <p:cNvSpPr txBox="1">
              <a:spLocks noChangeArrowheads="1"/>
            </p:cNvSpPr>
            <p:nvPr/>
          </p:nvSpPr>
          <p:spPr bwMode="auto">
            <a:xfrm>
              <a:off x="5110" y="1750"/>
              <a:ext cx="60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输出</a:t>
              </a:r>
            </a:p>
          </p:txBody>
        </p:sp>
        <p:sp>
          <p:nvSpPr>
            <p:cNvPr id="25" name="Text Box 94"/>
            <p:cNvSpPr txBox="1">
              <a:spLocks noChangeArrowheads="1"/>
            </p:cNvSpPr>
            <p:nvPr/>
          </p:nvSpPr>
          <p:spPr bwMode="auto">
            <a:xfrm>
              <a:off x="3802" y="2157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主机接口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20" y="838"/>
              <a:ext cx="368" cy="782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检测器</a:t>
              </a:r>
            </a:p>
          </p:txBody>
        </p:sp>
        <p:sp>
          <p:nvSpPr>
            <p:cNvPr id="27" name="Line 97"/>
            <p:cNvSpPr>
              <a:spLocks noChangeShapeType="1"/>
            </p:cNvSpPr>
            <p:nvPr/>
          </p:nvSpPr>
          <p:spPr bwMode="auto">
            <a:xfrm flipH="1" flipV="1">
              <a:off x="2699" y="1231"/>
              <a:ext cx="18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Freeform 118"/>
            <p:cNvSpPr>
              <a:spLocks/>
            </p:cNvSpPr>
            <p:nvPr/>
          </p:nvSpPr>
          <p:spPr bwMode="auto">
            <a:xfrm>
              <a:off x="2133" y="1871"/>
              <a:ext cx="328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233" y="273"/>
                </a:cxn>
              </a:cxnLst>
              <a:rect l="0" t="0" r="r" b="b"/>
              <a:pathLst>
                <a:path w="233" h="273">
                  <a:moveTo>
                    <a:pt x="0" y="0"/>
                  </a:moveTo>
                  <a:lnTo>
                    <a:pt x="233" y="0"/>
                  </a:lnTo>
                  <a:lnTo>
                    <a:pt x="233" y="27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Text Box 119"/>
            <p:cNvSpPr txBox="1">
              <a:spLocks noChangeArrowheads="1"/>
            </p:cNvSpPr>
            <p:nvPr/>
          </p:nvSpPr>
          <p:spPr bwMode="auto">
            <a:xfrm>
              <a:off x="2255" y="1959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0" name="Line 120"/>
            <p:cNvSpPr>
              <a:spLocks noChangeShapeType="1"/>
            </p:cNvSpPr>
            <p:nvPr/>
          </p:nvSpPr>
          <p:spPr bwMode="auto">
            <a:xfrm>
              <a:off x="677" y="1686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Text Box 121"/>
            <p:cNvSpPr txBox="1">
              <a:spLocks noChangeArrowheads="1"/>
            </p:cNvSpPr>
            <p:nvPr/>
          </p:nvSpPr>
          <p:spPr bwMode="auto">
            <a:xfrm>
              <a:off x="480" y="1866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3" name="Text Box 133"/>
            <p:cNvSpPr txBox="1">
              <a:spLocks noChangeArrowheads="1"/>
            </p:cNvSpPr>
            <p:nvPr/>
          </p:nvSpPr>
          <p:spPr bwMode="auto">
            <a:xfrm>
              <a:off x="113" y="2359"/>
              <a:ext cx="3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单片机输出的扫描码到行列译码器</a:t>
              </a:r>
            </a:p>
          </p:txBody>
        </p:sp>
        <p:sp>
          <p:nvSpPr>
            <p:cNvPr id="34" name="Line 134"/>
            <p:cNvSpPr>
              <a:spLocks noChangeShapeType="1"/>
            </p:cNvSpPr>
            <p:nvPr/>
          </p:nvSpPr>
          <p:spPr bwMode="auto">
            <a:xfrm flipV="1">
              <a:off x="3493" y="1011"/>
              <a:ext cx="29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137"/>
            <p:cNvSpPr>
              <a:spLocks noChangeShapeType="1"/>
            </p:cNvSpPr>
            <p:nvPr/>
          </p:nvSpPr>
          <p:spPr bwMode="auto">
            <a:xfrm>
              <a:off x="3354" y="161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4189" y="1213"/>
              <a:ext cx="207" cy="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8"/>
                </a:cxn>
                <a:cxn ang="0">
                  <a:pos x="310" y="748"/>
                </a:cxn>
              </a:cxnLst>
              <a:rect l="0" t="0" r="r" b="b"/>
              <a:pathLst>
                <a:path w="310" h="748">
                  <a:moveTo>
                    <a:pt x="0" y="0"/>
                  </a:moveTo>
                  <a:lnTo>
                    <a:pt x="0" y="748"/>
                  </a:lnTo>
                  <a:lnTo>
                    <a:pt x="310" y="7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oval" w="sm" len="sm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Line 82"/>
            <p:cNvSpPr>
              <a:spLocks noChangeShapeType="1"/>
            </p:cNvSpPr>
            <p:nvPr/>
          </p:nvSpPr>
          <p:spPr bwMode="auto">
            <a:xfrm flipV="1">
              <a:off x="5362" y="319"/>
              <a:ext cx="0" cy="2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Rectangle 140"/>
            <p:cNvSpPr>
              <a:spLocks noChangeArrowheads="1"/>
            </p:cNvSpPr>
            <p:nvPr/>
          </p:nvSpPr>
          <p:spPr bwMode="auto">
            <a:xfrm>
              <a:off x="4880" y="99"/>
              <a:ext cx="10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</a:rPr>
                <a:t>中断请求</a:t>
              </a:r>
            </a:p>
          </p:txBody>
        </p:sp>
        <p:sp>
          <p:nvSpPr>
            <p:cNvPr id="39" name="Text Box 145"/>
            <p:cNvSpPr txBox="1">
              <a:spLocks noChangeArrowheads="1"/>
            </p:cNvSpPr>
            <p:nvPr/>
          </p:nvSpPr>
          <p:spPr bwMode="auto">
            <a:xfrm>
              <a:off x="4932" y="534"/>
              <a:ext cx="587" cy="5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      </a:t>
              </a:r>
              <a:r>
                <a:rPr lang="en-US" altLang="zh-CN" sz="2400" b="1">
                  <a:solidFill>
                    <a:srgbClr val="000099"/>
                  </a:solidFill>
                </a:rPr>
                <a:t>Q</a:t>
              </a:r>
            </a:p>
            <a:p>
              <a:r>
                <a:rPr lang="en-US" altLang="zh-CN" sz="2400" b="1">
                  <a:solidFill>
                    <a:srgbClr val="000099"/>
                  </a:solidFill>
                </a:rPr>
                <a:t>C   D</a:t>
              </a: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4187" y="1024"/>
              <a:ext cx="885" cy="188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688" y="120"/>
                </a:cxn>
                <a:cxn ang="0">
                  <a:pos x="688" y="0"/>
                </a:cxn>
              </a:cxnLst>
              <a:rect l="0" t="0" r="r" b="b"/>
              <a:pathLst>
                <a:path w="688" h="120">
                  <a:moveTo>
                    <a:pt x="0" y="120"/>
                  </a:moveTo>
                  <a:lnTo>
                    <a:pt x="688" y="120"/>
                  </a:lnTo>
                  <a:lnTo>
                    <a:pt x="688" y="0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148"/>
            <p:cNvSpPr>
              <a:spLocks noChangeShapeType="1"/>
            </p:cNvSpPr>
            <p:nvPr/>
          </p:nvSpPr>
          <p:spPr bwMode="auto">
            <a:xfrm flipV="1">
              <a:off x="4187" y="1109"/>
              <a:ext cx="0" cy="1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49" name="Text Box 150"/>
          <p:cNvSpPr txBox="1">
            <a:spLocks noChangeArrowheads="1"/>
          </p:cNvSpPr>
          <p:nvPr/>
        </p:nvSpPr>
        <p:spPr bwMode="auto">
          <a:xfrm>
            <a:off x="874911" y="55538"/>
            <a:ext cx="3121025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100" b="1">
                <a:solidFill>
                  <a:srgbClr val="FF0000"/>
                </a:solidFill>
              </a:rPr>
              <a:t>(2) 行列扫描法</a:t>
            </a:r>
          </a:p>
        </p:txBody>
      </p:sp>
      <p:sp>
        <p:nvSpPr>
          <p:cNvPr id="50" name="Text Box 151"/>
          <p:cNvSpPr txBox="1">
            <a:spLocks noChangeArrowheads="1"/>
          </p:cNvSpPr>
          <p:nvPr/>
        </p:nvSpPr>
        <p:spPr bwMode="auto">
          <a:xfrm>
            <a:off x="344488" y="896267"/>
            <a:ext cx="2590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1) 键盘结构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9" grpId="0" build="p" autoUpdateAnimBg="0"/>
      <p:bldP spid="5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5"/>
          <p:cNvSpPr txBox="1">
            <a:spLocks noChangeArrowheads="1"/>
          </p:cNvSpPr>
          <p:nvPr/>
        </p:nvSpPr>
        <p:spPr bwMode="auto">
          <a:xfrm>
            <a:off x="258887" y="44624"/>
            <a:ext cx="2590800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3100" b="1"/>
              <a:t>2) 工作过程</a:t>
            </a:r>
          </a:p>
        </p:txBody>
      </p:sp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301179" y="1344428"/>
            <a:ext cx="32734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检测</a:t>
            </a:r>
            <a:r>
              <a:rPr lang="zh-CN" altLang="en-US" sz="3000" b="1" u="sng">
                <a:solidFill>
                  <a:srgbClr val="0000FF"/>
                </a:solidFill>
              </a:rPr>
              <a:t>行线组</a:t>
            </a:r>
            <a:r>
              <a:rPr lang="zh-CN" altLang="en-US" sz="3000" b="1">
                <a:solidFill>
                  <a:srgbClr val="0000FF"/>
                </a:solidFill>
              </a:rPr>
              <a:t>或者</a:t>
            </a:r>
            <a:r>
              <a:rPr lang="zh-CN" altLang="en-US" sz="3000" b="1" u="sng">
                <a:solidFill>
                  <a:srgbClr val="0000FF"/>
                </a:solidFill>
              </a:rPr>
              <a:t>列线</a:t>
            </a:r>
            <a:r>
              <a:rPr lang="zh-CN" altLang="en-US" sz="3000" b="1" u="sng" smtClean="0">
                <a:solidFill>
                  <a:srgbClr val="0000FF"/>
                </a:solidFill>
              </a:rPr>
              <a:t>组</a:t>
            </a:r>
            <a:r>
              <a:rPr lang="zh-CN" altLang="en-US" sz="3000" b="1" smtClean="0">
                <a:solidFill>
                  <a:srgbClr val="0000FF"/>
                </a:solidFill>
              </a:rPr>
              <a:t>逻辑或是否</a:t>
            </a:r>
            <a:r>
              <a:rPr lang="zh-CN" altLang="en-US" sz="3000" b="1">
                <a:solidFill>
                  <a:srgbClr val="0000FF"/>
                </a:solidFill>
              </a:rPr>
              <a:t>输出“1” </a:t>
            </a: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 flipH="1" flipV="1">
            <a:off x="3374579" y="2484214"/>
            <a:ext cx="381000" cy="4191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12267" y="1760314"/>
            <a:ext cx="9163050" cy="4043363"/>
            <a:chOff x="116" y="99"/>
            <a:chExt cx="5772" cy="2547"/>
          </a:xfrm>
        </p:grpSpPr>
        <p:sp>
          <p:nvSpPr>
            <p:cNvPr id="36" name="Freeform 134"/>
            <p:cNvSpPr>
              <a:spLocks/>
            </p:cNvSpPr>
            <p:nvPr/>
          </p:nvSpPr>
          <p:spPr bwMode="auto">
            <a:xfrm>
              <a:off x="217" y="783"/>
              <a:ext cx="2765" cy="1569"/>
            </a:xfrm>
            <a:custGeom>
              <a:avLst/>
              <a:gdLst/>
              <a:ahLst/>
              <a:cxnLst>
                <a:cxn ang="0">
                  <a:pos x="2759" y="617"/>
                </a:cxn>
                <a:cxn ang="0">
                  <a:pos x="2759" y="1475"/>
                </a:cxn>
                <a:cxn ang="0">
                  <a:pos x="0" y="1475"/>
                </a:cxn>
                <a:cxn ang="0">
                  <a:pos x="0" y="0"/>
                </a:cxn>
              </a:cxnLst>
              <a:rect l="0" t="0" r="r" b="b"/>
              <a:pathLst>
                <a:path w="2759" h="1475">
                  <a:moveTo>
                    <a:pt x="2759" y="617"/>
                  </a:moveTo>
                  <a:lnTo>
                    <a:pt x="2759" y="1475"/>
                  </a:lnTo>
                  <a:lnTo>
                    <a:pt x="0" y="1475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Text Box 99"/>
            <p:cNvSpPr txBox="1">
              <a:spLocks noChangeArrowheads="1"/>
            </p:cNvSpPr>
            <p:nvPr/>
          </p:nvSpPr>
          <p:spPr bwMode="auto">
            <a:xfrm>
              <a:off x="1130" y="1735"/>
              <a:ext cx="1005" cy="330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9" name="Text Box 100"/>
            <p:cNvSpPr txBox="1">
              <a:spLocks noChangeArrowheads="1"/>
            </p:cNvSpPr>
            <p:nvPr/>
          </p:nvSpPr>
          <p:spPr bwMode="auto">
            <a:xfrm>
              <a:off x="1099" y="926"/>
              <a:ext cx="988" cy="576"/>
            </a:xfrm>
            <a:prstGeom prst="rect">
              <a:avLst/>
            </a:prstGeom>
            <a:solidFill>
              <a:srgbClr val="00B050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   </a:t>
              </a:r>
              <a:r>
                <a:rPr lang="zh-CN" altLang="en-US" sz="2600" b="1">
                  <a:solidFill>
                    <a:srgbClr val="000099"/>
                  </a:solidFill>
                </a:rPr>
                <a:t>键 盘</a:t>
              </a:r>
            </a:p>
            <a:p>
              <a:r>
                <a:rPr lang="zh-CN" altLang="en-US" sz="2600" b="1">
                  <a:solidFill>
                    <a:srgbClr val="000099"/>
                  </a:solidFill>
                </a:rPr>
                <a:t>16行</a:t>
              </a:r>
              <a:r>
                <a:rPr lang="zh-CN" altLang="en-US" sz="26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600" b="1">
                  <a:solidFill>
                    <a:srgbClr val="000099"/>
                  </a:solidFill>
                </a:rPr>
                <a:t>8列</a:t>
              </a:r>
            </a:p>
          </p:txBody>
        </p:sp>
        <p:sp>
          <p:nvSpPr>
            <p:cNvPr id="10" name="Text Box 101"/>
            <p:cNvSpPr txBox="1">
              <a:spLocks noChangeArrowheads="1"/>
            </p:cNvSpPr>
            <p:nvPr/>
          </p:nvSpPr>
          <p:spPr bwMode="auto">
            <a:xfrm>
              <a:off x="513" y="885"/>
              <a:ext cx="368" cy="81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行译码</a:t>
              </a:r>
            </a:p>
          </p:txBody>
        </p:sp>
        <p:grpSp>
          <p:nvGrpSpPr>
            <p:cNvPr id="11" name="Group 102"/>
            <p:cNvGrpSpPr>
              <a:grpSpLocks/>
            </p:cNvGrpSpPr>
            <p:nvPr/>
          </p:nvGrpSpPr>
          <p:grpSpPr bwMode="auto">
            <a:xfrm>
              <a:off x="217" y="1016"/>
              <a:ext cx="258" cy="561"/>
              <a:chOff x="227" y="1621"/>
              <a:chExt cx="298" cy="561"/>
            </a:xfrm>
          </p:grpSpPr>
          <p:sp>
            <p:nvSpPr>
              <p:cNvPr id="49" name="Line 103"/>
              <p:cNvSpPr>
                <a:spLocks noChangeShapeType="1"/>
              </p:cNvSpPr>
              <p:nvPr/>
            </p:nvSpPr>
            <p:spPr bwMode="auto">
              <a:xfrm flipH="1">
                <a:off x="237" y="1621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104"/>
              <p:cNvSpPr>
                <a:spLocks noChangeShapeType="1"/>
              </p:cNvSpPr>
              <p:nvPr/>
            </p:nvSpPr>
            <p:spPr bwMode="auto">
              <a:xfrm flipH="1">
                <a:off x="237" y="1823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105"/>
              <p:cNvSpPr>
                <a:spLocks noChangeShapeType="1"/>
              </p:cNvSpPr>
              <p:nvPr/>
            </p:nvSpPr>
            <p:spPr bwMode="auto">
              <a:xfrm flipH="1">
                <a:off x="227" y="1997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Line 106"/>
              <p:cNvSpPr>
                <a:spLocks noChangeShapeType="1"/>
              </p:cNvSpPr>
              <p:nvPr/>
            </p:nvSpPr>
            <p:spPr bwMode="auto">
              <a:xfrm flipH="1">
                <a:off x="228" y="218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2" name="Line 107"/>
            <p:cNvSpPr>
              <a:spLocks noChangeShapeType="1"/>
            </p:cNvSpPr>
            <p:nvPr/>
          </p:nvSpPr>
          <p:spPr bwMode="auto">
            <a:xfrm flipH="1">
              <a:off x="893" y="1242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08"/>
            <p:cNvSpPr>
              <a:spLocks noChangeShapeType="1"/>
            </p:cNvSpPr>
            <p:nvPr/>
          </p:nvSpPr>
          <p:spPr bwMode="auto">
            <a:xfrm flipH="1">
              <a:off x="1596" y="1497"/>
              <a:ext cx="0" cy="21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1317" y="2069"/>
              <a:ext cx="576" cy="274"/>
              <a:chOff x="1371" y="2701"/>
              <a:chExt cx="576" cy="240"/>
            </a:xfrm>
          </p:grpSpPr>
          <p:sp>
            <p:nvSpPr>
              <p:cNvPr id="46" name="Line 110"/>
              <p:cNvSpPr>
                <a:spLocks noChangeShapeType="1"/>
              </p:cNvSpPr>
              <p:nvPr/>
            </p:nvSpPr>
            <p:spPr bwMode="auto">
              <a:xfrm>
                <a:off x="1371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Line 111"/>
              <p:cNvSpPr>
                <a:spLocks noChangeShapeType="1"/>
              </p:cNvSpPr>
              <p:nvPr/>
            </p:nvSpPr>
            <p:spPr bwMode="auto">
              <a:xfrm>
                <a:off x="1659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8" name="Line 112"/>
              <p:cNvSpPr>
                <a:spLocks noChangeShapeType="1"/>
              </p:cNvSpPr>
              <p:nvPr/>
            </p:nvSpPr>
            <p:spPr bwMode="auto">
              <a:xfrm>
                <a:off x="1947" y="2701"/>
                <a:ext cx="0" cy="24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 flipH="1">
              <a:off x="2103" y="1244"/>
              <a:ext cx="1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2885" y="845"/>
              <a:ext cx="600" cy="768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16"/>
            <p:cNvSpPr>
              <a:spLocks noChangeShapeType="1"/>
            </p:cNvSpPr>
            <p:nvPr/>
          </p:nvSpPr>
          <p:spPr bwMode="auto">
            <a:xfrm flipH="1">
              <a:off x="3611" y="500"/>
              <a:ext cx="1" cy="20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117"/>
            <p:cNvSpPr>
              <a:spLocks noChangeShapeType="1"/>
            </p:cNvSpPr>
            <p:nvPr/>
          </p:nvSpPr>
          <p:spPr bwMode="auto">
            <a:xfrm flipV="1">
              <a:off x="3486" y="643"/>
              <a:ext cx="2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Text Box 118"/>
            <p:cNvSpPr txBox="1">
              <a:spLocks noChangeArrowheads="1"/>
            </p:cNvSpPr>
            <p:nvPr/>
          </p:nvSpPr>
          <p:spPr bwMode="auto">
            <a:xfrm>
              <a:off x="3799" y="549"/>
              <a:ext cx="741" cy="5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时钟发生器</a:t>
              </a:r>
            </a:p>
          </p:txBody>
        </p:sp>
        <p:sp>
          <p:nvSpPr>
            <p:cNvPr id="21" name="Text Box 119"/>
            <p:cNvSpPr txBox="1">
              <a:spLocks noChangeArrowheads="1"/>
            </p:cNvSpPr>
            <p:nvPr/>
          </p:nvSpPr>
          <p:spPr bwMode="auto">
            <a:xfrm>
              <a:off x="4397" y="1414"/>
              <a:ext cx="732" cy="47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移位寄存器</a:t>
              </a:r>
            </a:p>
          </p:txBody>
        </p:sp>
        <p:sp>
          <p:nvSpPr>
            <p:cNvPr id="22" name="Line 120"/>
            <p:cNvSpPr>
              <a:spLocks noChangeShapeType="1"/>
            </p:cNvSpPr>
            <p:nvPr/>
          </p:nvSpPr>
          <p:spPr bwMode="auto">
            <a:xfrm>
              <a:off x="3354" y="1801"/>
              <a:ext cx="10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5119" y="1039"/>
              <a:ext cx="240" cy="53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354" y="223"/>
                </a:cxn>
                <a:cxn ang="0">
                  <a:pos x="354" y="0"/>
                </a:cxn>
              </a:cxnLst>
              <a:rect l="0" t="0" r="r" b="b"/>
              <a:pathLst>
                <a:path w="354" h="223">
                  <a:moveTo>
                    <a:pt x="0" y="223"/>
                  </a:moveTo>
                  <a:lnTo>
                    <a:pt x="354" y="223"/>
                  </a:lnTo>
                  <a:lnTo>
                    <a:pt x="35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AutoShape 122"/>
            <p:cNvSpPr>
              <a:spLocks noChangeArrowheads="1"/>
            </p:cNvSpPr>
            <p:nvPr/>
          </p:nvSpPr>
          <p:spPr bwMode="auto">
            <a:xfrm>
              <a:off x="5136" y="1638"/>
              <a:ext cx="419" cy="148"/>
            </a:xfrm>
            <a:prstGeom prst="rightArrow">
              <a:avLst>
                <a:gd name="adj1" fmla="val 50000"/>
                <a:gd name="adj2" fmla="val 7077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123"/>
            <p:cNvSpPr txBox="1">
              <a:spLocks noChangeArrowheads="1"/>
            </p:cNvSpPr>
            <p:nvPr/>
          </p:nvSpPr>
          <p:spPr bwMode="auto">
            <a:xfrm>
              <a:off x="2842" y="475"/>
              <a:ext cx="76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PCLK</a:t>
              </a:r>
            </a:p>
          </p:txBody>
        </p:sp>
        <p:sp>
          <p:nvSpPr>
            <p:cNvPr id="26" name="Text Box 124"/>
            <p:cNvSpPr txBox="1">
              <a:spLocks noChangeArrowheads="1"/>
            </p:cNvSpPr>
            <p:nvPr/>
          </p:nvSpPr>
          <p:spPr bwMode="auto">
            <a:xfrm>
              <a:off x="4171" y="1839"/>
              <a:ext cx="4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  <p:sp>
          <p:nvSpPr>
            <p:cNvPr id="27" name="Text Box 125"/>
            <p:cNvSpPr txBox="1">
              <a:spLocks noChangeArrowheads="1"/>
            </p:cNvSpPr>
            <p:nvPr/>
          </p:nvSpPr>
          <p:spPr bwMode="auto">
            <a:xfrm>
              <a:off x="3658" y="1230"/>
              <a:ext cx="64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CLK</a:t>
              </a:r>
            </a:p>
          </p:txBody>
        </p:sp>
        <p:sp>
          <p:nvSpPr>
            <p:cNvPr id="28" name="Text Box 126"/>
            <p:cNvSpPr txBox="1">
              <a:spLocks noChangeArrowheads="1"/>
            </p:cNvSpPr>
            <p:nvPr/>
          </p:nvSpPr>
          <p:spPr bwMode="auto">
            <a:xfrm>
              <a:off x="5110" y="1750"/>
              <a:ext cx="60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输出</a:t>
              </a:r>
            </a:p>
          </p:txBody>
        </p:sp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3802" y="2157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主机接口</a:t>
              </a:r>
            </a:p>
          </p:txBody>
        </p:sp>
        <p:sp>
          <p:nvSpPr>
            <p:cNvPr id="30" name="Text Box 128"/>
            <p:cNvSpPr txBox="1">
              <a:spLocks noChangeArrowheads="1"/>
            </p:cNvSpPr>
            <p:nvPr/>
          </p:nvSpPr>
          <p:spPr bwMode="auto">
            <a:xfrm>
              <a:off x="2320" y="838"/>
              <a:ext cx="368" cy="782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600" b="1">
                  <a:solidFill>
                    <a:schemeClr val="bg1"/>
                  </a:solidFill>
                </a:rPr>
                <a:t> </a:t>
              </a:r>
              <a:r>
                <a:rPr lang="zh-CN" altLang="en-US" sz="2600" b="1">
                  <a:solidFill>
                    <a:srgbClr val="000099"/>
                  </a:solidFill>
                </a:rPr>
                <a:t>检测器</a:t>
              </a:r>
            </a:p>
          </p:txBody>
        </p:sp>
        <p:sp>
          <p:nvSpPr>
            <p:cNvPr id="31" name="Line 129"/>
            <p:cNvSpPr>
              <a:spLocks noChangeShapeType="1"/>
            </p:cNvSpPr>
            <p:nvPr/>
          </p:nvSpPr>
          <p:spPr bwMode="auto">
            <a:xfrm flipH="1" flipV="1">
              <a:off x="2708" y="1224"/>
              <a:ext cx="199" cy="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2133" y="1871"/>
              <a:ext cx="328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233" y="273"/>
                </a:cxn>
              </a:cxnLst>
              <a:rect l="0" t="0" r="r" b="b"/>
              <a:pathLst>
                <a:path w="233" h="273">
                  <a:moveTo>
                    <a:pt x="0" y="0"/>
                  </a:moveTo>
                  <a:lnTo>
                    <a:pt x="233" y="0"/>
                  </a:lnTo>
                  <a:lnTo>
                    <a:pt x="233" y="27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Text Box 131"/>
            <p:cNvSpPr txBox="1">
              <a:spLocks noChangeArrowheads="1"/>
            </p:cNvSpPr>
            <p:nvPr/>
          </p:nvSpPr>
          <p:spPr bwMode="auto">
            <a:xfrm>
              <a:off x="2255" y="1959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4" name="Line 132"/>
            <p:cNvSpPr>
              <a:spLocks noChangeShapeType="1"/>
            </p:cNvSpPr>
            <p:nvPr/>
          </p:nvSpPr>
          <p:spPr bwMode="auto">
            <a:xfrm>
              <a:off x="677" y="1686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Text Box 133"/>
            <p:cNvSpPr txBox="1">
              <a:spLocks noChangeArrowheads="1"/>
            </p:cNvSpPr>
            <p:nvPr/>
          </p:nvSpPr>
          <p:spPr bwMode="auto">
            <a:xfrm>
              <a:off x="480" y="1866"/>
              <a:ext cx="52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EN</a:t>
              </a:r>
            </a:p>
          </p:txBody>
        </p:sp>
        <p:sp>
          <p:nvSpPr>
            <p:cNvPr id="37" name="Text Box 135"/>
            <p:cNvSpPr txBox="1">
              <a:spLocks noChangeArrowheads="1"/>
            </p:cNvSpPr>
            <p:nvPr/>
          </p:nvSpPr>
          <p:spPr bwMode="auto">
            <a:xfrm>
              <a:off x="116" y="2358"/>
              <a:ext cx="3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单片机输出的扫描码到行列译码器</a:t>
              </a:r>
            </a:p>
          </p:txBody>
        </p:sp>
        <p:sp>
          <p:nvSpPr>
            <p:cNvPr id="38" name="Line 136"/>
            <p:cNvSpPr>
              <a:spLocks noChangeShapeType="1"/>
            </p:cNvSpPr>
            <p:nvPr/>
          </p:nvSpPr>
          <p:spPr bwMode="auto">
            <a:xfrm flipV="1">
              <a:off x="3493" y="1011"/>
              <a:ext cx="29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137"/>
            <p:cNvSpPr>
              <a:spLocks noChangeShapeType="1"/>
            </p:cNvSpPr>
            <p:nvPr/>
          </p:nvSpPr>
          <p:spPr bwMode="auto">
            <a:xfrm>
              <a:off x="3354" y="161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Freeform 138"/>
            <p:cNvSpPr>
              <a:spLocks/>
            </p:cNvSpPr>
            <p:nvPr/>
          </p:nvSpPr>
          <p:spPr bwMode="auto">
            <a:xfrm>
              <a:off x="4189" y="1213"/>
              <a:ext cx="207" cy="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8"/>
                </a:cxn>
                <a:cxn ang="0">
                  <a:pos x="310" y="748"/>
                </a:cxn>
              </a:cxnLst>
              <a:rect l="0" t="0" r="r" b="b"/>
              <a:pathLst>
                <a:path w="310" h="748">
                  <a:moveTo>
                    <a:pt x="0" y="0"/>
                  </a:moveTo>
                  <a:lnTo>
                    <a:pt x="0" y="748"/>
                  </a:lnTo>
                  <a:lnTo>
                    <a:pt x="310" y="74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oval" w="sm" len="sm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139"/>
            <p:cNvSpPr>
              <a:spLocks noChangeShapeType="1"/>
            </p:cNvSpPr>
            <p:nvPr/>
          </p:nvSpPr>
          <p:spPr bwMode="auto">
            <a:xfrm flipV="1">
              <a:off x="5362" y="319"/>
              <a:ext cx="0" cy="2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Rectangle 140"/>
            <p:cNvSpPr>
              <a:spLocks noChangeArrowheads="1"/>
            </p:cNvSpPr>
            <p:nvPr/>
          </p:nvSpPr>
          <p:spPr bwMode="auto">
            <a:xfrm>
              <a:off x="4880" y="99"/>
              <a:ext cx="10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</a:rPr>
                <a:t>中断请求</a:t>
              </a:r>
            </a:p>
          </p:txBody>
        </p:sp>
        <p:sp>
          <p:nvSpPr>
            <p:cNvPr id="43" name="Text Box 141"/>
            <p:cNvSpPr txBox="1">
              <a:spLocks noChangeArrowheads="1"/>
            </p:cNvSpPr>
            <p:nvPr/>
          </p:nvSpPr>
          <p:spPr bwMode="auto">
            <a:xfrm>
              <a:off x="4932" y="534"/>
              <a:ext cx="587" cy="50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99"/>
                  </a:solidFill>
                </a:rPr>
                <a:t>      </a:t>
              </a:r>
              <a:r>
                <a:rPr lang="en-US" altLang="zh-CN" sz="2400" b="1">
                  <a:solidFill>
                    <a:srgbClr val="000099"/>
                  </a:solidFill>
                </a:rPr>
                <a:t>Q</a:t>
              </a:r>
            </a:p>
            <a:p>
              <a:r>
                <a:rPr lang="en-US" altLang="zh-CN" sz="2400" b="1">
                  <a:solidFill>
                    <a:srgbClr val="000099"/>
                  </a:solidFill>
                </a:rPr>
                <a:t>C   D</a:t>
              </a:r>
            </a:p>
          </p:txBody>
        </p:sp>
        <p:sp>
          <p:nvSpPr>
            <p:cNvPr id="44" name="Freeform 142"/>
            <p:cNvSpPr>
              <a:spLocks/>
            </p:cNvSpPr>
            <p:nvPr/>
          </p:nvSpPr>
          <p:spPr bwMode="auto">
            <a:xfrm>
              <a:off x="4187" y="1024"/>
              <a:ext cx="885" cy="188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688" y="120"/>
                </a:cxn>
                <a:cxn ang="0">
                  <a:pos x="688" y="0"/>
                </a:cxn>
              </a:cxnLst>
              <a:rect l="0" t="0" r="r" b="b"/>
              <a:pathLst>
                <a:path w="688" h="120">
                  <a:moveTo>
                    <a:pt x="0" y="120"/>
                  </a:moveTo>
                  <a:lnTo>
                    <a:pt x="688" y="120"/>
                  </a:lnTo>
                  <a:lnTo>
                    <a:pt x="688" y="0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 flipV="1">
              <a:off x="4187" y="1109"/>
              <a:ext cx="0" cy="1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115"/>
            <p:cNvSpPr txBox="1">
              <a:spLocks noChangeArrowheads="1"/>
            </p:cNvSpPr>
            <p:nvPr/>
          </p:nvSpPr>
          <p:spPr bwMode="auto">
            <a:xfrm>
              <a:off x="2860" y="978"/>
              <a:ext cx="666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solidFill>
                    <a:srgbClr val="000099"/>
                  </a:solidFill>
                </a:rPr>
                <a:t>8048</a:t>
              </a:r>
            </a:p>
            <a:p>
              <a:pPr algn="ctr"/>
              <a:r>
                <a:rPr lang="zh-CN" altLang="en-US" sz="2100" b="1">
                  <a:solidFill>
                    <a:srgbClr val="000078"/>
                  </a:solidFill>
                </a:rPr>
                <a:t>单片机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534988" y="620688"/>
            <a:ext cx="8469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1)</a:t>
            </a:r>
            <a:r>
              <a:rPr lang="zh-CN" altLang="en-US" sz="2800" b="1" smtClean="0"/>
              <a:t>首先</a:t>
            </a:r>
            <a:r>
              <a:rPr lang="zh-CN" altLang="en-US" sz="2800" b="1"/>
              <a:t>列译码器工作, 逐列为“1”步进扫描, 当某列为“1”时, 如果无键按下, 则行线组输出为“0”;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534988" y="2204864"/>
            <a:ext cx="8469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2)</a:t>
            </a:r>
            <a:r>
              <a:rPr lang="zh-CN" altLang="en-US" sz="2800" b="1" smtClean="0"/>
              <a:t>当</a:t>
            </a:r>
            <a:r>
              <a:rPr lang="zh-CN" altLang="en-US" sz="2800" b="1"/>
              <a:t>某列为“1”时, 若该列有键按下, 则行线组输出为“1”; 表明</a:t>
            </a:r>
            <a:r>
              <a:rPr lang="zh-CN" altLang="en-US" sz="2800" b="1">
                <a:solidFill>
                  <a:srgbClr val="0000FF"/>
                </a:solidFill>
              </a:rPr>
              <a:t>该列有键按下</a:t>
            </a:r>
            <a:r>
              <a:rPr lang="zh-CN" altLang="en-US" sz="2800" b="1"/>
              <a:t>, 则转向下一步的行扫描;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34988" y="3645024"/>
            <a:ext cx="8469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3)</a:t>
            </a:r>
            <a:r>
              <a:rPr lang="zh-CN" altLang="en-US" sz="2800" b="1" smtClean="0"/>
              <a:t>行译码器</a:t>
            </a:r>
            <a:r>
              <a:rPr lang="zh-CN" altLang="en-US" sz="2800" b="1"/>
              <a:t>工作,  逐行为“1”步进扫描,  当某行为“1”时, 列线组输出为“1”; 表明</a:t>
            </a:r>
            <a:r>
              <a:rPr lang="zh-CN" altLang="en-US" sz="2800" b="1">
                <a:solidFill>
                  <a:srgbClr val="0000FF"/>
                </a:solidFill>
              </a:rPr>
              <a:t>该行有键按下</a:t>
            </a:r>
            <a:r>
              <a:rPr lang="zh-CN" altLang="en-US" sz="2800" b="1"/>
              <a:t>。 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34988" y="5061353"/>
            <a:ext cx="517321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4)</a:t>
            </a:r>
            <a:r>
              <a:rPr lang="zh-CN" altLang="en-US" sz="2800" b="1" smtClean="0"/>
              <a:t>此时</a:t>
            </a:r>
            <a:r>
              <a:rPr lang="zh-CN" altLang="en-US" sz="2800" b="1"/>
              <a:t>的行、列码即为</a:t>
            </a:r>
            <a:r>
              <a:rPr lang="zh-CN" altLang="en-US" sz="2800" b="1">
                <a:solidFill>
                  <a:srgbClr val="0000FF"/>
                </a:solidFill>
              </a:rPr>
              <a:t>扫描码</a:t>
            </a:r>
            <a:r>
              <a:rPr lang="zh-CN" altLang="en-US" sz="2800" b="1"/>
              <a:t>。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559468" y="5796490"/>
            <a:ext cx="697659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5)</a:t>
            </a:r>
            <a:r>
              <a:rPr lang="zh-CN" altLang="en-US" sz="2800" b="1" smtClean="0"/>
              <a:t>扫描</a:t>
            </a:r>
            <a:r>
              <a:rPr lang="zh-CN" altLang="en-US" sz="2800" b="1" smtClean="0"/>
              <a:t>码和中断标志位同时给</a:t>
            </a:r>
            <a:r>
              <a:rPr lang="zh-CN" altLang="en-US" sz="2800" b="1" smtClean="0">
                <a:solidFill>
                  <a:srgbClr val="0000FF"/>
                </a:solidFill>
              </a:rPr>
              <a:t>移位寄存器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491412" y="79078"/>
            <a:ext cx="2519362" cy="1909762"/>
            <a:chOff x="4071" y="143"/>
            <a:chExt cx="1587" cy="1203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4284" y="397"/>
              <a:ext cx="1333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H="1">
              <a:off x="4429" y="204"/>
              <a:ext cx="0" cy="1129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426" y="143"/>
              <a:ext cx="123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3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3C00"/>
                  </a:solidFill>
                  <a:ea typeface="黑体" panose="02010609060101010101" pitchFamily="49" charset="-122"/>
                </a:rPr>
                <a:t>0    1    2    3</a:t>
              </a:r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4280" y="633"/>
              <a:ext cx="1335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277" y="896"/>
              <a:ext cx="1335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287" y="1160"/>
              <a:ext cx="1335" cy="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4747" y="212"/>
              <a:ext cx="0" cy="1129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>
              <a:off x="5068" y="215"/>
              <a:ext cx="0" cy="1129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>
              <a:off x="5384" y="217"/>
              <a:ext cx="0" cy="1129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71" y="247"/>
              <a:ext cx="245" cy="1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600" b="1">
                  <a:solidFill>
                    <a:srgbClr val="003C00"/>
                  </a:solidFill>
                </a:rPr>
                <a:t>0</a:t>
              </a:r>
            </a:p>
            <a:p>
              <a:r>
                <a:rPr lang="zh-CN" altLang="en-US" sz="2600" b="1">
                  <a:solidFill>
                    <a:srgbClr val="003C00"/>
                  </a:solidFill>
                </a:rPr>
                <a:t>1</a:t>
              </a:r>
            </a:p>
            <a:p>
              <a:r>
                <a:rPr lang="zh-CN" altLang="en-US" sz="2600" b="1">
                  <a:solidFill>
                    <a:srgbClr val="003C00"/>
                  </a:solidFill>
                </a:rPr>
                <a:t>2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2600" b="1">
                  <a:solidFill>
                    <a:srgbClr val="003C00"/>
                  </a:solidFill>
                </a:rPr>
                <a:t>3</a:t>
              </a: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600" y="738"/>
              <a:ext cx="145" cy="144"/>
              <a:chOff x="4113" y="846"/>
              <a:chExt cx="194" cy="214"/>
            </a:xfrm>
          </p:grpSpPr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 flipH="1">
                <a:off x="4254" y="846"/>
                <a:ext cx="53" cy="73"/>
              </a:xfrm>
              <a:prstGeom prst="line">
                <a:avLst/>
              </a:prstGeom>
              <a:noFill/>
              <a:ln w="28575">
                <a:solidFill>
                  <a:srgbClr val="003C00"/>
                </a:solidFill>
                <a:miter lim="800000"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 flipH="1">
                <a:off x="4143" y="986"/>
                <a:ext cx="62" cy="74"/>
              </a:xfrm>
              <a:prstGeom prst="line">
                <a:avLst/>
              </a:prstGeom>
              <a:noFill/>
              <a:ln w="28575">
                <a:solidFill>
                  <a:srgbClr val="003C00"/>
                </a:solidFill>
                <a:miter lim="800000"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H="1">
                <a:off x="4166" y="885"/>
                <a:ext cx="88" cy="114"/>
              </a:xfrm>
              <a:prstGeom prst="line">
                <a:avLst/>
              </a:prstGeom>
              <a:noFill/>
              <a:ln w="2857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 flipH="1" flipV="1">
                <a:off x="4113" y="853"/>
                <a:ext cx="97" cy="84"/>
              </a:xfrm>
              <a:prstGeom prst="line">
                <a:avLst/>
              </a:prstGeom>
              <a:noFill/>
              <a:ln w="2857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991652" y="155428"/>
            <a:ext cx="454025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假设: 2行、1列的键按下  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170408" y="1249357"/>
            <a:ext cx="6273800" cy="172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1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(1) 逐列扫描:</a:t>
            </a:r>
          </a:p>
          <a:p>
            <a:pPr>
              <a:lnSpc>
                <a:spcPts val="4200"/>
              </a:lnSpc>
              <a:spcBef>
                <a:spcPct val="5000"/>
              </a:spcBef>
            </a:pPr>
            <a:r>
              <a:rPr lang="zh-CN" altLang="en-US" sz="2800" b="1"/>
              <a:t>   逐列扫描到1列时(</a:t>
            </a:r>
            <a:r>
              <a:rPr lang="zh-CN" altLang="en-US" sz="2800" b="1">
                <a:solidFill>
                  <a:srgbClr val="C00000"/>
                </a:solidFill>
              </a:rPr>
              <a:t>0010</a:t>
            </a:r>
            <a:r>
              <a:rPr lang="en-US" altLang="zh-CN" sz="2800" b="1"/>
              <a:t>), </a:t>
            </a:r>
            <a:r>
              <a:rPr lang="zh-CN" altLang="en-US" sz="2800" b="1"/>
              <a:t>行线组有“1”输出,  表明1列有键按下;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292224" y="2996952"/>
            <a:ext cx="264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逐行扫描: </a:t>
            </a:r>
            <a:endParaRPr lang="en-US" altLang="zh-CN" sz="2800" b="1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800224" y="3935165"/>
            <a:ext cx="61849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获得行、列码</a:t>
            </a:r>
            <a:r>
              <a:rPr lang="zh-CN" altLang="en-US" sz="2800" b="1">
                <a:solidFill>
                  <a:srgbClr val="C00000"/>
                </a:solidFill>
              </a:rPr>
              <a:t>0100 0010</a:t>
            </a:r>
            <a:r>
              <a:rPr lang="zh-CN" altLang="en-US" sz="2800" b="1"/>
              <a:t>即为扫描码。</a:t>
            </a: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490912" y="3004890"/>
            <a:ext cx="636746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857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48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05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62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1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76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  <a:spcBef>
                <a:spcPct val="10000"/>
              </a:spcBef>
            </a:pPr>
            <a:r>
              <a:rPr lang="zh-CN" altLang="en-US" sz="2800" b="1"/>
              <a:t>当逐行扫描到2行时(</a:t>
            </a:r>
            <a:r>
              <a:rPr lang="zh-CN" altLang="en-US" sz="2800" b="1">
                <a:solidFill>
                  <a:srgbClr val="C00000"/>
                </a:solidFill>
              </a:rPr>
              <a:t>0100</a:t>
            </a:r>
            <a:r>
              <a:rPr lang="en-US" altLang="zh-CN" sz="2800" b="1"/>
              <a:t>), </a:t>
            </a:r>
            <a:r>
              <a:rPr lang="zh-CN" altLang="en-US" sz="2800" b="1"/>
              <a:t>列线组有“1”输出,  表明2行有键按下;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319212" y="4653136"/>
            <a:ext cx="369728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>
                <a:solidFill>
                  <a:srgbClr val="003C00"/>
                </a:solidFill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solidFill>
                  <a:srgbClr val="003C00"/>
                </a:solidFill>
              </a:rPr>
              <a:t>串行传送扫描码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638299" y="5301208"/>
            <a:ext cx="82978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/>
              <a:t>单片机获取扫描码后, 串行送出1个9位的代码(1位标志位和8位扫描码</a:t>
            </a:r>
            <a:r>
              <a:rPr lang="en-US" altLang="zh-CN" sz="2800" b="1"/>
              <a:t>), </a:t>
            </a:r>
            <a:r>
              <a:rPr lang="zh-CN" altLang="en-US" sz="2800" b="1"/>
              <a:t>标志位作为请求信号的来源。</a:t>
            </a:r>
          </a:p>
        </p:txBody>
      </p:sp>
    </p:spTree>
    <p:extLst>
      <p:ext uri="{BB962C8B-B14F-4D97-AF65-F5344CB8AC3E}">
        <p14:creationId xmlns:p14="http://schemas.microsoft.com/office/powerpoint/2010/main" val="37950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autoUpdateAnimBg="0"/>
      <p:bldP spid="23" grpId="0" autoUpdateAnimBg="0"/>
      <p:bldP spid="2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47638" y="908596"/>
            <a:ext cx="1182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C00"/>
                </a:solidFill>
              </a:rPr>
              <a:t>8048</a:t>
            </a: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1030288" y="1167359"/>
            <a:ext cx="1979612" cy="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65213" y="692696"/>
            <a:ext cx="2178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串行扫描码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020174" y="836712"/>
            <a:ext cx="223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C00"/>
                </a:solidFill>
              </a:rPr>
              <a:t>移位寄存器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876800" y="713334"/>
            <a:ext cx="2011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并行扫描码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742113" y="892721"/>
            <a:ext cx="2432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C00"/>
                </a:solidFill>
              </a:rPr>
              <a:t>接口申请中断</a:t>
            </a:r>
          </a:p>
        </p:txBody>
      </p:sp>
      <p:sp>
        <p:nvSpPr>
          <p:cNvPr id="8" name="Line 66"/>
          <p:cNvSpPr>
            <a:spLocks noChangeShapeType="1"/>
          </p:cNvSpPr>
          <p:nvPr/>
        </p:nvSpPr>
        <p:spPr bwMode="auto">
          <a:xfrm>
            <a:off x="4913313" y="1187996"/>
            <a:ext cx="1817687" cy="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auto">
          <a:xfrm>
            <a:off x="879475" y="1143546"/>
            <a:ext cx="2373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(含1位标志位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endParaRPr lang="zh-CN" altLang="en-US" sz="2800" b="1">
              <a:solidFill>
                <a:srgbClr val="800000"/>
              </a:solidFill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263525" y="1844824"/>
            <a:ext cx="2573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中断处理</a:t>
            </a:r>
          </a:p>
        </p:txBody>
      </p:sp>
      <p:sp>
        <p:nvSpPr>
          <p:cNvPr id="11" name="Text Box 90"/>
          <p:cNvSpPr txBox="1">
            <a:spLocks noChangeArrowheads="1"/>
          </p:cNvSpPr>
          <p:nvPr/>
        </p:nvSpPr>
        <p:spPr bwMode="auto">
          <a:xfrm>
            <a:off x="465709" y="2348880"/>
            <a:ext cx="4178299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CPU</a:t>
            </a:r>
            <a:r>
              <a:rPr lang="zh-CN" altLang="en-US" sz="2800" b="1"/>
              <a:t>响应中断后执行键盘中断子程序, 从接口读扫描码, 查表转换成</a:t>
            </a:r>
            <a:r>
              <a:rPr lang="en-US" altLang="zh-CN" sz="2800" b="1"/>
              <a:t>ASCII</a:t>
            </a:r>
            <a:r>
              <a:rPr lang="zh-CN" altLang="en-US" sz="2800" b="1"/>
              <a:t>码, 存入键盘缓冲区。</a:t>
            </a:r>
          </a:p>
        </p:txBody>
      </p:sp>
      <p:sp>
        <p:nvSpPr>
          <p:cNvPr id="12" name="Text Box 92"/>
          <p:cNvSpPr txBox="1">
            <a:spLocks noChangeArrowheads="1"/>
          </p:cNvSpPr>
          <p:nvPr/>
        </p:nvSpPr>
        <p:spPr bwMode="auto">
          <a:xfrm>
            <a:off x="4619650" y="5523507"/>
            <a:ext cx="4222700" cy="1040285"/>
          </a:xfrm>
          <a:prstGeom prst="rect">
            <a:avLst/>
          </a:prstGeom>
          <a:noFill/>
          <a:ln w="20320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"/>
              </a:lnSpc>
            </a:pPr>
            <a:endParaRPr lang="en-US" altLang="zh-CN" sz="2800" b="1"/>
          </a:p>
          <a:p>
            <a:pPr algn="ctr"/>
            <a:r>
              <a:rPr lang="en-US" altLang="zh-CN" sz="2800" b="1">
                <a:solidFill>
                  <a:srgbClr val="003C00"/>
                </a:solidFill>
              </a:rPr>
              <a:t>ASCII</a:t>
            </a:r>
            <a:r>
              <a:rPr lang="zh-CN" altLang="en-US" sz="2800" b="1">
                <a:solidFill>
                  <a:srgbClr val="003C00"/>
                </a:solidFill>
              </a:rPr>
              <a:t>码存储区</a:t>
            </a:r>
          </a:p>
          <a:p>
            <a:pPr algn="ctr"/>
            <a:r>
              <a:rPr lang="zh-CN" altLang="en-US" sz="2800" b="1">
                <a:solidFill>
                  <a:srgbClr val="800000"/>
                </a:solidFill>
              </a:rPr>
              <a:t>(扫描码与</a:t>
            </a:r>
            <a:r>
              <a:rPr lang="en-US" altLang="zh-CN" sz="2800" b="1">
                <a:solidFill>
                  <a:srgbClr val="800000"/>
                </a:solidFill>
              </a:rPr>
              <a:t>ASCII</a:t>
            </a:r>
            <a:r>
              <a:rPr lang="zh-CN" altLang="en-US" sz="2800" b="1">
                <a:solidFill>
                  <a:srgbClr val="800000"/>
                </a:solidFill>
              </a:rPr>
              <a:t>码对应表)</a:t>
            </a:r>
          </a:p>
          <a:p>
            <a:pPr algn="ctr">
              <a:lnSpc>
                <a:spcPct val="10000"/>
              </a:lnSpc>
            </a:pPr>
            <a:endParaRPr lang="zh-CN" altLang="en-US" sz="2800" b="1">
              <a:solidFill>
                <a:srgbClr val="800000"/>
              </a:solidFill>
            </a:endParaRPr>
          </a:p>
        </p:txBody>
      </p:sp>
      <p:sp>
        <p:nvSpPr>
          <p:cNvPr id="13" name="Text Box 93"/>
          <p:cNvSpPr txBox="1">
            <a:spLocks noChangeArrowheads="1"/>
          </p:cNvSpPr>
          <p:nvPr/>
        </p:nvSpPr>
        <p:spPr bwMode="auto">
          <a:xfrm>
            <a:off x="284163" y="5421007"/>
            <a:ext cx="3711773" cy="1320361"/>
          </a:xfrm>
          <a:prstGeom prst="rect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执行中断服务程序, 用</a:t>
            </a:r>
            <a:r>
              <a:rPr lang="zh-CN" altLang="en-US" sz="2800" b="1" smtClean="0">
                <a:solidFill>
                  <a:srgbClr val="0000FF"/>
                </a:solidFill>
              </a:rPr>
              <a:t>扫描</a:t>
            </a:r>
            <a:r>
              <a:rPr lang="zh-CN" altLang="en-US" sz="2800" b="1">
                <a:solidFill>
                  <a:srgbClr val="0000FF"/>
                </a:solidFill>
              </a:rPr>
              <a:t>码查找对应的</a:t>
            </a:r>
            <a:r>
              <a:rPr lang="en-US" altLang="zh-CN" sz="2800" b="1">
                <a:solidFill>
                  <a:srgbClr val="0000FF"/>
                </a:solidFill>
              </a:rPr>
              <a:t>ASCII</a:t>
            </a:r>
            <a:r>
              <a:rPr lang="zh-CN" altLang="en-US" sz="2800" b="1">
                <a:solidFill>
                  <a:srgbClr val="0000FF"/>
                </a:solidFill>
              </a:rPr>
              <a:t>代码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4" name="Line 95"/>
          <p:cNvSpPr>
            <a:spLocks noChangeShapeType="1"/>
          </p:cNvSpPr>
          <p:nvPr/>
        </p:nvSpPr>
        <p:spPr bwMode="auto">
          <a:xfrm rot="5400000" flipV="1">
            <a:off x="4313196" y="5785619"/>
            <a:ext cx="10885" cy="602026"/>
          </a:xfrm>
          <a:prstGeom prst="line">
            <a:avLst/>
          </a:prstGeom>
          <a:noFill/>
          <a:ln w="20320">
            <a:solidFill>
              <a:srgbClr val="003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248275" y="1630957"/>
            <a:ext cx="3967163" cy="3094039"/>
            <a:chOff x="3306" y="598"/>
            <a:chExt cx="2499" cy="1949"/>
          </a:xfrm>
        </p:grpSpPr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135" y="1784"/>
              <a:ext cx="757" cy="570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C00"/>
                  </a:solidFill>
                </a:rPr>
                <a:t>移位寄存器</a:t>
              </a: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321" y="2271"/>
              <a:ext cx="807" cy="0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3872" y="1411"/>
              <a:ext cx="652" cy="214"/>
            </a:xfrm>
            <a:custGeom>
              <a:avLst/>
              <a:gdLst>
                <a:gd name="T0" fmla="*/ 0 w 354"/>
                <a:gd name="T1" fmla="*/ 223 h 223"/>
                <a:gd name="T2" fmla="*/ 354 w 354"/>
                <a:gd name="T3" fmla="*/ 223 h 223"/>
                <a:gd name="T4" fmla="*/ 354 w 354"/>
                <a:gd name="T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223">
                  <a:moveTo>
                    <a:pt x="0" y="223"/>
                  </a:moveTo>
                  <a:lnTo>
                    <a:pt x="354" y="223"/>
                  </a:lnTo>
                  <a:lnTo>
                    <a:pt x="354" y="0"/>
                  </a:lnTo>
                </a:path>
              </a:pathLst>
            </a:custGeom>
            <a:noFill/>
            <a:ln w="22225" cap="flat" cmpd="sng">
              <a:solidFill>
                <a:srgbClr val="003C00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4894" y="2200"/>
              <a:ext cx="184" cy="150"/>
            </a:xfrm>
            <a:prstGeom prst="rightArrow">
              <a:avLst>
                <a:gd name="adj1" fmla="val 50000"/>
                <a:gd name="adj2" fmla="val 30667"/>
              </a:avLst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509" y="598"/>
              <a:ext cx="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C00"/>
                  </a:solidFill>
                </a:rPr>
                <a:t>IRQ</a:t>
              </a: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344" y="1677"/>
              <a:ext cx="6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C00"/>
                  </a:solidFill>
                </a:rPr>
                <a:t>CLK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3306" y="2000"/>
              <a:ext cx="77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C00"/>
                  </a:solidFill>
                </a:rPr>
                <a:t>串行扫描码</a:t>
              </a:r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4898" y="1422"/>
              <a:ext cx="163" cy="465"/>
            </a:xfrm>
            <a:custGeom>
              <a:avLst/>
              <a:gdLst>
                <a:gd name="T0" fmla="*/ 0 w 454"/>
                <a:gd name="T1" fmla="*/ 424 h 424"/>
                <a:gd name="T2" fmla="*/ 454 w 454"/>
                <a:gd name="T3" fmla="*/ 424 h 424"/>
                <a:gd name="T4" fmla="*/ 454 w 454"/>
                <a:gd name="T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424">
                  <a:moveTo>
                    <a:pt x="0" y="424"/>
                  </a:moveTo>
                  <a:lnTo>
                    <a:pt x="454" y="424"/>
                  </a:lnTo>
                  <a:lnTo>
                    <a:pt x="454" y="0"/>
                  </a:lnTo>
                </a:path>
              </a:pathLst>
            </a:custGeom>
            <a:noFill/>
            <a:ln w="22225" cap="flat" cmpd="sng">
              <a:solidFill>
                <a:srgbClr val="003C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24" name="Freeform 82"/>
            <p:cNvSpPr>
              <a:spLocks/>
            </p:cNvSpPr>
            <p:nvPr/>
          </p:nvSpPr>
          <p:spPr bwMode="auto">
            <a:xfrm>
              <a:off x="3871" y="1415"/>
              <a:ext cx="254" cy="465"/>
            </a:xfrm>
            <a:custGeom>
              <a:avLst/>
              <a:gdLst>
                <a:gd name="T0" fmla="*/ 0 w 654"/>
                <a:gd name="T1" fmla="*/ 0 h 499"/>
                <a:gd name="T2" fmla="*/ 0 w 654"/>
                <a:gd name="T3" fmla="*/ 499 h 499"/>
                <a:gd name="T4" fmla="*/ 654 w 654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499">
                  <a:moveTo>
                    <a:pt x="0" y="0"/>
                  </a:moveTo>
                  <a:lnTo>
                    <a:pt x="0" y="499"/>
                  </a:lnTo>
                  <a:lnTo>
                    <a:pt x="654" y="499"/>
                  </a:lnTo>
                </a:path>
              </a:pathLst>
            </a:custGeom>
            <a:noFill/>
            <a:ln w="22225" cap="flat" cmpd="sng">
              <a:solidFill>
                <a:srgbClr val="003C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 flipV="1">
              <a:off x="5034" y="643"/>
              <a:ext cx="0" cy="263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grpSp>
          <p:nvGrpSpPr>
            <p:cNvPr id="26" name="Group 101"/>
            <p:cNvGrpSpPr>
              <a:grpSpLocks/>
            </p:cNvGrpSpPr>
            <p:nvPr/>
          </p:nvGrpSpPr>
          <p:grpSpPr bwMode="auto">
            <a:xfrm>
              <a:off x="4353" y="907"/>
              <a:ext cx="991" cy="517"/>
              <a:chOff x="4633" y="334"/>
              <a:chExt cx="991" cy="517"/>
            </a:xfrm>
          </p:grpSpPr>
          <p:sp>
            <p:nvSpPr>
              <p:cNvPr id="32" name="Rectangle 96"/>
              <p:cNvSpPr>
                <a:spLocks noChangeArrowheads="1"/>
              </p:cNvSpPr>
              <p:nvPr/>
            </p:nvSpPr>
            <p:spPr bwMode="auto">
              <a:xfrm>
                <a:off x="4658" y="334"/>
                <a:ext cx="893" cy="517"/>
              </a:xfrm>
              <a:prstGeom prst="rect">
                <a:avLst/>
              </a:prstGeom>
              <a:solidFill>
                <a:srgbClr val="DDFFFF"/>
              </a:solidFill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Text Box 97"/>
              <p:cNvSpPr txBox="1">
                <a:spLocks noChangeArrowheads="1"/>
              </p:cNvSpPr>
              <p:nvPr/>
            </p:nvSpPr>
            <p:spPr bwMode="auto">
              <a:xfrm>
                <a:off x="4633" y="336"/>
                <a:ext cx="991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3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003C00"/>
                    </a:solidFill>
                  </a:rPr>
                  <a:t>中断请求</a:t>
                </a:r>
              </a:p>
              <a:p>
                <a:r>
                  <a:rPr lang="zh-CN" altLang="en-US" sz="2400" b="1">
                    <a:solidFill>
                      <a:srgbClr val="003C00"/>
                    </a:solidFill>
                  </a:rPr>
                  <a:t> </a:t>
                </a:r>
                <a:r>
                  <a:rPr lang="en-US" altLang="zh-CN" sz="2400" b="1">
                    <a:solidFill>
                      <a:srgbClr val="003C00"/>
                    </a:solidFill>
                  </a:rPr>
                  <a:t>C       D</a:t>
                </a:r>
              </a:p>
            </p:txBody>
          </p:sp>
        </p:grpSp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510" y="899"/>
              <a:ext cx="785" cy="517"/>
              <a:chOff x="3662" y="326"/>
              <a:chExt cx="785" cy="517"/>
            </a:xfrm>
          </p:grpSpPr>
          <p:sp>
            <p:nvSpPr>
              <p:cNvPr id="30" name="Rectangle 98"/>
              <p:cNvSpPr>
                <a:spLocks noChangeArrowheads="1"/>
              </p:cNvSpPr>
              <p:nvPr/>
            </p:nvSpPr>
            <p:spPr bwMode="auto">
              <a:xfrm>
                <a:off x="3690" y="334"/>
                <a:ext cx="726" cy="509"/>
              </a:xfrm>
              <a:prstGeom prst="rect">
                <a:avLst/>
              </a:prstGeom>
              <a:solidFill>
                <a:srgbClr val="DDFFFF"/>
              </a:solidFill>
              <a:ln w="22225">
                <a:solidFill>
                  <a:srgbClr val="003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1" name="Text Box 99"/>
              <p:cNvSpPr txBox="1">
                <a:spLocks noChangeArrowheads="1"/>
              </p:cNvSpPr>
              <p:nvPr/>
            </p:nvSpPr>
            <p:spPr bwMode="auto">
              <a:xfrm>
                <a:off x="3662" y="326"/>
                <a:ext cx="785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3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400" b="1">
                    <a:solidFill>
                      <a:srgbClr val="003C00"/>
                    </a:solidFill>
                  </a:rPr>
                  <a:t>时钟发生器</a:t>
                </a:r>
              </a:p>
            </p:txBody>
          </p:sp>
        </p:grp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4759" y="1477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C00"/>
                  </a:solidFill>
                </a:rPr>
                <a:t>标志位</a:t>
              </a:r>
            </a:p>
          </p:txBody>
        </p:sp>
        <p:sp>
          <p:nvSpPr>
            <p:cNvPr id="29" name="Text Box 103"/>
            <p:cNvSpPr txBox="1">
              <a:spLocks noChangeArrowheads="1"/>
            </p:cNvSpPr>
            <p:nvPr/>
          </p:nvSpPr>
          <p:spPr bwMode="auto">
            <a:xfrm>
              <a:off x="5046" y="2096"/>
              <a:ext cx="7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C00"/>
                  </a:solidFill>
                </a:rPr>
                <a:t>扫描码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utoUpdateAnimBg="0"/>
      <p:bldP spid="5" grpId="0" autoUpdateAnimBg="0"/>
      <p:bldP spid="6" grpId="0" autoUpdateAnimBg="0"/>
      <p:bldP spid="7" grpId="0" build="p" autoUpdateAnimBg="0"/>
      <p:bldP spid="9" grpId="0" build="p" autoUpdateAnimBg="0" advAuto="1000"/>
      <p:bldP spid="10" grpId="0" autoUpdateAnimBg="0"/>
      <p:bldP spid="11" grpId="0" build="p" autoUpdateAnimBg="0"/>
      <p:bldP spid="12" grpId="0" animBg="1" autoUpdateAnimBg="0"/>
      <p:bldP spid="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30275" y="1124744"/>
            <a:ext cx="82137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键盘接口的主要功能是: 使</a:t>
            </a:r>
            <a:r>
              <a:rPr lang="en-US" altLang="zh-CN" sz="2800" b="1"/>
              <a:t>CPU</a:t>
            </a:r>
            <a:r>
              <a:rPr lang="zh-CN" altLang="en-US" sz="2800" b="1"/>
              <a:t>能识别哪一个键被按下。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17588" y="4793625"/>
            <a:ext cx="5937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</a:rPr>
              <a:t>非编码键盘</a:t>
            </a:r>
            <a:r>
              <a:rPr lang="en-US" altLang="zh-CN" sz="2800" b="1">
                <a:solidFill>
                  <a:srgbClr val="0000FF"/>
                </a:solidFill>
              </a:rPr>
              <a:t>(</a:t>
            </a:r>
            <a:r>
              <a:rPr lang="zh-CN" altLang="en-US" sz="2800" b="1">
                <a:solidFill>
                  <a:srgbClr val="0000FF"/>
                </a:solidFill>
              </a:rPr>
              <a:t>扫描式键盘)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41400" y="2474312"/>
            <a:ext cx="38877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0" indent="-19050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sym typeface="Wingdings" pitchFamily="2" charset="2"/>
              </a:rPr>
              <a:t> </a:t>
            </a:r>
            <a:r>
              <a:rPr lang="zh-CN" altLang="en-US" sz="2800" b="1">
                <a:solidFill>
                  <a:srgbClr val="0000FF"/>
                </a:solidFill>
              </a:rPr>
              <a:t>编码键盘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49375" y="5498648"/>
            <a:ext cx="76374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通过硬件或软件的方式识别按键的</a:t>
            </a:r>
            <a:r>
              <a:rPr lang="zh-CN" altLang="en-US" sz="2800" b="1">
                <a:solidFill>
                  <a:srgbClr val="FF0000"/>
                </a:solidFill>
              </a:rPr>
              <a:t>位置编码</a:t>
            </a:r>
            <a:r>
              <a:rPr lang="zh-CN" altLang="en-US" sz="2800" b="1"/>
              <a:t>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28738" y="3205943"/>
            <a:ext cx="7643812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由键盘内的接口电路自动对每一个按键进行</a:t>
            </a:r>
            <a:r>
              <a:rPr lang="zh-CN" altLang="en-US" sz="2800" b="1">
                <a:solidFill>
                  <a:srgbClr val="FF0000"/>
                </a:solidFill>
              </a:rPr>
              <a:t>字符编码</a:t>
            </a:r>
            <a:r>
              <a:rPr lang="zh-CN" altLang="en-US" sz="2800" b="1"/>
              <a:t>。键被按下后, 该编码送往</a:t>
            </a:r>
            <a:r>
              <a:rPr lang="en-US" altLang="zh-CN" sz="2800" b="1"/>
              <a:t>CPU。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6195" y="44624"/>
            <a:ext cx="4033837" cy="656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6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   </a:t>
            </a:r>
            <a:r>
              <a:rPr lang="zh-CN" altLang="en-US" sz="2800" b="1"/>
              <a:t>键盘及接口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5"/>
          <p:cNvGrpSpPr>
            <a:grpSpLocks/>
          </p:cNvGrpSpPr>
          <p:nvPr/>
        </p:nvGrpSpPr>
        <p:grpSpPr bwMode="auto">
          <a:xfrm>
            <a:off x="323082" y="1019475"/>
            <a:ext cx="3787775" cy="1812925"/>
            <a:chOff x="330" y="203"/>
            <a:chExt cx="2386" cy="1142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330" y="203"/>
              <a:ext cx="2386" cy="114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>
              <a:solidFill>
                <a:srgbClr val="CCFF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" name="Group 261"/>
            <p:cNvGrpSpPr>
              <a:grpSpLocks/>
            </p:cNvGrpSpPr>
            <p:nvPr/>
          </p:nvGrpSpPr>
          <p:grpSpPr bwMode="auto">
            <a:xfrm>
              <a:off x="421" y="266"/>
              <a:ext cx="2180" cy="1002"/>
              <a:chOff x="581" y="476"/>
              <a:chExt cx="2180" cy="1002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586" y="476"/>
                <a:ext cx="227" cy="227"/>
                <a:chOff x="1021" y="2526"/>
                <a:chExt cx="242" cy="233"/>
              </a:xfrm>
            </p:grpSpPr>
            <p:sp>
              <p:nvSpPr>
                <p:cNvPr id="251" name="Rectangle 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4" name="Line 1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5" name="Line 1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6" name="Rectangle 1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824" y="476"/>
                <a:ext cx="227" cy="227"/>
                <a:chOff x="1021" y="2526"/>
                <a:chExt cx="242" cy="233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8" name="Line 1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9" name="Line 2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50" name="Rectangle 21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1071" y="476"/>
                <a:ext cx="227" cy="227"/>
                <a:chOff x="1021" y="2526"/>
                <a:chExt cx="242" cy="233"/>
              </a:xfrm>
            </p:grpSpPr>
            <p:sp>
              <p:nvSpPr>
                <p:cNvPr id="23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2" name="Line 2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3" name="Line 2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1299" y="476"/>
                <a:ext cx="227" cy="227"/>
                <a:chOff x="1021" y="2526"/>
                <a:chExt cx="242" cy="233"/>
              </a:xfrm>
            </p:grpSpPr>
            <p:sp>
              <p:nvSpPr>
                <p:cNvPr id="2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6" name="Line 3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7" name="Line 3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1546" y="476"/>
                <a:ext cx="227" cy="227"/>
                <a:chOff x="1021" y="2526"/>
                <a:chExt cx="242" cy="233"/>
              </a:xfrm>
            </p:grpSpPr>
            <p:sp>
              <p:nvSpPr>
                <p:cNvPr id="227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0" name="Line 4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1" name="Line 4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3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2288" y="476"/>
                <a:ext cx="227" cy="227"/>
                <a:chOff x="1021" y="2526"/>
                <a:chExt cx="242" cy="233"/>
              </a:xfrm>
            </p:grpSpPr>
            <p:sp>
              <p:nvSpPr>
                <p:cNvPr id="221" name="Rectangle 4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4" name="Line 4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5" name="Line 4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6" name="Rectangle 4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1" name="Group 50"/>
              <p:cNvGrpSpPr>
                <a:grpSpLocks/>
              </p:cNvGrpSpPr>
              <p:nvPr/>
            </p:nvGrpSpPr>
            <p:grpSpPr bwMode="auto">
              <a:xfrm>
                <a:off x="1788" y="476"/>
                <a:ext cx="227" cy="227"/>
                <a:chOff x="1021" y="2526"/>
                <a:chExt cx="242" cy="233"/>
              </a:xfrm>
            </p:grpSpPr>
            <p:sp>
              <p:nvSpPr>
                <p:cNvPr id="215" name="Rectangle 5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8" name="Line 5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9" name="Line 5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2036" y="476"/>
                <a:ext cx="227" cy="227"/>
                <a:chOff x="1021" y="2526"/>
                <a:chExt cx="242" cy="233"/>
              </a:xfrm>
            </p:grpSpPr>
            <p:sp>
              <p:nvSpPr>
                <p:cNvPr id="209" name="Rectangle 5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2" name="Line 6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3" name="Line 6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14" name="Rectangle 6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3" name="Group 64"/>
              <p:cNvGrpSpPr>
                <a:grpSpLocks/>
              </p:cNvGrpSpPr>
              <p:nvPr/>
            </p:nvGrpSpPr>
            <p:grpSpPr bwMode="auto">
              <a:xfrm>
                <a:off x="2534" y="476"/>
                <a:ext cx="227" cy="227"/>
                <a:chOff x="1021" y="2526"/>
                <a:chExt cx="242" cy="233"/>
              </a:xfrm>
            </p:grpSpPr>
            <p:sp>
              <p:nvSpPr>
                <p:cNvPr id="203" name="Rectangle 6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5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6" name="Line 6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7" name="Line 6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8" name="Rectangle 7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582" y="741"/>
                <a:ext cx="227" cy="227"/>
                <a:chOff x="1021" y="2526"/>
                <a:chExt cx="242" cy="233"/>
              </a:xfrm>
            </p:grpSpPr>
            <p:sp>
              <p:nvSpPr>
                <p:cNvPr id="197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8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9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0" name="Line 7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1" name="Line 7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202" name="Rectangle 7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820" y="741"/>
                <a:ext cx="227" cy="227"/>
                <a:chOff x="1021" y="2526"/>
                <a:chExt cx="242" cy="233"/>
              </a:xfrm>
            </p:grpSpPr>
            <p:sp>
              <p:nvSpPr>
                <p:cNvPr id="191" name="Rectangle 7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4" name="Line 8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5" name="Line 8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6" name="Rectangle 8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6" name="Group 85"/>
              <p:cNvGrpSpPr>
                <a:grpSpLocks/>
              </p:cNvGrpSpPr>
              <p:nvPr/>
            </p:nvGrpSpPr>
            <p:grpSpPr bwMode="auto">
              <a:xfrm>
                <a:off x="1067" y="741"/>
                <a:ext cx="227" cy="227"/>
                <a:chOff x="1021" y="2526"/>
                <a:chExt cx="242" cy="233"/>
              </a:xfrm>
            </p:grpSpPr>
            <p:sp>
              <p:nvSpPr>
                <p:cNvPr id="185" name="Rectangle 8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7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8" name="Line 8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9" name="Line 9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90" name="Rectangle 91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92"/>
              <p:cNvGrpSpPr>
                <a:grpSpLocks/>
              </p:cNvGrpSpPr>
              <p:nvPr/>
            </p:nvGrpSpPr>
            <p:grpSpPr bwMode="auto">
              <a:xfrm>
                <a:off x="1288" y="741"/>
                <a:ext cx="227" cy="227"/>
                <a:chOff x="1014" y="2526"/>
                <a:chExt cx="242" cy="233"/>
              </a:xfrm>
            </p:grpSpPr>
            <p:sp>
              <p:nvSpPr>
                <p:cNvPr id="179" name="Rectangle 93"/>
                <p:cNvSpPr>
                  <a:spLocks noChangeArrowheads="1"/>
                </p:cNvSpPr>
                <p:nvPr/>
              </p:nvSpPr>
              <p:spPr bwMode="auto">
                <a:xfrm>
                  <a:off x="1014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0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2" name="Line 9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3" name="Line 9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8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99"/>
              <p:cNvGrpSpPr>
                <a:grpSpLocks/>
              </p:cNvGrpSpPr>
              <p:nvPr/>
            </p:nvGrpSpPr>
            <p:grpSpPr bwMode="auto">
              <a:xfrm>
                <a:off x="1542" y="741"/>
                <a:ext cx="227" cy="227"/>
                <a:chOff x="1021" y="2526"/>
                <a:chExt cx="242" cy="233"/>
              </a:xfrm>
            </p:grpSpPr>
            <p:sp>
              <p:nvSpPr>
                <p:cNvPr id="17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6" name="Line 10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7" name="Line 10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9" name="Group 106"/>
              <p:cNvGrpSpPr>
                <a:grpSpLocks/>
              </p:cNvGrpSpPr>
              <p:nvPr/>
            </p:nvGrpSpPr>
            <p:grpSpPr bwMode="auto">
              <a:xfrm>
                <a:off x="2284" y="741"/>
                <a:ext cx="227" cy="227"/>
                <a:chOff x="1021" y="2526"/>
                <a:chExt cx="242" cy="233"/>
              </a:xfrm>
            </p:grpSpPr>
            <p:sp>
              <p:nvSpPr>
                <p:cNvPr id="1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8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9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0" name="Line 11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1" name="Line 11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72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0" name="Group 113"/>
              <p:cNvGrpSpPr>
                <a:grpSpLocks/>
              </p:cNvGrpSpPr>
              <p:nvPr/>
            </p:nvGrpSpPr>
            <p:grpSpPr bwMode="auto">
              <a:xfrm>
                <a:off x="1784" y="741"/>
                <a:ext cx="227" cy="227"/>
                <a:chOff x="1021" y="2526"/>
                <a:chExt cx="242" cy="233"/>
              </a:xfrm>
            </p:grpSpPr>
            <p:sp>
              <p:nvSpPr>
                <p:cNvPr id="16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6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4" name="Line 11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5" name="Line 11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6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1" name="Group 120"/>
              <p:cNvGrpSpPr>
                <a:grpSpLocks/>
              </p:cNvGrpSpPr>
              <p:nvPr/>
            </p:nvGrpSpPr>
            <p:grpSpPr bwMode="auto">
              <a:xfrm>
                <a:off x="2032" y="741"/>
                <a:ext cx="227" cy="227"/>
                <a:chOff x="1021" y="2526"/>
                <a:chExt cx="242" cy="233"/>
              </a:xfrm>
            </p:grpSpPr>
            <p:sp>
              <p:nvSpPr>
                <p:cNvPr id="1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5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8" name="Line 12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9" name="Line 12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6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2" name="Group 127"/>
              <p:cNvGrpSpPr>
                <a:grpSpLocks/>
              </p:cNvGrpSpPr>
              <p:nvPr/>
            </p:nvGrpSpPr>
            <p:grpSpPr bwMode="auto">
              <a:xfrm>
                <a:off x="2530" y="741"/>
                <a:ext cx="227" cy="227"/>
                <a:chOff x="1021" y="2526"/>
                <a:chExt cx="242" cy="233"/>
              </a:xfrm>
            </p:grpSpPr>
            <p:sp>
              <p:nvSpPr>
                <p:cNvPr id="149" name="Rectangle 12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1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2" name="Line 13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3" name="Line 13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5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3" name="Group 134"/>
              <p:cNvGrpSpPr>
                <a:grpSpLocks/>
              </p:cNvGrpSpPr>
              <p:nvPr/>
            </p:nvGrpSpPr>
            <p:grpSpPr bwMode="auto">
              <a:xfrm>
                <a:off x="582" y="992"/>
                <a:ext cx="227" cy="227"/>
                <a:chOff x="1021" y="2526"/>
                <a:chExt cx="242" cy="233"/>
              </a:xfrm>
            </p:grpSpPr>
            <p:sp>
              <p:nvSpPr>
                <p:cNvPr id="14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4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5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6" name="Line 13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7" name="Line 13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4" name="Group 141"/>
              <p:cNvGrpSpPr>
                <a:grpSpLocks/>
              </p:cNvGrpSpPr>
              <p:nvPr/>
            </p:nvGrpSpPr>
            <p:grpSpPr bwMode="auto">
              <a:xfrm>
                <a:off x="820" y="992"/>
                <a:ext cx="227" cy="227"/>
                <a:chOff x="1021" y="2526"/>
                <a:chExt cx="242" cy="233"/>
              </a:xfrm>
            </p:grpSpPr>
            <p:sp>
              <p:nvSpPr>
                <p:cNvPr id="137" name="Rectangle 14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0" name="Line 14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1" name="Line 14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42" name="Rectangle 14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5" name="Group 148"/>
              <p:cNvGrpSpPr>
                <a:grpSpLocks/>
              </p:cNvGrpSpPr>
              <p:nvPr/>
            </p:nvGrpSpPr>
            <p:grpSpPr bwMode="auto">
              <a:xfrm>
                <a:off x="1067" y="992"/>
                <a:ext cx="227" cy="227"/>
                <a:chOff x="1021" y="2526"/>
                <a:chExt cx="242" cy="233"/>
              </a:xfrm>
            </p:grpSpPr>
            <p:sp>
              <p:nvSpPr>
                <p:cNvPr id="13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2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3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4" name="Line 15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5" name="Line 15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6" name="Group 155"/>
              <p:cNvGrpSpPr>
                <a:grpSpLocks/>
              </p:cNvGrpSpPr>
              <p:nvPr/>
            </p:nvGrpSpPr>
            <p:grpSpPr bwMode="auto">
              <a:xfrm>
                <a:off x="1295" y="992"/>
                <a:ext cx="227" cy="227"/>
                <a:chOff x="1021" y="2526"/>
                <a:chExt cx="242" cy="233"/>
              </a:xfrm>
            </p:grpSpPr>
            <p:sp>
              <p:nvSpPr>
                <p:cNvPr id="125" name="Rectangle 15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6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7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8" name="Line 15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9" name="Line 16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30" name="Rectangle 161"/>
                <p:cNvSpPr>
                  <a:spLocks noChangeArrowheads="1"/>
                </p:cNvSpPr>
                <p:nvPr/>
              </p:nvSpPr>
              <p:spPr bwMode="auto">
                <a:xfrm>
                  <a:off x="1072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7" name="Group 162"/>
              <p:cNvGrpSpPr>
                <a:grpSpLocks/>
              </p:cNvGrpSpPr>
              <p:nvPr/>
            </p:nvGrpSpPr>
            <p:grpSpPr bwMode="auto">
              <a:xfrm>
                <a:off x="1542" y="992"/>
                <a:ext cx="227" cy="227"/>
                <a:chOff x="1021" y="2526"/>
                <a:chExt cx="242" cy="233"/>
              </a:xfrm>
            </p:grpSpPr>
            <p:sp>
              <p:nvSpPr>
                <p:cNvPr id="11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2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1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2" name="Line 16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3" name="Line 16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2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" name="Group 169"/>
              <p:cNvGrpSpPr>
                <a:grpSpLocks/>
              </p:cNvGrpSpPr>
              <p:nvPr/>
            </p:nvGrpSpPr>
            <p:grpSpPr bwMode="auto">
              <a:xfrm>
                <a:off x="2284" y="992"/>
                <a:ext cx="227" cy="227"/>
                <a:chOff x="1021" y="2526"/>
                <a:chExt cx="242" cy="233"/>
              </a:xfrm>
            </p:grpSpPr>
            <p:sp>
              <p:nvSpPr>
                <p:cNvPr id="113" name="Rectangle 17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14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5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6" name="Line 17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7" name="Line 17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8" name="Rectangle 17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9" name="Group 176"/>
              <p:cNvGrpSpPr>
                <a:grpSpLocks/>
              </p:cNvGrpSpPr>
              <p:nvPr/>
            </p:nvGrpSpPr>
            <p:grpSpPr bwMode="auto">
              <a:xfrm>
                <a:off x="1784" y="992"/>
                <a:ext cx="227" cy="227"/>
                <a:chOff x="1021" y="2526"/>
                <a:chExt cx="242" cy="233"/>
              </a:xfrm>
            </p:grpSpPr>
            <p:sp>
              <p:nvSpPr>
                <p:cNvPr id="107" name="Rectangle 17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9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0" name="Line 18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1" name="Line 18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12" name="Rectangle 18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0" name="Group 183"/>
              <p:cNvGrpSpPr>
                <a:grpSpLocks/>
              </p:cNvGrpSpPr>
              <p:nvPr/>
            </p:nvGrpSpPr>
            <p:grpSpPr bwMode="auto">
              <a:xfrm>
                <a:off x="2032" y="992"/>
                <a:ext cx="227" cy="227"/>
                <a:chOff x="1021" y="2526"/>
                <a:chExt cx="242" cy="233"/>
              </a:xfrm>
            </p:grpSpPr>
            <p:sp>
              <p:nvSpPr>
                <p:cNvPr id="101" name="Rectangle 18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3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4" name="Line 18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5" name="Line 18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6" name="Rectangle 18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1" name="Group 190"/>
              <p:cNvGrpSpPr>
                <a:grpSpLocks/>
              </p:cNvGrpSpPr>
              <p:nvPr/>
            </p:nvGrpSpPr>
            <p:grpSpPr bwMode="auto">
              <a:xfrm>
                <a:off x="2530" y="992"/>
                <a:ext cx="227" cy="227"/>
                <a:chOff x="1021" y="2526"/>
                <a:chExt cx="242" cy="233"/>
              </a:xfrm>
            </p:grpSpPr>
            <p:sp>
              <p:nvSpPr>
                <p:cNvPr id="95" name="Rectangle 191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8" name="Line 194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9" name="Line 195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100" name="Rectangle 196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2" name="Group 197"/>
              <p:cNvGrpSpPr>
                <a:grpSpLocks/>
              </p:cNvGrpSpPr>
              <p:nvPr/>
            </p:nvGrpSpPr>
            <p:grpSpPr bwMode="auto">
              <a:xfrm>
                <a:off x="581" y="1251"/>
                <a:ext cx="227" cy="227"/>
                <a:chOff x="1021" y="2526"/>
                <a:chExt cx="242" cy="233"/>
              </a:xfrm>
            </p:grpSpPr>
            <p:sp>
              <p:nvSpPr>
                <p:cNvPr id="8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2" name="Line 201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3" name="Line 202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94" name="Rectangle 203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3" name="Group 204"/>
              <p:cNvGrpSpPr>
                <a:grpSpLocks/>
              </p:cNvGrpSpPr>
              <p:nvPr/>
            </p:nvGrpSpPr>
            <p:grpSpPr bwMode="auto">
              <a:xfrm>
                <a:off x="819" y="1251"/>
                <a:ext cx="227" cy="227"/>
                <a:chOff x="1021" y="2526"/>
                <a:chExt cx="242" cy="233"/>
              </a:xfrm>
            </p:grpSpPr>
            <p:sp>
              <p:nvSpPr>
                <p:cNvPr id="83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6" name="Line 208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7" name="Line 209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8" name="Rectangle 210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4" name="Group 211"/>
              <p:cNvGrpSpPr>
                <a:grpSpLocks/>
              </p:cNvGrpSpPr>
              <p:nvPr/>
            </p:nvGrpSpPr>
            <p:grpSpPr bwMode="auto">
              <a:xfrm>
                <a:off x="1066" y="1251"/>
                <a:ext cx="227" cy="227"/>
                <a:chOff x="1021" y="2526"/>
                <a:chExt cx="242" cy="233"/>
              </a:xfrm>
            </p:grpSpPr>
            <p:sp>
              <p:nvSpPr>
                <p:cNvPr id="77" name="Rectangle 212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8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9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0" name="Line 215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1" name="Line 216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82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5" name="Group 218"/>
              <p:cNvGrpSpPr>
                <a:grpSpLocks/>
              </p:cNvGrpSpPr>
              <p:nvPr/>
            </p:nvGrpSpPr>
            <p:grpSpPr bwMode="auto">
              <a:xfrm>
                <a:off x="1294" y="1251"/>
                <a:ext cx="227" cy="227"/>
                <a:chOff x="1021" y="2526"/>
                <a:chExt cx="242" cy="233"/>
              </a:xfrm>
            </p:grpSpPr>
            <p:sp>
              <p:nvSpPr>
                <p:cNvPr id="71" name="Rectangle 219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3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4" name="Line 222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223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6" name="Rectangle 224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6" name="Group 225"/>
              <p:cNvGrpSpPr>
                <a:grpSpLocks/>
              </p:cNvGrpSpPr>
              <p:nvPr/>
            </p:nvGrpSpPr>
            <p:grpSpPr bwMode="auto">
              <a:xfrm>
                <a:off x="1541" y="1251"/>
                <a:ext cx="227" cy="227"/>
                <a:chOff x="1021" y="2526"/>
                <a:chExt cx="242" cy="233"/>
              </a:xfrm>
            </p:grpSpPr>
            <p:sp>
              <p:nvSpPr>
                <p:cNvPr id="6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8" name="Line 229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9" name="Line 230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70" name="Rectangle 231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" name="Group 232"/>
              <p:cNvGrpSpPr>
                <a:grpSpLocks/>
              </p:cNvGrpSpPr>
              <p:nvPr/>
            </p:nvGrpSpPr>
            <p:grpSpPr bwMode="auto">
              <a:xfrm>
                <a:off x="2283" y="1251"/>
                <a:ext cx="227" cy="227"/>
                <a:chOff x="1021" y="2526"/>
                <a:chExt cx="242" cy="233"/>
              </a:xfrm>
            </p:grpSpPr>
            <p:sp>
              <p:nvSpPr>
                <p:cNvPr id="59" name="Rectangle 233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2" name="Line 236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237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64" name="Rectangle 238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8" name="Group 239"/>
              <p:cNvGrpSpPr>
                <a:grpSpLocks/>
              </p:cNvGrpSpPr>
              <p:nvPr/>
            </p:nvGrpSpPr>
            <p:grpSpPr bwMode="auto">
              <a:xfrm>
                <a:off x="1783" y="1251"/>
                <a:ext cx="227" cy="227"/>
                <a:chOff x="1021" y="2526"/>
                <a:chExt cx="242" cy="233"/>
              </a:xfrm>
            </p:grpSpPr>
            <p:sp>
              <p:nvSpPr>
                <p:cNvPr id="53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243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244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8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9" name="Group 246"/>
              <p:cNvGrpSpPr>
                <a:grpSpLocks/>
              </p:cNvGrpSpPr>
              <p:nvPr/>
            </p:nvGrpSpPr>
            <p:grpSpPr bwMode="auto">
              <a:xfrm>
                <a:off x="2031" y="1251"/>
                <a:ext cx="227" cy="227"/>
                <a:chOff x="1021" y="2526"/>
                <a:chExt cx="242" cy="233"/>
              </a:xfrm>
            </p:grpSpPr>
            <p:sp>
              <p:nvSpPr>
                <p:cNvPr id="47" name="Rectangle 247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250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251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0" name="Group 253"/>
              <p:cNvGrpSpPr>
                <a:grpSpLocks/>
              </p:cNvGrpSpPr>
              <p:nvPr/>
            </p:nvGrpSpPr>
            <p:grpSpPr bwMode="auto">
              <a:xfrm>
                <a:off x="2529" y="1251"/>
                <a:ext cx="227" cy="227"/>
                <a:chOff x="1021" y="2526"/>
                <a:chExt cx="242" cy="233"/>
              </a:xfrm>
            </p:grpSpPr>
            <p:sp>
              <p:nvSpPr>
                <p:cNvPr id="4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1" y="2526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1031" y="2718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1228" y="2532"/>
                  <a:ext cx="20" cy="3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257"/>
                <p:cNvSpPr>
                  <a:spLocks noChangeShapeType="1"/>
                </p:cNvSpPr>
                <p:nvPr/>
              </p:nvSpPr>
              <p:spPr bwMode="auto">
                <a:xfrm>
                  <a:off x="1213" y="2718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258"/>
                <p:cNvSpPr>
                  <a:spLocks noChangeShapeType="1"/>
                </p:cNvSpPr>
                <p:nvPr/>
              </p:nvSpPr>
              <p:spPr bwMode="auto">
                <a:xfrm>
                  <a:off x="1026" y="2531"/>
                  <a:ext cx="40" cy="41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46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51" y="2557"/>
                  <a:ext cx="168" cy="168"/>
                </a:xfrm>
                <a:prstGeom prst="rect">
                  <a:avLst/>
                </a:prstGeom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n w="9525">
                  <a:solidFill>
                    <a:srgbClr val="3399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p:grpSp>
        <p:nvGrpSpPr>
          <p:cNvPr id="257" name="Group 293"/>
          <p:cNvGrpSpPr>
            <a:grpSpLocks/>
          </p:cNvGrpSpPr>
          <p:nvPr/>
        </p:nvGrpSpPr>
        <p:grpSpPr bwMode="auto">
          <a:xfrm>
            <a:off x="757236" y="2834407"/>
            <a:ext cx="3836982" cy="1316039"/>
            <a:chOff x="477" y="1346"/>
            <a:chExt cx="2417" cy="1092"/>
          </a:xfrm>
        </p:grpSpPr>
        <p:grpSp>
          <p:nvGrpSpPr>
            <p:cNvPr id="258" name="Group 268"/>
            <p:cNvGrpSpPr>
              <a:grpSpLocks/>
            </p:cNvGrpSpPr>
            <p:nvPr/>
          </p:nvGrpSpPr>
          <p:grpSpPr bwMode="auto">
            <a:xfrm>
              <a:off x="477" y="1346"/>
              <a:ext cx="2417" cy="1092"/>
              <a:chOff x="637" y="1556"/>
              <a:chExt cx="2497" cy="1284"/>
            </a:xfrm>
          </p:grpSpPr>
          <p:sp>
            <p:nvSpPr>
              <p:cNvPr id="264" name="Freeform 263"/>
              <p:cNvSpPr>
                <a:spLocks/>
              </p:cNvSpPr>
              <p:nvPr/>
            </p:nvSpPr>
            <p:spPr bwMode="auto">
              <a:xfrm>
                <a:off x="637" y="1556"/>
                <a:ext cx="2496" cy="1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723" y="1571"/>
                <a:ext cx="2405" cy="11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829" y="1566"/>
                <a:ext cx="2305" cy="1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929" y="1566"/>
                <a:ext cx="2173" cy="10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84"/>
                  </a:cxn>
                  <a:cxn ang="0">
                    <a:pos x="2496" y="1284"/>
                  </a:cxn>
                </a:cxnLst>
                <a:rect l="0" t="0" r="r" b="b"/>
                <a:pathLst>
                  <a:path w="2496" h="1284">
                    <a:moveTo>
                      <a:pt x="0" y="0"/>
                    </a:moveTo>
                    <a:lnTo>
                      <a:pt x="0" y="1284"/>
                    </a:lnTo>
                    <a:lnTo>
                      <a:pt x="2496" y="128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59" name="Text Box 267"/>
            <p:cNvSpPr txBox="1">
              <a:spLocks noChangeArrowheads="1"/>
            </p:cNvSpPr>
            <p:nvPr/>
          </p:nvSpPr>
          <p:spPr bwMode="auto">
            <a:xfrm>
              <a:off x="1296" y="1538"/>
              <a:ext cx="4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….</a:t>
              </a:r>
            </a:p>
          </p:txBody>
        </p:sp>
        <p:sp>
          <p:nvSpPr>
            <p:cNvPr id="260" name="Freeform 270"/>
            <p:cNvSpPr>
              <a:spLocks/>
            </p:cNvSpPr>
            <p:nvPr/>
          </p:nvSpPr>
          <p:spPr bwMode="auto">
            <a:xfrm>
              <a:off x="2170" y="1351"/>
              <a:ext cx="689" cy="7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1" name="Freeform 271"/>
            <p:cNvSpPr>
              <a:spLocks/>
            </p:cNvSpPr>
            <p:nvPr/>
          </p:nvSpPr>
          <p:spPr bwMode="auto">
            <a:xfrm>
              <a:off x="2314" y="1360"/>
              <a:ext cx="552" cy="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2" name="Freeform 272"/>
            <p:cNvSpPr>
              <a:spLocks/>
            </p:cNvSpPr>
            <p:nvPr/>
          </p:nvSpPr>
          <p:spPr bwMode="auto">
            <a:xfrm>
              <a:off x="2233" y="1357"/>
              <a:ext cx="636" cy="7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3" name="Freeform 273"/>
            <p:cNvSpPr>
              <a:spLocks/>
            </p:cNvSpPr>
            <p:nvPr/>
          </p:nvSpPr>
          <p:spPr bwMode="auto">
            <a:xfrm>
              <a:off x="2411" y="1357"/>
              <a:ext cx="437" cy="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84"/>
                </a:cxn>
                <a:cxn ang="0">
                  <a:pos x="2496" y="1284"/>
                </a:cxn>
              </a:cxnLst>
              <a:rect l="0" t="0" r="r" b="b"/>
              <a:pathLst>
                <a:path w="2496" h="1284">
                  <a:moveTo>
                    <a:pt x="0" y="0"/>
                  </a:moveTo>
                  <a:lnTo>
                    <a:pt x="0" y="1284"/>
                  </a:lnTo>
                  <a:lnTo>
                    <a:pt x="2496" y="12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68" name="Text Box 274"/>
          <p:cNvSpPr txBox="1">
            <a:spLocks noChangeArrowheads="1"/>
          </p:cNvSpPr>
          <p:nvPr/>
        </p:nvSpPr>
        <p:spPr bwMode="auto">
          <a:xfrm>
            <a:off x="4527550" y="2950294"/>
            <a:ext cx="865188" cy="1569660"/>
          </a:xfrm>
          <a:prstGeom prst="rect">
            <a:avLst/>
          </a:prstGeom>
          <a:solidFill>
            <a:srgbClr val="00B050"/>
          </a:solidFill>
          <a:ln w="1905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 编  </a:t>
            </a:r>
          </a:p>
          <a:p>
            <a:r>
              <a:rPr lang="zh-CN" altLang="en-US" sz="3200" b="1"/>
              <a:t> 码</a:t>
            </a:r>
          </a:p>
          <a:p>
            <a:r>
              <a:rPr lang="zh-CN" altLang="en-US" sz="3200" b="1"/>
              <a:t> 器</a:t>
            </a:r>
          </a:p>
        </p:txBody>
      </p:sp>
      <p:sp>
        <p:nvSpPr>
          <p:cNvPr id="269" name="Line 285"/>
          <p:cNvSpPr>
            <a:spLocks noChangeShapeType="1"/>
          </p:cNvSpPr>
          <p:nvPr/>
        </p:nvSpPr>
        <p:spPr bwMode="auto">
          <a:xfrm flipH="1">
            <a:off x="5614988" y="2302594"/>
            <a:ext cx="255587" cy="769937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0" name="Text Box 286"/>
          <p:cNvSpPr txBox="1">
            <a:spLocks noChangeArrowheads="1"/>
          </p:cNvSpPr>
          <p:nvPr/>
        </p:nvSpPr>
        <p:spPr bwMode="auto">
          <a:xfrm>
            <a:off x="4245047" y="1772816"/>
            <a:ext cx="4503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按键对应</a:t>
            </a:r>
            <a:r>
              <a:rPr lang="zh-CN" altLang="en-US" sz="2800" b="1" smtClean="0"/>
              <a:t>编码，如</a:t>
            </a:r>
            <a:r>
              <a:rPr lang="en-US" altLang="zh-CN" sz="2800" b="1" smtClean="0"/>
              <a:t>ASCII</a:t>
            </a:r>
            <a:r>
              <a:rPr lang="zh-CN" altLang="en-US" sz="2800" b="1" smtClean="0"/>
              <a:t>码</a:t>
            </a:r>
            <a:endParaRPr lang="zh-CN" altLang="en-US" sz="2800" b="1"/>
          </a:p>
        </p:txBody>
      </p:sp>
      <p:grpSp>
        <p:nvGrpSpPr>
          <p:cNvPr id="271" name="Group 294"/>
          <p:cNvGrpSpPr>
            <a:grpSpLocks/>
          </p:cNvGrpSpPr>
          <p:nvPr/>
        </p:nvGrpSpPr>
        <p:grpSpPr bwMode="auto">
          <a:xfrm>
            <a:off x="5392738" y="2994744"/>
            <a:ext cx="3108325" cy="1570037"/>
            <a:chOff x="3397" y="1667"/>
            <a:chExt cx="1958" cy="989"/>
          </a:xfrm>
        </p:grpSpPr>
        <p:grpSp>
          <p:nvGrpSpPr>
            <p:cNvPr id="272" name="Group 283"/>
            <p:cNvGrpSpPr>
              <a:grpSpLocks/>
            </p:cNvGrpSpPr>
            <p:nvPr/>
          </p:nvGrpSpPr>
          <p:grpSpPr bwMode="auto">
            <a:xfrm>
              <a:off x="3397" y="1760"/>
              <a:ext cx="334" cy="718"/>
              <a:chOff x="3397" y="1730"/>
              <a:chExt cx="506" cy="718"/>
            </a:xfrm>
          </p:grpSpPr>
          <p:sp>
            <p:nvSpPr>
              <p:cNvPr id="276" name="Line 275"/>
              <p:cNvSpPr>
                <a:spLocks noChangeShapeType="1"/>
              </p:cNvSpPr>
              <p:nvPr/>
            </p:nvSpPr>
            <p:spPr bwMode="auto">
              <a:xfrm>
                <a:off x="3397" y="1730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7" name="Line 276"/>
              <p:cNvSpPr>
                <a:spLocks noChangeShapeType="1"/>
              </p:cNvSpPr>
              <p:nvPr/>
            </p:nvSpPr>
            <p:spPr bwMode="auto">
              <a:xfrm>
                <a:off x="3402" y="1836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8" name="Line 277"/>
              <p:cNvSpPr>
                <a:spLocks noChangeShapeType="1"/>
              </p:cNvSpPr>
              <p:nvPr/>
            </p:nvSpPr>
            <p:spPr bwMode="auto">
              <a:xfrm>
                <a:off x="3407" y="1953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9" name="Line 278"/>
              <p:cNvSpPr>
                <a:spLocks noChangeShapeType="1"/>
              </p:cNvSpPr>
              <p:nvPr/>
            </p:nvSpPr>
            <p:spPr bwMode="auto">
              <a:xfrm>
                <a:off x="3402" y="2190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0" name="Line 279"/>
              <p:cNvSpPr>
                <a:spLocks noChangeShapeType="1"/>
              </p:cNvSpPr>
              <p:nvPr/>
            </p:nvSpPr>
            <p:spPr bwMode="auto">
              <a:xfrm>
                <a:off x="3407" y="2074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1" name="Line 280"/>
              <p:cNvSpPr>
                <a:spLocks noChangeShapeType="1"/>
              </p:cNvSpPr>
              <p:nvPr/>
            </p:nvSpPr>
            <p:spPr bwMode="auto">
              <a:xfrm>
                <a:off x="3402" y="2312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2" name="Line 281"/>
              <p:cNvSpPr>
                <a:spLocks noChangeShapeType="1"/>
              </p:cNvSpPr>
              <p:nvPr/>
            </p:nvSpPr>
            <p:spPr bwMode="auto">
              <a:xfrm>
                <a:off x="3408" y="2448"/>
                <a:ext cx="495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73" name="Text Box 284"/>
            <p:cNvSpPr txBox="1">
              <a:spLocks noChangeArrowheads="1"/>
            </p:cNvSpPr>
            <p:nvPr/>
          </p:nvSpPr>
          <p:spPr bwMode="auto">
            <a:xfrm>
              <a:off x="3719" y="1667"/>
              <a:ext cx="444" cy="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寄存器</a:t>
              </a:r>
            </a:p>
          </p:txBody>
        </p:sp>
        <p:sp>
          <p:nvSpPr>
            <p:cNvPr id="274" name="AutoShape 287"/>
            <p:cNvSpPr>
              <a:spLocks noChangeArrowheads="1"/>
            </p:cNvSpPr>
            <p:nvPr/>
          </p:nvSpPr>
          <p:spPr bwMode="auto">
            <a:xfrm>
              <a:off x="4163" y="1980"/>
              <a:ext cx="607" cy="192"/>
            </a:xfrm>
            <a:prstGeom prst="rightArrow">
              <a:avLst>
                <a:gd name="adj1" fmla="val 50000"/>
                <a:gd name="adj2" fmla="val 79036"/>
              </a:avLst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5" name="Text Box 288"/>
            <p:cNvSpPr txBox="1">
              <a:spLocks noChangeArrowheads="1"/>
            </p:cNvSpPr>
            <p:nvPr/>
          </p:nvSpPr>
          <p:spPr bwMode="auto">
            <a:xfrm>
              <a:off x="4780" y="1900"/>
              <a:ext cx="57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DB</a:t>
              </a:r>
            </a:p>
          </p:txBody>
        </p:sp>
      </p:grpSp>
      <p:sp>
        <p:nvSpPr>
          <p:cNvPr id="283" name="Line 289"/>
          <p:cNvSpPr>
            <a:spLocks noChangeShapeType="1"/>
          </p:cNvSpPr>
          <p:nvPr/>
        </p:nvSpPr>
        <p:spPr bwMode="auto">
          <a:xfrm flipH="1">
            <a:off x="3890963" y="4471119"/>
            <a:ext cx="552450" cy="531812"/>
          </a:xfrm>
          <a:prstGeom prst="line">
            <a:avLst/>
          </a:prstGeom>
          <a:noFill/>
          <a:ln w="2222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4" name="Text Box 290"/>
          <p:cNvSpPr txBox="1">
            <a:spLocks noChangeArrowheads="1"/>
          </p:cNvSpPr>
          <p:nvPr/>
        </p:nvSpPr>
        <p:spPr bwMode="auto">
          <a:xfrm>
            <a:off x="423863" y="5045794"/>
            <a:ext cx="192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缺点:</a:t>
            </a:r>
          </a:p>
        </p:txBody>
      </p:sp>
      <p:sp>
        <p:nvSpPr>
          <p:cNvPr id="285" name="Rectangle 291"/>
          <p:cNvSpPr>
            <a:spLocks noChangeArrowheads="1"/>
          </p:cNvSpPr>
          <p:nvPr/>
        </p:nvSpPr>
        <p:spPr bwMode="auto">
          <a:xfrm>
            <a:off x="1535113" y="5025156"/>
            <a:ext cx="736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由组合逻辑电路构成的</a:t>
            </a:r>
            <a:r>
              <a:rPr lang="zh-CN" altLang="en-US" sz="2800" b="1" u="sng"/>
              <a:t>复杂</a:t>
            </a:r>
            <a:r>
              <a:rPr lang="zh-CN" altLang="en-US" sz="2800" b="1"/>
              <a:t>的编码电路</a:t>
            </a:r>
          </a:p>
        </p:txBody>
      </p:sp>
      <p:sp>
        <p:nvSpPr>
          <p:cNvPr id="286" name="Rectangle 292"/>
          <p:cNvSpPr>
            <a:spLocks noChangeArrowheads="1"/>
          </p:cNvSpPr>
          <p:nvPr/>
        </p:nvSpPr>
        <p:spPr bwMode="auto">
          <a:xfrm>
            <a:off x="1525588" y="5501406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不可重新定义键名和键码</a:t>
            </a:r>
          </a:p>
        </p:txBody>
      </p:sp>
      <p:sp>
        <p:nvSpPr>
          <p:cNvPr id="287" name="Freeform 296"/>
          <p:cNvSpPr>
            <a:spLocks/>
          </p:cNvSpPr>
          <p:nvPr/>
        </p:nvSpPr>
        <p:spPr bwMode="auto">
          <a:xfrm>
            <a:off x="4924425" y="4515569"/>
            <a:ext cx="2246313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"/>
              </a:cxn>
              <a:cxn ang="0">
                <a:pos x="1415" y="212"/>
              </a:cxn>
            </a:cxnLst>
            <a:rect l="0" t="0" r="r" b="b"/>
            <a:pathLst>
              <a:path w="1415" h="212">
                <a:moveTo>
                  <a:pt x="0" y="0"/>
                </a:moveTo>
                <a:lnTo>
                  <a:pt x="0" y="212"/>
                </a:lnTo>
                <a:lnTo>
                  <a:pt x="1415" y="212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8" name="Text Box 297"/>
          <p:cNvSpPr txBox="1">
            <a:spLocks noChangeArrowheads="1"/>
          </p:cNvSpPr>
          <p:nvPr/>
        </p:nvSpPr>
        <p:spPr bwMode="auto">
          <a:xfrm>
            <a:off x="7154863" y="4564781"/>
            <a:ext cx="144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INT</a:t>
            </a:r>
          </a:p>
        </p:txBody>
      </p:sp>
      <p:sp>
        <p:nvSpPr>
          <p:cNvPr id="289" name="Text Box 298"/>
          <p:cNvSpPr txBox="1">
            <a:spLocks noChangeArrowheads="1"/>
          </p:cNvSpPr>
          <p:nvPr/>
        </p:nvSpPr>
        <p:spPr bwMode="auto">
          <a:xfrm>
            <a:off x="1562100" y="6006231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编码键盘很少使用。</a:t>
            </a:r>
          </a:p>
        </p:txBody>
      </p:sp>
      <p:sp>
        <p:nvSpPr>
          <p:cNvPr id="290" name="文本框 289"/>
          <p:cNvSpPr txBox="1"/>
          <p:nvPr/>
        </p:nvSpPr>
        <p:spPr>
          <a:xfrm>
            <a:off x="971600" y="116632"/>
            <a:ext cx="451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编码键盘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 autoUpdateAnimBg="0"/>
      <p:bldP spid="269" grpId="0" animBg="1"/>
      <p:bldP spid="270" grpId="0" build="p" autoUpdateAnimBg="0" advAuto="0"/>
      <p:bldP spid="283" grpId="0" animBg="1"/>
      <p:bldP spid="284" grpId="0" autoUpdateAnimBg="0"/>
      <p:bldP spid="285" grpId="0" autoUpdateAnimBg="0"/>
      <p:bldP spid="286" grpId="0" autoUpdateAnimBg="0"/>
      <p:bldP spid="287" grpId="0" animBg="1"/>
      <p:bldP spid="288" grpId="0" autoUpdateAnimBg="0"/>
      <p:bldP spid="289" grpId="0" build="p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3038" y="692696"/>
            <a:ext cx="90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针对非编码键盘(扫描键盘), 从按键识别的角度, 可分为: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17093" y="1412776"/>
            <a:ext cx="32670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B050"/>
                </a:solidFill>
                <a:sym typeface="Wingdings" pitchFamily="2" charset="2"/>
              </a:rPr>
              <a:t>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硬件扫描键盘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B050"/>
                </a:solidFill>
                <a:sym typeface="Wingdings" pitchFamily="2" charset="2"/>
              </a:rPr>
              <a:t>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软件扫描键盘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200" y="2852936"/>
            <a:ext cx="2079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基本思想: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200" y="4365104"/>
            <a:ext cx="84732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b="1"/>
              <a:t> </a:t>
            </a:r>
            <a:r>
              <a:rPr lang="zh-CN" altLang="en-US" sz="2800" b="1" smtClean="0"/>
              <a:t>用一个只读存储器</a:t>
            </a:r>
            <a:r>
              <a:rPr lang="en-US" altLang="zh-CN" sz="2800" b="1" smtClean="0"/>
              <a:t>ROM</a:t>
            </a:r>
            <a:r>
              <a:rPr lang="zh-CN" altLang="en-US" sz="2800" b="1" smtClean="0"/>
              <a:t>芯片装入代码转换表，按键的位置码作为</a:t>
            </a:r>
            <a:r>
              <a:rPr lang="en-US" altLang="zh-CN" sz="2800" b="1" smtClean="0"/>
              <a:t>ROM</a:t>
            </a:r>
            <a:r>
              <a:rPr lang="zh-CN" altLang="en-US" sz="2800" b="1" smtClean="0"/>
              <a:t>的地址，读出的代码即为</a:t>
            </a:r>
            <a:r>
              <a:rPr lang="zh-CN" altLang="en-US" sz="2800" b="1" smtClean="0">
                <a:solidFill>
                  <a:srgbClr val="FF0000"/>
                </a:solidFill>
              </a:rPr>
              <a:t>字符</a:t>
            </a:r>
            <a:r>
              <a:rPr lang="zh-CN" altLang="en-US" sz="2800" b="1">
                <a:solidFill>
                  <a:srgbClr val="FF0000"/>
                </a:solidFill>
              </a:rPr>
              <a:t>编码</a:t>
            </a:r>
            <a:r>
              <a:rPr lang="zh-CN" altLang="en-US" sz="2800" b="1"/>
              <a:t>(如</a:t>
            </a:r>
            <a:r>
              <a:rPr lang="en-US" altLang="zh-CN" sz="2800" b="1"/>
              <a:t>ASCII</a:t>
            </a:r>
            <a:r>
              <a:rPr lang="zh-CN" altLang="en-US" sz="2800" b="1"/>
              <a:t>码)。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1096" y="2863792"/>
            <a:ext cx="8915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                硬件扫描或软件扫描来识别按键位置, 并获得按键的</a:t>
            </a:r>
            <a:r>
              <a:rPr lang="zh-CN" altLang="en-US" sz="2800" b="1">
                <a:solidFill>
                  <a:srgbClr val="FF00FF"/>
                </a:solidFill>
              </a:rPr>
              <a:t>位置码</a:t>
            </a:r>
            <a:r>
              <a:rPr lang="zh-CN" altLang="en-US" sz="2800" b="1" smtClean="0"/>
              <a:t>;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5300" y="2213769"/>
            <a:ext cx="8299450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采用硬件扫描查找按键位置, 并转换为相应代码。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99592" y="-27384"/>
            <a:ext cx="5029200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6</a:t>
            </a:r>
            <a:r>
              <a:rPr lang="zh-CN" altLang="en-US" sz="2800" b="1" smtClean="0">
                <a:solidFill>
                  <a:srgbClr val="0000FF"/>
                </a:solidFill>
              </a:rPr>
              <a:t>.</a:t>
            </a:r>
            <a:r>
              <a:rPr lang="en-US" altLang="zh-CN" sz="2800" b="1" smtClean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.</a:t>
            </a:r>
            <a:r>
              <a:rPr lang="zh-CN" altLang="en-US" sz="2800" b="1">
                <a:solidFill>
                  <a:srgbClr val="0000FF"/>
                </a:solidFill>
              </a:rPr>
              <a:t>1  硬件扫描键盘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4038" y="1412776"/>
            <a:ext cx="1652587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1. 定义</a:t>
            </a: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493713" y="3099668"/>
            <a:ext cx="8650287" cy="26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基本思想: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b="1"/>
              <a:t>将所有按键排列成矩阵形式。对于一个</a:t>
            </a:r>
            <a:r>
              <a:rPr lang="en-US" altLang="zh-CN" sz="2800" b="1"/>
              <a:t>n</a:t>
            </a:r>
            <a:r>
              <a:rPr lang="zh-CN" altLang="en-US" sz="2800" b="1"/>
              <a:t>行</a:t>
            </a:r>
            <a:r>
              <a:rPr lang="zh-CN" altLang="en-US" sz="2800" b="1">
                <a:sym typeface="Symbol" pitchFamily="18" charset="2"/>
              </a:rPr>
              <a:t></a:t>
            </a:r>
            <a:r>
              <a:rPr lang="en-US" altLang="zh-CN" sz="2800" b="1"/>
              <a:t>m</a:t>
            </a:r>
            <a:r>
              <a:rPr lang="zh-CN" altLang="en-US" sz="2800" b="1"/>
              <a:t>列的键盘, 通过硬件方式,  确定按键所在的行和列, 并转换为按键对应代码。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88640"/>
            <a:ext cx="47339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2. 组成及工作原理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3075" y="980728"/>
            <a:ext cx="24574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(1) 键盘矩阵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673351" y="980728"/>
            <a:ext cx="3822700" cy="533400"/>
            <a:chOff x="1774" y="467"/>
            <a:chExt cx="2408" cy="33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74" y="467"/>
              <a:ext cx="960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128键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476" y="659"/>
              <a:ext cx="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790" y="467"/>
              <a:ext cx="139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8行</a:t>
              </a:r>
              <a:r>
                <a:rPr lang="zh-CN" altLang="en-US" sz="2800" b="1">
                  <a:sym typeface="Symbol" pitchFamily="18" charset="2"/>
                </a:rPr>
                <a:t></a:t>
              </a:r>
              <a:r>
                <a:rPr lang="zh-CN" altLang="en-US" sz="2800" b="1"/>
                <a:t>16列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1671464"/>
            <a:ext cx="468947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每键</a:t>
            </a:r>
            <a:r>
              <a:rPr lang="zh-CN" altLang="en-US" sz="2800" b="1" u="sng">
                <a:solidFill>
                  <a:srgbClr val="0000FF"/>
                </a:solidFill>
              </a:rPr>
              <a:t>7位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 u="sng">
                <a:solidFill>
                  <a:srgbClr val="0000FF"/>
                </a:solidFill>
              </a:rPr>
              <a:t>位置码</a:t>
            </a:r>
            <a:r>
              <a:rPr lang="zh-CN" altLang="en-US" sz="2800" b="1"/>
              <a:t>(即扫描码)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392238" y="2467694"/>
            <a:ext cx="6896100" cy="4057650"/>
            <a:chOff x="1021" y="1211"/>
            <a:chExt cx="4344" cy="2556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12" y="2165"/>
              <a:ext cx="864" cy="289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列译码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021" y="1211"/>
              <a:ext cx="384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/>
                <a:t>振荡器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96" y="1221"/>
              <a:ext cx="384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/>
                <a:t>计数器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236" y="1231"/>
              <a:ext cx="328" cy="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/>
                <a:t>ROM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778" y="1327"/>
              <a:ext cx="384" cy="612"/>
            </a:xfrm>
            <a:prstGeom prst="rect">
              <a:avLst/>
            </a:prstGeom>
            <a:solidFill>
              <a:srgbClr val="D9F6F7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接 </a:t>
              </a:r>
            </a:p>
            <a:p>
              <a:r>
                <a:rPr lang="zh-CN" altLang="en-US" sz="2800" b="1"/>
                <a:t>口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716" y="3191"/>
              <a:ext cx="1709" cy="425"/>
            </a:xfrm>
            <a:prstGeom prst="rect">
              <a:avLst/>
            </a:prstGeom>
            <a:solidFill>
              <a:srgbClr val="00B050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sz="2800" b="1"/>
                <a:t> 键盘(8行</a:t>
              </a:r>
              <a:r>
                <a:rPr lang="zh-CN" altLang="en-US" sz="2800" b="1">
                  <a:sym typeface="Symbol" pitchFamily="18" charset="2"/>
                </a:rPr>
                <a:t></a:t>
              </a:r>
              <a:r>
                <a:rPr lang="zh-CN" altLang="en-US" sz="2800" b="1"/>
                <a:t>16列)</a:t>
              </a:r>
            </a:p>
            <a:p>
              <a:pPr>
                <a:lnSpc>
                  <a:spcPct val="20000"/>
                </a:lnSpc>
              </a:pPr>
              <a:endParaRPr lang="zh-CN" altLang="en-US" sz="28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09" y="2683"/>
              <a:ext cx="856" cy="289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比较器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272" y="2156"/>
              <a:ext cx="869" cy="289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/>
                <a:t>行译码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410" y="1635"/>
              <a:ext cx="2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2101" y="1268"/>
              <a:ext cx="2111" cy="693"/>
              <a:chOff x="3021" y="1503"/>
              <a:chExt cx="1501" cy="706"/>
            </a:xfrm>
          </p:grpSpPr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3021" y="1503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3021" y="1628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3021" y="1734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3021" y="1851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021" y="1967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3021" y="2094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021" y="2209"/>
                <a:ext cx="15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V="1">
              <a:off x="4585" y="1645"/>
              <a:ext cx="19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5173" y="1645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425" y="1266"/>
              <a:ext cx="0" cy="8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2655" y="2477"/>
              <a:ext cx="0" cy="188"/>
            </a:xfrm>
            <a:prstGeom prst="line">
              <a:avLst/>
            </a:prstGeom>
            <a:noFill/>
            <a:ln w="635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645" y="2994"/>
              <a:ext cx="0" cy="167"/>
            </a:xfrm>
            <a:prstGeom prst="line">
              <a:avLst/>
            </a:prstGeom>
            <a:noFill/>
            <a:ln w="635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1184" y="2823"/>
              <a:ext cx="10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>
              <a:off x="1185" y="2003"/>
              <a:ext cx="0" cy="17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1185" y="3767"/>
              <a:ext cx="32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391" y="2014"/>
              <a:ext cx="0" cy="17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195" y="2467"/>
              <a:ext cx="102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锁定信号</a:t>
              </a: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591" y="1381"/>
              <a:ext cx="0" cy="7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728" y="1485"/>
              <a:ext cx="0" cy="6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2905" y="1608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3549" y="1709"/>
              <a:ext cx="0" cy="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3694" y="1852"/>
              <a:ext cx="0" cy="3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842" y="1948"/>
              <a:ext cx="1" cy="20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35" y="2465"/>
              <a:ext cx="294" cy="912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344" y="930"/>
                </a:cxn>
                <a:cxn ang="0">
                  <a:pos x="0" y="930"/>
                </a:cxn>
              </a:cxnLst>
              <a:rect l="0" t="0" r="r" b="b"/>
              <a:pathLst>
                <a:path w="344" h="930">
                  <a:moveTo>
                    <a:pt x="344" y="0"/>
                  </a:moveTo>
                  <a:lnTo>
                    <a:pt x="344" y="930"/>
                  </a:lnTo>
                  <a:lnTo>
                    <a:pt x="0" y="930"/>
                  </a:lnTo>
                </a:path>
              </a:pathLst>
            </a:custGeom>
            <a:noFill/>
            <a:ln w="635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3882" y="2796"/>
              <a:ext cx="1080" cy="30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/>
                <a:t>去抖电路</a:t>
              </a:r>
            </a:p>
          </p:txBody>
        </p:sp>
      </p:grpSp>
      <p:sp>
        <p:nvSpPr>
          <p:cNvPr id="45" name="Line 62"/>
          <p:cNvSpPr>
            <a:spLocks noChangeShapeType="1"/>
          </p:cNvSpPr>
          <p:nvPr/>
        </p:nvSpPr>
        <p:spPr bwMode="auto">
          <a:xfrm flipV="1">
            <a:off x="4916983" y="2132856"/>
            <a:ext cx="519113" cy="458788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697413" y="2462931"/>
            <a:ext cx="234627" cy="75004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5291138" y="1791419"/>
            <a:ext cx="1427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低四位</a:t>
            </a:r>
          </a:p>
        </p:txBody>
      </p:sp>
      <p:sp>
        <p:nvSpPr>
          <p:cNvPr id="48" name="Oval 65"/>
          <p:cNvSpPr>
            <a:spLocks noChangeArrowheads="1"/>
          </p:cNvSpPr>
          <p:nvPr/>
        </p:nvSpPr>
        <p:spPr bwMode="auto">
          <a:xfrm>
            <a:off x="4899025" y="3193181"/>
            <a:ext cx="177031" cy="595859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 flipV="1">
            <a:off x="5041900" y="2048594"/>
            <a:ext cx="2049463" cy="1470025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sm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013575" y="1586631"/>
            <a:ext cx="142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高三位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8" grpId="0" build="p" autoUpdateAnimBg="0"/>
      <p:bldP spid="45" grpId="0" animBg="1"/>
      <p:bldP spid="46" grpId="0" animBg="1"/>
      <p:bldP spid="47" grpId="0" build="p" autoUpdateAnimBg="0" advAuto="0"/>
      <p:bldP spid="48" grpId="0" animBg="1"/>
      <p:bldP spid="49" grpId="0" animBg="1"/>
      <p:bldP spid="5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1"/>
          <p:cNvSpPr>
            <a:spLocks noChangeArrowheads="1"/>
          </p:cNvSpPr>
          <p:nvPr/>
        </p:nvSpPr>
        <p:spPr bwMode="auto">
          <a:xfrm>
            <a:off x="625226" y="620688"/>
            <a:ext cx="20024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66FF33"/>
                </a:solidFill>
                <a:sym typeface="Symbol" pitchFamily="18" charset="2"/>
              </a:rPr>
              <a:t> </a:t>
            </a:r>
            <a:r>
              <a:rPr lang="zh-CN" altLang="en-US" sz="2800" b="1"/>
              <a:t>键盘阵列:</a:t>
            </a:r>
          </a:p>
        </p:txBody>
      </p:sp>
      <p:sp>
        <p:nvSpPr>
          <p:cNvPr id="3" name="Line 283"/>
          <p:cNvSpPr>
            <a:spLocks noChangeShapeType="1"/>
          </p:cNvSpPr>
          <p:nvPr/>
        </p:nvSpPr>
        <p:spPr bwMode="auto">
          <a:xfrm flipH="1" flipV="1">
            <a:off x="3003300" y="2198663"/>
            <a:ext cx="1496692" cy="1390998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4" name="Text Box 284"/>
          <p:cNvSpPr txBox="1">
            <a:spLocks noChangeArrowheads="1"/>
          </p:cNvSpPr>
          <p:nvPr/>
        </p:nvSpPr>
        <p:spPr bwMode="auto">
          <a:xfrm>
            <a:off x="1099889" y="1762101"/>
            <a:ext cx="316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键按下,行列接通</a:t>
            </a:r>
          </a:p>
        </p:txBody>
      </p:sp>
      <p:grpSp>
        <p:nvGrpSpPr>
          <p:cNvPr id="5" name="Group 526"/>
          <p:cNvGrpSpPr>
            <a:grpSpLocks/>
          </p:cNvGrpSpPr>
          <p:nvPr/>
        </p:nvGrpSpPr>
        <p:grpSpPr bwMode="auto">
          <a:xfrm>
            <a:off x="4257426" y="804838"/>
            <a:ext cx="2595563" cy="1416050"/>
            <a:chOff x="2480" y="290"/>
            <a:chExt cx="1635" cy="892"/>
          </a:xfrm>
        </p:grpSpPr>
        <p:sp>
          <p:nvSpPr>
            <p:cNvPr id="6" name="Text Box 349"/>
            <p:cNvSpPr txBox="1">
              <a:spLocks noChangeArrowheads="1"/>
            </p:cNvSpPr>
            <p:nvPr/>
          </p:nvSpPr>
          <p:spPr bwMode="auto">
            <a:xfrm>
              <a:off x="2509" y="290"/>
              <a:ext cx="1606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列译码器(4:16)</a:t>
              </a:r>
            </a:p>
          </p:txBody>
        </p:sp>
        <p:sp>
          <p:nvSpPr>
            <p:cNvPr id="7" name="AutoShape 351"/>
            <p:cNvSpPr>
              <a:spLocks noChangeArrowheads="1"/>
            </p:cNvSpPr>
            <p:nvPr/>
          </p:nvSpPr>
          <p:spPr bwMode="auto">
            <a:xfrm>
              <a:off x="3145" y="626"/>
              <a:ext cx="253" cy="215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" name="Text Box 352"/>
            <p:cNvSpPr txBox="1">
              <a:spLocks noChangeArrowheads="1"/>
            </p:cNvSpPr>
            <p:nvPr/>
          </p:nvSpPr>
          <p:spPr bwMode="auto">
            <a:xfrm>
              <a:off x="2480" y="856"/>
              <a:ext cx="1627" cy="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比较器</a:t>
              </a:r>
            </a:p>
          </p:txBody>
        </p:sp>
      </p:grpSp>
      <p:grpSp>
        <p:nvGrpSpPr>
          <p:cNvPr id="16" name="Group 518"/>
          <p:cNvGrpSpPr>
            <a:grpSpLocks/>
          </p:cNvGrpSpPr>
          <p:nvPr/>
        </p:nvGrpSpPr>
        <p:grpSpPr bwMode="auto">
          <a:xfrm>
            <a:off x="4228232" y="2248298"/>
            <a:ext cx="3440112" cy="523875"/>
            <a:chOff x="2182" y="1471"/>
            <a:chExt cx="2167" cy="330"/>
          </a:xfrm>
        </p:grpSpPr>
        <p:sp>
          <p:nvSpPr>
            <p:cNvPr id="17" name="Line 359"/>
            <p:cNvSpPr>
              <a:spLocks noChangeShapeType="1"/>
            </p:cNvSpPr>
            <p:nvPr/>
          </p:nvSpPr>
          <p:spPr bwMode="auto">
            <a:xfrm flipV="1">
              <a:off x="2182" y="1535"/>
              <a:ext cx="397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8" name="Line 360"/>
            <p:cNvSpPr>
              <a:spLocks noChangeShapeType="1"/>
            </p:cNvSpPr>
            <p:nvPr/>
          </p:nvSpPr>
          <p:spPr bwMode="auto">
            <a:xfrm flipV="1">
              <a:off x="2576" y="1518"/>
              <a:ext cx="287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9" name="Line 361"/>
            <p:cNvSpPr>
              <a:spLocks noChangeShapeType="1"/>
            </p:cNvSpPr>
            <p:nvPr/>
          </p:nvSpPr>
          <p:spPr bwMode="auto">
            <a:xfrm flipV="1">
              <a:off x="2951" y="1530"/>
              <a:ext cx="95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0" name="Line 362"/>
            <p:cNvSpPr>
              <a:spLocks noChangeShapeType="1"/>
            </p:cNvSpPr>
            <p:nvPr/>
          </p:nvSpPr>
          <p:spPr bwMode="auto">
            <a:xfrm flipH="1" flipV="1">
              <a:off x="3217" y="1533"/>
              <a:ext cx="115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1" name="Line 363"/>
            <p:cNvSpPr>
              <a:spLocks noChangeShapeType="1"/>
            </p:cNvSpPr>
            <p:nvPr/>
          </p:nvSpPr>
          <p:spPr bwMode="auto">
            <a:xfrm flipH="1" flipV="1">
              <a:off x="3469" y="1528"/>
              <a:ext cx="259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2" name="Text Box 365"/>
            <p:cNvSpPr txBox="1">
              <a:spLocks noChangeArrowheads="1"/>
            </p:cNvSpPr>
            <p:nvPr/>
          </p:nvSpPr>
          <p:spPr bwMode="auto">
            <a:xfrm>
              <a:off x="3747" y="1471"/>
              <a:ext cx="6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….</a:t>
              </a:r>
            </a:p>
          </p:txBody>
        </p:sp>
      </p:grpSp>
      <p:grpSp>
        <p:nvGrpSpPr>
          <p:cNvPr id="161" name="Group 516"/>
          <p:cNvGrpSpPr>
            <a:grpSpLocks/>
          </p:cNvGrpSpPr>
          <p:nvPr/>
        </p:nvGrpSpPr>
        <p:grpSpPr bwMode="auto">
          <a:xfrm>
            <a:off x="4499992" y="3599881"/>
            <a:ext cx="361950" cy="277812"/>
            <a:chOff x="4801" y="810"/>
            <a:chExt cx="228" cy="175"/>
          </a:xfrm>
        </p:grpSpPr>
        <p:grpSp>
          <p:nvGrpSpPr>
            <p:cNvPr id="162" name="Group 510"/>
            <p:cNvGrpSpPr>
              <a:grpSpLocks/>
            </p:cNvGrpSpPr>
            <p:nvPr/>
          </p:nvGrpSpPr>
          <p:grpSpPr bwMode="auto">
            <a:xfrm>
              <a:off x="4836" y="821"/>
              <a:ext cx="193" cy="164"/>
              <a:chOff x="656" y="1295"/>
              <a:chExt cx="187" cy="207"/>
            </a:xfrm>
          </p:grpSpPr>
          <p:sp>
            <p:nvSpPr>
              <p:cNvPr id="165" name="Line 511"/>
              <p:cNvSpPr>
                <a:spLocks noChangeShapeType="1"/>
              </p:cNvSpPr>
              <p:nvPr/>
            </p:nvSpPr>
            <p:spPr bwMode="auto">
              <a:xfrm flipH="1">
                <a:off x="783" y="1295"/>
                <a:ext cx="60" cy="71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66" name="Line 512"/>
              <p:cNvSpPr>
                <a:spLocks noChangeShapeType="1"/>
              </p:cNvSpPr>
              <p:nvPr/>
            </p:nvSpPr>
            <p:spPr bwMode="auto">
              <a:xfrm flipH="1">
                <a:off x="656" y="1431"/>
                <a:ext cx="71" cy="71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 type="oval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163" name="Line 514"/>
            <p:cNvSpPr>
              <a:spLocks noChangeShapeType="1"/>
            </p:cNvSpPr>
            <p:nvPr/>
          </p:nvSpPr>
          <p:spPr bwMode="auto">
            <a:xfrm rot="417151" flipH="1">
              <a:off x="4887" y="835"/>
              <a:ext cx="78" cy="9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64" name="Line 515"/>
            <p:cNvSpPr>
              <a:spLocks noChangeShapeType="1"/>
            </p:cNvSpPr>
            <p:nvPr/>
          </p:nvSpPr>
          <p:spPr bwMode="auto">
            <a:xfrm rot="417151" flipH="1" flipV="1">
              <a:off x="4801" y="810"/>
              <a:ext cx="115" cy="6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915816" y="3431040"/>
            <a:ext cx="1694371" cy="537825"/>
            <a:chOff x="2915816" y="3846443"/>
            <a:chExt cx="1694371" cy="537825"/>
          </a:xfrm>
        </p:grpSpPr>
        <p:cxnSp>
          <p:nvCxnSpPr>
            <p:cNvPr id="168" name="直接箭头连接符 167"/>
            <p:cNvCxnSpPr/>
            <p:nvPr/>
          </p:nvCxnSpPr>
          <p:spPr>
            <a:xfrm>
              <a:off x="2915816" y="4311580"/>
              <a:ext cx="16943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3438939" y="3846443"/>
              <a:ext cx="52941" cy="53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solidFill>
                    <a:srgbClr val="FF0000"/>
                  </a:solidFill>
                </a:rPr>
                <a:t>0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859703" y="2475772"/>
            <a:ext cx="144345" cy="1129171"/>
            <a:chOff x="4859703" y="2891175"/>
            <a:chExt cx="144345" cy="1129171"/>
          </a:xfrm>
        </p:grpSpPr>
        <p:cxnSp>
          <p:nvCxnSpPr>
            <p:cNvPr id="169" name="直接箭头连接符 168"/>
            <p:cNvCxnSpPr/>
            <p:nvPr/>
          </p:nvCxnSpPr>
          <p:spPr>
            <a:xfrm flipH="1" flipV="1">
              <a:off x="4859703" y="2968501"/>
              <a:ext cx="25512" cy="10518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951107" y="2891175"/>
              <a:ext cx="52941" cy="53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smtClean="0">
                  <a:solidFill>
                    <a:srgbClr val="FF0000"/>
                  </a:solidFill>
                </a:rPr>
                <a:t>0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231651" y="3236888"/>
            <a:ext cx="2403475" cy="1936750"/>
            <a:chOff x="1231651" y="3652291"/>
            <a:chExt cx="2403475" cy="1936750"/>
          </a:xfrm>
        </p:grpSpPr>
        <p:grpSp>
          <p:nvGrpSpPr>
            <p:cNvPr id="9" name="Group 517"/>
            <p:cNvGrpSpPr>
              <a:grpSpLocks/>
            </p:cNvGrpSpPr>
            <p:nvPr/>
          </p:nvGrpSpPr>
          <p:grpSpPr bwMode="auto">
            <a:xfrm>
              <a:off x="1231651" y="3652291"/>
              <a:ext cx="2403475" cy="1936750"/>
              <a:chOff x="169" y="2137"/>
              <a:chExt cx="1514" cy="1220"/>
            </a:xfrm>
          </p:grpSpPr>
          <p:sp>
            <p:nvSpPr>
              <p:cNvPr id="10" name="Text Box 353"/>
              <p:cNvSpPr txBox="1">
                <a:spLocks noChangeArrowheads="1"/>
              </p:cNvSpPr>
              <p:nvPr/>
            </p:nvSpPr>
            <p:spPr bwMode="auto">
              <a:xfrm>
                <a:off x="169" y="2357"/>
                <a:ext cx="1070" cy="6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/>
                  <a:t>行译码器(3:8)</a:t>
                </a:r>
              </a:p>
            </p:txBody>
          </p:sp>
          <p:sp>
            <p:nvSpPr>
              <p:cNvPr id="11" name="Freeform 355"/>
              <p:cNvSpPr>
                <a:spLocks/>
              </p:cNvSpPr>
              <p:nvPr/>
            </p:nvSpPr>
            <p:spPr bwMode="auto">
              <a:xfrm>
                <a:off x="1242" y="2137"/>
                <a:ext cx="432" cy="32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182" y="384"/>
                  </a:cxn>
                  <a:cxn ang="0">
                    <a:pos x="182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384">
                    <a:moveTo>
                      <a:pt x="0" y="384"/>
                    </a:moveTo>
                    <a:lnTo>
                      <a:pt x="182" y="384"/>
                    </a:lnTo>
                    <a:lnTo>
                      <a:pt x="182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2" name="Freeform 356"/>
              <p:cNvSpPr>
                <a:spLocks/>
              </p:cNvSpPr>
              <p:nvPr/>
            </p:nvSpPr>
            <p:spPr bwMode="auto">
              <a:xfrm>
                <a:off x="1243" y="2537"/>
                <a:ext cx="42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4" y="0"/>
                  </a:cxn>
                </a:cxnLst>
                <a:rect l="0" t="0" r="r" b="b"/>
                <a:pathLst>
                  <a:path w="394" h="1">
                    <a:moveTo>
                      <a:pt x="0" y="0"/>
                    </a:moveTo>
                    <a:cubicBezTo>
                      <a:pt x="131" y="0"/>
                      <a:pt x="263" y="0"/>
                      <a:pt x="39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3" name="Freeform 357"/>
              <p:cNvSpPr>
                <a:spLocks/>
              </p:cNvSpPr>
              <p:nvPr/>
            </p:nvSpPr>
            <p:spPr bwMode="auto">
              <a:xfrm flipV="1">
                <a:off x="1248" y="2643"/>
                <a:ext cx="435" cy="255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182" y="384"/>
                  </a:cxn>
                  <a:cxn ang="0">
                    <a:pos x="182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384">
                    <a:moveTo>
                      <a:pt x="0" y="384"/>
                    </a:moveTo>
                    <a:lnTo>
                      <a:pt x="182" y="384"/>
                    </a:lnTo>
                    <a:lnTo>
                      <a:pt x="182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4" name="Freeform 358"/>
              <p:cNvSpPr>
                <a:spLocks/>
              </p:cNvSpPr>
              <p:nvPr/>
            </p:nvSpPr>
            <p:spPr bwMode="auto">
              <a:xfrm>
                <a:off x="1241" y="2814"/>
                <a:ext cx="442" cy="4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" y="0"/>
                  </a:cxn>
                  <a:cxn ang="0">
                    <a:pos x="152" y="617"/>
                  </a:cxn>
                  <a:cxn ang="0">
                    <a:pos x="485" y="617"/>
                  </a:cxn>
                </a:cxnLst>
                <a:rect l="0" t="0" r="r" b="b"/>
                <a:pathLst>
                  <a:path w="485" h="617">
                    <a:moveTo>
                      <a:pt x="0" y="0"/>
                    </a:moveTo>
                    <a:lnTo>
                      <a:pt x="152" y="0"/>
                    </a:lnTo>
                    <a:lnTo>
                      <a:pt x="152" y="617"/>
                    </a:lnTo>
                    <a:lnTo>
                      <a:pt x="485" y="617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5" name="Text Box 364"/>
              <p:cNvSpPr txBox="1">
                <a:spLocks noChangeArrowheads="1"/>
              </p:cNvSpPr>
              <p:nvPr/>
            </p:nvSpPr>
            <p:spPr bwMode="auto">
              <a:xfrm>
                <a:off x="1185" y="3013"/>
                <a:ext cx="291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…</a:t>
                </a:r>
              </a:p>
            </p:txBody>
          </p:sp>
        </p:grpSp>
        <p:sp>
          <p:nvSpPr>
            <p:cNvPr id="167" name="流程图: 接点 166"/>
            <p:cNvSpPr/>
            <p:nvPr/>
          </p:nvSpPr>
          <p:spPr>
            <a:xfrm>
              <a:off x="2924642" y="4129202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77" name="流程图: 接点 176"/>
            <p:cNvSpPr/>
            <p:nvPr/>
          </p:nvSpPr>
          <p:spPr>
            <a:xfrm>
              <a:off x="2915816" y="427166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78" name="流程图: 接点 177"/>
            <p:cNvSpPr/>
            <p:nvPr/>
          </p:nvSpPr>
          <p:spPr>
            <a:xfrm>
              <a:off x="2915816" y="442717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79" name="流程图: 接点 178"/>
            <p:cNvSpPr/>
            <p:nvPr/>
          </p:nvSpPr>
          <p:spPr>
            <a:xfrm>
              <a:off x="2915816" y="4682953"/>
              <a:ext cx="63182" cy="7200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68685" y="2708920"/>
            <a:ext cx="3560865" cy="3991386"/>
            <a:chOff x="3685090" y="2708922"/>
            <a:chExt cx="3560865" cy="3991386"/>
          </a:xfrm>
        </p:grpSpPr>
        <p:sp>
          <p:nvSpPr>
            <p:cNvPr id="171" name="Text Box 381"/>
            <p:cNvSpPr txBox="1">
              <a:spLocks noChangeArrowheads="1"/>
            </p:cNvSpPr>
            <p:nvPr/>
          </p:nvSpPr>
          <p:spPr bwMode="auto">
            <a:xfrm rot="5400000">
              <a:off x="6031781" y="5680626"/>
              <a:ext cx="5619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183" name="Rectangle 508"/>
            <p:cNvSpPr>
              <a:spLocks noChangeArrowheads="1"/>
            </p:cNvSpPr>
            <p:nvPr/>
          </p:nvSpPr>
          <p:spPr bwMode="auto">
            <a:xfrm rot="5400000">
              <a:off x="5855565" y="5770787"/>
              <a:ext cx="338138" cy="11906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cxnSp>
          <p:nvCxnSpPr>
            <p:cNvPr id="24" name="直接连接符 23"/>
            <p:cNvCxnSpPr>
              <a:stCxn id="183" idx="3"/>
            </p:cNvCxnSpPr>
            <p:nvPr/>
          </p:nvCxnSpPr>
          <p:spPr>
            <a:xfrm>
              <a:off x="6024634" y="5999388"/>
              <a:ext cx="928" cy="171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 Box 381"/>
            <p:cNvSpPr txBox="1">
              <a:spLocks noChangeArrowheads="1"/>
            </p:cNvSpPr>
            <p:nvPr/>
          </p:nvSpPr>
          <p:spPr bwMode="auto">
            <a:xfrm rot="5400000">
              <a:off x="6031781" y="5680627"/>
              <a:ext cx="5619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457" name="Text Box 381"/>
            <p:cNvSpPr txBox="1">
              <a:spLocks noChangeArrowheads="1"/>
            </p:cNvSpPr>
            <p:nvPr/>
          </p:nvSpPr>
          <p:spPr bwMode="auto">
            <a:xfrm rot="5400000">
              <a:off x="6031781" y="5680628"/>
              <a:ext cx="5619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592" name="Text Box 381"/>
            <p:cNvSpPr txBox="1">
              <a:spLocks noChangeArrowheads="1"/>
            </p:cNvSpPr>
            <p:nvPr/>
          </p:nvSpPr>
          <p:spPr bwMode="auto">
            <a:xfrm rot="5400000">
              <a:off x="6031780" y="5680627"/>
              <a:ext cx="5619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593" name="Rectangle 508"/>
            <p:cNvSpPr>
              <a:spLocks noChangeArrowheads="1"/>
            </p:cNvSpPr>
            <p:nvPr/>
          </p:nvSpPr>
          <p:spPr bwMode="auto">
            <a:xfrm rot="5400000">
              <a:off x="5855565" y="5770788"/>
              <a:ext cx="338138" cy="119063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594" name="组合 593"/>
            <p:cNvGrpSpPr/>
            <p:nvPr/>
          </p:nvGrpSpPr>
          <p:grpSpPr>
            <a:xfrm>
              <a:off x="3685090" y="2708922"/>
              <a:ext cx="3560865" cy="3991386"/>
              <a:chOff x="3681164" y="2697138"/>
              <a:chExt cx="3560865" cy="3991386"/>
            </a:xfrm>
          </p:grpSpPr>
          <p:grpSp>
            <p:nvGrpSpPr>
              <p:cNvPr id="595" name="Group 388"/>
              <p:cNvGrpSpPr>
                <a:grpSpLocks/>
              </p:cNvGrpSpPr>
              <p:nvPr/>
            </p:nvGrpSpPr>
            <p:grpSpPr bwMode="auto">
              <a:xfrm>
                <a:off x="3681164" y="2697138"/>
                <a:ext cx="3214688" cy="2950957"/>
                <a:chOff x="360" y="1367"/>
                <a:chExt cx="2438" cy="2116"/>
              </a:xfrm>
            </p:grpSpPr>
            <p:grpSp>
              <p:nvGrpSpPr>
                <p:cNvPr id="614" name="Group 389"/>
                <p:cNvGrpSpPr>
                  <a:grpSpLocks/>
                </p:cNvGrpSpPr>
                <p:nvPr/>
              </p:nvGrpSpPr>
              <p:grpSpPr bwMode="auto">
                <a:xfrm>
                  <a:off x="513" y="1532"/>
                  <a:ext cx="262" cy="228"/>
                  <a:chOff x="1455" y="867"/>
                  <a:chExt cx="262" cy="228"/>
                </a:xfrm>
              </p:grpSpPr>
              <p:sp>
                <p:nvSpPr>
                  <p:cNvPr id="724" name="Line 3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5" name="Line 3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6" name="Line 3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7" name="Line 3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615" name="Line 394"/>
                <p:cNvSpPr>
                  <a:spLocks noChangeShapeType="1"/>
                </p:cNvSpPr>
                <p:nvPr/>
              </p:nvSpPr>
              <p:spPr bwMode="auto">
                <a:xfrm>
                  <a:off x="361" y="1756"/>
                  <a:ext cx="241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16" name="Line 395"/>
                <p:cNvSpPr>
                  <a:spLocks noChangeShapeType="1"/>
                </p:cNvSpPr>
                <p:nvPr/>
              </p:nvSpPr>
              <p:spPr bwMode="auto">
                <a:xfrm>
                  <a:off x="374" y="2630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17" name="Line 396"/>
                <p:cNvSpPr>
                  <a:spLocks noChangeShapeType="1"/>
                </p:cNvSpPr>
                <p:nvPr/>
              </p:nvSpPr>
              <p:spPr bwMode="auto">
                <a:xfrm>
                  <a:off x="380" y="3060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18" name="Line 397"/>
                <p:cNvSpPr>
                  <a:spLocks noChangeShapeType="1"/>
                </p:cNvSpPr>
                <p:nvPr/>
              </p:nvSpPr>
              <p:spPr bwMode="auto">
                <a:xfrm>
                  <a:off x="360" y="2211"/>
                  <a:ext cx="241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619" name="Group 398"/>
                <p:cNvGrpSpPr>
                  <a:grpSpLocks/>
                </p:cNvGrpSpPr>
                <p:nvPr/>
              </p:nvGrpSpPr>
              <p:grpSpPr bwMode="auto">
                <a:xfrm>
                  <a:off x="774" y="1367"/>
                  <a:ext cx="1866" cy="2116"/>
                  <a:chOff x="1656" y="844"/>
                  <a:chExt cx="1866" cy="2082"/>
                </a:xfrm>
              </p:grpSpPr>
              <p:sp>
                <p:nvSpPr>
                  <p:cNvPr id="718" name="Line 3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6" y="849"/>
                    <a:ext cx="11" cy="2047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9" name="Line 4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4" y="844"/>
                    <a:ext cx="3" cy="2082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0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587" y="860"/>
                    <a:ext cx="4" cy="205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1" name="Line 4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32" y="864"/>
                    <a:ext cx="5" cy="2062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2" name="Line 4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16" y="864"/>
                    <a:ext cx="6" cy="203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23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587" y="860"/>
                    <a:ext cx="4" cy="205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620" name="Group 404"/>
                <p:cNvGrpSpPr>
                  <a:grpSpLocks/>
                </p:cNvGrpSpPr>
                <p:nvPr/>
              </p:nvGrpSpPr>
              <p:grpSpPr bwMode="auto">
                <a:xfrm>
                  <a:off x="983" y="1527"/>
                  <a:ext cx="262" cy="228"/>
                  <a:chOff x="1455" y="867"/>
                  <a:chExt cx="262" cy="228"/>
                </a:xfrm>
              </p:grpSpPr>
              <p:sp>
                <p:nvSpPr>
                  <p:cNvPr id="714" name="Line 4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5" name="Line 4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6" name="Line 4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7" name="Line 40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621" name="Group 409"/>
                <p:cNvGrpSpPr>
                  <a:grpSpLocks/>
                </p:cNvGrpSpPr>
                <p:nvPr/>
              </p:nvGrpSpPr>
              <p:grpSpPr bwMode="auto">
                <a:xfrm>
                  <a:off x="1433" y="1531"/>
                  <a:ext cx="262" cy="228"/>
                  <a:chOff x="1455" y="867"/>
                  <a:chExt cx="262" cy="228"/>
                </a:xfrm>
              </p:grpSpPr>
              <p:sp>
                <p:nvSpPr>
                  <p:cNvPr id="710" name="Line 4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1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2" name="Line 4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13" name="Line 4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622" name="Group 414"/>
                <p:cNvGrpSpPr>
                  <a:grpSpLocks/>
                </p:cNvGrpSpPr>
                <p:nvPr/>
              </p:nvGrpSpPr>
              <p:grpSpPr bwMode="auto">
                <a:xfrm>
                  <a:off x="1882" y="1517"/>
                  <a:ext cx="262" cy="228"/>
                  <a:chOff x="1455" y="867"/>
                  <a:chExt cx="262" cy="228"/>
                </a:xfrm>
              </p:grpSpPr>
              <p:sp>
                <p:nvSpPr>
                  <p:cNvPr id="706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7" name="Line 4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8" name="Line 4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9" name="Line 4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623" name="Group 419"/>
                <p:cNvGrpSpPr>
                  <a:grpSpLocks/>
                </p:cNvGrpSpPr>
                <p:nvPr/>
              </p:nvGrpSpPr>
              <p:grpSpPr bwMode="auto">
                <a:xfrm>
                  <a:off x="2362" y="1531"/>
                  <a:ext cx="262" cy="228"/>
                  <a:chOff x="1455" y="867"/>
                  <a:chExt cx="262" cy="228"/>
                </a:xfrm>
              </p:grpSpPr>
              <p:sp>
                <p:nvSpPr>
                  <p:cNvPr id="702" name="Line 4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7" y="888"/>
                    <a:ext cx="60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3" name="Line 4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0" y="1024"/>
                    <a:ext cx="71" cy="7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oval" w="sm" len="sm"/>
                    <a:tailEnd type="oval" w="sm" len="sm"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4" name="Line 4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6" y="898"/>
                    <a:ext cx="101" cy="11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705" name="Line 4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55" y="867"/>
                    <a:ext cx="111" cy="8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624" name="Group 424"/>
                <p:cNvGrpSpPr>
                  <a:grpSpLocks/>
                </p:cNvGrpSpPr>
                <p:nvPr/>
              </p:nvGrpSpPr>
              <p:grpSpPr bwMode="auto">
                <a:xfrm>
                  <a:off x="509" y="1967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677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98" name="Line 4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9" name="Line 4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700" name="Line 4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701" name="Line 4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7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94" name="Line 4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5" name="Line 4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6" name="Line 4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7" name="Line 43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79" name="Group 435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90" name="Line 4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1" name="Line 4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2" name="Line 4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93" name="Line 4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80" name="Group 440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86" name="Line 4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7" name="Line 4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8" name="Line 4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9" name="Line 44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81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82" name="Line 4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3" name="Line 44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4" name="Line 4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85" name="Line 44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</p:grpSp>
            <p:grpSp>
              <p:nvGrpSpPr>
                <p:cNvPr id="625" name="Group 450"/>
                <p:cNvGrpSpPr>
                  <a:grpSpLocks/>
                </p:cNvGrpSpPr>
                <p:nvPr/>
              </p:nvGrpSpPr>
              <p:grpSpPr bwMode="auto">
                <a:xfrm>
                  <a:off x="504" y="2367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652" name="Group 451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73" name="Line 4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4" name="Line 4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5" name="Line 4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6" name="Line 4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53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69" name="Line 4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0" name="Line 4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1" name="Line 4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72" name="Line 46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54" name="Group 461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65" name="Line 4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6" name="Line 4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7" name="Line 4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8" name="Line 46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55" name="Group 466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61" name="Line 4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2" name="Line 4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3" name="Line 4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4" name="Line 47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56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57" name="Line 4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58" name="Line 4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59" name="Line 47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60" name="Line 47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</p:grpSp>
            <p:grpSp>
              <p:nvGrpSpPr>
                <p:cNvPr id="626" name="Group 476"/>
                <p:cNvGrpSpPr>
                  <a:grpSpLocks/>
                </p:cNvGrpSpPr>
                <p:nvPr/>
              </p:nvGrpSpPr>
              <p:grpSpPr bwMode="auto">
                <a:xfrm>
                  <a:off x="504" y="2811"/>
                  <a:ext cx="2111" cy="243"/>
                  <a:chOff x="1451" y="1302"/>
                  <a:chExt cx="2111" cy="243"/>
                </a:xfrm>
              </p:grpSpPr>
              <p:grpSp>
                <p:nvGrpSpPr>
                  <p:cNvPr id="627" name="Group 477"/>
                  <p:cNvGrpSpPr>
                    <a:grpSpLocks/>
                  </p:cNvGrpSpPr>
                  <p:nvPr/>
                </p:nvGrpSpPr>
                <p:grpSpPr bwMode="auto">
                  <a:xfrm>
                    <a:off x="1451" y="1317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48" name="Line 4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9" name="Line 4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50" name="Line 4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51" name="Line 48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28" name="Group 482"/>
                  <p:cNvGrpSpPr>
                    <a:grpSpLocks/>
                  </p:cNvGrpSpPr>
                  <p:nvPr/>
                </p:nvGrpSpPr>
                <p:grpSpPr bwMode="auto">
                  <a:xfrm>
                    <a:off x="1921" y="131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44" name="Line 4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5" name="Line 4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6" name="Line 4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7" name="Line 4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29" name="Group 487"/>
                  <p:cNvGrpSpPr>
                    <a:grpSpLocks/>
                  </p:cNvGrpSpPr>
                  <p:nvPr/>
                </p:nvGrpSpPr>
                <p:grpSpPr bwMode="auto">
                  <a:xfrm>
                    <a:off x="2371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40" name="Line 4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1" name="Line 4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2" name="Line 4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43" name="Line 49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30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2820" y="1302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36" name="Line 4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7" name="Line 4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8" name="Line 4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9" name="Line 49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  <p:grpSp>
                <p:nvGrpSpPr>
                  <p:cNvPr id="631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3300" y="1316"/>
                    <a:ext cx="262" cy="228"/>
                    <a:chOff x="1455" y="867"/>
                    <a:chExt cx="262" cy="228"/>
                  </a:xfrm>
                </p:grpSpPr>
                <p:sp>
                  <p:nvSpPr>
                    <p:cNvPr id="632" name="Line 4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57" y="888"/>
                      <a:ext cx="60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3" name="Line 4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0" y="1024"/>
                      <a:ext cx="71" cy="7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type="oval" w="sm" len="sm"/>
                      <a:tailEnd type="oval" w="sm" len="sm"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4" name="Line 5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26" y="898"/>
                      <a:ext cx="101" cy="1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635" name="Line 50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55" y="867"/>
                      <a:ext cx="111" cy="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 sz="2800" b="1"/>
                    </a:p>
                  </p:txBody>
                </p:sp>
              </p:grpSp>
            </p:grpSp>
          </p:grpSp>
          <p:sp>
            <p:nvSpPr>
              <p:cNvPr id="596" name="Rectangle 379"/>
              <p:cNvSpPr>
                <a:spLocks noChangeArrowheads="1"/>
              </p:cNvSpPr>
              <p:nvPr/>
            </p:nvSpPr>
            <p:spPr bwMode="auto">
              <a:xfrm>
                <a:off x="5117827" y="6165304"/>
                <a:ext cx="825867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+5</a:t>
                </a:r>
                <a:r>
                  <a:rPr lang="en-US" altLang="zh-CN" sz="2800" b="1"/>
                  <a:t>V</a:t>
                </a:r>
              </a:p>
            </p:txBody>
          </p:sp>
          <p:grpSp>
            <p:nvGrpSpPr>
              <p:cNvPr id="597" name="组合 596"/>
              <p:cNvGrpSpPr/>
              <p:nvPr/>
            </p:nvGrpSpPr>
            <p:grpSpPr>
              <a:xfrm>
                <a:off x="4167648" y="5605885"/>
                <a:ext cx="3074381" cy="844550"/>
                <a:chOff x="4167648" y="6072404"/>
                <a:chExt cx="3074381" cy="844550"/>
              </a:xfrm>
            </p:grpSpPr>
            <p:sp>
              <p:nvSpPr>
                <p:cNvPr id="598" name="Rectangle 373"/>
                <p:cNvSpPr>
                  <a:spLocks noChangeArrowheads="1"/>
                </p:cNvSpPr>
                <p:nvPr/>
              </p:nvSpPr>
              <p:spPr bwMode="auto">
                <a:xfrm rot="5400000">
                  <a:off x="4058111" y="6185048"/>
                  <a:ext cx="338138" cy="119063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99" name="Freeform 374"/>
                <p:cNvSpPr>
                  <a:spLocks/>
                </p:cNvSpPr>
                <p:nvPr/>
              </p:nvSpPr>
              <p:spPr bwMode="auto">
                <a:xfrm rot="5400000">
                  <a:off x="5347311" y="5260403"/>
                  <a:ext cx="244432" cy="24862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3" y="0"/>
                    </a:cxn>
                    <a:cxn ang="0">
                      <a:pos x="263" y="1334"/>
                    </a:cxn>
                    <a:cxn ang="0">
                      <a:pos x="0" y="1334"/>
                    </a:cxn>
                  </a:cxnLst>
                  <a:rect l="0" t="0" r="r" b="b"/>
                  <a:pathLst>
                    <a:path w="263" h="1334">
                      <a:moveTo>
                        <a:pt x="0" y="0"/>
                      </a:moveTo>
                      <a:lnTo>
                        <a:pt x="263" y="0"/>
                      </a:lnTo>
                      <a:lnTo>
                        <a:pt x="263" y="1334"/>
                      </a:lnTo>
                      <a:lnTo>
                        <a:pt x="0" y="1334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00" name="Line 375"/>
                <p:cNvSpPr>
                  <a:spLocks noChangeShapeType="1"/>
                </p:cNvSpPr>
                <p:nvPr/>
              </p:nvSpPr>
              <p:spPr bwMode="auto">
                <a:xfrm rot="5400000">
                  <a:off x="5327765" y="6540716"/>
                  <a:ext cx="21590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01" name="Line 376"/>
                <p:cNvSpPr>
                  <a:spLocks noChangeShapeType="1"/>
                </p:cNvSpPr>
                <p:nvPr/>
              </p:nvSpPr>
              <p:spPr bwMode="auto">
                <a:xfrm rot="5400000">
                  <a:off x="4749467" y="6544685"/>
                  <a:ext cx="1793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02" name="Line 377"/>
                <p:cNvSpPr>
                  <a:spLocks noChangeShapeType="1"/>
                </p:cNvSpPr>
                <p:nvPr/>
              </p:nvSpPr>
              <p:spPr bwMode="auto">
                <a:xfrm rot="5400000">
                  <a:off x="4991561" y="6735979"/>
                  <a:ext cx="187325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 b="1"/>
                </a:p>
              </p:txBody>
            </p:sp>
            <p:sp>
              <p:nvSpPr>
                <p:cNvPr id="603" name="Oval 378"/>
                <p:cNvSpPr>
                  <a:spLocks noChangeArrowheads="1"/>
                </p:cNvSpPr>
                <p:nvPr/>
              </p:nvSpPr>
              <p:spPr bwMode="auto">
                <a:xfrm rot="5400000">
                  <a:off x="5039979" y="6824085"/>
                  <a:ext cx="88900" cy="9683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04" name="Text Box 38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6699431" y="6149451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  <p:sp>
              <p:nvSpPr>
                <p:cNvPr id="605" name="Text Box 38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369386" y="6117182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  <p:sp>
              <p:nvSpPr>
                <p:cNvPr id="606" name="Text Box 38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91536" y="6091782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  <p:sp>
              <p:nvSpPr>
                <p:cNvPr id="607" name="Text Box 38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199399" y="6106070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  <p:sp>
              <p:nvSpPr>
                <p:cNvPr id="608" name="Rectangle 507"/>
                <p:cNvSpPr>
                  <a:spLocks noChangeArrowheads="1"/>
                </p:cNvSpPr>
                <p:nvPr/>
              </p:nvSpPr>
              <p:spPr bwMode="auto">
                <a:xfrm rot="5400000">
                  <a:off x="4661361" y="6210517"/>
                  <a:ext cx="338138" cy="119063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09" name="Rectangle 508"/>
                <p:cNvSpPr>
                  <a:spLocks noChangeArrowheads="1"/>
                </p:cNvSpPr>
                <p:nvPr/>
              </p:nvSpPr>
              <p:spPr bwMode="auto">
                <a:xfrm rot="5400000">
                  <a:off x="5272203" y="6213692"/>
                  <a:ext cx="338138" cy="119063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10" name="Text Box 38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369386" y="6117185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  <p:sp>
              <p:nvSpPr>
                <p:cNvPr id="611" name="Rectangle 372"/>
                <p:cNvSpPr>
                  <a:spLocks noChangeArrowheads="1"/>
                </p:cNvSpPr>
                <p:nvPr/>
              </p:nvSpPr>
              <p:spPr bwMode="auto">
                <a:xfrm rot="5400000">
                  <a:off x="6535891" y="6184981"/>
                  <a:ext cx="338138" cy="119063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12" name="Rectangle 508"/>
                <p:cNvSpPr>
                  <a:spLocks noChangeArrowheads="1"/>
                </p:cNvSpPr>
                <p:nvPr/>
              </p:nvSpPr>
              <p:spPr bwMode="auto">
                <a:xfrm rot="5400000">
                  <a:off x="5272203" y="6213693"/>
                  <a:ext cx="338138" cy="119063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13" name="Text Box 38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369386" y="6117186"/>
                  <a:ext cx="561975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/>
                    <a:t>R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188" y="3356992"/>
            <a:ext cx="3255962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(2) 计数器 (7位):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92425" y="3356992"/>
            <a:ext cx="6251575" cy="19495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按振荡频率计数, 对所有键轮流扫描(循环计数), 即由计数输出值来匹配按键的行列号, 以判断是否按键。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663" y="5420891"/>
            <a:ext cx="3113087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(3) 符合比较器: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78138" y="5435178"/>
            <a:ext cx="6265862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键盘矩阵</a:t>
            </a:r>
            <a:r>
              <a:rPr lang="zh-CN" altLang="en-US" sz="2800" b="1" u="sng">
                <a:solidFill>
                  <a:srgbClr val="0000FF"/>
                </a:solidFill>
              </a:rPr>
              <a:t>列线输出</a:t>
            </a:r>
            <a:r>
              <a:rPr lang="zh-CN" altLang="en-US" sz="2800" b="1">
                <a:solidFill>
                  <a:srgbClr val="0000FF"/>
                </a:solidFill>
              </a:rPr>
              <a:t>与</a:t>
            </a:r>
            <a:r>
              <a:rPr lang="zh-CN" altLang="en-US" sz="2800" b="1" u="sng">
                <a:solidFill>
                  <a:srgbClr val="0000FF"/>
                </a:solidFill>
              </a:rPr>
              <a:t>列译码输出</a:t>
            </a:r>
            <a:r>
              <a:rPr lang="zh-CN" altLang="en-US" sz="2800" b="1">
                <a:solidFill>
                  <a:srgbClr val="0000FF"/>
                </a:solidFill>
              </a:rPr>
              <a:t>比较, 以确定按键位置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481138" y="116632"/>
            <a:ext cx="6513512" cy="3095624"/>
            <a:chOff x="933" y="105"/>
            <a:chExt cx="4103" cy="195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14" y="798"/>
              <a:ext cx="764" cy="268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列译码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33" y="105"/>
              <a:ext cx="340" cy="69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振荡器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65" y="112"/>
              <a:ext cx="324" cy="693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计数器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938" y="120"/>
              <a:ext cx="311" cy="68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99"/>
                  </a:solidFill>
                </a:rPr>
                <a:t>ROM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470" y="162"/>
              <a:ext cx="365" cy="5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接 </a:t>
              </a:r>
            </a:p>
            <a:p>
              <a:r>
                <a:rPr lang="zh-CN" altLang="en-US" sz="2400" b="1"/>
                <a:t>口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46" y="1597"/>
              <a:ext cx="1575" cy="291"/>
            </a:xfrm>
            <a:prstGeom prst="rect">
              <a:avLst/>
            </a:prstGeom>
            <a:solidFill>
              <a:srgbClr val="00B050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</a:rPr>
                <a:t> 键盘(8行</a:t>
              </a:r>
              <a:r>
                <a:rPr lang="zh-CN" altLang="en-US" sz="2400" b="1">
                  <a:solidFill>
                    <a:srgbClr val="000099"/>
                  </a:solidFill>
                  <a:sym typeface="Symbol" pitchFamily="18" charset="2"/>
                </a:rPr>
                <a:t></a:t>
              </a:r>
              <a:r>
                <a:rPr lang="zh-CN" altLang="en-US" sz="2400" b="1">
                  <a:solidFill>
                    <a:srgbClr val="000099"/>
                  </a:solidFill>
                </a:rPr>
                <a:t>16列)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003" y="1206"/>
              <a:ext cx="813" cy="25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比较器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47" y="789"/>
              <a:ext cx="720" cy="268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99"/>
                  </a:solidFill>
                </a:rPr>
                <a:t>行译码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278" y="419"/>
              <a:ext cx="269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909" y="20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909" y="271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909" y="34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909" y="416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909" y="484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909" y="568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09" y="660"/>
              <a:ext cx="200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252" y="412"/>
              <a:ext cx="18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4854" y="405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435" y="1065"/>
              <a:ext cx="0" cy="12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426" y="1441"/>
              <a:ext cx="0" cy="14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1038" y="1320"/>
              <a:ext cx="95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1038" y="805"/>
              <a:ext cx="0" cy="124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38" y="2055"/>
              <a:ext cx="304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085" y="828"/>
              <a:ext cx="0" cy="1227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48" y="996"/>
              <a:ext cx="9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锁定信号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217" y="200"/>
              <a:ext cx="0" cy="576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375" y="259"/>
              <a:ext cx="0" cy="53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505" y="341"/>
              <a:ext cx="0" cy="45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673" y="407"/>
              <a:ext cx="0" cy="37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354" y="482"/>
              <a:ext cx="0" cy="307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474" y="567"/>
              <a:ext cx="0" cy="22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614" y="649"/>
              <a:ext cx="1" cy="13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208" y="1047"/>
              <a:ext cx="262" cy="675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344" y="930"/>
                </a:cxn>
                <a:cxn ang="0">
                  <a:pos x="0" y="930"/>
                </a:cxn>
              </a:cxnLst>
              <a:rect l="0" t="0" r="r" b="b"/>
              <a:pathLst>
                <a:path w="344" h="930">
                  <a:moveTo>
                    <a:pt x="344" y="0"/>
                  </a:moveTo>
                  <a:lnTo>
                    <a:pt x="344" y="930"/>
                  </a:lnTo>
                  <a:lnTo>
                    <a:pt x="0" y="93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1881535" y="2663056"/>
            <a:ext cx="5138737" cy="1270000"/>
            <a:chOff x="395288" y="1815678"/>
            <a:chExt cx="5138737" cy="1270000"/>
          </a:xfrm>
        </p:grpSpPr>
        <p:sp>
          <p:nvSpPr>
            <p:cNvPr id="67" name="Text Box 181"/>
            <p:cNvSpPr txBox="1">
              <a:spLocks noChangeArrowheads="1"/>
            </p:cNvSpPr>
            <p:nvPr/>
          </p:nvSpPr>
          <p:spPr bwMode="auto">
            <a:xfrm>
              <a:off x="395288" y="1891878"/>
              <a:ext cx="579437" cy="1162050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700" b="1">
                  <a:solidFill>
                    <a:srgbClr val="000099"/>
                  </a:solidFill>
                </a:rPr>
                <a:t>计数器</a:t>
              </a:r>
            </a:p>
          </p:txBody>
        </p:sp>
        <p:sp>
          <p:nvSpPr>
            <p:cNvPr id="68" name="Text Box 182"/>
            <p:cNvSpPr txBox="1">
              <a:spLocks noChangeArrowheads="1"/>
            </p:cNvSpPr>
            <p:nvPr/>
          </p:nvSpPr>
          <p:spPr bwMode="auto">
            <a:xfrm>
              <a:off x="1365250" y="1915691"/>
              <a:ext cx="495300" cy="1162050"/>
            </a:xfrm>
            <a:prstGeom prst="rect">
              <a:avLst/>
            </a:prstGeom>
            <a:solidFill>
              <a:srgbClr val="CC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700" b="1">
                  <a:solidFill>
                    <a:srgbClr val="000099"/>
                  </a:solidFill>
                </a:rPr>
                <a:t>ROM</a:t>
              </a:r>
            </a:p>
          </p:txBody>
        </p:sp>
        <p:sp>
          <p:nvSpPr>
            <p:cNvPr id="69" name="Line 188"/>
            <p:cNvSpPr>
              <a:spLocks noChangeShapeType="1"/>
            </p:cNvSpPr>
            <p:nvPr/>
          </p:nvSpPr>
          <p:spPr bwMode="auto">
            <a:xfrm>
              <a:off x="979488" y="20347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" name="Line 189"/>
            <p:cNvSpPr>
              <a:spLocks noChangeShapeType="1"/>
            </p:cNvSpPr>
            <p:nvPr/>
          </p:nvSpPr>
          <p:spPr bwMode="auto">
            <a:xfrm>
              <a:off x="979488" y="21871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Line 190"/>
            <p:cNvSpPr>
              <a:spLocks noChangeShapeType="1"/>
            </p:cNvSpPr>
            <p:nvPr/>
          </p:nvSpPr>
          <p:spPr bwMode="auto">
            <a:xfrm>
              <a:off x="979488" y="2306216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191"/>
            <p:cNvSpPr>
              <a:spLocks noChangeShapeType="1"/>
            </p:cNvSpPr>
            <p:nvPr/>
          </p:nvSpPr>
          <p:spPr bwMode="auto">
            <a:xfrm>
              <a:off x="979488" y="2423691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192"/>
            <p:cNvSpPr>
              <a:spLocks noChangeShapeType="1"/>
            </p:cNvSpPr>
            <p:nvPr/>
          </p:nvSpPr>
          <p:spPr bwMode="auto">
            <a:xfrm>
              <a:off x="979488" y="2553866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Line 193"/>
            <p:cNvSpPr>
              <a:spLocks noChangeShapeType="1"/>
            </p:cNvSpPr>
            <p:nvPr/>
          </p:nvSpPr>
          <p:spPr bwMode="auto">
            <a:xfrm>
              <a:off x="979488" y="2682453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194"/>
            <p:cNvSpPr>
              <a:spLocks noChangeShapeType="1"/>
            </p:cNvSpPr>
            <p:nvPr/>
          </p:nvSpPr>
          <p:spPr bwMode="auto">
            <a:xfrm>
              <a:off x="979488" y="2823741"/>
              <a:ext cx="3714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Text Box 183"/>
            <p:cNvSpPr txBox="1">
              <a:spLocks noChangeArrowheads="1"/>
            </p:cNvSpPr>
            <p:nvPr/>
          </p:nvSpPr>
          <p:spPr bwMode="auto">
            <a:xfrm>
              <a:off x="2092325" y="1815678"/>
              <a:ext cx="2422525" cy="1270000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         接口</a:t>
              </a:r>
            </a:p>
            <a:p>
              <a:endParaRPr lang="zh-CN" altLang="en-US" sz="2800" b="1">
                <a:solidFill>
                  <a:srgbClr val="0000FF"/>
                </a:solidFill>
              </a:endParaRPr>
            </a:p>
            <a:p>
              <a:pPr>
                <a:lnSpc>
                  <a:spcPct val="70000"/>
                </a:lnSpc>
              </a:pP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77" name="Text Box 214"/>
            <p:cNvSpPr txBox="1">
              <a:spLocks noChangeArrowheads="1"/>
            </p:cNvSpPr>
            <p:nvPr/>
          </p:nvSpPr>
          <p:spPr bwMode="auto">
            <a:xfrm>
              <a:off x="2444750" y="2295103"/>
              <a:ext cx="1936750" cy="51117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/>
                <a:t>编码寄存器</a:t>
              </a:r>
            </a:p>
          </p:txBody>
        </p:sp>
        <p:sp>
          <p:nvSpPr>
            <p:cNvPr id="78" name="AutoShape 216"/>
            <p:cNvSpPr>
              <a:spLocks noChangeArrowheads="1"/>
            </p:cNvSpPr>
            <p:nvPr/>
          </p:nvSpPr>
          <p:spPr bwMode="auto">
            <a:xfrm>
              <a:off x="1870075" y="2390353"/>
              <a:ext cx="539750" cy="241300"/>
            </a:xfrm>
            <a:prstGeom prst="rightArrow">
              <a:avLst>
                <a:gd name="adj1" fmla="val 50000"/>
                <a:gd name="adj2" fmla="val 55921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AutoShape 218"/>
            <p:cNvSpPr>
              <a:spLocks noChangeArrowheads="1"/>
            </p:cNvSpPr>
            <p:nvPr/>
          </p:nvSpPr>
          <p:spPr bwMode="auto">
            <a:xfrm>
              <a:off x="4381500" y="2364953"/>
              <a:ext cx="488950" cy="276225"/>
            </a:xfrm>
            <a:prstGeom prst="rightArrow">
              <a:avLst>
                <a:gd name="adj1" fmla="val 50000"/>
                <a:gd name="adj2" fmla="val 44253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219"/>
            <p:cNvSpPr txBox="1">
              <a:spLocks noChangeArrowheads="1"/>
            </p:cNvSpPr>
            <p:nvPr/>
          </p:nvSpPr>
          <p:spPr bwMode="auto">
            <a:xfrm>
              <a:off x="4859338" y="2253828"/>
              <a:ext cx="674687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700" b="1"/>
                <a:t>DB</a:t>
              </a:r>
            </a:p>
          </p:txBody>
        </p:sp>
      </p:grpSp>
      <p:sp>
        <p:nvSpPr>
          <p:cNvPr id="143" name="Rectangle 239"/>
          <p:cNvSpPr>
            <a:spLocks noChangeArrowheads="1"/>
          </p:cNvSpPr>
          <p:nvPr/>
        </p:nvSpPr>
        <p:spPr bwMode="auto">
          <a:xfrm>
            <a:off x="539552" y="4653136"/>
            <a:ext cx="859016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在中断服务程序中从接口的编码寄存器读取按键编码。</a:t>
            </a:r>
          </a:p>
        </p:txBody>
      </p:sp>
      <p:sp>
        <p:nvSpPr>
          <p:cNvPr id="144" name="Text Box 249"/>
          <p:cNvSpPr txBox="1">
            <a:spLocks noChangeArrowheads="1"/>
          </p:cNvSpPr>
          <p:nvPr/>
        </p:nvSpPr>
        <p:spPr bwMode="auto">
          <a:xfrm>
            <a:off x="936179" y="116632"/>
            <a:ext cx="37798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3、按键后中断</a:t>
            </a:r>
          </a:p>
        </p:txBody>
      </p:sp>
      <p:sp>
        <p:nvSpPr>
          <p:cNvPr id="145" name="Text Box 250"/>
          <p:cNvSpPr txBox="1">
            <a:spLocks noChangeArrowheads="1"/>
          </p:cNvSpPr>
          <p:nvPr/>
        </p:nvSpPr>
        <p:spPr bwMode="auto">
          <a:xfrm>
            <a:off x="776288" y="1252115"/>
            <a:ext cx="8367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按键后, 以中断方式通知</a:t>
            </a:r>
            <a:r>
              <a:rPr lang="en-US" altLang="zh-CN" sz="2800" b="1"/>
              <a:t>CPU</a:t>
            </a:r>
            <a:r>
              <a:rPr lang="zh-CN" altLang="en-US" sz="2800" b="1"/>
              <a:t>读取</a:t>
            </a:r>
            <a:r>
              <a:rPr lang="zh-CN" altLang="en-US" sz="2800" b="1">
                <a:solidFill>
                  <a:schemeClr val="tx1"/>
                </a:solidFill>
              </a:rPr>
              <a:t>按键</a:t>
            </a:r>
            <a:r>
              <a:rPr lang="zh-CN" altLang="en-US" sz="2800" b="1" smtClean="0">
                <a:solidFill>
                  <a:schemeClr val="tx1"/>
                </a:solidFill>
              </a:rPr>
              <a:t>编码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  <p:bldP spid="145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1200</Words>
  <Application>Microsoft Office PowerPoint</Application>
  <PresentationFormat>全屏显示(4:3)</PresentationFormat>
  <Paragraphs>238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201</cp:revision>
  <dcterms:created xsi:type="dcterms:W3CDTF">2017-01-15T07:54:50Z</dcterms:created>
  <dcterms:modified xsi:type="dcterms:W3CDTF">2018-07-20T16:12:26Z</dcterms:modified>
</cp:coreProperties>
</file>