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317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314" r:id="rId23"/>
    <p:sldId id="300" r:id="rId24"/>
    <p:sldId id="303" r:id="rId25"/>
    <p:sldId id="306" r:id="rId26"/>
    <p:sldId id="307" r:id="rId27"/>
    <p:sldId id="308" r:id="rId28"/>
    <p:sldId id="309" r:id="rId29"/>
    <p:sldId id="310" r:id="rId30"/>
    <p:sldId id="311" r:id="rId31"/>
    <p:sldId id="31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CC29"/>
    <a:srgbClr val="FFFF00"/>
    <a:srgbClr val="120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6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9925" y="1082774"/>
            <a:ext cx="1855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硬件组成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116632"/>
            <a:ext cx="41449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6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   </a:t>
            </a:r>
            <a:r>
              <a:rPr lang="zh-CN" altLang="en-US" sz="2800" b="1"/>
              <a:t>显示设备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273300" y="1004987"/>
            <a:ext cx="228600" cy="704850"/>
          </a:xfrm>
          <a:prstGeom prst="leftBrace">
            <a:avLst>
              <a:gd name="adj1" fmla="val 2569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41575" y="852587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显示器适配器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41575" y="1358999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显示器件 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13288" y="836712"/>
            <a:ext cx="3379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(控制器、接口)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52875" y="1328837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en-US" altLang="zh-CN" sz="2800" b="1"/>
              <a:t>CRT、LED、PDP、LCD…)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8925" y="4551387"/>
            <a:ext cx="322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本节主要讨论:  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73125" y="5502175"/>
            <a:ext cx="227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CRT</a:t>
            </a:r>
            <a:r>
              <a:rPr lang="zh-CN" altLang="en-US" sz="2800" b="1"/>
              <a:t>显示器  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070225" y="5038873"/>
            <a:ext cx="60452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显示方式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成像原理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屏幕显示与显示缓存的对应关系   </a:t>
            </a: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438150" y="2708920"/>
            <a:ext cx="7842250" cy="1404938"/>
            <a:chOff x="276" y="1538"/>
            <a:chExt cx="4940" cy="885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328" y="1884"/>
              <a:ext cx="1872" cy="5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046" y="1972"/>
              <a:ext cx="960" cy="316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>
                  <a:solidFill>
                    <a:srgbClr val="010000"/>
                  </a:solidFill>
                </a:rPr>
                <a:t>控制器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424" y="1962"/>
              <a:ext cx="73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接口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550" y="1538"/>
              <a:ext cx="15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/>
                <a:t>显示器适配器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632" y="1856"/>
              <a:ext cx="1584" cy="56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824" y="1985"/>
              <a:ext cx="1296" cy="327"/>
            </a:xfrm>
            <a:prstGeom prst="rect">
              <a:avLst/>
            </a:prstGeom>
            <a:solidFill>
              <a:srgbClr val="CCFF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显示器件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860" y="215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200" y="21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76" y="1977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/>
                <a:t>CPU</a:t>
              </a:r>
            </a:p>
          </p:txBody>
        </p:sp>
      </p:grpSp>
      <p:sp>
        <p:nvSpPr>
          <p:cNvPr id="23" name="Freeform 25"/>
          <p:cNvSpPr>
            <a:spLocks/>
          </p:cNvSpPr>
          <p:nvPr/>
        </p:nvSpPr>
        <p:spPr bwMode="auto">
          <a:xfrm>
            <a:off x="4546600" y="1741587"/>
            <a:ext cx="7239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219"/>
              </a:cxn>
              <a:cxn ang="0">
                <a:pos x="456" y="219"/>
              </a:cxn>
            </a:cxnLst>
            <a:rect l="0" t="0" r="r" b="b"/>
            <a:pathLst>
              <a:path w="456" h="219">
                <a:moveTo>
                  <a:pt x="0" y="0"/>
                </a:moveTo>
                <a:lnTo>
                  <a:pt x="159" y="219"/>
                </a:lnTo>
                <a:lnTo>
                  <a:pt x="456" y="219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286375" y="2103537"/>
            <a:ext cx="3500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Cathode  Ray Tube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7" name="AutoShape 29"/>
          <p:cNvSpPr>
            <a:spLocks/>
          </p:cNvSpPr>
          <p:nvPr/>
        </p:nvSpPr>
        <p:spPr bwMode="auto">
          <a:xfrm>
            <a:off x="2928938" y="5302275"/>
            <a:ext cx="228600" cy="935037"/>
          </a:xfrm>
          <a:prstGeom prst="leftBrace">
            <a:avLst>
              <a:gd name="adj1" fmla="val 3408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23" grpId="0" animBg="1"/>
      <p:bldP spid="24" grpId="0" build="p" autoUpdateAnimBg="0" advAuto="0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1150" y="3645024"/>
            <a:ext cx="2935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屏幕组织  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8350" y="4747320"/>
            <a:ext cx="3913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每行字符逐线扫描</a:t>
            </a:r>
            <a:r>
              <a:rPr lang="zh-CN" altLang="en-US" sz="2800" b="1"/>
              <a:t>。 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54063" y="4266307"/>
            <a:ext cx="310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1) 扫描顺序   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189413" y="4748907"/>
            <a:ext cx="881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  </a:t>
            </a: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5132388" y="4653657"/>
            <a:ext cx="2973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A B C D E F  </a:t>
            </a:r>
          </a:p>
        </p:txBody>
      </p:sp>
      <p:sp>
        <p:nvSpPr>
          <p:cNvPr id="7" name="Line 70"/>
          <p:cNvSpPr>
            <a:spLocks noChangeShapeType="1"/>
          </p:cNvSpPr>
          <p:nvPr/>
        </p:nvSpPr>
        <p:spPr bwMode="auto">
          <a:xfrm>
            <a:off x="4978400" y="4856857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Line 71"/>
          <p:cNvSpPr>
            <a:spLocks noChangeShapeType="1"/>
          </p:cNvSpPr>
          <p:nvPr/>
        </p:nvSpPr>
        <p:spPr bwMode="auto">
          <a:xfrm>
            <a:off x="4978400" y="4933057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Line 72"/>
          <p:cNvSpPr>
            <a:spLocks noChangeShapeType="1"/>
          </p:cNvSpPr>
          <p:nvPr/>
        </p:nvSpPr>
        <p:spPr bwMode="auto">
          <a:xfrm>
            <a:off x="4978400" y="5009257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>
            <a:off x="4978400" y="5085457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Line 74"/>
          <p:cNvSpPr>
            <a:spLocks noChangeShapeType="1"/>
          </p:cNvSpPr>
          <p:nvPr/>
        </p:nvSpPr>
        <p:spPr bwMode="auto">
          <a:xfrm>
            <a:off x="4978400" y="5161657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785813" y="5934347"/>
            <a:ext cx="520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比如: 字符7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字符区9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14</a:t>
            </a: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757238" y="5400575"/>
            <a:ext cx="1878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2) 间隔   </a:t>
            </a:r>
          </a:p>
        </p:txBody>
      </p:sp>
      <p:sp>
        <p:nvSpPr>
          <p:cNvPr id="14" name="AutoShape 77"/>
          <p:cNvSpPr>
            <a:spLocks/>
          </p:cNvSpPr>
          <p:nvPr/>
        </p:nvSpPr>
        <p:spPr bwMode="auto">
          <a:xfrm>
            <a:off x="5170488" y="5818460"/>
            <a:ext cx="168275" cy="698500"/>
          </a:xfrm>
          <a:prstGeom prst="leftBrace">
            <a:avLst>
              <a:gd name="adj1" fmla="val 34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5289550" y="5669235"/>
            <a:ext cx="3738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横向间隔2点(消隐)</a:t>
            </a:r>
          </a:p>
        </p:txBody>
      </p:sp>
      <p:sp>
        <p:nvSpPr>
          <p:cNvPr id="16" name="Text Box 79"/>
          <p:cNvSpPr txBox="1">
            <a:spLocks noChangeArrowheads="1"/>
          </p:cNvSpPr>
          <p:nvPr/>
        </p:nvSpPr>
        <p:spPr bwMode="auto">
          <a:xfrm>
            <a:off x="5289550" y="6150247"/>
            <a:ext cx="391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纵向间隔5线(消隐)</a:t>
            </a:r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6861175" y="2015654"/>
            <a:ext cx="2497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共512个单元, 需9位地址</a:t>
            </a:r>
          </a:p>
        </p:txBody>
      </p: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225425" y="764704"/>
            <a:ext cx="7961313" cy="2657475"/>
            <a:chOff x="142" y="124"/>
            <a:chExt cx="5015" cy="1674"/>
          </a:xfrm>
        </p:grpSpPr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826" y="1003"/>
              <a:ext cx="1056" cy="2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74"/>
                  </a:solidFill>
                </a:rPr>
                <a:t>列译码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2826" y="124"/>
              <a:ext cx="1056" cy="68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   </a:t>
              </a:r>
              <a:r>
                <a:rPr lang="en-US" altLang="zh-CN" sz="2800" b="1">
                  <a:solidFill>
                    <a:srgbClr val="000074"/>
                  </a:solidFill>
                </a:rPr>
                <a:t>ROM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2865" y="436"/>
              <a:ext cx="11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74"/>
                  </a:solidFill>
                </a:rPr>
                <a:t>64</a:t>
              </a:r>
              <a:r>
                <a:rPr lang="zh-CN" altLang="en-US" sz="2600" b="1">
                  <a:solidFill>
                    <a:srgbClr val="000074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74"/>
                  </a:solidFill>
                </a:rPr>
                <a:t>8单元 </a:t>
              </a: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130" y="124"/>
              <a:ext cx="367" cy="7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74"/>
                  </a:solidFill>
                </a:rPr>
                <a:t>行译码</a:t>
              </a:r>
            </a:p>
          </p:txBody>
        </p:sp>
        <p:grpSp>
          <p:nvGrpSpPr>
            <p:cNvPr id="24" name="Group 32"/>
            <p:cNvGrpSpPr>
              <a:grpSpLocks/>
            </p:cNvGrpSpPr>
            <p:nvPr/>
          </p:nvGrpSpPr>
          <p:grpSpPr bwMode="auto">
            <a:xfrm>
              <a:off x="1845" y="268"/>
              <a:ext cx="265" cy="360"/>
              <a:chOff x="912" y="2592"/>
              <a:chExt cx="288" cy="384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912" y="259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" name="Group 36"/>
            <p:cNvGrpSpPr>
              <a:grpSpLocks/>
            </p:cNvGrpSpPr>
            <p:nvPr/>
          </p:nvGrpSpPr>
          <p:grpSpPr bwMode="auto">
            <a:xfrm>
              <a:off x="2520" y="268"/>
              <a:ext cx="288" cy="432"/>
              <a:chOff x="1632" y="2592"/>
              <a:chExt cx="288" cy="432"/>
            </a:xfrm>
          </p:grpSpPr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3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" name="Group 40"/>
            <p:cNvGrpSpPr>
              <a:grpSpLocks/>
            </p:cNvGrpSpPr>
            <p:nvPr/>
          </p:nvGrpSpPr>
          <p:grpSpPr bwMode="auto">
            <a:xfrm>
              <a:off x="2970" y="1303"/>
              <a:ext cx="720" cy="197"/>
              <a:chOff x="2064" y="3744"/>
              <a:chExt cx="720" cy="288"/>
            </a:xfrm>
          </p:grpSpPr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 rot="-5400000">
                <a:off x="1920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 rot="-5400000">
                <a:off x="2064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 rot="-5400000">
                <a:off x="2208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 rot="-5400000">
                <a:off x="2352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 rot="-5400000">
                <a:off x="2496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Line 46"/>
              <p:cNvSpPr>
                <a:spLocks noChangeShapeType="1"/>
              </p:cNvSpPr>
              <p:nvPr/>
            </p:nvSpPr>
            <p:spPr bwMode="auto">
              <a:xfrm rot="-5400000">
                <a:off x="2640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2922" y="772"/>
              <a:ext cx="864" cy="218"/>
              <a:chOff x="2016" y="3168"/>
              <a:chExt cx="864" cy="240"/>
            </a:xfrm>
          </p:grpSpPr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 flipV="1">
                <a:off x="2880" y="3168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2112" y="3312"/>
                <a:ext cx="672" cy="0"/>
              </a:xfrm>
              <a:prstGeom prst="line">
                <a:avLst/>
              </a:prstGeom>
              <a:noFill/>
              <a:ln w="222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8" name="Group 54"/>
            <p:cNvGrpSpPr>
              <a:grpSpLocks/>
            </p:cNvGrpSpPr>
            <p:nvPr/>
          </p:nvGrpSpPr>
          <p:grpSpPr bwMode="auto">
            <a:xfrm>
              <a:off x="3882" y="193"/>
              <a:ext cx="265" cy="540"/>
              <a:chOff x="2976" y="2544"/>
              <a:chExt cx="288" cy="576"/>
            </a:xfrm>
          </p:grpSpPr>
          <p:sp>
            <p:nvSpPr>
              <p:cNvPr id="42" name="Line 55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56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57"/>
              <p:cNvSpPr>
                <a:spLocks noChangeShapeType="1"/>
              </p:cNvSpPr>
              <p:nvPr/>
            </p:nvSpPr>
            <p:spPr bwMode="auto">
              <a:xfrm>
                <a:off x="2976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58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59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4317" y="139"/>
              <a:ext cx="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输出字符点阵</a:t>
              </a:r>
            </a:p>
          </p:txBody>
        </p:sp>
        <p:sp>
          <p:nvSpPr>
            <p:cNvPr id="30" name="AutoShape 61"/>
            <p:cNvSpPr>
              <a:spLocks/>
            </p:cNvSpPr>
            <p:nvPr/>
          </p:nvSpPr>
          <p:spPr bwMode="auto">
            <a:xfrm>
              <a:off x="4230" y="157"/>
              <a:ext cx="96" cy="578"/>
            </a:xfrm>
            <a:prstGeom prst="rightBrace">
              <a:avLst>
                <a:gd name="adj1" fmla="val 5017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142" y="142"/>
              <a:ext cx="172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/>
                <a:t>扫描线序号作为</a:t>
              </a:r>
              <a:r>
                <a:rPr lang="en-US" altLang="zh-CN" sz="2800" b="1"/>
                <a:t>ROM</a:t>
              </a:r>
              <a:r>
                <a:rPr lang="zh-CN" altLang="en-US" sz="2800" b="1"/>
                <a:t>低3位地址</a:t>
              </a:r>
            </a:p>
          </p:txBody>
        </p:sp>
        <p:sp>
          <p:nvSpPr>
            <p:cNvPr id="32" name="Rectangle 64"/>
            <p:cNvSpPr>
              <a:spLocks noChangeArrowheads="1"/>
            </p:cNvSpPr>
            <p:nvPr/>
          </p:nvSpPr>
          <p:spPr bwMode="auto">
            <a:xfrm>
              <a:off x="1841" y="1471"/>
              <a:ext cx="3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/>
                <a:t>字符编码作为</a:t>
              </a:r>
              <a:r>
                <a:rPr lang="en-US" altLang="zh-CN" sz="2800" b="1"/>
                <a:t>ROM</a:t>
              </a:r>
              <a:r>
                <a:rPr lang="zh-CN" altLang="en-US" sz="2800" b="1"/>
                <a:t>高6位地址</a:t>
              </a:r>
            </a:p>
          </p:txBody>
        </p:sp>
        <p:grpSp>
          <p:nvGrpSpPr>
            <p:cNvPr id="33" name="Group 82"/>
            <p:cNvGrpSpPr>
              <a:grpSpLocks/>
            </p:cNvGrpSpPr>
            <p:nvPr/>
          </p:nvGrpSpPr>
          <p:grpSpPr bwMode="auto">
            <a:xfrm>
              <a:off x="683" y="606"/>
              <a:ext cx="617" cy="1052"/>
              <a:chOff x="3348" y="2720"/>
              <a:chExt cx="617" cy="1052"/>
            </a:xfrm>
          </p:grpSpPr>
          <p:sp>
            <p:nvSpPr>
              <p:cNvPr id="34" name="Text Box 83"/>
              <p:cNvSpPr txBox="1">
                <a:spLocks noChangeArrowheads="1"/>
              </p:cNvSpPr>
              <p:nvPr/>
            </p:nvSpPr>
            <p:spPr bwMode="auto">
              <a:xfrm>
                <a:off x="3348" y="2919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5" name="Text Box 84"/>
              <p:cNvSpPr txBox="1">
                <a:spLocks noChangeArrowheads="1"/>
              </p:cNvSpPr>
              <p:nvPr/>
            </p:nvSpPr>
            <p:spPr bwMode="auto">
              <a:xfrm>
                <a:off x="3348" y="2720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6" name="Text Box 85"/>
              <p:cNvSpPr txBox="1">
                <a:spLocks noChangeArrowheads="1"/>
              </p:cNvSpPr>
              <p:nvPr/>
            </p:nvSpPr>
            <p:spPr bwMode="auto">
              <a:xfrm>
                <a:off x="3348" y="3121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7" name="Text Box 86"/>
              <p:cNvSpPr txBox="1">
                <a:spLocks noChangeArrowheads="1"/>
              </p:cNvSpPr>
              <p:nvPr/>
            </p:nvSpPr>
            <p:spPr bwMode="auto">
              <a:xfrm>
                <a:off x="3348" y="3221"/>
                <a:ext cx="61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8" name="Text Box 87"/>
              <p:cNvSpPr txBox="1">
                <a:spLocks noChangeArrowheads="1"/>
              </p:cNvSpPr>
              <p:nvPr/>
            </p:nvSpPr>
            <p:spPr bwMode="auto">
              <a:xfrm>
                <a:off x="3348" y="3321"/>
                <a:ext cx="61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9" name="Text Box 88"/>
              <p:cNvSpPr txBox="1">
                <a:spLocks noChangeArrowheads="1"/>
              </p:cNvSpPr>
              <p:nvPr/>
            </p:nvSpPr>
            <p:spPr bwMode="auto">
              <a:xfrm>
                <a:off x="3348" y="3431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40" name="Text Box 89"/>
              <p:cNvSpPr txBox="1">
                <a:spLocks noChangeArrowheads="1"/>
              </p:cNvSpPr>
              <p:nvPr/>
            </p:nvSpPr>
            <p:spPr bwMode="auto">
              <a:xfrm>
                <a:off x="3348" y="2821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41" name="Text Box 90"/>
              <p:cNvSpPr txBox="1">
                <a:spLocks noChangeArrowheads="1"/>
              </p:cNvSpPr>
              <p:nvPr/>
            </p:nvSpPr>
            <p:spPr bwMode="auto">
              <a:xfrm>
                <a:off x="3349" y="3022"/>
                <a:ext cx="61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</p:grpSp>
      </p:grpSp>
      <p:sp>
        <p:nvSpPr>
          <p:cNvPr id="62" name="Line 93"/>
          <p:cNvSpPr>
            <a:spLocks noChangeShapeType="1"/>
          </p:cNvSpPr>
          <p:nvPr/>
        </p:nvSpPr>
        <p:spPr bwMode="auto">
          <a:xfrm>
            <a:off x="6100763" y="1802929"/>
            <a:ext cx="885825" cy="476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build="p" autoUpdateAnimBg="0"/>
      <p:bldP spid="17" grpId="0" autoUpdateAnimBg="0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42887" y="764704"/>
            <a:ext cx="89376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6</a:t>
            </a:r>
            <a:r>
              <a:rPr lang="zh-CN" altLang="en-US" sz="3100" b="1" smtClean="0"/>
              <a:t>.</a:t>
            </a:r>
            <a:r>
              <a:rPr lang="en-US" altLang="zh-CN" sz="3100" b="1" smtClean="0"/>
              <a:t>2</a:t>
            </a:r>
            <a:r>
              <a:rPr lang="zh-CN" altLang="en-US" sz="3100" b="1" smtClean="0"/>
              <a:t>.</a:t>
            </a:r>
            <a:r>
              <a:rPr lang="zh-CN" altLang="en-US" sz="3100" b="1"/>
              <a:t>3 屏幕显示与显示器缓存(</a:t>
            </a:r>
            <a:r>
              <a:rPr lang="en-US" altLang="zh-CN" sz="3100" b="1"/>
              <a:t>VRAM)</a:t>
            </a:r>
            <a:r>
              <a:rPr lang="zh-CN" altLang="en-US" sz="3100" b="1"/>
              <a:t>的对应关系   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46074" y="2545036"/>
            <a:ext cx="236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显存功能   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158999" y="2060848"/>
            <a:ext cx="351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显示信息的缓存  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2974" y="2967311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屏幕刷新   </a:t>
            </a:r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1992312" y="2211661"/>
            <a:ext cx="184150" cy="1076325"/>
          </a:xfrm>
          <a:prstGeom prst="leftBrace">
            <a:avLst>
              <a:gd name="adj1" fmla="val 487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754562" y="2067198"/>
            <a:ext cx="42275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(存放需显示的字符编码或者图形像点</a:t>
            </a:r>
            <a:r>
              <a:rPr lang="en-US" altLang="zh-CN" sz="28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57612" y="2951436"/>
            <a:ext cx="428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(以保持荧光屏余辉)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182687" y="4979764"/>
            <a:ext cx="15875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62062" y="4444082"/>
            <a:ext cx="14192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字符编码写入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414712" y="5005164"/>
            <a:ext cx="5969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779712" y="4128864"/>
            <a:ext cx="646112" cy="1676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000" b="1"/>
              <a:t>显    </a:t>
            </a:r>
          </a:p>
          <a:p>
            <a:pPr>
              <a:lnSpc>
                <a:spcPct val="85000"/>
              </a:lnSpc>
            </a:pPr>
            <a:r>
              <a:rPr lang="zh-CN" altLang="en-US" sz="3000" b="1"/>
              <a:t>示</a:t>
            </a:r>
          </a:p>
          <a:p>
            <a:pPr>
              <a:lnSpc>
                <a:spcPct val="85000"/>
              </a:lnSpc>
            </a:pPr>
            <a:r>
              <a:rPr lang="zh-CN" altLang="en-US" sz="3000" b="1"/>
              <a:t>缓</a:t>
            </a:r>
          </a:p>
          <a:p>
            <a:pPr>
              <a:lnSpc>
                <a:spcPct val="85000"/>
              </a:lnSpc>
            </a:pPr>
            <a:r>
              <a:rPr lang="zh-CN" altLang="en-US" sz="3000" b="1"/>
              <a:t>存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016374" y="4487639"/>
            <a:ext cx="1417638" cy="103505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  字符</a:t>
            </a:r>
          </a:p>
          <a:p>
            <a:r>
              <a:rPr lang="zh-CN" altLang="en-US" sz="3000" b="1"/>
              <a:t>发生器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59412" y="5032151"/>
            <a:ext cx="5969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815012" y="4301901"/>
            <a:ext cx="1906587" cy="1438275"/>
            <a:chOff x="3743" y="3176"/>
            <a:chExt cx="1201" cy="906"/>
          </a:xfrm>
        </p:grpSpPr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 flipV="1">
              <a:off x="3743" y="3963"/>
              <a:ext cx="1201" cy="11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bg1">
                  <a:lumMod val="65000"/>
                </a:schemeClr>
              </a:extrusionClr>
              <a:contourClr>
                <a:schemeClr val="tx1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 b="1"/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3893" y="3176"/>
              <a:ext cx="923" cy="746"/>
              <a:chOff x="3089" y="3316"/>
              <a:chExt cx="1043" cy="835"/>
            </a:xfrm>
          </p:grpSpPr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3089" y="3316"/>
                <a:ext cx="1043" cy="835"/>
              </a:xfrm>
              <a:prstGeom prst="rect">
                <a:avLst/>
              </a:prstGeom>
              <a:solidFill>
                <a:schemeClr val="tx1"/>
              </a:solidFill>
              <a:ln w="1587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chemeClr val="bg1">
                    <a:lumMod val="65000"/>
                  </a:schemeClr>
                </a:extrusionClr>
                <a:contourClr>
                  <a:schemeClr val="tx1"/>
                </a:contour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 b="1"/>
              </a:p>
            </p:txBody>
          </p:sp>
          <p:sp>
            <p:nvSpPr>
              <p:cNvPr id="19" name="AutoShape 23"/>
              <p:cNvSpPr>
                <a:spLocks noChangeArrowheads="1"/>
              </p:cNvSpPr>
              <p:nvPr/>
            </p:nvSpPr>
            <p:spPr bwMode="auto">
              <a:xfrm>
                <a:off x="3158" y="3356"/>
                <a:ext cx="953" cy="754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76200" contourW="12700">
                <a:extrusionClr>
                  <a:schemeClr val="bg1">
                    <a:lumMod val="65000"/>
                  </a:schemeClr>
                </a:extrusionClr>
                <a:contourClr>
                  <a:schemeClr val="tx1"/>
                </a:contourClr>
              </a:sp3d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192837" y="4351114"/>
            <a:ext cx="1323975" cy="10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5000"/>
              </a:lnSpc>
            </a:pPr>
            <a:r>
              <a:rPr lang="zh-CN" altLang="en-US" sz="2800" b="1"/>
              <a:t>............................................................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05577" y="11663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P328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011612" y="132149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505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2554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nimBg="1"/>
      <p:bldP spid="10" grpId="0" build="p" autoUpdateAnimBg="0" advAuto="0"/>
      <p:bldP spid="11" grpId="0" animBg="1"/>
      <p:bldP spid="12" grpId="0" animBg="1" autoUpdateAnimBg="0"/>
      <p:bldP spid="13" grpId="0" animBg="1" autoUpdateAnimBg="0"/>
      <p:bldP spid="14" grpId="0" animBg="1"/>
      <p:bldP spid="20" grpId="0" autoUpdateAnimBg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33450" y="2378100"/>
            <a:ext cx="7113588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若显示规格为25行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80列(字符), 则有: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9575" y="764704"/>
            <a:ext cx="2493963" cy="55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/>
              <a:t>(1) </a:t>
            </a:r>
            <a:r>
              <a:rPr lang="en-US" altLang="zh-CN" sz="2900" b="1"/>
              <a:t>A/N</a:t>
            </a:r>
            <a:r>
              <a:rPr lang="zh-CN" altLang="en-US" sz="2900" b="1"/>
              <a:t>方式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2500" y="1268760"/>
            <a:ext cx="257016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内容: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39925" y="2967722"/>
            <a:ext cx="5170488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基本容量= 25 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 </a:t>
            </a:r>
            <a:r>
              <a:rPr lang="zh-CN" altLang="en-US" sz="2800" b="1" smtClean="0"/>
              <a:t>80 ≈ </a:t>
            </a:r>
            <a:r>
              <a:rPr lang="zh-CN" altLang="en-US" sz="2800" b="1"/>
              <a:t>2</a:t>
            </a:r>
            <a:r>
              <a:rPr lang="en-US" altLang="zh-CN" sz="2800" b="1"/>
              <a:t>KB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8125" y="188640"/>
            <a:ext cx="4953000" cy="56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3000" b="1"/>
              <a:t>1.  显存内容和容量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46438" y="1300510"/>
            <a:ext cx="4486275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字符的编码(</a:t>
            </a:r>
            <a:r>
              <a:rPr lang="en-US" altLang="zh-CN" sz="2800" b="1"/>
              <a:t>ASCII</a:t>
            </a:r>
            <a:r>
              <a:rPr lang="zh-CN" altLang="en-US" sz="2800" b="1"/>
              <a:t>码) 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68375" y="1772816"/>
            <a:ext cx="312420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容量:  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48025" y="1788691"/>
            <a:ext cx="5070475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一字节存放一个字符的编码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9250" y="4581128"/>
            <a:ext cx="318770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/>
              <a:t>(2) </a:t>
            </a:r>
            <a:r>
              <a:rPr lang="en-US" altLang="zh-CN" sz="2900" b="1"/>
              <a:t>APA</a:t>
            </a:r>
            <a:r>
              <a:rPr lang="zh-CN" altLang="en-US" sz="2900" b="1"/>
              <a:t>方式  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0550" y="5055790"/>
            <a:ext cx="3603625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图形的像点代码  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11225" y="5039915"/>
            <a:ext cx="276066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内容:  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55950" y="5532040"/>
            <a:ext cx="4357688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一位存放一点, 单色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11225" y="5532040"/>
            <a:ext cx="282416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容量:   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917575" y="3534881"/>
            <a:ext cx="7975600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若考虑字符属性(如下划线、闪烁功能等</a:t>
            </a:r>
            <a:r>
              <a:rPr lang="en-US" altLang="zh-CN" sz="2800" b="1"/>
              <a:t>), </a:t>
            </a:r>
            <a:r>
              <a:rPr lang="zh-CN" altLang="en-US" sz="2800" b="1"/>
              <a:t>需增加显存容量。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900113" y="6093296"/>
            <a:ext cx="211455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例: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 advAuto="3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3700" y="764704"/>
            <a:ext cx="83629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若显示规格(分辨率</a:t>
            </a:r>
            <a:r>
              <a:rPr lang="en-US" altLang="zh-CN" sz="3100" b="1"/>
              <a:t>)</a:t>
            </a:r>
            <a:r>
              <a:rPr lang="zh-CN" altLang="en-US" sz="3100" b="1"/>
              <a:t>为640点</a:t>
            </a:r>
            <a:r>
              <a:rPr lang="zh-CN" altLang="en-US" sz="3100" b="1">
                <a:sym typeface="Symbol" pitchFamily="18" charset="2"/>
              </a:rPr>
              <a:t></a:t>
            </a:r>
            <a:r>
              <a:rPr lang="zh-CN" altLang="en-US" sz="3100" b="1"/>
              <a:t>200线, 则有: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68500" y="1474316"/>
            <a:ext cx="2320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基本容量=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35438" y="1280641"/>
            <a:ext cx="1984375" cy="1023938"/>
            <a:chOff x="2605" y="540"/>
            <a:chExt cx="1250" cy="64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045" y="817"/>
              <a:ext cx="4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8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612" y="540"/>
              <a:ext cx="12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640 </a:t>
              </a:r>
              <a:r>
                <a:rPr lang="zh-CN" altLang="en-US" sz="3200" b="1">
                  <a:sym typeface="Symbol" pitchFamily="18" charset="2"/>
                </a:rPr>
                <a:t></a:t>
              </a:r>
              <a:r>
                <a:rPr lang="zh-CN" altLang="en-US" sz="3200" b="1"/>
                <a:t> 200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605" y="856"/>
              <a:ext cx="1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16613" y="1471141"/>
            <a:ext cx="1917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≈</a:t>
            </a:r>
            <a:r>
              <a:rPr lang="zh-CN" altLang="en-US" sz="3200" b="1" smtClean="0"/>
              <a:t>16</a:t>
            </a:r>
            <a:r>
              <a:rPr lang="en-US" altLang="zh-CN" sz="3200" b="1"/>
              <a:t>KB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2215778"/>
            <a:ext cx="41021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若考虑颜色, 则:</a:t>
            </a:r>
            <a:endParaRPr lang="en-US" altLang="zh-CN" sz="3100" b="1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769938" y="3137123"/>
            <a:ext cx="228600" cy="835025"/>
          </a:xfrm>
          <a:prstGeom prst="leftBrace">
            <a:avLst>
              <a:gd name="adj1" fmla="val 30440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0588" y="2952973"/>
            <a:ext cx="2682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分辨率不变: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11488" y="2968848"/>
            <a:ext cx="3168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若颜色种类增加,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951538" y="2967260"/>
            <a:ext cx="31924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则</a:t>
            </a:r>
            <a:r>
              <a:rPr lang="zh-CN" altLang="en-US" sz="3000" b="1" u="sng"/>
              <a:t>显存容量增加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38213" y="3562573"/>
            <a:ext cx="312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缓存容量不变: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351588" y="3546698"/>
            <a:ext cx="27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则分辨率下降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82975" y="3562573"/>
            <a:ext cx="3168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若颜色种类增加,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203700" y="3422873"/>
            <a:ext cx="2732088" cy="13065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101725" y="4627785"/>
            <a:ext cx="3436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即需要更多的位数来表示一个像点。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7029450" y="4016598"/>
            <a:ext cx="577850" cy="71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719638" y="4654773"/>
            <a:ext cx="30114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即减少一帧所显示的像点数量。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8" grpId="0" build="p" autoUpdateAnimBg="0"/>
      <p:bldP spid="9" grpId="0" build="p" autoUpdateAnimBg="0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nimBg="1"/>
      <p:bldP spid="18" grpId="0" autoUpdateAnimBg="0"/>
      <p:bldP spid="19" grpId="0" animBg="1"/>
      <p:bldP spid="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3999" y="764704"/>
            <a:ext cx="8572500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屏幕显示从左向右, 自上而下显示, 显存地址从低地址到高地址安排。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16632"/>
            <a:ext cx="38179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2. 显存地址组织  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08199" y="2801775"/>
            <a:ext cx="7067550" cy="48320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显存单元的地址由屏幕显示的行、列号决定</a:t>
            </a: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2483768" y="2045792"/>
            <a:ext cx="477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显存地址由什么来决定？</a:t>
            </a:r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907704" y="3575893"/>
            <a:ext cx="5926138" cy="3165475"/>
            <a:chOff x="1581" y="1827"/>
            <a:chExt cx="3733" cy="1994"/>
          </a:xfrm>
        </p:grpSpPr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1898" y="2536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11" name="Text Box 69"/>
            <p:cNvSpPr txBox="1">
              <a:spLocks noChangeArrowheads="1"/>
            </p:cNvSpPr>
            <p:nvPr/>
          </p:nvSpPr>
          <p:spPr bwMode="auto">
            <a:xfrm>
              <a:off x="1591" y="2178"/>
              <a:ext cx="744" cy="1360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/>
                <a:t>R</a:t>
              </a:r>
              <a:r>
                <a:rPr lang="zh-CN" altLang="en-US" sz="2600" b="1"/>
                <a:t>编码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600" b="1"/>
                <a:t>E</a:t>
              </a:r>
              <a:r>
                <a:rPr lang="zh-CN" altLang="en-US" sz="2600" b="1"/>
                <a:t>编码</a:t>
              </a:r>
            </a:p>
            <a:p>
              <a:endParaRPr lang="en-US" altLang="zh-CN" sz="2600" b="1"/>
            </a:p>
            <a:p>
              <a:endParaRPr lang="en-US" altLang="zh-CN" sz="2600" b="1"/>
            </a:p>
            <a:p>
              <a:pPr>
                <a:lnSpc>
                  <a:spcPct val="2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T</a:t>
              </a:r>
              <a:r>
                <a:rPr lang="zh-CN" altLang="en-US" sz="2600" b="1"/>
                <a:t>编码</a:t>
              </a:r>
              <a:endParaRPr lang="en-US" altLang="zh-CN" sz="2600" b="1"/>
            </a:p>
          </p:txBody>
        </p:sp>
        <p:sp>
          <p:nvSpPr>
            <p:cNvPr id="12" name="Line 70"/>
            <p:cNvSpPr>
              <a:spLocks noChangeShapeType="1"/>
            </p:cNvSpPr>
            <p:nvPr/>
          </p:nvSpPr>
          <p:spPr bwMode="auto">
            <a:xfrm>
              <a:off x="1600" y="3262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71"/>
            <p:cNvSpPr>
              <a:spLocks noChangeShapeType="1"/>
            </p:cNvSpPr>
            <p:nvPr/>
          </p:nvSpPr>
          <p:spPr bwMode="auto">
            <a:xfrm>
              <a:off x="1597" y="244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>
              <a:off x="1597" y="270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1916" y="2745"/>
              <a:ext cx="291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......</a:t>
              </a:r>
            </a:p>
          </p:txBody>
        </p:sp>
        <p:sp>
          <p:nvSpPr>
            <p:cNvPr id="16" name="Rectangle 75"/>
            <p:cNvSpPr>
              <a:spLocks noChangeArrowheads="1"/>
            </p:cNvSpPr>
            <p:nvPr/>
          </p:nvSpPr>
          <p:spPr bwMode="auto">
            <a:xfrm>
              <a:off x="1581" y="1903"/>
              <a:ext cx="76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VRAM</a:t>
              </a:r>
              <a:endParaRPr lang="zh-CN" altLang="en-US" sz="2600" b="1"/>
            </a:p>
          </p:txBody>
        </p:sp>
        <p:sp>
          <p:nvSpPr>
            <p:cNvPr id="17" name="Text Box 77"/>
            <p:cNvSpPr txBox="1">
              <a:spLocks noChangeArrowheads="1"/>
            </p:cNvSpPr>
            <p:nvPr/>
          </p:nvSpPr>
          <p:spPr bwMode="auto">
            <a:xfrm>
              <a:off x="3129" y="2543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18" name="Text Box 78"/>
            <p:cNvSpPr txBox="1">
              <a:spLocks noChangeArrowheads="1"/>
            </p:cNvSpPr>
            <p:nvPr/>
          </p:nvSpPr>
          <p:spPr bwMode="auto">
            <a:xfrm>
              <a:off x="2705" y="2185"/>
              <a:ext cx="744" cy="1548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endParaRPr lang="en-US" altLang="zh-CN" sz="2500" b="1"/>
            </a:p>
            <a:p>
              <a:r>
                <a:rPr lang="en-US" altLang="zh-CN" sz="2500" b="1"/>
                <a:t>E</a:t>
              </a:r>
              <a:r>
                <a:rPr lang="zh-CN" altLang="en-US" sz="2500" b="1"/>
                <a:t>点阵</a:t>
              </a:r>
            </a:p>
            <a:p>
              <a:pPr>
                <a:lnSpc>
                  <a:spcPct val="80000"/>
                </a:lnSpc>
              </a:pPr>
              <a:endParaRPr lang="en-US" altLang="zh-CN" sz="2500" b="1"/>
            </a:p>
            <a:p>
              <a:pPr>
                <a:lnSpc>
                  <a:spcPct val="110000"/>
                </a:lnSpc>
              </a:pPr>
              <a:r>
                <a:rPr lang="en-US" altLang="zh-CN" sz="2500" b="1"/>
                <a:t>R</a:t>
              </a:r>
              <a:r>
                <a:rPr lang="zh-CN" altLang="en-US" sz="2500" b="1"/>
                <a:t>点阵</a:t>
              </a:r>
              <a:endParaRPr lang="en-US" altLang="zh-CN" sz="2500" b="1"/>
            </a:p>
            <a:p>
              <a:pPr>
                <a:lnSpc>
                  <a:spcPct val="65000"/>
                </a:lnSpc>
              </a:pPr>
              <a:endParaRPr lang="en-US" altLang="zh-CN" sz="2500" b="1"/>
            </a:p>
            <a:p>
              <a:pPr>
                <a:lnSpc>
                  <a:spcPct val="120000"/>
                </a:lnSpc>
              </a:pPr>
              <a:r>
                <a:rPr lang="en-US" altLang="zh-CN" sz="2500" b="1"/>
                <a:t>T</a:t>
              </a:r>
              <a:r>
                <a:rPr lang="zh-CN" altLang="en-US" sz="2500" b="1"/>
                <a:t>编码</a:t>
              </a:r>
            </a:p>
            <a:p>
              <a:pPr>
                <a:lnSpc>
                  <a:spcPct val="70000"/>
                </a:lnSpc>
              </a:pPr>
              <a:endParaRPr lang="en-US" altLang="zh-CN" sz="2500" b="1"/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>
              <a:off x="2715" y="309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2721" y="2393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81"/>
            <p:cNvSpPr>
              <a:spLocks noChangeShapeType="1"/>
            </p:cNvSpPr>
            <p:nvPr/>
          </p:nvSpPr>
          <p:spPr bwMode="auto">
            <a:xfrm>
              <a:off x="2721" y="2643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3010" y="2193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3" name="Rectangle 83"/>
            <p:cNvSpPr>
              <a:spLocks noChangeArrowheads="1"/>
            </p:cNvSpPr>
            <p:nvPr/>
          </p:nvSpPr>
          <p:spPr bwMode="auto">
            <a:xfrm>
              <a:off x="2727" y="1901"/>
              <a:ext cx="62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ROM</a:t>
              </a:r>
              <a:endParaRPr lang="zh-CN" altLang="en-US" sz="2600" b="1"/>
            </a:p>
          </p:txBody>
        </p:sp>
        <p:sp>
          <p:nvSpPr>
            <p:cNvPr id="24" name="Line 84"/>
            <p:cNvSpPr>
              <a:spLocks noChangeShapeType="1"/>
            </p:cNvSpPr>
            <p:nvPr/>
          </p:nvSpPr>
          <p:spPr bwMode="auto">
            <a:xfrm>
              <a:off x="2718" y="2832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>
              <a:off x="2721" y="3276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86"/>
            <p:cNvSpPr>
              <a:spLocks noChangeShapeType="1"/>
            </p:cNvSpPr>
            <p:nvPr/>
          </p:nvSpPr>
          <p:spPr bwMode="auto">
            <a:xfrm>
              <a:off x="2718" y="3530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Text Box 87"/>
            <p:cNvSpPr txBox="1">
              <a:spLocks noChangeArrowheads="1"/>
            </p:cNvSpPr>
            <p:nvPr/>
          </p:nvSpPr>
          <p:spPr bwMode="auto">
            <a:xfrm>
              <a:off x="3017" y="2662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8" name="Text Box 88"/>
            <p:cNvSpPr txBox="1">
              <a:spLocks noChangeArrowheads="1"/>
            </p:cNvSpPr>
            <p:nvPr/>
          </p:nvSpPr>
          <p:spPr bwMode="auto">
            <a:xfrm>
              <a:off x="3015" y="3100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9" name="Text Box 89"/>
            <p:cNvSpPr txBox="1">
              <a:spLocks noChangeArrowheads="1"/>
            </p:cNvSpPr>
            <p:nvPr/>
          </p:nvSpPr>
          <p:spPr bwMode="auto">
            <a:xfrm>
              <a:off x="3035" y="3542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auto">
            <a:xfrm>
              <a:off x="3444" y="1996"/>
              <a:ext cx="645" cy="938"/>
            </a:xfrm>
            <a:custGeom>
              <a:avLst/>
              <a:gdLst/>
              <a:ahLst/>
              <a:cxnLst>
                <a:cxn ang="0">
                  <a:pos x="0" y="1073"/>
                </a:cxn>
                <a:cxn ang="0">
                  <a:pos x="338" y="1073"/>
                </a:cxn>
                <a:cxn ang="0">
                  <a:pos x="338" y="0"/>
                </a:cxn>
                <a:cxn ang="0">
                  <a:pos x="645" y="0"/>
                </a:cxn>
                <a:cxn ang="0">
                  <a:pos x="645" y="179"/>
                </a:cxn>
              </a:cxnLst>
              <a:rect l="0" t="0" r="r" b="b"/>
              <a:pathLst>
                <a:path w="645" h="1073">
                  <a:moveTo>
                    <a:pt x="0" y="1073"/>
                  </a:moveTo>
                  <a:lnTo>
                    <a:pt x="338" y="1073"/>
                  </a:lnTo>
                  <a:lnTo>
                    <a:pt x="338" y="0"/>
                  </a:lnTo>
                  <a:lnTo>
                    <a:pt x="645" y="0"/>
                  </a:lnTo>
                  <a:lnTo>
                    <a:pt x="645" y="17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Freeform 104"/>
            <p:cNvSpPr>
              <a:spLocks/>
            </p:cNvSpPr>
            <p:nvPr/>
          </p:nvSpPr>
          <p:spPr bwMode="auto">
            <a:xfrm>
              <a:off x="3444" y="3310"/>
              <a:ext cx="1679" cy="116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1688" y="179"/>
                </a:cxn>
                <a:cxn ang="0">
                  <a:pos x="1688" y="0"/>
                </a:cxn>
              </a:cxnLst>
              <a:rect l="0" t="0" r="r" b="b"/>
              <a:pathLst>
                <a:path w="1688" h="179">
                  <a:moveTo>
                    <a:pt x="0" y="179"/>
                  </a:moveTo>
                  <a:lnTo>
                    <a:pt x="1688" y="179"/>
                  </a:lnTo>
                  <a:lnTo>
                    <a:pt x="168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2" name="Group 106"/>
            <p:cNvGrpSpPr>
              <a:grpSpLocks/>
            </p:cNvGrpSpPr>
            <p:nvPr/>
          </p:nvGrpSpPr>
          <p:grpSpPr bwMode="auto">
            <a:xfrm>
              <a:off x="3931" y="1827"/>
              <a:ext cx="1383" cy="1485"/>
              <a:chOff x="4102" y="2121"/>
              <a:chExt cx="1383" cy="1485"/>
            </a:xfrm>
          </p:grpSpPr>
          <p:sp>
            <p:nvSpPr>
              <p:cNvPr id="38" name="Text Box 95"/>
              <p:cNvSpPr txBox="1">
                <a:spLocks noChangeArrowheads="1"/>
              </p:cNvSpPr>
              <p:nvPr/>
            </p:nvSpPr>
            <p:spPr bwMode="auto">
              <a:xfrm>
                <a:off x="4102" y="2453"/>
                <a:ext cx="1330" cy="115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9933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RE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800" b="1"/>
              </a:p>
              <a:p>
                <a:pPr>
                  <a:spcBef>
                    <a:spcPct val="50000"/>
                  </a:spcBef>
                </a:pPr>
                <a:endParaRPr lang="en-US" altLang="zh-CN" sz="2800" b="1"/>
              </a:p>
            </p:txBody>
          </p:sp>
          <p:sp>
            <p:nvSpPr>
              <p:cNvPr id="39" name="Text Box 96"/>
              <p:cNvSpPr txBox="1">
                <a:spLocks noChangeArrowheads="1"/>
              </p:cNvSpPr>
              <p:nvPr/>
            </p:nvSpPr>
            <p:spPr bwMode="auto">
              <a:xfrm>
                <a:off x="4479" y="2413"/>
                <a:ext cx="9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</a:t>
                </a:r>
              </a:p>
            </p:txBody>
          </p:sp>
          <p:sp>
            <p:nvSpPr>
              <p:cNvPr id="40" name="Text Box 97"/>
              <p:cNvSpPr txBox="1">
                <a:spLocks noChangeArrowheads="1"/>
              </p:cNvSpPr>
              <p:nvPr/>
            </p:nvSpPr>
            <p:spPr bwMode="auto">
              <a:xfrm>
                <a:off x="4148" y="2627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....................</a:t>
                </a:r>
              </a:p>
            </p:txBody>
          </p:sp>
          <p:sp>
            <p:nvSpPr>
              <p:cNvPr id="41" name="Text Box 98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....................</a:t>
                </a:r>
              </a:p>
            </p:txBody>
          </p:sp>
          <p:sp>
            <p:nvSpPr>
              <p:cNvPr id="42" name="Text Box 99"/>
              <p:cNvSpPr txBox="1">
                <a:spLocks noChangeArrowheads="1"/>
              </p:cNvSpPr>
              <p:nvPr/>
            </p:nvSpPr>
            <p:spPr bwMode="auto">
              <a:xfrm>
                <a:off x="4162" y="3226"/>
                <a:ext cx="11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</a:t>
                </a:r>
                <a:endParaRPr lang="en-US" altLang="zh-CN" sz="2800" b="1"/>
              </a:p>
            </p:txBody>
          </p:sp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4495" y="2121"/>
                <a:ext cx="5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/>
                  <a:t>屏幕</a:t>
                </a:r>
              </a:p>
            </p:txBody>
          </p:sp>
          <p:sp>
            <p:nvSpPr>
              <p:cNvPr id="44" name="Rectangle 105"/>
              <p:cNvSpPr>
                <a:spLocks noChangeArrowheads="1"/>
              </p:cNvSpPr>
              <p:nvPr/>
            </p:nvSpPr>
            <p:spPr bwMode="auto">
              <a:xfrm>
                <a:off x="5162" y="327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T</a:t>
                </a:r>
                <a:endParaRPr lang="zh-CN" altLang="en-US" sz="2800" b="1"/>
              </a:p>
            </p:txBody>
          </p:sp>
        </p:grpSp>
        <p:sp>
          <p:nvSpPr>
            <p:cNvPr id="33" name="Freeform 109"/>
            <p:cNvSpPr>
              <a:spLocks/>
            </p:cNvSpPr>
            <p:nvPr/>
          </p:nvSpPr>
          <p:spPr bwMode="auto">
            <a:xfrm>
              <a:off x="3447" y="1908"/>
              <a:ext cx="765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89" y="576"/>
                </a:cxn>
                <a:cxn ang="0">
                  <a:pos x="189" y="0"/>
                </a:cxn>
                <a:cxn ang="0">
                  <a:pos x="738" y="0"/>
                </a:cxn>
                <a:cxn ang="0">
                  <a:pos x="738" y="243"/>
                </a:cxn>
              </a:cxnLst>
              <a:rect l="0" t="0" r="r" b="b"/>
              <a:pathLst>
                <a:path w="738" h="576">
                  <a:moveTo>
                    <a:pt x="0" y="576"/>
                  </a:moveTo>
                  <a:lnTo>
                    <a:pt x="189" y="576"/>
                  </a:lnTo>
                  <a:lnTo>
                    <a:pt x="189" y="0"/>
                  </a:lnTo>
                  <a:lnTo>
                    <a:pt x="738" y="0"/>
                  </a:lnTo>
                  <a:lnTo>
                    <a:pt x="738" y="2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4" name="Group 114"/>
            <p:cNvGrpSpPr>
              <a:grpSpLocks/>
            </p:cNvGrpSpPr>
            <p:nvPr/>
          </p:nvGrpSpPr>
          <p:grpSpPr bwMode="auto">
            <a:xfrm>
              <a:off x="2313" y="2317"/>
              <a:ext cx="394" cy="1067"/>
              <a:chOff x="2313" y="2317"/>
              <a:chExt cx="448" cy="1067"/>
            </a:xfrm>
          </p:grpSpPr>
          <p:sp>
            <p:nvSpPr>
              <p:cNvPr id="35" name="Freeform 92"/>
              <p:cNvSpPr>
                <a:spLocks/>
              </p:cNvSpPr>
              <p:nvPr/>
            </p:nvSpPr>
            <p:spPr bwMode="auto">
              <a:xfrm>
                <a:off x="2335" y="2317"/>
                <a:ext cx="426" cy="6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8" y="0"/>
                  </a:cxn>
                  <a:cxn ang="0">
                    <a:pos x="338" y="725"/>
                  </a:cxn>
                  <a:cxn ang="0">
                    <a:pos x="606" y="725"/>
                  </a:cxn>
                </a:cxnLst>
                <a:rect l="0" t="0" r="r" b="b"/>
                <a:pathLst>
                  <a:path w="606" h="725">
                    <a:moveTo>
                      <a:pt x="0" y="0"/>
                    </a:moveTo>
                    <a:lnTo>
                      <a:pt x="338" y="0"/>
                    </a:lnTo>
                    <a:lnTo>
                      <a:pt x="338" y="725"/>
                    </a:lnTo>
                    <a:lnTo>
                      <a:pt x="606" y="72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Line 112"/>
              <p:cNvSpPr>
                <a:spLocks noChangeShapeType="1"/>
              </p:cNvSpPr>
              <p:nvPr/>
            </p:nvSpPr>
            <p:spPr bwMode="auto">
              <a:xfrm>
                <a:off x="2340" y="3384"/>
                <a:ext cx="41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Freeform 113"/>
              <p:cNvSpPr>
                <a:spLocks/>
              </p:cNvSpPr>
              <p:nvPr/>
            </p:nvSpPr>
            <p:spPr bwMode="auto">
              <a:xfrm>
                <a:off x="2313" y="2520"/>
                <a:ext cx="414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53" y="72"/>
                  </a:cxn>
                  <a:cxn ang="0">
                    <a:pos x="153" y="0"/>
                  </a:cxn>
                  <a:cxn ang="0">
                    <a:pos x="414" y="0"/>
                  </a:cxn>
                </a:cxnLst>
                <a:rect l="0" t="0" r="r" b="b"/>
                <a:pathLst>
                  <a:path w="414" h="72">
                    <a:moveTo>
                      <a:pt x="0" y="72"/>
                    </a:moveTo>
                    <a:lnTo>
                      <a:pt x="153" y="72"/>
                    </a:lnTo>
                    <a:lnTo>
                      <a:pt x="153" y="0"/>
                    </a:lnTo>
                    <a:lnTo>
                      <a:pt x="414" y="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 autoUpdateAnimBg="0"/>
      <p:bldP spid="8" grpId="0" build="p" autoUpdateAnimBg="0" advAuto="4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1450" y="332656"/>
            <a:ext cx="419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例: 一个4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4的显示器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8325" y="732706"/>
            <a:ext cx="321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一帧的内容为: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782638" y="1628800"/>
            <a:ext cx="2168525" cy="1620838"/>
            <a:chOff x="493" y="714"/>
            <a:chExt cx="1366" cy="102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93" y="714"/>
              <a:ext cx="1310" cy="1021"/>
            </a:xfrm>
            <a:prstGeom prst="rect">
              <a:avLst/>
            </a:prstGeom>
            <a:solidFill>
              <a:schemeClr val="tx2"/>
            </a:solidFill>
            <a:ln w="158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521" y="756"/>
              <a:ext cx="1196" cy="9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10" y="735"/>
              <a:ext cx="1249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>
              <a:extrusionClr>
                <a:schemeClr val="bg1">
                  <a:lumMod val="85000"/>
                </a:schemeClr>
              </a:extrusionClr>
            </a:sp3d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A  B  C  D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E  F  G  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1   2   3   4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5   6   7   8</a:t>
              </a:r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57163" y="3461022"/>
            <a:ext cx="49355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显存的容量为16单元, 地址安排从0000到1111: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637213" y="668610"/>
            <a:ext cx="3182937" cy="5921375"/>
            <a:chOff x="3551" y="25"/>
            <a:chExt cx="2005" cy="373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092" y="39"/>
              <a:ext cx="1464" cy="3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A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B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C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D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E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F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G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H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1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2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3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4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5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6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7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8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3551" y="25"/>
              <a:ext cx="715" cy="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01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10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11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01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10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11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01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10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11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01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10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11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4093" y="278"/>
              <a:ext cx="1458" cy="3201"/>
              <a:chOff x="4093" y="278"/>
              <a:chExt cx="1530" cy="3201"/>
            </a:xfrm>
          </p:grpSpPr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102" y="286"/>
                <a:ext cx="1520" cy="0"/>
              </a:xfrm>
              <a:prstGeom prst="line">
                <a:avLst/>
              </a:prstGeom>
              <a:noFill/>
              <a:ln w="1587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099" y="746"/>
                <a:ext cx="1520" cy="0"/>
              </a:xfrm>
              <a:prstGeom prst="line">
                <a:avLst/>
              </a:prstGeom>
              <a:noFill/>
              <a:ln w="1587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104" y="512"/>
                <a:ext cx="1519" cy="0"/>
              </a:xfrm>
              <a:prstGeom prst="line">
                <a:avLst/>
              </a:prstGeom>
              <a:noFill/>
              <a:ln w="1587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102" y="1665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102" y="1432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101" y="1201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102" y="961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4099" y="1892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096" y="2113"/>
                <a:ext cx="15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094" y="2349"/>
                <a:ext cx="15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4093" y="2570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4102" y="2802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4102" y="3035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102" y="3247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102" y="3479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4102" y="278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4099" y="738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>
                <a:off x="4104" y="504"/>
                <a:ext cx="15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28" name="AutoShape 30"/>
          <p:cNvSpPr>
            <a:spLocks/>
          </p:cNvSpPr>
          <p:nvPr/>
        </p:nvSpPr>
        <p:spPr bwMode="auto">
          <a:xfrm>
            <a:off x="5459413" y="819422"/>
            <a:ext cx="236537" cy="1203325"/>
          </a:xfrm>
          <a:prstGeom prst="leftBrace">
            <a:avLst>
              <a:gd name="adj1" fmla="val 423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>
            <a:off x="5440363" y="2281510"/>
            <a:ext cx="265112" cy="1225550"/>
          </a:xfrm>
          <a:prstGeom prst="leftBrace">
            <a:avLst>
              <a:gd name="adj1" fmla="val 3852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AutoShape 33"/>
          <p:cNvSpPr>
            <a:spLocks/>
          </p:cNvSpPr>
          <p:nvPr/>
        </p:nvSpPr>
        <p:spPr bwMode="auto">
          <a:xfrm>
            <a:off x="5483225" y="3764235"/>
            <a:ext cx="236538" cy="1225550"/>
          </a:xfrm>
          <a:prstGeom prst="leftBrace">
            <a:avLst>
              <a:gd name="adj1" fmla="val 4317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AutoShape 34"/>
          <p:cNvSpPr>
            <a:spLocks/>
          </p:cNvSpPr>
          <p:nvPr/>
        </p:nvSpPr>
        <p:spPr bwMode="auto">
          <a:xfrm>
            <a:off x="5507038" y="5200922"/>
            <a:ext cx="207962" cy="1196975"/>
          </a:xfrm>
          <a:prstGeom prst="leftBrace">
            <a:avLst>
              <a:gd name="adj1" fmla="val 4796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997976" y="946422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第0行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040838" y="3857897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第2行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938717" y="2324372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第1行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067826" y="5281885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第3行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154954" y="4519467"/>
            <a:ext cx="4781554" cy="2285241"/>
          </a:xfrm>
          <a:prstGeom prst="rect">
            <a:avLst/>
          </a:prstGeom>
          <a:solidFill>
            <a:srgbClr val="DD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000" b="1">
                <a:ea typeface="华文新魏" pitchFamily="2" charset="-122"/>
              </a:rPr>
              <a:t>因此, 在字符显示时, 需要根据当前在哪一行(行号)和哪一列(列号)显示作为地址</a:t>
            </a:r>
            <a:r>
              <a:rPr lang="en-US" altLang="zh-CN" sz="3000" b="1">
                <a:ea typeface="华文新魏" pitchFamily="2" charset="-122"/>
              </a:rPr>
              <a:t>,</a:t>
            </a:r>
            <a:r>
              <a:rPr lang="zh-CN" altLang="en-US" sz="3000" b="1">
                <a:ea typeface="华文新魏" pitchFamily="2" charset="-122"/>
              </a:rPr>
              <a:t>去访问显存, 读出要显示字符的编码。</a:t>
            </a:r>
            <a:r>
              <a:rPr lang="en-US" altLang="zh-CN" sz="3000" b="1"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8" grpId="0" build="p" autoUpdateAnimBg="0"/>
      <p:bldP spid="28" grpId="0" animBg="1"/>
      <p:bldP spid="29" grpId="0" animBg="1"/>
      <p:bldP spid="30" grpId="0" animBg="1"/>
      <p:bldP spid="31" grpId="0" animBg="1" autoUpdateAnimBg="0"/>
      <p:bldP spid="32" grpId="0" autoUpdateAnimBg="0"/>
      <p:bldP spid="33" grpId="0" autoUpdateAnimBg="0"/>
      <p:bldP spid="34" grpId="0" autoUpdateAnimBg="0"/>
      <p:bldP spid="35" grpId="0" autoUpdateAnimBg="0"/>
      <p:bldP spid="4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7325" y="791889"/>
            <a:ext cx="15954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黑体" pitchFamily="2" charset="-122"/>
              </a:rPr>
              <a:t>(1) </a:t>
            </a:r>
            <a:r>
              <a:rPr lang="en-US" altLang="zh-CN" sz="3000" b="1">
                <a:ea typeface="黑体" pitchFamily="2" charset="-122"/>
              </a:rPr>
              <a:t>A/N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5208414"/>
            <a:ext cx="142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   </a:t>
            </a: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685800" y="1350689"/>
            <a:ext cx="1566863" cy="2976563"/>
            <a:chOff x="432" y="391"/>
            <a:chExt cx="987" cy="187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32" y="673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A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2" y="982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N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2" y="1300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D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" y="1618"/>
              <a:ext cx="960" cy="64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900" y="1678"/>
              <a:ext cx="0" cy="48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07" y="391"/>
              <a:ext cx="91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VRAM</a:t>
              </a:r>
            </a:p>
          </p:txBody>
        </p:sp>
      </p:grp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837363" y="1798364"/>
            <a:ext cx="2057400" cy="1447800"/>
          </a:xfrm>
          <a:prstGeom prst="rect">
            <a:avLst/>
          </a:prstGeom>
          <a:solidFill>
            <a:srgbClr val="CCFFFF"/>
          </a:solid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261225" y="1263377"/>
            <a:ext cx="1143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屏幕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209800" y="1965052"/>
            <a:ext cx="9001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431235" y="1798364"/>
            <a:ext cx="615553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latin typeface="宋体" pitchFamily="2" charset="-122"/>
              </a:rPr>
              <a:t> 移位寄存器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953000" y="2452414"/>
            <a:ext cx="4095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572000" y="1369739"/>
            <a:ext cx="1168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并行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6056313" y="2681014"/>
            <a:ext cx="360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6408738" y="2011089"/>
            <a:ext cx="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6407150" y="2011089"/>
            <a:ext cx="40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2209800" y="2484164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H="1">
            <a:off x="2590800" y="2484164"/>
            <a:ext cx="0" cy="17097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590800" y="4171677"/>
            <a:ext cx="5175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4540250" y="4174852"/>
            <a:ext cx="5175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5045075" y="3458889"/>
            <a:ext cx="0" cy="7159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043488" y="3458889"/>
            <a:ext cx="341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943600" y="1341164"/>
            <a:ext cx="11541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串行</a:t>
            </a: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2209800" y="3017564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572000" y="1950764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4953000" y="1950764"/>
            <a:ext cx="0" cy="517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H="1">
            <a:off x="2819400" y="3019152"/>
            <a:ext cx="0" cy="2809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2819400" y="3301727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2" name="Group 141"/>
          <p:cNvGrpSpPr>
            <a:grpSpLocks/>
          </p:cNvGrpSpPr>
          <p:nvPr/>
        </p:nvGrpSpPr>
        <p:grpSpPr bwMode="auto">
          <a:xfrm>
            <a:off x="3124200" y="1199877"/>
            <a:ext cx="1447800" cy="3597275"/>
            <a:chOff x="1968" y="296"/>
            <a:chExt cx="912" cy="2302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968" y="577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A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968" y="882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B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968" y="1186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C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968" y="1482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D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968" y="1789"/>
              <a:ext cx="912" cy="27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zh-CN" altLang="en-US" sz="2700" b="1">
                <a:solidFill>
                  <a:srgbClr val="0000FF"/>
                </a:solidFill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V="1">
              <a:off x="2418" y="1833"/>
              <a:ext cx="0" cy="157"/>
            </a:xfrm>
            <a:prstGeom prst="line">
              <a:avLst/>
            </a:prstGeom>
            <a:noFill/>
            <a:ln w="34925">
              <a:solidFill>
                <a:srgbClr val="0000D4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1968" y="2055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N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968" y="2341"/>
              <a:ext cx="912" cy="25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2409" y="2376"/>
              <a:ext cx="0" cy="157"/>
            </a:xfrm>
            <a:prstGeom prst="line">
              <a:avLst/>
            </a:prstGeom>
            <a:noFill/>
            <a:ln w="34925">
              <a:solidFill>
                <a:srgbClr val="0000D4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2087" y="296"/>
              <a:ext cx="73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ROM</a:t>
              </a:r>
            </a:p>
          </p:txBody>
        </p:sp>
      </p:grp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572000" y="3312839"/>
            <a:ext cx="3238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>
            <a:off x="4879975" y="2927077"/>
            <a:ext cx="0" cy="4000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V="1">
            <a:off x="4879975" y="2941364"/>
            <a:ext cx="482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61"/>
          <p:cNvSpPr>
            <a:spLocks noChangeShapeType="1"/>
          </p:cNvSpPr>
          <p:nvPr/>
        </p:nvSpPr>
        <p:spPr bwMode="auto">
          <a:xfrm>
            <a:off x="1273175" y="5589414"/>
            <a:ext cx="155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1247775" y="5103639"/>
            <a:ext cx="1960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字符编码   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2740025" y="5224289"/>
            <a:ext cx="2390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字符发生器   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2982913" y="5824364"/>
            <a:ext cx="2133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扫描时序   </a:t>
            </a: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752850" y="5651326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4672013" y="5087764"/>
            <a:ext cx="2990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smtClean="0">
                <a:solidFill>
                  <a:srgbClr val="FF0000"/>
                </a:solidFill>
              </a:rPr>
              <a:t>一线点阵</a:t>
            </a:r>
            <a:r>
              <a:rPr lang="zh-CN" altLang="en-US" sz="2600" b="1">
                <a:solidFill>
                  <a:srgbClr val="FF0000"/>
                </a:solidFill>
              </a:rPr>
              <a:t>代码(并)   </a:t>
            </a: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4713288" y="5589414"/>
            <a:ext cx="274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Text Box 68"/>
          <p:cNvSpPr txBox="1">
            <a:spLocks noChangeArrowheads="1"/>
          </p:cNvSpPr>
          <p:nvPr/>
        </p:nvSpPr>
        <p:spPr bwMode="auto">
          <a:xfrm>
            <a:off x="7446963" y="5240164"/>
            <a:ext cx="147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移位器   </a:t>
            </a:r>
          </a:p>
        </p:txBody>
      </p:sp>
      <p:sp>
        <p:nvSpPr>
          <p:cNvPr id="54" name="Line 69"/>
          <p:cNvSpPr>
            <a:spLocks noChangeShapeType="1"/>
          </p:cNvSpPr>
          <p:nvPr/>
        </p:nvSpPr>
        <p:spPr bwMode="auto">
          <a:xfrm>
            <a:off x="347663" y="666097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Text Box 70"/>
          <p:cNvSpPr txBox="1">
            <a:spLocks noChangeArrowheads="1"/>
          </p:cNvSpPr>
          <p:nvPr/>
        </p:nvSpPr>
        <p:spPr bwMode="auto">
          <a:xfrm>
            <a:off x="444500" y="6157739"/>
            <a:ext cx="25495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视频信号(串)   </a:t>
            </a:r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619375" y="6294264"/>
            <a:ext cx="166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显示头   </a:t>
            </a:r>
          </a:p>
        </p:txBody>
      </p:sp>
      <p:sp>
        <p:nvSpPr>
          <p:cNvPr id="57" name="Oval 90"/>
          <p:cNvSpPr>
            <a:spLocks noChangeArrowheads="1"/>
          </p:cNvSpPr>
          <p:nvPr/>
        </p:nvSpPr>
        <p:spPr bwMode="auto">
          <a:xfrm>
            <a:off x="7207250" y="1950764"/>
            <a:ext cx="76200" cy="76200"/>
          </a:xfrm>
          <a:prstGeom prst="ellipse">
            <a:avLst/>
          </a:prstGeom>
          <a:solidFill>
            <a:srgbClr val="000096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8" name="Group 127"/>
          <p:cNvGrpSpPr>
            <a:grpSpLocks/>
          </p:cNvGrpSpPr>
          <p:nvPr/>
        </p:nvGrpSpPr>
        <p:grpSpPr bwMode="auto">
          <a:xfrm>
            <a:off x="7623175" y="1950764"/>
            <a:ext cx="400050" cy="76200"/>
            <a:chOff x="4802" y="850"/>
            <a:chExt cx="252" cy="48"/>
          </a:xfrm>
        </p:grpSpPr>
        <p:sp>
          <p:nvSpPr>
            <p:cNvPr id="59" name="Oval 91"/>
            <p:cNvSpPr>
              <a:spLocks noChangeArrowheads="1"/>
            </p:cNvSpPr>
            <p:nvPr/>
          </p:nvSpPr>
          <p:spPr bwMode="auto">
            <a:xfrm>
              <a:off x="4802" y="85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92"/>
            <p:cNvSpPr>
              <a:spLocks noChangeArrowheads="1"/>
            </p:cNvSpPr>
            <p:nvPr/>
          </p:nvSpPr>
          <p:spPr bwMode="auto">
            <a:xfrm>
              <a:off x="5006" y="85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1" name="Group 129"/>
          <p:cNvGrpSpPr>
            <a:grpSpLocks/>
          </p:cNvGrpSpPr>
          <p:nvPr/>
        </p:nvGrpSpPr>
        <p:grpSpPr bwMode="auto">
          <a:xfrm>
            <a:off x="7131050" y="2103164"/>
            <a:ext cx="228600" cy="76200"/>
            <a:chOff x="4492" y="946"/>
            <a:chExt cx="144" cy="48"/>
          </a:xfrm>
        </p:grpSpPr>
        <p:sp>
          <p:nvSpPr>
            <p:cNvPr id="62" name="Oval 94"/>
            <p:cNvSpPr>
              <a:spLocks noChangeArrowheads="1"/>
            </p:cNvSpPr>
            <p:nvPr/>
          </p:nvSpPr>
          <p:spPr bwMode="auto">
            <a:xfrm>
              <a:off x="4492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Oval 95"/>
            <p:cNvSpPr>
              <a:spLocks noChangeArrowheads="1"/>
            </p:cNvSpPr>
            <p:nvPr/>
          </p:nvSpPr>
          <p:spPr bwMode="auto">
            <a:xfrm>
              <a:off x="4588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4" name="Group 128"/>
          <p:cNvGrpSpPr>
            <a:grpSpLocks/>
          </p:cNvGrpSpPr>
          <p:nvPr/>
        </p:nvGrpSpPr>
        <p:grpSpPr bwMode="auto">
          <a:xfrm>
            <a:off x="7623175" y="2103164"/>
            <a:ext cx="400050" cy="76200"/>
            <a:chOff x="4802" y="946"/>
            <a:chExt cx="252" cy="48"/>
          </a:xfrm>
        </p:grpSpPr>
        <p:sp>
          <p:nvSpPr>
            <p:cNvPr id="65" name="Oval 96"/>
            <p:cNvSpPr>
              <a:spLocks noChangeArrowheads="1"/>
            </p:cNvSpPr>
            <p:nvPr/>
          </p:nvSpPr>
          <p:spPr bwMode="auto">
            <a:xfrm>
              <a:off x="4802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Oval 97"/>
            <p:cNvSpPr>
              <a:spLocks noChangeArrowheads="1"/>
            </p:cNvSpPr>
            <p:nvPr/>
          </p:nvSpPr>
          <p:spPr bwMode="auto">
            <a:xfrm>
              <a:off x="4890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Oval 98"/>
            <p:cNvSpPr>
              <a:spLocks noChangeArrowheads="1"/>
            </p:cNvSpPr>
            <p:nvPr/>
          </p:nvSpPr>
          <p:spPr bwMode="auto">
            <a:xfrm>
              <a:off x="5006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8" name="Group 135"/>
          <p:cNvGrpSpPr>
            <a:grpSpLocks/>
          </p:cNvGrpSpPr>
          <p:nvPr/>
        </p:nvGrpSpPr>
        <p:grpSpPr bwMode="auto">
          <a:xfrm>
            <a:off x="8239125" y="2101577"/>
            <a:ext cx="355600" cy="77787"/>
            <a:chOff x="5190" y="945"/>
            <a:chExt cx="224" cy="49"/>
          </a:xfrm>
        </p:grpSpPr>
        <p:sp>
          <p:nvSpPr>
            <p:cNvPr id="69" name="Oval 99"/>
            <p:cNvSpPr>
              <a:spLocks noChangeArrowheads="1"/>
            </p:cNvSpPr>
            <p:nvPr/>
          </p:nvSpPr>
          <p:spPr bwMode="auto">
            <a:xfrm>
              <a:off x="5190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Oval 100"/>
            <p:cNvSpPr>
              <a:spLocks noChangeArrowheads="1"/>
            </p:cNvSpPr>
            <p:nvPr/>
          </p:nvSpPr>
          <p:spPr bwMode="auto">
            <a:xfrm>
              <a:off x="5366" y="945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1" name="Text Box 101"/>
          <p:cNvSpPr txBox="1">
            <a:spLocks noChangeArrowheads="1"/>
          </p:cNvSpPr>
          <p:nvPr/>
        </p:nvSpPr>
        <p:spPr bwMode="auto">
          <a:xfrm>
            <a:off x="6889750" y="1695177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2" name="Text Box 102"/>
          <p:cNvSpPr txBox="1">
            <a:spLocks noChangeArrowheads="1"/>
          </p:cNvSpPr>
          <p:nvPr/>
        </p:nvSpPr>
        <p:spPr bwMode="auto">
          <a:xfrm>
            <a:off x="7458075" y="1695177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8037513" y="1711052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D</a:t>
            </a:r>
          </a:p>
        </p:txBody>
      </p:sp>
      <p:grpSp>
        <p:nvGrpSpPr>
          <p:cNvPr id="74" name="Group 134"/>
          <p:cNvGrpSpPr>
            <a:grpSpLocks/>
          </p:cNvGrpSpPr>
          <p:nvPr/>
        </p:nvGrpSpPr>
        <p:grpSpPr bwMode="auto">
          <a:xfrm>
            <a:off x="8188325" y="1953939"/>
            <a:ext cx="336550" cy="85725"/>
            <a:chOff x="5158" y="852"/>
            <a:chExt cx="212" cy="54"/>
          </a:xfrm>
        </p:grpSpPr>
        <p:sp>
          <p:nvSpPr>
            <p:cNvPr id="75" name="Oval 107"/>
            <p:cNvSpPr>
              <a:spLocks noChangeArrowheads="1"/>
            </p:cNvSpPr>
            <p:nvPr/>
          </p:nvSpPr>
          <p:spPr bwMode="auto">
            <a:xfrm>
              <a:off x="5322" y="85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Oval 108"/>
            <p:cNvSpPr>
              <a:spLocks noChangeArrowheads="1"/>
            </p:cNvSpPr>
            <p:nvPr/>
          </p:nvSpPr>
          <p:spPr bwMode="auto">
            <a:xfrm>
              <a:off x="5158" y="8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7" name="Group 131"/>
          <p:cNvGrpSpPr>
            <a:grpSpLocks/>
          </p:cNvGrpSpPr>
          <p:nvPr/>
        </p:nvGrpSpPr>
        <p:grpSpPr bwMode="auto">
          <a:xfrm>
            <a:off x="7004050" y="2420664"/>
            <a:ext cx="485775" cy="88900"/>
            <a:chOff x="4412" y="1146"/>
            <a:chExt cx="306" cy="56"/>
          </a:xfrm>
        </p:grpSpPr>
        <p:sp>
          <p:nvSpPr>
            <p:cNvPr id="78" name="Oval 111"/>
            <p:cNvSpPr>
              <a:spLocks noChangeArrowheads="1"/>
            </p:cNvSpPr>
            <p:nvPr/>
          </p:nvSpPr>
          <p:spPr bwMode="auto">
            <a:xfrm>
              <a:off x="4412" y="11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Oval 113"/>
            <p:cNvSpPr>
              <a:spLocks noChangeArrowheads="1"/>
            </p:cNvSpPr>
            <p:nvPr/>
          </p:nvSpPr>
          <p:spPr bwMode="auto">
            <a:xfrm>
              <a:off x="4670" y="115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0" name="Group 130"/>
          <p:cNvGrpSpPr>
            <a:grpSpLocks/>
          </p:cNvGrpSpPr>
          <p:nvPr/>
        </p:nvGrpSpPr>
        <p:grpSpPr bwMode="auto">
          <a:xfrm>
            <a:off x="7061200" y="2255564"/>
            <a:ext cx="371475" cy="95250"/>
            <a:chOff x="4448" y="1042"/>
            <a:chExt cx="234" cy="60"/>
          </a:xfrm>
        </p:grpSpPr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4448" y="10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" name="Oval 112"/>
            <p:cNvSpPr>
              <a:spLocks noChangeArrowheads="1"/>
            </p:cNvSpPr>
            <p:nvPr/>
          </p:nvSpPr>
          <p:spPr bwMode="auto">
            <a:xfrm>
              <a:off x="4634" y="104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>
              <a:off x="4540" y="105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" name="Group 132"/>
          <p:cNvGrpSpPr>
            <a:grpSpLocks/>
          </p:cNvGrpSpPr>
          <p:nvPr/>
        </p:nvGrpSpPr>
        <p:grpSpPr bwMode="auto">
          <a:xfrm>
            <a:off x="7632700" y="2271439"/>
            <a:ext cx="412750" cy="95250"/>
            <a:chOff x="4808" y="1052"/>
            <a:chExt cx="260" cy="60"/>
          </a:xfrm>
        </p:grpSpPr>
        <p:sp>
          <p:nvSpPr>
            <p:cNvPr id="85" name="Oval 115"/>
            <p:cNvSpPr>
              <a:spLocks noChangeArrowheads="1"/>
            </p:cNvSpPr>
            <p:nvPr/>
          </p:nvSpPr>
          <p:spPr bwMode="auto">
            <a:xfrm>
              <a:off x="4808" y="105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Oval 116"/>
            <p:cNvSpPr>
              <a:spLocks noChangeArrowheads="1"/>
            </p:cNvSpPr>
            <p:nvPr/>
          </p:nvSpPr>
          <p:spPr bwMode="auto">
            <a:xfrm>
              <a:off x="4924" y="10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Oval 117"/>
            <p:cNvSpPr>
              <a:spLocks noChangeArrowheads="1"/>
            </p:cNvSpPr>
            <p:nvPr/>
          </p:nvSpPr>
          <p:spPr bwMode="auto">
            <a:xfrm>
              <a:off x="5020" y="106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8" name="Group 133"/>
          <p:cNvGrpSpPr>
            <a:grpSpLocks/>
          </p:cNvGrpSpPr>
          <p:nvPr/>
        </p:nvGrpSpPr>
        <p:grpSpPr bwMode="auto">
          <a:xfrm>
            <a:off x="7626350" y="2439714"/>
            <a:ext cx="412750" cy="79375"/>
            <a:chOff x="4804" y="1158"/>
            <a:chExt cx="260" cy="50"/>
          </a:xfrm>
        </p:grpSpPr>
        <p:sp>
          <p:nvSpPr>
            <p:cNvPr id="89" name="Oval 118"/>
            <p:cNvSpPr>
              <a:spLocks noChangeArrowheads="1"/>
            </p:cNvSpPr>
            <p:nvPr/>
          </p:nvSpPr>
          <p:spPr bwMode="auto">
            <a:xfrm>
              <a:off x="4804" y="11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Oval 120"/>
            <p:cNvSpPr>
              <a:spLocks noChangeArrowheads="1"/>
            </p:cNvSpPr>
            <p:nvPr/>
          </p:nvSpPr>
          <p:spPr bwMode="auto">
            <a:xfrm>
              <a:off x="5016" y="116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1" name="Group 137"/>
          <p:cNvGrpSpPr>
            <a:grpSpLocks/>
          </p:cNvGrpSpPr>
          <p:nvPr/>
        </p:nvGrpSpPr>
        <p:grpSpPr bwMode="auto">
          <a:xfrm>
            <a:off x="8216900" y="2414314"/>
            <a:ext cx="339725" cy="76200"/>
            <a:chOff x="5176" y="1142"/>
            <a:chExt cx="214" cy="48"/>
          </a:xfrm>
        </p:grpSpPr>
        <p:sp>
          <p:nvSpPr>
            <p:cNvPr id="92" name="Oval 121"/>
            <p:cNvSpPr>
              <a:spLocks noChangeArrowheads="1"/>
            </p:cNvSpPr>
            <p:nvPr/>
          </p:nvSpPr>
          <p:spPr bwMode="auto">
            <a:xfrm>
              <a:off x="5176" y="11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" name="Oval 122"/>
            <p:cNvSpPr>
              <a:spLocks noChangeArrowheads="1"/>
            </p:cNvSpPr>
            <p:nvPr/>
          </p:nvSpPr>
          <p:spPr bwMode="auto">
            <a:xfrm>
              <a:off x="5342" y="11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4" name="Group 136"/>
          <p:cNvGrpSpPr>
            <a:grpSpLocks/>
          </p:cNvGrpSpPr>
          <p:nvPr/>
        </p:nvGrpSpPr>
        <p:grpSpPr bwMode="auto">
          <a:xfrm>
            <a:off x="8248650" y="2287314"/>
            <a:ext cx="339725" cy="76200"/>
            <a:chOff x="5196" y="1062"/>
            <a:chExt cx="214" cy="48"/>
          </a:xfrm>
        </p:grpSpPr>
        <p:sp>
          <p:nvSpPr>
            <p:cNvPr id="95" name="Oval 124"/>
            <p:cNvSpPr>
              <a:spLocks noChangeArrowheads="1"/>
            </p:cNvSpPr>
            <p:nvPr/>
          </p:nvSpPr>
          <p:spPr bwMode="auto">
            <a:xfrm>
              <a:off x="5196" y="106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" name="Oval 125"/>
            <p:cNvSpPr>
              <a:spLocks noChangeArrowheads="1"/>
            </p:cNvSpPr>
            <p:nvPr/>
          </p:nvSpPr>
          <p:spPr bwMode="auto">
            <a:xfrm>
              <a:off x="5362" y="106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838200" y="100533"/>
            <a:ext cx="312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3. 信息转换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1" grpId="0" animBg="1"/>
      <p:bldP spid="12" grpId="0" autoUpdateAnimBg="0"/>
      <p:bldP spid="13" grpId="0" animBg="1"/>
      <p:bldP spid="14" grpId="0" animBg="1" autoUpdateAnimBg="0"/>
      <p:bldP spid="15" grpId="0" animBg="1"/>
      <p:bldP spid="16" grpId="0" build="p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p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6" grpId="0" animBg="1"/>
      <p:bldP spid="47" grpId="0" build="p" autoUpdateAnimBg="0"/>
      <p:bldP spid="48" grpId="0" build="p" autoUpdateAnimBg="0" advAuto="0"/>
      <p:bldP spid="49" grpId="0" build="p" autoUpdateAnimBg="0"/>
      <p:bldP spid="50" grpId="0" animBg="1"/>
      <p:bldP spid="51" grpId="0" build="p" autoUpdateAnimBg="0"/>
      <p:bldP spid="52" grpId="0" animBg="1"/>
      <p:bldP spid="53" grpId="0" build="p" autoUpdateAnimBg="0" advAuto="0"/>
      <p:bldP spid="54" grpId="0" animBg="1"/>
      <p:bldP spid="55" grpId="0" build="p" autoUpdateAnimBg="0"/>
      <p:bldP spid="56" grpId="0" build="p" autoUpdateAnimBg="0" advAuto="0"/>
      <p:bldP spid="57" grpId="0" animBg="1"/>
      <p:bldP spid="71" grpId="0" build="p" autoUpdateAnimBg="0"/>
      <p:bldP spid="72" grpId="0" autoUpdateAnimBg="0"/>
      <p:bldP spid="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39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6700" y="245592"/>
            <a:ext cx="5722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例:字符点阵7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显示字符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3063" y="908720"/>
            <a:ext cx="87709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字符</a:t>
            </a:r>
            <a:r>
              <a:rPr lang="en-US" altLang="zh-CN" sz="2700" b="1"/>
              <a:t>A</a:t>
            </a:r>
            <a:r>
              <a:rPr lang="zh-CN" altLang="en-US" sz="2700" b="1"/>
              <a:t>的</a:t>
            </a:r>
            <a:r>
              <a:rPr lang="en-US" altLang="zh-CN" sz="2700" b="1"/>
              <a:t>ASCII</a:t>
            </a:r>
            <a:r>
              <a:rPr lang="zh-CN" altLang="en-US" sz="2700" b="1"/>
              <a:t>编码41</a:t>
            </a:r>
            <a:r>
              <a:rPr lang="en-US" altLang="zh-CN" sz="2700" b="1"/>
              <a:t>H, </a:t>
            </a:r>
            <a:r>
              <a:rPr lang="zh-CN" altLang="en-US" sz="2700" b="1" smtClean="0"/>
              <a:t>若要显示</a:t>
            </a:r>
            <a:r>
              <a:rPr lang="en-US" altLang="zh-CN" sz="2700" b="1" smtClean="0"/>
              <a:t>A</a:t>
            </a:r>
            <a:r>
              <a:rPr lang="zh-CN" altLang="en-US" sz="2700" b="1" smtClean="0"/>
              <a:t>，则</a:t>
            </a:r>
            <a:r>
              <a:rPr lang="en-US" altLang="zh-CN" sz="2700" b="1" smtClean="0"/>
              <a:t>41H</a:t>
            </a:r>
            <a:r>
              <a:rPr lang="zh-CN" altLang="en-US" sz="2700" b="1" smtClean="0"/>
              <a:t>存于</a:t>
            </a:r>
            <a:r>
              <a:rPr lang="en-US" altLang="zh-CN" sz="2700" b="1" smtClean="0"/>
              <a:t>VRAM</a:t>
            </a:r>
            <a:r>
              <a:rPr lang="en-US" altLang="zh-CN" sz="2700" b="1"/>
              <a:t>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3063" y="1484784"/>
            <a:ext cx="86566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该字符编码与</a:t>
            </a:r>
            <a:r>
              <a:rPr lang="zh-CN" altLang="en-US" sz="2700" b="1" u="sng"/>
              <a:t>字符发生器</a:t>
            </a:r>
            <a:r>
              <a:rPr lang="en-US" altLang="zh-CN" sz="2700" b="1" u="sng"/>
              <a:t>ROM</a:t>
            </a:r>
            <a:r>
              <a:rPr lang="zh-CN" altLang="en-US" sz="2700" b="1"/>
              <a:t>中的一个字符点阵相对应。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051300" y="3875360"/>
            <a:ext cx="2055813" cy="2276475"/>
            <a:chOff x="2153" y="2040"/>
            <a:chExt cx="1295" cy="1434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153" y="2040"/>
              <a:ext cx="1281" cy="1430"/>
            </a:xfrm>
            <a:prstGeom prst="rect">
              <a:avLst/>
            </a:prstGeom>
            <a:noFill/>
            <a:ln w="1587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155" y="2198"/>
              <a:ext cx="1293" cy="1111"/>
              <a:chOff x="2155" y="2198"/>
              <a:chExt cx="1522" cy="1111"/>
            </a:xfrm>
          </p:grpSpPr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2155" y="2198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2161" y="2357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2161" y="2516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>
                <a:off x="2167" y="2675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2163" y="2833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>
                <a:off x="2164" y="2992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2160" y="3151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2156" y="3309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2312" y="2050"/>
              <a:ext cx="952" cy="1424"/>
              <a:chOff x="2312" y="2040"/>
              <a:chExt cx="952" cy="1420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312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788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471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2946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2629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3105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3264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2636" y="2040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2320" y="2360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475" y="219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797" y="2202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2952" y="2357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2160" y="2519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3110" y="2526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107" y="2675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163" y="2672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2160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107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3110" y="2996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2163" y="2996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2160" y="3151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3110" y="3151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316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76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48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2789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2630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44" name="Rectangle 54"/>
          <p:cNvSpPr>
            <a:spLocks noChangeArrowheads="1"/>
          </p:cNvSpPr>
          <p:nvPr/>
        </p:nvSpPr>
        <p:spPr bwMode="auto">
          <a:xfrm>
            <a:off x="377825" y="2261816"/>
            <a:ext cx="622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即: 字符</a:t>
            </a:r>
            <a:r>
              <a:rPr lang="en-US" altLang="zh-CN" sz="2800" b="1">
                <a:solidFill>
                  <a:srgbClr val="C00000"/>
                </a:solidFill>
              </a:rPr>
              <a:t>A</a:t>
            </a:r>
            <a:r>
              <a:rPr lang="zh-CN" altLang="en-US" sz="2800" b="1">
                <a:solidFill>
                  <a:srgbClr val="C00000"/>
                </a:solidFill>
              </a:rPr>
              <a:t>的</a:t>
            </a:r>
            <a:r>
              <a:rPr lang="zh-CN" altLang="en-US" sz="2800" b="1" smtClean="0">
                <a:solidFill>
                  <a:srgbClr val="C00000"/>
                </a:solidFill>
              </a:rPr>
              <a:t>编码41</a:t>
            </a:r>
            <a:r>
              <a:rPr lang="en-US" altLang="zh-CN" sz="2800" b="1">
                <a:solidFill>
                  <a:srgbClr val="C00000"/>
                </a:solidFill>
              </a:rPr>
              <a:t>H</a:t>
            </a:r>
            <a:r>
              <a:rPr lang="zh-CN" altLang="en-US" sz="2800" b="1">
                <a:solidFill>
                  <a:srgbClr val="C00000"/>
                </a:solidFill>
              </a:rPr>
              <a:t>指向下列点阵</a:t>
            </a:r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2601913" y="3722960"/>
            <a:ext cx="514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2432050" y="3035572"/>
            <a:ext cx="1041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600" b="1">
                <a:solidFill>
                  <a:srgbClr val="0000FF"/>
                </a:solidFill>
              </a:rPr>
              <a:t>高位地址</a:t>
            </a: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3214688" y="3033985"/>
            <a:ext cx="979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低位地址</a:t>
            </a: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3201988" y="3835672"/>
            <a:ext cx="960437" cy="244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zh-CN" altLang="en-US" sz="2600" b="1" smtClean="0">
                <a:solidFill>
                  <a:srgbClr val="0000FF"/>
                </a:solidFill>
              </a:rPr>
              <a:t>00000001001000110100010101100111</a:t>
            </a:r>
            <a:endParaRPr lang="en-US" altLang="zh-CN" sz="2600" b="1" smtClean="0">
              <a:solidFill>
                <a:srgbClr val="0000FF"/>
              </a:solidFill>
            </a:endParaRPr>
          </a:p>
          <a:p>
            <a:pPr>
              <a:lnSpc>
                <a:spcPct val="65000"/>
              </a:lnSpc>
            </a:pPr>
            <a:r>
              <a:rPr lang="zh-CN" altLang="en-US" sz="2600" b="1" smtClean="0">
                <a:solidFill>
                  <a:srgbClr val="0000FF"/>
                </a:solidFill>
              </a:rPr>
              <a:t>1000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sp>
        <p:nvSpPr>
          <p:cNvPr id="49" name="AutoShape 60"/>
          <p:cNvSpPr>
            <a:spLocks/>
          </p:cNvSpPr>
          <p:nvPr/>
        </p:nvSpPr>
        <p:spPr bwMode="auto">
          <a:xfrm rot="16200000">
            <a:off x="3570287" y="5974035"/>
            <a:ext cx="104775" cy="552450"/>
          </a:xfrm>
          <a:prstGeom prst="leftBrace">
            <a:avLst>
              <a:gd name="adj1" fmla="val 43939"/>
              <a:gd name="adj2" fmla="val 50000"/>
            </a:avLst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585788" y="4865960"/>
            <a:ext cx="2428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来自于扫描线编码(编号</a:t>
            </a:r>
            <a:r>
              <a:rPr lang="en-US" altLang="zh-CN" sz="2800" b="1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51" name="Freeform 63"/>
          <p:cNvSpPr>
            <a:spLocks/>
          </p:cNvSpPr>
          <p:nvPr/>
        </p:nvSpPr>
        <p:spPr bwMode="auto">
          <a:xfrm>
            <a:off x="2390775" y="5797822"/>
            <a:ext cx="1231900" cy="871538"/>
          </a:xfrm>
          <a:custGeom>
            <a:avLst/>
            <a:gdLst/>
            <a:ahLst/>
            <a:cxnLst>
              <a:cxn ang="0">
                <a:pos x="944" y="268"/>
              </a:cxn>
              <a:cxn ang="0">
                <a:pos x="944" y="427"/>
              </a:cxn>
              <a:cxn ang="0">
                <a:pos x="0" y="0"/>
              </a:cxn>
            </a:cxnLst>
            <a:rect l="0" t="0" r="r" b="b"/>
            <a:pathLst>
              <a:path w="944" h="427">
                <a:moveTo>
                  <a:pt x="944" y="268"/>
                </a:moveTo>
                <a:lnTo>
                  <a:pt x="944" y="427"/>
                </a:lnTo>
                <a:lnTo>
                  <a:pt x="0" y="0"/>
                </a:lnTo>
              </a:path>
            </a:pathLst>
          </a:custGeom>
          <a:noFill/>
          <a:ln w="22225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2" name="Text Box 64"/>
          <p:cNvSpPr txBox="1">
            <a:spLocks noChangeArrowheads="1"/>
          </p:cNvSpPr>
          <p:nvPr/>
        </p:nvSpPr>
        <p:spPr bwMode="auto">
          <a:xfrm>
            <a:off x="457200" y="3143522"/>
            <a:ext cx="1720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来自于字符编码</a:t>
            </a:r>
          </a:p>
        </p:txBody>
      </p:sp>
      <p:sp>
        <p:nvSpPr>
          <p:cNvPr id="53" name="Freeform 65"/>
          <p:cNvSpPr>
            <a:spLocks/>
          </p:cNvSpPr>
          <p:nvPr/>
        </p:nvSpPr>
        <p:spPr bwMode="auto">
          <a:xfrm>
            <a:off x="1819275" y="4005535"/>
            <a:ext cx="1049338" cy="655637"/>
          </a:xfrm>
          <a:custGeom>
            <a:avLst/>
            <a:gdLst/>
            <a:ahLst/>
            <a:cxnLst>
              <a:cxn ang="0">
                <a:pos x="695" y="60"/>
              </a:cxn>
              <a:cxn ang="0">
                <a:pos x="695" y="298"/>
              </a:cxn>
              <a:cxn ang="0">
                <a:pos x="0" y="0"/>
              </a:cxn>
            </a:cxnLst>
            <a:rect l="0" t="0" r="r" b="b"/>
            <a:pathLst>
              <a:path w="695" h="298">
                <a:moveTo>
                  <a:pt x="695" y="60"/>
                </a:moveTo>
                <a:lnTo>
                  <a:pt x="695" y="298"/>
                </a:lnTo>
                <a:lnTo>
                  <a:pt x="0" y="0"/>
                </a:lnTo>
              </a:path>
            </a:pathLst>
          </a:custGeom>
          <a:noFill/>
          <a:ln w="22225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4" name="Text Box 66"/>
          <p:cNvSpPr txBox="1">
            <a:spLocks noChangeArrowheads="1"/>
          </p:cNvSpPr>
          <p:nvPr/>
        </p:nvSpPr>
        <p:spPr bwMode="auto">
          <a:xfrm>
            <a:off x="5878513" y="3014935"/>
            <a:ext cx="12763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字符点阵代码</a:t>
            </a:r>
          </a:p>
        </p:txBody>
      </p:sp>
      <p:sp>
        <p:nvSpPr>
          <p:cNvPr id="55" name="Rectangle 67"/>
          <p:cNvSpPr>
            <a:spLocks noChangeArrowheads="1"/>
          </p:cNvSpPr>
          <p:nvPr/>
        </p:nvSpPr>
        <p:spPr bwMode="auto">
          <a:xfrm>
            <a:off x="6070600" y="3835672"/>
            <a:ext cx="933450" cy="244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zh-CN" altLang="en-US" sz="2600" b="1">
                <a:solidFill>
                  <a:srgbClr val="0000FF"/>
                </a:solidFill>
              </a:rPr>
              <a:t>10</a:t>
            </a:r>
            <a:r>
              <a:rPr lang="en-US" altLang="zh-CN" sz="2600" b="1">
                <a:solidFill>
                  <a:srgbClr val="0000FF"/>
                </a:solidFill>
              </a:rPr>
              <a:t>H28H44H82H82HFEH82H82H00H</a:t>
            </a:r>
          </a:p>
        </p:txBody>
      </p:sp>
      <p:sp>
        <p:nvSpPr>
          <p:cNvPr id="56" name="AutoShape 68"/>
          <p:cNvSpPr>
            <a:spLocks/>
          </p:cNvSpPr>
          <p:nvPr/>
        </p:nvSpPr>
        <p:spPr bwMode="auto">
          <a:xfrm>
            <a:off x="6953250" y="3897585"/>
            <a:ext cx="215900" cy="2301875"/>
          </a:xfrm>
          <a:prstGeom prst="rightBrace">
            <a:avLst>
              <a:gd name="adj1" fmla="val 8884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7" name="Text Box 69"/>
          <p:cNvSpPr txBox="1">
            <a:spLocks noChangeArrowheads="1"/>
          </p:cNvSpPr>
          <p:nvPr/>
        </p:nvSpPr>
        <p:spPr bwMode="auto">
          <a:xfrm>
            <a:off x="7108825" y="4164285"/>
            <a:ext cx="20177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从字符发生器依次读出的点阵代码送往显示器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905501" y="5953468"/>
            <a:ext cx="2610915" cy="857274"/>
            <a:chOff x="5905501" y="5913711"/>
            <a:chExt cx="2610915" cy="857274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5905501" y="5913711"/>
              <a:ext cx="108546" cy="56684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 flipH="1">
              <a:off x="5940152" y="6309320"/>
              <a:ext cx="25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rgbClr val="FFFF00"/>
                  </a:solidFill>
                </a:rPr>
                <a:t>多余的如何处理？</a:t>
              </a:r>
              <a:endParaRPr lang="zh-CN" altLang="en-US" sz="2400" b="1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44" grpId="0" build="p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nimBg="1"/>
      <p:bldP spid="50" grpId="0" autoUpdateAnimBg="0"/>
      <p:bldP spid="51" grpId="0" animBg="1"/>
      <p:bldP spid="52" grpId="0" autoUpdateAnimBg="0"/>
      <p:bldP spid="53" grpId="0" animBg="1"/>
      <p:bldP spid="54" grpId="0" autoUpdateAnimBg="0"/>
      <p:bldP spid="55" grpId="0" autoUpdateAnimBg="0"/>
      <p:bldP spid="56" grpId="0" animBg="1"/>
      <p:bldP spid="5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2825" y="137732"/>
            <a:ext cx="3314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</a:t>
            </a:r>
            <a:r>
              <a:rPr lang="en-US" altLang="zh-CN" sz="3000" b="1" smtClean="0"/>
              <a:t>APA</a:t>
            </a:r>
            <a:r>
              <a:rPr lang="zh-CN" altLang="en-US" sz="3000" b="1" smtClean="0"/>
              <a:t>（单色）</a:t>
            </a:r>
            <a:r>
              <a:rPr lang="en-US" altLang="zh-CN" sz="3000" b="1" smtClean="0"/>
              <a:t>   </a:t>
            </a:r>
            <a:endParaRPr lang="en-US" altLang="zh-CN" sz="30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750" y="5774903"/>
            <a:ext cx="1406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VRAM   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43665" y="980728"/>
            <a:ext cx="1287463" cy="1968500"/>
            <a:chOff x="3924" y="536"/>
            <a:chExt cx="811" cy="124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924" y="864"/>
              <a:ext cx="682" cy="9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15" y="536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屏幕</a:t>
              </a:r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09913" y="165382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6247" y="1615728"/>
            <a:ext cx="615553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latin typeface="宋体" pitchFamily="2" charset="-122"/>
              </a:rPr>
              <a:t> 移位寄存器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008438" y="1653828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008438" y="2171353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95738" y="1044228"/>
            <a:ext cx="91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并行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03863" y="239995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5807075" y="172844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805488" y="1730028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9913" y="218722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719513" y="2171353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109913" y="3620740"/>
            <a:ext cx="92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29113" y="3406428"/>
            <a:ext cx="0" cy="1122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022725" y="3177828"/>
            <a:ext cx="83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576888" y="1025178"/>
            <a:ext cx="96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串行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109913" y="272062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719513" y="2949228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717925" y="2949228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09913" y="320164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024313" y="3177828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717925" y="2492028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1327150" y="5622503"/>
            <a:ext cx="2863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一字节点代码(并)   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1338263" y="6155903"/>
            <a:ext cx="27892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095750" y="5832053"/>
            <a:ext cx="14398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移位器   </a:t>
            </a: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5403850" y="6154316"/>
            <a:ext cx="214153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391150" y="5649491"/>
            <a:ext cx="22034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视频信号(串)   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7515225" y="5832053"/>
            <a:ext cx="1392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显示头   </a:t>
            </a:r>
          </a:p>
        </p:txBody>
      </p:sp>
      <p:grpSp>
        <p:nvGrpSpPr>
          <p:cNvPr id="33" name="Group 76"/>
          <p:cNvGrpSpPr>
            <a:grpSpLocks/>
          </p:cNvGrpSpPr>
          <p:nvPr/>
        </p:nvGrpSpPr>
        <p:grpSpPr bwMode="auto">
          <a:xfrm>
            <a:off x="1357313" y="1025178"/>
            <a:ext cx="1752600" cy="4148137"/>
            <a:chOff x="855" y="311"/>
            <a:chExt cx="1104" cy="2613"/>
          </a:xfrm>
        </p:grpSpPr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855" y="607"/>
              <a:ext cx="1104" cy="31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00001111 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855" y="911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00000000</a:t>
              </a: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855" y="1206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00001001</a:t>
              </a: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855" y="2120"/>
              <a:ext cx="1104" cy="28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1428" y="2158"/>
              <a:ext cx="0" cy="17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987" y="311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VRAM</a:t>
              </a: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855" y="1511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00000000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855" y="1806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00001001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855" y="2368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00001111 </a:t>
              </a:r>
            </a:p>
          </p:txBody>
        </p:sp>
        <p:sp>
          <p:nvSpPr>
            <p:cNvPr id="43" name="Rectangle 48"/>
            <p:cNvSpPr>
              <a:spLocks noChangeArrowheads="1"/>
            </p:cNvSpPr>
            <p:nvPr/>
          </p:nvSpPr>
          <p:spPr bwMode="auto">
            <a:xfrm>
              <a:off x="855" y="2663"/>
              <a:ext cx="1104" cy="261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zh-CN" altLang="en-US" b="1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1428" y="2692"/>
              <a:ext cx="0" cy="17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3109913" y="4525615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4327525" y="3406428"/>
            <a:ext cx="522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Oval 58"/>
          <p:cNvSpPr>
            <a:spLocks noChangeArrowheads="1"/>
          </p:cNvSpPr>
          <p:nvPr/>
        </p:nvSpPr>
        <p:spPr bwMode="auto">
          <a:xfrm>
            <a:off x="6996113" y="19586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Oval 59"/>
          <p:cNvSpPr>
            <a:spLocks noChangeArrowheads="1"/>
          </p:cNvSpPr>
          <p:nvPr/>
        </p:nvSpPr>
        <p:spPr bwMode="auto">
          <a:xfrm>
            <a:off x="6996113" y="18062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" name="Oval 60"/>
          <p:cNvSpPr>
            <a:spLocks noChangeArrowheads="1"/>
          </p:cNvSpPr>
          <p:nvPr/>
        </p:nvSpPr>
        <p:spPr bwMode="auto">
          <a:xfrm>
            <a:off x="7391400" y="18062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Oval 61"/>
          <p:cNvSpPr>
            <a:spLocks noChangeArrowheads="1"/>
          </p:cNvSpPr>
          <p:nvPr/>
        </p:nvSpPr>
        <p:spPr bwMode="auto">
          <a:xfrm>
            <a:off x="7391400" y="19586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7000875" y="1669703"/>
            <a:ext cx="474663" cy="80962"/>
            <a:chOff x="3888" y="2292"/>
            <a:chExt cx="362" cy="69"/>
          </a:xfrm>
        </p:grpSpPr>
        <p:sp>
          <p:nvSpPr>
            <p:cNvPr id="52" name="Oval 65"/>
            <p:cNvSpPr>
              <a:spLocks noChangeArrowheads="1"/>
            </p:cNvSpPr>
            <p:nvPr/>
          </p:nvSpPr>
          <p:spPr bwMode="auto">
            <a:xfrm>
              <a:off x="3888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3984" y="2292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Oval 67"/>
            <p:cNvSpPr>
              <a:spLocks noChangeArrowheads="1"/>
            </p:cNvSpPr>
            <p:nvPr/>
          </p:nvSpPr>
          <p:spPr bwMode="auto">
            <a:xfrm>
              <a:off x="4089" y="2298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68"/>
            <p:cNvSpPr>
              <a:spLocks noChangeArrowheads="1"/>
            </p:cNvSpPr>
            <p:nvPr/>
          </p:nvSpPr>
          <p:spPr bwMode="auto">
            <a:xfrm>
              <a:off x="4194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6" name="Group 71"/>
          <p:cNvGrpSpPr>
            <a:grpSpLocks/>
          </p:cNvGrpSpPr>
          <p:nvPr/>
        </p:nvGrpSpPr>
        <p:grpSpPr bwMode="auto">
          <a:xfrm>
            <a:off x="6996113" y="2064990"/>
            <a:ext cx="474662" cy="80963"/>
            <a:chOff x="3888" y="2292"/>
            <a:chExt cx="362" cy="69"/>
          </a:xfrm>
        </p:grpSpPr>
        <p:sp>
          <p:nvSpPr>
            <p:cNvPr id="57" name="Oval 72"/>
            <p:cNvSpPr>
              <a:spLocks noChangeArrowheads="1"/>
            </p:cNvSpPr>
            <p:nvPr/>
          </p:nvSpPr>
          <p:spPr bwMode="auto">
            <a:xfrm>
              <a:off x="3888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Oval 73"/>
            <p:cNvSpPr>
              <a:spLocks noChangeArrowheads="1"/>
            </p:cNvSpPr>
            <p:nvPr/>
          </p:nvSpPr>
          <p:spPr bwMode="auto">
            <a:xfrm>
              <a:off x="3984" y="2292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Oval 74"/>
            <p:cNvSpPr>
              <a:spLocks noChangeArrowheads="1"/>
            </p:cNvSpPr>
            <p:nvPr/>
          </p:nvSpPr>
          <p:spPr bwMode="auto">
            <a:xfrm>
              <a:off x="4089" y="2298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75"/>
            <p:cNvSpPr>
              <a:spLocks noChangeArrowheads="1"/>
            </p:cNvSpPr>
            <p:nvPr/>
          </p:nvSpPr>
          <p:spPr bwMode="auto">
            <a:xfrm>
              <a:off x="4194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nimBg="1"/>
      <p:bldP spid="8" grpId="0" animBg="1" autoUpdateAnimBg="0"/>
      <p:bldP spid="9" grpId="0" animBg="1"/>
      <p:bldP spid="10" grpId="0" animBg="1"/>
      <p:bldP spid="11" grpId="0" build="p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 autoUpdateAnimBg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 autoUpdateAnimBg="0"/>
      <p:bldP spid="28" grpId="0" animBg="1"/>
      <p:bldP spid="29" grpId="0" build="p" autoUpdateAnimBg="0" advAuto="0"/>
      <p:bldP spid="30" grpId="0" animBg="1"/>
      <p:bldP spid="31" grpId="0" build="p" autoUpdateAnimBg="0"/>
      <p:bldP spid="32" grpId="0" build="p" autoUpdateAnimBg="0" advAuto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3075" y="1052736"/>
            <a:ext cx="8670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要求视频信号的发送与电子束扫描严格同步: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63285"/>
            <a:ext cx="41005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4. </a:t>
            </a:r>
            <a:r>
              <a:rPr lang="zh-CN" altLang="en-US" sz="3000" b="1" smtClean="0"/>
              <a:t>同步控制电路   </a:t>
            </a:r>
            <a:endParaRPr lang="zh-CN" altLang="en-US" sz="30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5613" y="1628800"/>
            <a:ext cx="8702675" cy="13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900" b="1"/>
              <a:t>电子束扫描到某点位置, 相应视频信号(需要显示的字符或图形像点</a:t>
            </a:r>
            <a:r>
              <a:rPr lang="en-US" altLang="zh-CN" sz="2900" b="1"/>
              <a:t>)</a:t>
            </a:r>
            <a:r>
              <a:rPr lang="zh-CN" altLang="en-US" sz="2900" b="1"/>
              <a:t>应同时送到, 控制一个点亮或不亮。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36538" y="3356992"/>
            <a:ext cx="425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需要解决以下问题</a:t>
            </a:r>
            <a:r>
              <a:rPr lang="zh-CN" altLang="en-US" sz="2800" b="1"/>
              <a:t>: 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04800" y="4077072"/>
            <a:ext cx="420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sz="2800" b="1">
                <a:sym typeface="Webdings" pitchFamily="18" charset="2"/>
              </a:rPr>
              <a:t> </a:t>
            </a:r>
            <a:r>
              <a:rPr lang="zh-CN" altLang="en-US" sz="2700" b="1"/>
              <a:t>何时发水平同步信号? 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07975" y="4638080"/>
            <a:ext cx="4264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sz="2800" b="1">
                <a:sym typeface="Webdings" pitchFamily="18" charset="2"/>
              </a:rPr>
              <a:t> </a:t>
            </a:r>
            <a:r>
              <a:rPr lang="zh-CN" altLang="en-US" sz="2700" b="1"/>
              <a:t>何时发垂直同步信号? 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113213" y="4382195"/>
            <a:ext cx="357187" cy="481012"/>
            <a:chOff x="2832" y="2688"/>
            <a:chExt cx="288" cy="384"/>
          </a:xfrm>
        </p:grpSpPr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2832" y="2688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2832" y="2880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446588" y="4321870"/>
            <a:ext cx="34782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以控制电子束扫描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11560" y="5527171"/>
            <a:ext cx="38750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4150" indent="-184150"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即对字符/数字方式:</a:t>
            </a:r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81038" y="5427930"/>
            <a:ext cx="825817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怎么控制一行显示多少字符？怎么控制一帧显示多少行字符？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11" grpId="0" build="p" autoUpdateAnimBg="0" advAuto="0"/>
      <p:bldP spid="12" grpId="0" build="p" autoUpdateAnimBg="0"/>
      <p:bldP spid="1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7415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6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.</a:t>
            </a:r>
            <a:r>
              <a:rPr lang="zh-CN" altLang="en-US" sz="2800" b="1"/>
              <a:t>1  </a:t>
            </a:r>
            <a:r>
              <a:rPr lang="en-US" altLang="zh-CN" sz="2800" b="1"/>
              <a:t>CRT</a:t>
            </a:r>
            <a:r>
              <a:rPr lang="zh-CN" altLang="en-US" sz="2800" b="1"/>
              <a:t>的显示方式与常见显示规格 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741613" y="1340768"/>
            <a:ext cx="423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字符/数字(</a:t>
            </a:r>
            <a:r>
              <a:rPr lang="en-US" altLang="zh-CN" sz="2800" b="1"/>
              <a:t>A/N)</a:t>
            </a:r>
            <a:r>
              <a:rPr lang="zh-CN" altLang="en-US" sz="2800" b="1"/>
              <a:t>方式: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16213" y="2171799"/>
            <a:ext cx="3268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图形(</a:t>
            </a:r>
            <a:r>
              <a:rPr lang="en-US" altLang="zh-CN" sz="2800" b="1"/>
              <a:t>APA)</a:t>
            </a:r>
            <a:r>
              <a:rPr lang="zh-CN" altLang="en-US" sz="2800" b="1"/>
              <a:t>方式:  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011863" y="1343943"/>
            <a:ext cx="3132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以字符为显示单位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10188" y="2189261"/>
            <a:ext cx="3833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以点(像素)为显示单位   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772592" y="1988840"/>
            <a:ext cx="227533" cy="4143619"/>
          </a:xfrm>
          <a:prstGeom prst="leftBrace">
            <a:avLst>
              <a:gd name="adj1" fmla="val 9404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33450" y="1750179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显示方式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84237" y="3634943"/>
            <a:ext cx="189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分辨率  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008063" y="5733256"/>
            <a:ext cx="154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颜色  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65375" y="2909888"/>
            <a:ext cx="587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A/N: </a:t>
            </a:r>
            <a:r>
              <a:rPr lang="zh-CN" altLang="en-US" sz="2800" b="1"/>
              <a:t>一帧画面显示的字符数   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67100" y="3501008"/>
            <a:ext cx="473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(字符行数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列数 </a:t>
            </a:r>
            <a:r>
              <a:rPr lang="zh-CN" altLang="en-US" sz="2800" b="1">
                <a:solidFill>
                  <a:srgbClr val="0000FF"/>
                </a:solidFill>
              </a:rPr>
              <a:t>如: 25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zh-CN" altLang="en-US" sz="2800" b="1">
                <a:solidFill>
                  <a:srgbClr val="0000FF"/>
                </a:solidFill>
              </a:rPr>
              <a:t>80</a:t>
            </a:r>
            <a:r>
              <a:rPr lang="zh-CN" altLang="en-US" sz="2800" b="1"/>
              <a:t> )  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393950" y="4365104"/>
            <a:ext cx="606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APA: </a:t>
            </a:r>
            <a:r>
              <a:rPr lang="zh-CN" altLang="en-US" sz="2800" b="1"/>
              <a:t>一帧画面显示的像点数   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516313" y="4941168"/>
            <a:ext cx="491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(每线点数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线数 </a:t>
            </a:r>
            <a:r>
              <a:rPr lang="zh-CN" altLang="en-US" sz="2800" b="1">
                <a:solidFill>
                  <a:srgbClr val="0000FF"/>
                </a:solidFill>
              </a:rPr>
              <a:t>如: 640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zh-CN" altLang="en-US" sz="2800" b="1">
                <a:solidFill>
                  <a:srgbClr val="0000FF"/>
                </a:solidFill>
              </a:rPr>
              <a:t>200</a:t>
            </a:r>
            <a:r>
              <a:rPr lang="zh-CN" altLang="en-US" sz="2800" b="1"/>
              <a:t>) 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2298700" y="5776118"/>
            <a:ext cx="538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如: 2色、4色、16色等   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1685" y="3255813"/>
            <a:ext cx="615553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显示规格</a:t>
            </a: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>
            <a:off x="2541588" y="1557338"/>
            <a:ext cx="174625" cy="936723"/>
          </a:xfrm>
          <a:prstGeom prst="leftBrace">
            <a:avLst>
              <a:gd name="adj1" fmla="val 2773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AutoShape 44"/>
          <p:cNvSpPr>
            <a:spLocks/>
          </p:cNvSpPr>
          <p:nvPr/>
        </p:nvSpPr>
        <p:spPr bwMode="auto">
          <a:xfrm>
            <a:off x="2151063" y="3119536"/>
            <a:ext cx="242887" cy="1605608"/>
          </a:xfrm>
          <a:prstGeom prst="leftBrace">
            <a:avLst>
              <a:gd name="adj1" fmla="val 3240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animBg="1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 advAuto="3000"/>
      <p:bldP spid="13" grpId="0" build="p" autoUpdateAnimBg="0"/>
      <p:bldP spid="14" grpId="0" build="p" autoUpdateAnimBg="0" advAuto="3000"/>
      <p:bldP spid="15" grpId="0" build="p" autoUpdateAnimBg="0"/>
      <p:bldP spid="16" grpId="0" autoUpdateAnimBg="0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61963" y="4537447"/>
            <a:ext cx="8682037" cy="188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700" b="1"/>
              <a:t>在显示控制器中, 设置若干级计数器,  对显示器点频进行若干级分频(即对字符点</a:t>
            </a:r>
            <a:r>
              <a:rPr lang="zh-CN" altLang="en-US" sz="2700" b="1" smtClean="0"/>
              <a:t>、线、行</a:t>
            </a:r>
            <a:r>
              <a:rPr lang="zh-CN" altLang="en-US" sz="2700" b="1"/>
              <a:t>、列等进行计数),  产生相应控制信号。   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2263" y="3717032"/>
            <a:ext cx="3862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控制方法: 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268288" y="836712"/>
            <a:ext cx="47783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zh-CN" altLang="en-US" sz="2700" b="1"/>
              <a:t>如何产生</a:t>
            </a:r>
            <a:r>
              <a:rPr lang="en-US" altLang="zh-CN" sz="2700" b="1"/>
              <a:t>VRAM</a:t>
            </a:r>
            <a:r>
              <a:rPr lang="zh-CN" altLang="en-US" sz="2700" b="1"/>
              <a:t>的地址?</a:t>
            </a:r>
            <a:endParaRPr lang="en-US" altLang="zh-CN" sz="2700" b="1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68288" y="1500411"/>
            <a:ext cx="61182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zh-CN" altLang="en-US" sz="2700" b="1"/>
              <a:t>如何产生字符发生器</a:t>
            </a:r>
            <a:r>
              <a:rPr lang="en-US" altLang="zh-CN" sz="2700" b="1"/>
              <a:t>ROM</a:t>
            </a:r>
            <a:r>
              <a:rPr lang="zh-CN" altLang="en-US" sz="2700" b="1"/>
              <a:t>地址?</a:t>
            </a: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618163" y="1052736"/>
            <a:ext cx="249237" cy="609600"/>
            <a:chOff x="2832" y="2688"/>
            <a:chExt cx="288" cy="384"/>
          </a:xfrm>
        </p:grpSpPr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832" y="2688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32" y="2880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968057" y="908720"/>
            <a:ext cx="2492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 b="1">
                <a:ea typeface="楷体_GB2312" pitchFamily="49" charset="-122"/>
              </a:rPr>
              <a:t>以输出字符编码或点阵代码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611560" y="2306568"/>
            <a:ext cx="3913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即对字符/数字方式:</a:t>
            </a:r>
            <a:endParaRPr lang="zh-CN" altLang="en-US" sz="2700" b="1">
              <a:ea typeface="楷体_GB2312" pitchFamily="49" charset="-122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666749" y="2179825"/>
            <a:ext cx="8272463" cy="125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                  如何获得</a:t>
            </a:r>
            <a:r>
              <a:rPr lang="en-US" altLang="zh-CN" sz="2700" b="1">
                <a:ea typeface="楷体_GB2312" pitchFamily="49" charset="-122"/>
              </a:rPr>
              <a:t>VRAM</a:t>
            </a: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所需字符行号和字符列号</a:t>
            </a:r>
            <a:r>
              <a:rPr lang="zh-CN" altLang="en-US" sz="2700" b="1">
                <a:ea typeface="楷体_GB2312" pitchFamily="49" charset="-122"/>
              </a:rPr>
              <a:t>?  </a:t>
            </a: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如何获得</a:t>
            </a:r>
            <a:r>
              <a:rPr lang="zh-CN" altLang="en-US" sz="2700" b="1">
                <a:ea typeface="楷体_GB2312" pitchFamily="49" charset="-122"/>
              </a:rPr>
              <a:t>字符发生器所需扫描线编码?</a:t>
            </a:r>
            <a:endParaRPr lang="zh-CN" altLang="en-US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13" grpId="0" build="p" autoUpdateAnimBg="0"/>
      <p:bldP spid="14" grpId="0" build="p" autoUpdateAnimBg="0"/>
      <p:bldP spid="18" grpId="0" build="p" autoUpdateAnimBg="0" advAuto="0"/>
      <p:bldP spid="19" grpId="0" build="p" autoUpdateAnimBg="0"/>
      <p:bldP spid="2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67000"/>
              </a:schemeClr>
            </a:gs>
            <a:gs pos="57000">
              <a:schemeClr val="accent1">
                <a:lumMod val="97000"/>
                <a:lumOff val="3000"/>
              </a:schemeClr>
            </a:gs>
            <a:gs pos="82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3275" y="795933"/>
            <a:ext cx="852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显示规格25行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80列, 字符7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字符区9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14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513" y="116632"/>
            <a:ext cx="2446337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(1) </a:t>
            </a:r>
            <a:r>
              <a:rPr lang="en-US" altLang="zh-CN" sz="2900" b="1"/>
              <a:t>A/N</a:t>
            </a:r>
            <a:r>
              <a:rPr lang="zh-CN" altLang="en-US" sz="2900" b="1"/>
              <a:t>方式   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543050" y="1710333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9点</a:t>
            </a:r>
          </a:p>
        </p:txBody>
      </p:sp>
      <p:sp>
        <p:nvSpPr>
          <p:cNvPr id="5" name="AutoShape 72"/>
          <p:cNvSpPr>
            <a:spLocks/>
          </p:cNvSpPr>
          <p:nvPr/>
        </p:nvSpPr>
        <p:spPr bwMode="auto">
          <a:xfrm rot="5400000">
            <a:off x="3603625" y="-720130"/>
            <a:ext cx="247650" cy="4953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3016250" y="1257895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80个字符</a:t>
            </a: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1266825" y="2288183"/>
            <a:ext cx="1030288" cy="1560512"/>
            <a:chOff x="1337" y="1595"/>
            <a:chExt cx="676" cy="1109"/>
          </a:xfrm>
        </p:grpSpPr>
        <p:grpSp>
          <p:nvGrpSpPr>
            <p:cNvPr id="8" name="Group 109"/>
            <p:cNvGrpSpPr>
              <a:grpSpLocks/>
            </p:cNvGrpSpPr>
            <p:nvPr/>
          </p:nvGrpSpPr>
          <p:grpSpPr bwMode="auto">
            <a:xfrm>
              <a:off x="1337" y="1598"/>
              <a:ext cx="521" cy="727"/>
              <a:chOff x="1337" y="1598"/>
              <a:chExt cx="521" cy="727"/>
            </a:xfrm>
          </p:grpSpPr>
          <p:sp>
            <p:nvSpPr>
              <p:cNvPr id="17" name="Oval 77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Oval 78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Oval 79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Oval 80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" name="Oval 81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Oval 82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Oval 83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Oval 87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Oval 88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Oval 89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Oval 90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Oval 91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Oval 92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9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Oval 9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Oval 9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Oval 9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Oval 9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Oval 10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8" name="Oval 102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Oval 103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0" name="Oval 104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" name="Oval 105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Oval 106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Oval 107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108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9" name="Oval 110"/>
            <p:cNvSpPr>
              <a:spLocks noChangeArrowheads="1"/>
            </p:cNvSpPr>
            <p:nvPr/>
          </p:nvSpPr>
          <p:spPr bwMode="auto">
            <a:xfrm>
              <a:off x="1896" y="1599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Oval 119"/>
            <p:cNvSpPr>
              <a:spLocks noChangeArrowheads="1"/>
            </p:cNvSpPr>
            <p:nvPr/>
          </p:nvSpPr>
          <p:spPr bwMode="auto">
            <a:xfrm>
              <a:off x="1972" y="1595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" name="Group 126"/>
            <p:cNvGrpSpPr>
              <a:grpSpLocks/>
            </p:cNvGrpSpPr>
            <p:nvPr/>
          </p:nvGrpSpPr>
          <p:grpSpPr bwMode="auto">
            <a:xfrm>
              <a:off x="1340" y="2363"/>
              <a:ext cx="41" cy="341"/>
              <a:chOff x="1340" y="2363"/>
              <a:chExt cx="41" cy="341"/>
            </a:xfrm>
          </p:grpSpPr>
          <p:sp>
            <p:nvSpPr>
              <p:cNvPr id="12" name="Oval 120"/>
              <p:cNvSpPr>
                <a:spLocks noChangeArrowheads="1"/>
              </p:cNvSpPr>
              <p:nvPr/>
            </p:nvSpPr>
            <p:spPr bwMode="auto">
              <a:xfrm rot="5400000">
                <a:off x="1340" y="2363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Oval 121"/>
              <p:cNvSpPr>
                <a:spLocks noChangeArrowheads="1"/>
              </p:cNvSpPr>
              <p:nvPr/>
            </p:nvSpPr>
            <p:spPr bwMode="auto">
              <a:xfrm rot="5400000">
                <a:off x="1340" y="2437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Oval 122"/>
              <p:cNvSpPr>
                <a:spLocks noChangeArrowheads="1"/>
              </p:cNvSpPr>
              <p:nvPr/>
            </p:nvSpPr>
            <p:spPr bwMode="auto">
              <a:xfrm rot="5400000">
                <a:off x="1340" y="2514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Oval 123"/>
              <p:cNvSpPr>
                <a:spLocks noChangeArrowheads="1"/>
              </p:cNvSpPr>
              <p:nvPr/>
            </p:nvSpPr>
            <p:spPr bwMode="auto">
              <a:xfrm rot="5400000">
                <a:off x="1340" y="2588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Oval 124"/>
              <p:cNvSpPr>
                <a:spLocks noChangeArrowheads="1"/>
              </p:cNvSpPr>
              <p:nvPr/>
            </p:nvSpPr>
            <p:spPr bwMode="auto">
              <a:xfrm rot="5400000">
                <a:off x="1340" y="2663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45" name="AutoShape 128"/>
          <p:cNvSpPr>
            <a:spLocks/>
          </p:cNvSpPr>
          <p:nvPr/>
        </p:nvSpPr>
        <p:spPr bwMode="auto">
          <a:xfrm rot="5400000">
            <a:off x="1738312" y="1638896"/>
            <a:ext cx="117475" cy="1085850"/>
          </a:xfrm>
          <a:prstGeom prst="leftBrace">
            <a:avLst>
              <a:gd name="adj1" fmla="val 7702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AutoShape 129"/>
          <p:cNvSpPr>
            <a:spLocks/>
          </p:cNvSpPr>
          <p:nvPr/>
        </p:nvSpPr>
        <p:spPr bwMode="auto">
          <a:xfrm>
            <a:off x="1028700" y="2346920"/>
            <a:ext cx="166688" cy="1498600"/>
          </a:xfrm>
          <a:prstGeom prst="leftBrace">
            <a:avLst>
              <a:gd name="adj1" fmla="val 7492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Text Box 130"/>
          <p:cNvSpPr txBox="1">
            <a:spLocks noChangeArrowheads="1"/>
          </p:cNvSpPr>
          <p:nvPr/>
        </p:nvSpPr>
        <p:spPr bwMode="auto">
          <a:xfrm>
            <a:off x="233363" y="2877145"/>
            <a:ext cx="91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14线</a:t>
            </a:r>
          </a:p>
        </p:txBody>
      </p:sp>
      <p:sp>
        <p:nvSpPr>
          <p:cNvPr id="48" name="Text Box 132"/>
          <p:cNvSpPr txBox="1">
            <a:spLocks noChangeArrowheads="1"/>
          </p:cNvSpPr>
          <p:nvPr/>
        </p:nvSpPr>
        <p:spPr bwMode="auto">
          <a:xfrm>
            <a:off x="1527175" y="2305645"/>
            <a:ext cx="381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49" name="Text Box 133"/>
          <p:cNvSpPr txBox="1">
            <a:spLocks noChangeArrowheads="1"/>
          </p:cNvSpPr>
          <p:nvPr/>
        </p:nvSpPr>
        <p:spPr bwMode="auto">
          <a:xfrm>
            <a:off x="1317625" y="2634258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50" name="Text Box 134"/>
          <p:cNvSpPr txBox="1">
            <a:spLocks noChangeArrowheads="1"/>
          </p:cNvSpPr>
          <p:nvPr/>
        </p:nvSpPr>
        <p:spPr bwMode="auto">
          <a:xfrm>
            <a:off x="2046288" y="2285008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1" name="Text Box 135"/>
          <p:cNvSpPr txBox="1">
            <a:spLocks noChangeArrowheads="1"/>
          </p:cNvSpPr>
          <p:nvPr/>
        </p:nvSpPr>
        <p:spPr bwMode="auto">
          <a:xfrm>
            <a:off x="1331913" y="3342283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5</a:t>
            </a:r>
          </a:p>
        </p:txBody>
      </p:sp>
      <p:grpSp>
        <p:nvGrpSpPr>
          <p:cNvPr id="52" name="Group 174"/>
          <p:cNvGrpSpPr>
            <a:grpSpLocks/>
          </p:cNvGrpSpPr>
          <p:nvPr/>
        </p:nvGrpSpPr>
        <p:grpSpPr bwMode="auto">
          <a:xfrm>
            <a:off x="2441575" y="2302470"/>
            <a:ext cx="1016000" cy="1011238"/>
            <a:chOff x="1998" y="1446"/>
            <a:chExt cx="676" cy="727"/>
          </a:xfrm>
        </p:grpSpPr>
        <p:grpSp>
          <p:nvGrpSpPr>
            <p:cNvPr id="53" name="Group 13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56" name="Oval 13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Oval 13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Oval 14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Oval 14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Oval 14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Oval 14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" name="Oval 14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3" name="Oval 14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4" name="Oval 14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5" name="Oval 14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6" name="Oval 14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7" name="Oval 14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8" name="Oval 15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" name="Oval 15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" name="Oval 15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1" name="Oval 15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2" name="Oval 15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3" name="Oval 15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4" name="Oval 15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5" name="Oval 15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6" name="Oval 15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Oval 15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Oval 16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Oval 16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Oval 16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1" name="Oval 16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2" name="Oval 16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3" name="Oval 16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4" name="Oval 16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16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4" name="Line 175"/>
          <p:cNvSpPr>
            <a:spLocks noChangeShapeType="1"/>
          </p:cNvSpPr>
          <p:nvPr/>
        </p:nvSpPr>
        <p:spPr bwMode="auto">
          <a:xfrm>
            <a:off x="3522663" y="275967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5" name="Group 176"/>
          <p:cNvGrpSpPr>
            <a:grpSpLocks/>
          </p:cNvGrpSpPr>
          <p:nvPr/>
        </p:nvGrpSpPr>
        <p:grpSpPr bwMode="auto">
          <a:xfrm>
            <a:off x="5164138" y="2316758"/>
            <a:ext cx="1001712" cy="1025525"/>
            <a:chOff x="1998" y="1446"/>
            <a:chExt cx="676" cy="727"/>
          </a:xfrm>
        </p:grpSpPr>
        <p:grpSp>
          <p:nvGrpSpPr>
            <p:cNvPr id="86" name="Group 17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89" name="Oval 17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Oval 17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Oval 18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Oval 18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Oval 18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Oval 18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Oval 18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Oval 18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Oval 18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Oval 18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Oval 18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Oval 18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Oval 19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Oval 19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Oval 19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Oval 19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Oval 19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val 19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Oval 19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Oval 19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Oval 19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Oval 20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Oval 20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Oval 20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Oval 20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Oval 20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20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Oval 20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8" name="Oval 20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17" name="Group 208"/>
          <p:cNvGrpSpPr>
            <a:grpSpLocks/>
          </p:cNvGrpSpPr>
          <p:nvPr/>
        </p:nvGrpSpPr>
        <p:grpSpPr bwMode="auto">
          <a:xfrm>
            <a:off x="1265238" y="3905845"/>
            <a:ext cx="973137" cy="1011238"/>
            <a:chOff x="1998" y="1446"/>
            <a:chExt cx="676" cy="727"/>
          </a:xfrm>
        </p:grpSpPr>
        <p:grpSp>
          <p:nvGrpSpPr>
            <p:cNvPr id="118" name="Group 209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21" name="Oval 210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2" name="Oval 211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3" name="Oval 212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4" name="Oval 213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5" name="Oval 214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6" name="Oval 215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7" name="Oval 216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8" name="Oval 217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9" name="Oval 218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0" name="Oval 219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1" name="Oval 220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2" name="Oval 221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3" name="Oval 222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4" name="Oval 223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5" name="Oval 22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6" name="Oval 22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7" name="Oval 22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8" name="Oval 22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9" name="Oval 22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0" name="Oval 22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1" name="Oval 23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2" name="Oval 231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3" name="Oval 232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4" name="Oval 233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5" name="Oval 234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6" name="Oval 235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7" name="Oval 236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8" name="Oval 237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19" name="Oval 238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0" name="Oval 239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2401888" y="3915370"/>
            <a:ext cx="958850" cy="996950"/>
            <a:chOff x="1998" y="1446"/>
            <a:chExt cx="676" cy="727"/>
          </a:xfrm>
        </p:grpSpPr>
        <p:grpSp>
          <p:nvGrpSpPr>
            <p:cNvPr id="150" name="Group 241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53" name="Oval 242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4" name="Oval 243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5" name="Oval 244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6" name="Oval 245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7" name="Oval 246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8" name="Oval 247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9" name="Oval 248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0" name="Oval 249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1" name="Oval 250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2" name="Oval 251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3" name="Oval 252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" name="Oval 253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5" name="Oval 254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6" name="Oval 255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7" name="Oval 256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8" name="Oval 257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9" name="Oval 258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0" name="Oval 259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1" name="Oval 260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2" name="Oval 261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3" name="Oval 262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" name="Oval 263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5" name="Oval 264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6" name="Oval 265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7" name="Oval 266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8" name="Oval 267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9" name="Oval 268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0" name="Oval 269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1" name="Oval 270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2" name="Oval 271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1" name="Line 272"/>
          <p:cNvSpPr>
            <a:spLocks noChangeShapeType="1"/>
          </p:cNvSpPr>
          <p:nvPr/>
        </p:nvSpPr>
        <p:spPr bwMode="auto">
          <a:xfrm>
            <a:off x="3484563" y="446464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82" name="Group 273"/>
          <p:cNvGrpSpPr>
            <a:grpSpLocks/>
          </p:cNvGrpSpPr>
          <p:nvPr/>
        </p:nvGrpSpPr>
        <p:grpSpPr bwMode="auto">
          <a:xfrm>
            <a:off x="5172075" y="3915370"/>
            <a:ext cx="1001713" cy="996950"/>
            <a:chOff x="1998" y="1446"/>
            <a:chExt cx="676" cy="727"/>
          </a:xfrm>
        </p:grpSpPr>
        <p:grpSp>
          <p:nvGrpSpPr>
            <p:cNvPr id="183" name="Group 274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86" name="Oval 275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7" name="Oval 276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8" name="Oval 277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9" name="Oval 278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0" name="Oval 279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1" name="Oval 280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2" name="Oval 281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3" name="Oval 282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4" name="Oval 283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" name="Oval 284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6" name="Oval 285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7" name="Oval 286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8" name="Oval 287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9" name="Oval 288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0" name="Oval 289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1" name="Oval 290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2" name="Oval 291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3" name="Oval 292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4" name="Oval 293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5" name="Oval 294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6" name="Oval 295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7" name="Oval 296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8" name="Oval 297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9" name="Oval 298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0" name="Oval 299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1" name="Oval 300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2" name="Oval 301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3" name="Oval 302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4" name="Oval 303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" name="Oval 304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4" name="Line 305"/>
          <p:cNvSpPr>
            <a:spLocks noChangeShapeType="1"/>
          </p:cNvSpPr>
          <p:nvPr/>
        </p:nvSpPr>
        <p:spPr bwMode="auto">
          <a:xfrm rot="16200000" flipV="1">
            <a:off x="1163637" y="5112346"/>
            <a:ext cx="269875" cy="0"/>
          </a:xfrm>
          <a:prstGeom prst="line">
            <a:avLst/>
          </a:prstGeom>
          <a:noFill/>
          <a:ln w="25400">
            <a:solidFill>
              <a:srgbClr val="CCFF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15" name="Group 306"/>
          <p:cNvGrpSpPr>
            <a:grpSpLocks/>
          </p:cNvGrpSpPr>
          <p:nvPr/>
        </p:nvGrpSpPr>
        <p:grpSpPr bwMode="auto">
          <a:xfrm>
            <a:off x="1257300" y="5266333"/>
            <a:ext cx="958850" cy="1039812"/>
            <a:chOff x="1998" y="1446"/>
            <a:chExt cx="676" cy="727"/>
          </a:xfrm>
        </p:grpSpPr>
        <p:grpSp>
          <p:nvGrpSpPr>
            <p:cNvPr id="216" name="Group 30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19" name="Oval 30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0" name="Oval 30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1" name="Oval 31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2" name="Oval 31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3" name="Oval 31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4" name="Oval 31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5" name="Oval 31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6" name="Oval 31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7" name="Oval 31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8" name="Oval 31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9" name="Oval 31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0" name="Oval 31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1" name="Oval 32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2" name="Oval 32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3" name="Oval 32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4" name="Oval 32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" name="Oval 32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" name="Oval 32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7" name="Oval 32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8" name="Oval 32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9" name="Oval 32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0" name="Oval 32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1" name="Oval 33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2" name="Oval 33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3" name="Oval 33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4" name="Oval 33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5" name="Oval 33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6" name="Oval 33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17" name="Oval 33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8" name="Oval 33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47" name="Group 338"/>
          <p:cNvGrpSpPr>
            <a:grpSpLocks/>
          </p:cNvGrpSpPr>
          <p:nvPr/>
        </p:nvGrpSpPr>
        <p:grpSpPr bwMode="auto">
          <a:xfrm>
            <a:off x="2393950" y="5266333"/>
            <a:ext cx="987425" cy="1039812"/>
            <a:chOff x="1998" y="1446"/>
            <a:chExt cx="676" cy="727"/>
          </a:xfrm>
        </p:grpSpPr>
        <p:grpSp>
          <p:nvGrpSpPr>
            <p:cNvPr id="248" name="Group 339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51" name="Oval 340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2" name="Oval 341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3" name="Oval 342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4" name="Oval 343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5" name="Oval 344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6" name="Oval 345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7" name="Oval 346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8" name="Oval 347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9" name="Oval 348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0" name="Oval 349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1" name="Oval 350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2" name="Oval 351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3" name="Oval 352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4" name="Oval 353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5" name="Oval 35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6" name="Oval 35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7" name="Oval 35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8" name="Oval 35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9" name="Oval 35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0" name="Oval 35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1" name="Oval 36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2" name="Oval 361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3" name="Oval 362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4" name="Oval 363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5" name="Oval 364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6" name="Oval 365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7" name="Oval 366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8" name="Oval 367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9" name="Oval 368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0" name="Oval 369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79" name="Line 370"/>
          <p:cNvSpPr>
            <a:spLocks noChangeShapeType="1"/>
          </p:cNvSpPr>
          <p:nvPr/>
        </p:nvSpPr>
        <p:spPr bwMode="auto">
          <a:xfrm>
            <a:off x="3478213" y="600769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80" name="Group 371"/>
          <p:cNvGrpSpPr>
            <a:grpSpLocks/>
          </p:cNvGrpSpPr>
          <p:nvPr/>
        </p:nvGrpSpPr>
        <p:grpSpPr bwMode="auto">
          <a:xfrm>
            <a:off x="5165725" y="5252045"/>
            <a:ext cx="987425" cy="1054100"/>
            <a:chOff x="1998" y="1446"/>
            <a:chExt cx="676" cy="727"/>
          </a:xfrm>
        </p:grpSpPr>
        <p:grpSp>
          <p:nvGrpSpPr>
            <p:cNvPr id="281" name="Group 372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84" name="Oval 373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5" name="Oval 374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6" name="Oval 375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7" name="Oval 376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8" name="Oval 377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9" name="Oval 378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0" name="Oval 379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1" name="Oval 380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2" name="Oval 381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3" name="Oval 382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4" name="Oval 383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5" name="Oval 384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6" name="Oval 385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" name="Oval 386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8" name="Oval 387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9" name="Oval 388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0" name="Oval 389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1" name="Oval 390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2" name="Oval 391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3" name="Oval 392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4" name="Oval 393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5" name="Oval 394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6" name="Oval 395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7" name="Oval 396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8" name="Oval 397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9" name="Oval 398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0" name="Oval 399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1" name="Oval 400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82" name="Oval 401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3" name="Oval 402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2" name="AutoShape 406"/>
          <p:cNvSpPr>
            <a:spLocks/>
          </p:cNvSpPr>
          <p:nvPr/>
        </p:nvSpPr>
        <p:spPr bwMode="auto">
          <a:xfrm flipH="1">
            <a:off x="6335713" y="2369145"/>
            <a:ext cx="319087" cy="3940175"/>
          </a:xfrm>
          <a:prstGeom prst="leftBrace">
            <a:avLst>
              <a:gd name="adj1" fmla="val 102902"/>
              <a:gd name="adj2" fmla="val 50000"/>
            </a:avLst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" name="Text Box 407"/>
          <p:cNvSpPr txBox="1">
            <a:spLocks noChangeArrowheads="1"/>
          </p:cNvSpPr>
          <p:nvPr/>
        </p:nvSpPr>
        <p:spPr bwMode="auto">
          <a:xfrm>
            <a:off x="6637338" y="4069358"/>
            <a:ext cx="156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25行</a:t>
            </a:r>
          </a:p>
        </p:txBody>
      </p:sp>
      <p:sp>
        <p:nvSpPr>
          <p:cNvPr id="314" name="Text Box 408"/>
          <p:cNvSpPr txBox="1">
            <a:spLocks noChangeArrowheads="1"/>
          </p:cNvSpPr>
          <p:nvPr/>
        </p:nvSpPr>
        <p:spPr bwMode="auto">
          <a:xfrm>
            <a:off x="6542088" y="1378545"/>
            <a:ext cx="2886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solidFill>
                  <a:srgbClr val="0000FF"/>
                </a:solidFill>
              </a:rPr>
              <a:t>设置4级计数器:</a:t>
            </a:r>
          </a:p>
        </p:txBody>
      </p:sp>
      <p:sp>
        <p:nvSpPr>
          <p:cNvPr id="315" name="Text Box 409"/>
          <p:cNvSpPr txBox="1">
            <a:spLocks noChangeArrowheads="1"/>
          </p:cNvSpPr>
          <p:nvPr/>
        </p:nvSpPr>
        <p:spPr bwMode="auto">
          <a:xfrm>
            <a:off x="6967538" y="1791295"/>
            <a:ext cx="2176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点计数</a:t>
            </a:r>
          </a:p>
        </p:txBody>
      </p:sp>
      <p:sp>
        <p:nvSpPr>
          <p:cNvPr id="316" name="Rectangle 410"/>
          <p:cNvSpPr>
            <a:spLocks noChangeArrowheads="1"/>
          </p:cNvSpPr>
          <p:nvPr/>
        </p:nvSpPr>
        <p:spPr bwMode="auto">
          <a:xfrm>
            <a:off x="6964363" y="2613620"/>
            <a:ext cx="21796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线计数</a:t>
            </a:r>
          </a:p>
        </p:txBody>
      </p:sp>
      <p:sp>
        <p:nvSpPr>
          <p:cNvPr id="317" name="Rectangle 411"/>
          <p:cNvSpPr>
            <a:spLocks noChangeArrowheads="1"/>
          </p:cNvSpPr>
          <p:nvPr/>
        </p:nvSpPr>
        <p:spPr bwMode="auto">
          <a:xfrm>
            <a:off x="6965950" y="2207220"/>
            <a:ext cx="217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字符计数</a:t>
            </a:r>
          </a:p>
        </p:txBody>
      </p:sp>
      <p:sp>
        <p:nvSpPr>
          <p:cNvPr id="318" name="Rectangle 412"/>
          <p:cNvSpPr>
            <a:spLocks noChangeArrowheads="1"/>
          </p:cNvSpPr>
          <p:nvPr/>
        </p:nvSpPr>
        <p:spPr bwMode="auto">
          <a:xfrm>
            <a:off x="6965950" y="3059708"/>
            <a:ext cx="217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行计数</a:t>
            </a:r>
          </a:p>
        </p:txBody>
      </p:sp>
    </p:spTree>
    <p:extLst>
      <p:ext uri="{BB962C8B-B14F-4D97-AF65-F5344CB8AC3E}">
        <p14:creationId xmlns:p14="http://schemas.microsoft.com/office/powerpoint/2010/main" val="20822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45" grpId="0" animBg="1"/>
      <p:bldP spid="46" grpId="0" animBg="1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84" grpId="0" animBg="1"/>
      <p:bldP spid="181" grpId="0" animBg="1"/>
      <p:bldP spid="214" grpId="0" animBg="1"/>
      <p:bldP spid="279" grpId="0" animBg="1"/>
      <p:bldP spid="312" grpId="0" animBg="1"/>
      <p:bldP spid="313" grpId="0" build="p" autoUpdateAnimBg="0" advAuto="0"/>
      <p:bldP spid="314" grpId="0" autoUpdateAnimBg="0"/>
      <p:bldP spid="315" grpId="0" build="p" autoUpdateAnimBg="0"/>
      <p:bldP spid="316" grpId="0" build="p" autoUpdateAnimBg="0"/>
      <p:bldP spid="317" grpId="0" build="p" autoUpdateAnimBg="0"/>
      <p:bldP spid="3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850" y="2029917"/>
            <a:ext cx="281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1) 点计数器: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261640"/>
            <a:ext cx="150495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点计数器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90800" y="1261640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字符计数器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0600" y="1261640"/>
            <a:ext cx="16002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 线计数器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81800" y="1261640"/>
            <a:ext cx="1490663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行计数器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9175" y="2061667"/>
            <a:ext cx="5905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对一个字符的一行的点数计数。 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5250" y="1490240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31750" y="807615"/>
            <a:ext cx="10191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点频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69975" y="801265"/>
            <a:ext cx="1066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9:1 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209800" y="14902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04388" y="2492896"/>
            <a:ext cx="69707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一次点计数循环访问一次</a:t>
            </a:r>
            <a:r>
              <a:rPr lang="en-US" altLang="zh-CN" sz="2700" b="1"/>
              <a:t>VRAM、ROM。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6850" y="3098055"/>
            <a:ext cx="248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2) 字符计数器: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11450" y="3099643"/>
            <a:ext cx="4689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</a:t>
            </a:r>
            <a:r>
              <a:rPr lang="zh-CN" altLang="en-US" sz="2700" b="1" smtClean="0"/>
              <a:t>一行的</a:t>
            </a:r>
            <a:r>
              <a:rPr lang="zh-CN" altLang="en-US" sz="2700" b="1"/>
              <a:t>字符列数计数。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838450" y="785390"/>
            <a:ext cx="1528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(80+</a:t>
            </a:r>
            <a:r>
              <a:rPr lang="en-US" altLang="en-US" sz="2600" b="1">
                <a:ea typeface="黑体" pitchFamily="2" charset="-122"/>
              </a:rPr>
              <a:t>L)</a:t>
            </a:r>
            <a:r>
              <a:rPr lang="en-US" altLang="zh-CN" sz="2600" b="1">
                <a:ea typeface="黑体" pitchFamily="2" charset="-122"/>
              </a:rPr>
              <a:t>:1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419600" y="14902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654300" y="3983880"/>
            <a:ext cx="6781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一次字符计数循环发一次水平同步信号。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6850" y="4528393"/>
            <a:ext cx="22367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3) 线计数器: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368550" y="4512518"/>
            <a:ext cx="4800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对一行字符的扫描线计数。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186363" y="799678"/>
            <a:ext cx="11826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14:1 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400800" y="14902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84425" y="4926855"/>
            <a:ext cx="6702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线计数值提供</a:t>
            </a:r>
            <a:r>
              <a:rPr lang="en-US" altLang="zh-CN" sz="2700" b="1" smtClean="0"/>
              <a:t>ROM</a:t>
            </a:r>
            <a:r>
              <a:rPr lang="zh-CN" altLang="en-US" sz="2700" b="1" smtClean="0"/>
              <a:t>低位地址。 </a:t>
            </a:r>
            <a:endParaRPr lang="zh-CN" altLang="en-US" sz="2700" b="1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96850" y="5404693"/>
            <a:ext cx="22844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4) 行计数器: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84425" y="5436443"/>
            <a:ext cx="45640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对一帧的字符行计数。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769100" y="771103"/>
            <a:ext cx="17510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(25+</a:t>
            </a:r>
            <a:r>
              <a:rPr lang="en-US" altLang="zh-CN" sz="2600" b="1">
                <a:ea typeface="黑体" pitchFamily="2" charset="-122"/>
              </a:rPr>
              <a:t>m</a:t>
            </a:r>
            <a:r>
              <a:rPr lang="en-US" altLang="en-US" sz="2600" b="1">
                <a:ea typeface="黑体" pitchFamily="2" charset="-122"/>
              </a:rPr>
              <a:t>)</a:t>
            </a:r>
            <a:r>
              <a:rPr lang="en-US" altLang="zh-CN" sz="2600" b="1">
                <a:ea typeface="黑体" pitchFamily="2" charset="-122"/>
              </a:rPr>
              <a:t>:1 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270875" y="149024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8201025" y="728240"/>
            <a:ext cx="990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帧频 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349500" y="6238130"/>
            <a:ext cx="65055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一次行计数循环发一次垂直同步信号。 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693988" y="3544143"/>
            <a:ext cx="6873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字符计数值提供</a:t>
            </a:r>
            <a:r>
              <a:rPr lang="en-US" altLang="zh-CN" sz="2700" b="1" smtClean="0"/>
              <a:t>VRAM</a:t>
            </a:r>
            <a:r>
              <a:rPr lang="zh-CN" altLang="en-US" sz="2700" b="1" smtClean="0"/>
              <a:t>低位地址。 </a:t>
            </a:r>
            <a:endParaRPr lang="zh-CN" altLang="en-US" sz="2700" b="1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349500" y="5836493"/>
            <a:ext cx="65674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行计数值提供</a:t>
            </a:r>
            <a:r>
              <a:rPr lang="en-US" altLang="zh-CN" sz="2700" b="1" smtClean="0"/>
              <a:t>VRAM</a:t>
            </a:r>
            <a:r>
              <a:rPr lang="zh-CN" altLang="en-US" sz="2700" b="1" smtClean="0"/>
              <a:t>高位地址。 </a:t>
            </a:r>
            <a:endParaRPr lang="zh-CN" altLang="en-US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animBg="1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  <p:bldP spid="27" grpId="0" build="p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6988" y="533833"/>
            <a:ext cx="9313862" cy="5437189"/>
            <a:chOff x="17" y="-19"/>
            <a:chExt cx="5867" cy="3425"/>
          </a:xfrm>
        </p:grpSpPr>
        <p:sp>
          <p:nvSpPr>
            <p:cNvPr id="3" name="Text Box 83"/>
            <p:cNvSpPr txBox="1">
              <a:spLocks noChangeArrowheads="1"/>
            </p:cNvSpPr>
            <p:nvPr/>
          </p:nvSpPr>
          <p:spPr bwMode="auto">
            <a:xfrm>
              <a:off x="2607" y="-19"/>
              <a:ext cx="1131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 ACSII</a:t>
              </a:r>
              <a:r>
                <a:rPr lang="zh-CN" altLang="en-US" sz="2400" b="1"/>
                <a:t>码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/>
                <a:t>(高位地址)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0" y="1999"/>
              <a:ext cx="745" cy="46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400" b="1"/>
                <a:t>晶体振荡器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0" y="2439"/>
              <a:ext cx="78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点脉冲发生器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53" y="2221"/>
              <a:ext cx="3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88" y="2061"/>
              <a:ext cx="645" cy="36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  </a:t>
              </a:r>
              <a:r>
                <a:rPr lang="zh-CN" altLang="en-US" sz="2800" b="1"/>
                <a:t>1/9</a:t>
              </a:r>
            </a:p>
            <a:p>
              <a:pPr>
                <a:lnSpc>
                  <a:spcPct val="10000"/>
                </a:lnSpc>
              </a:pPr>
              <a:endParaRPr lang="zh-CN" altLang="en-US" sz="24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026" y="2423"/>
              <a:ext cx="9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点计数器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848" y="2272"/>
              <a:ext cx="2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886" y="2493"/>
              <a:ext cx="1177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字符计数器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120" y="2057"/>
              <a:ext cx="764" cy="4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408" y="2032"/>
              <a:ext cx="3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600" b="1"/>
                <a:t>1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220" y="226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198" y="2214"/>
              <a:ext cx="6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600" b="1"/>
                <a:t>80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L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159" y="2468"/>
              <a:ext cx="99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400" b="1"/>
                <a:t>线计数器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199" y="2072"/>
              <a:ext cx="764" cy="41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477" y="2016"/>
              <a:ext cx="32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1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299" y="227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277" y="2216"/>
              <a:ext cx="6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 9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5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879" y="2305"/>
              <a:ext cx="30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362" y="2465"/>
              <a:ext cx="99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400" b="1"/>
                <a:t>行计数器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438" y="2059"/>
              <a:ext cx="764" cy="4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4717" y="1987"/>
              <a:ext cx="32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1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4538" y="2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454" y="2188"/>
              <a:ext cx="75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 25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m</a:t>
              </a: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960" y="2297"/>
              <a:ext cx="4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3550" y="592"/>
              <a:ext cx="105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作</a:t>
              </a:r>
              <a:r>
                <a:rPr lang="en-US" altLang="zh-CN" sz="2400" b="1" smtClean="0"/>
                <a:t>VRAM</a:t>
              </a:r>
              <a:r>
                <a:rPr lang="zh-CN" altLang="en-US" sz="2400" b="1" smtClean="0"/>
                <a:t>低位地址</a:t>
              </a:r>
              <a:endParaRPr lang="en-US" altLang="zh-CN" sz="2400" b="1"/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1340" y="2961"/>
              <a:ext cx="1291" cy="279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水平同步电路</a:t>
              </a: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2638" y="3113"/>
              <a:ext cx="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2586" y="2843"/>
              <a:ext cx="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水平同步信号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2322" y="626"/>
              <a:ext cx="117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送字符发生器低位地址</a:t>
              </a: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456" y="1895"/>
              <a:ext cx="1835" cy="1154"/>
            </a:xfrm>
            <a:custGeom>
              <a:avLst/>
              <a:gdLst/>
              <a:ahLst/>
              <a:cxnLst>
                <a:cxn ang="0">
                  <a:pos x="1281" y="288"/>
                </a:cxn>
                <a:cxn ang="0">
                  <a:pos x="1281" y="0"/>
                </a:cxn>
                <a:cxn ang="0">
                  <a:pos x="1628" y="0"/>
                </a:cxn>
                <a:cxn ang="0">
                  <a:pos x="1628" y="1440"/>
                </a:cxn>
                <a:cxn ang="0">
                  <a:pos x="0" y="1440"/>
                </a:cxn>
                <a:cxn ang="0">
                  <a:pos x="0" y="1897"/>
                </a:cxn>
                <a:cxn ang="0">
                  <a:pos x="178" y="1897"/>
                </a:cxn>
              </a:cxnLst>
              <a:rect l="0" t="0" r="r" b="b"/>
              <a:pathLst>
                <a:path w="1628" h="1897">
                  <a:moveTo>
                    <a:pt x="1281" y="288"/>
                  </a:moveTo>
                  <a:lnTo>
                    <a:pt x="1281" y="0"/>
                  </a:lnTo>
                  <a:lnTo>
                    <a:pt x="1628" y="0"/>
                  </a:lnTo>
                  <a:lnTo>
                    <a:pt x="1628" y="1440"/>
                  </a:lnTo>
                  <a:lnTo>
                    <a:pt x="0" y="1440"/>
                  </a:lnTo>
                  <a:lnTo>
                    <a:pt x="0" y="1897"/>
                  </a:lnTo>
                  <a:lnTo>
                    <a:pt x="178" y="1897"/>
                  </a:lnTo>
                </a:path>
              </a:pathLst>
            </a:custGeom>
            <a:noFill/>
            <a:ln w="2032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3654" y="2962"/>
              <a:ext cx="1309" cy="279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垂直同步电路</a:t>
              </a: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4968" y="3113"/>
              <a:ext cx="71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4943" y="2864"/>
              <a:ext cx="830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2400" b="1"/>
                <a:t>垂直同步信号</a:t>
              </a: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4810" y="174"/>
              <a:ext cx="1074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作</a:t>
              </a:r>
              <a:r>
                <a:rPr lang="en-US" altLang="zh-CN" sz="2400" b="1" smtClean="0"/>
                <a:t>VRAM</a:t>
              </a:r>
              <a:r>
                <a:rPr lang="zh-CN" altLang="en-US" sz="2400" b="1" smtClean="0"/>
                <a:t>高位地址</a:t>
              </a:r>
              <a:endParaRPr lang="zh-CN" altLang="en-US" sz="2400" b="1"/>
            </a:p>
          </p:txBody>
        </p:sp>
        <p:sp>
          <p:nvSpPr>
            <p:cNvPr id="37" name="Text Box 59"/>
            <p:cNvSpPr txBox="1">
              <a:spLocks noChangeArrowheads="1"/>
            </p:cNvSpPr>
            <p:nvPr/>
          </p:nvSpPr>
          <p:spPr bwMode="auto">
            <a:xfrm>
              <a:off x="611" y="153"/>
              <a:ext cx="786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600" b="1"/>
                <a:t>  移位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600" b="1"/>
                <a:t>寄存器</a:t>
              </a:r>
            </a:p>
          </p:txBody>
        </p:sp>
        <p:sp>
          <p:nvSpPr>
            <p:cNvPr id="38" name="Text Box 60"/>
            <p:cNvSpPr txBox="1">
              <a:spLocks noChangeArrowheads="1"/>
            </p:cNvSpPr>
            <p:nvPr/>
          </p:nvSpPr>
          <p:spPr bwMode="auto">
            <a:xfrm>
              <a:off x="1642" y="149"/>
              <a:ext cx="993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600" b="1"/>
                <a:t>字符发生器(</a:t>
              </a:r>
              <a:r>
                <a:rPr lang="en-US" altLang="zh-CN" sz="2600" b="1"/>
                <a:t>ROM)</a:t>
              </a:r>
              <a:endParaRPr lang="zh-CN" altLang="en-US" sz="2600" b="1"/>
            </a:p>
          </p:txBody>
        </p:sp>
        <p:sp>
          <p:nvSpPr>
            <p:cNvPr id="39" name="AutoShape 61"/>
            <p:cNvSpPr>
              <a:spLocks noChangeArrowheads="1"/>
            </p:cNvSpPr>
            <p:nvPr/>
          </p:nvSpPr>
          <p:spPr bwMode="auto">
            <a:xfrm>
              <a:off x="1405" y="389"/>
              <a:ext cx="211" cy="100"/>
            </a:xfrm>
            <a:prstGeom prst="leftArrow">
              <a:avLst>
                <a:gd name="adj1" fmla="val 50000"/>
                <a:gd name="adj2" fmla="val 527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 flipH="1">
              <a:off x="17" y="431"/>
              <a:ext cx="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84" y="140"/>
              <a:ext cx="53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视频信号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3585" y="93"/>
              <a:ext cx="816" cy="48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VRAM</a:t>
              </a:r>
            </a:p>
            <a:p>
              <a:pPr>
                <a:lnSpc>
                  <a:spcPct val="35000"/>
                </a:lnSpc>
              </a:pPr>
              <a:endParaRPr lang="zh-CN" altLang="en-US" sz="2600" b="1"/>
            </a:p>
          </p:txBody>
        </p:sp>
        <p:sp>
          <p:nvSpPr>
            <p:cNvPr id="43" name="Freeform 65"/>
            <p:cNvSpPr>
              <a:spLocks/>
            </p:cNvSpPr>
            <p:nvPr/>
          </p:nvSpPr>
          <p:spPr bwMode="auto">
            <a:xfrm>
              <a:off x="4406" y="211"/>
              <a:ext cx="407" cy="1872"/>
            </a:xfrm>
            <a:custGeom>
              <a:avLst/>
              <a:gdLst/>
              <a:ahLst/>
              <a:cxnLst>
                <a:cxn ang="0">
                  <a:pos x="785" y="1718"/>
                </a:cxn>
                <a:cxn ang="0">
                  <a:pos x="785" y="0"/>
                </a:cxn>
                <a:cxn ang="0">
                  <a:pos x="0" y="0"/>
                </a:cxn>
              </a:cxnLst>
              <a:rect l="0" t="0" r="r" b="b"/>
              <a:pathLst>
                <a:path w="785" h="1718">
                  <a:moveTo>
                    <a:pt x="785" y="1718"/>
                  </a:moveTo>
                  <a:lnTo>
                    <a:pt x="785" y="0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2649" y="566"/>
              <a:ext cx="728" cy="1499"/>
            </a:xfrm>
            <a:custGeom>
              <a:avLst/>
              <a:gdLst/>
              <a:ahLst/>
              <a:cxnLst>
                <a:cxn ang="0">
                  <a:pos x="308" y="1182"/>
                </a:cxn>
                <a:cxn ang="0">
                  <a:pos x="308" y="0"/>
                </a:cxn>
                <a:cxn ang="0">
                  <a:pos x="0" y="0"/>
                </a:cxn>
              </a:cxnLst>
              <a:rect l="0" t="0" r="r" b="b"/>
              <a:pathLst>
                <a:path w="308" h="1182">
                  <a:moveTo>
                    <a:pt x="308" y="1182"/>
                  </a:moveTo>
                  <a:lnTo>
                    <a:pt x="308" y="0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2482" y="507"/>
              <a:ext cx="2220" cy="1546"/>
            </a:xfrm>
            <a:custGeom>
              <a:avLst/>
              <a:gdLst/>
              <a:ahLst/>
              <a:cxnLst>
                <a:cxn ang="0">
                  <a:pos x="0" y="1241"/>
                </a:cxn>
                <a:cxn ang="0">
                  <a:pos x="0" y="894"/>
                </a:cxn>
                <a:cxn ang="0">
                  <a:pos x="1976" y="894"/>
                </a:cxn>
                <a:cxn ang="0">
                  <a:pos x="1976" y="0"/>
                </a:cxn>
                <a:cxn ang="0">
                  <a:pos x="1718" y="0"/>
                </a:cxn>
              </a:cxnLst>
              <a:rect l="0" t="0" r="r" b="b"/>
              <a:pathLst>
                <a:path w="1976" h="1241">
                  <a:moveTo>
                    <a:pt x="0" y="1241"/>
                  </a:moveTo>
                  <a:lnTo>
                    <a:pt x="0" y="894"/>
                  </a:lnTo>
                  <a:lnTo>
                    <a:pt x="1976" y="894"/>
                  </a:lnTo>
                  <a:lnTo>
                    <a:pt x="1976" y="0"/>
                  </a:lnTo>
                  <a:lnTo>
                    <a:pt x="1718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74"/>
            <p:cNvSpPr>
              <a:spLocks noChangeShapeType="1"/>
            </p:cNvSpPr>
            <p:nvPr/>
          </p:nvSpPr>
          <p:spPr bwMode="auto">
            <a:xfrm flipH="1">
              <a:off x="2637" y="252"/>
              <a:ext cx="9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1976" y="1799"/>
              <a:ext cx="341" cy="272"/>
            </a:xfrm>
            <a:custGeom>
              <a:avLst/>
              <a:gdLst/>
              <a:ahLst/>
              <a:cxnLst>
                <a:cxn ang="0">
                  <a:pos x="278" y="476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 h="476">
                  <a:moveTo>
                    <a:pt x="278" y="476"/>
                  </a:moveTo>
                  <a:lnTo>
                    <a:pt x="278" y="0"/>
                  </a:lnTo>
                  <a:lnTo>
                    <a:pt x="0" y="0"/>
                  </a:lnTo>
                </a:path>
              </a:pathLst>
            </a:custGeom>
            <a:noFill/>
            <a:ln w="20320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1065" y="1664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水平消隐</a:t>
              </a:r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1982" y="1462"/>
              <a:ext cx="1596" cy="607"/>
            </a:xfrm>
            <a:custGeom>
              <a:avLst/>
              <a:gdLst/>
              <a:ahLst/>
              <a:cxnLst>
                <a:cxn ang="0">
                  <a:pos x="278" y="476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 h="476">
                  <a:moveTo>
                    <a:pt x="278" y="476"/>
                  </a:moveTo>
                  <a:lnTo>
                    <a:pt x="278" y="0"/>
                  </a:lnTo>
                  <a:lnTo>
                    <a:pt x="0" y="0"/>
                  </a:lnTo>
                </a:path>
              </a:pathLst>
            </a:custGeom>
            <a:noFill/>
            <a:ln w="20320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1060" y="1342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b="1"/>
                <a:t>行间消隐</a:t>
              </a:r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1062" y="1022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垂直消隐</a:t>
              </a: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 flipV="1">
              <a:off x="934" y="656"/>
              <a:ext cx="0" cy="1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1966" y="1165"/>
              <a:ext cx="2563" cy="8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3" y="0"/>
                </a:cxn>
                <a:cxn ang="0">
                  <a:pos x="2563" y="963"/>
                </a:cxn>
              </a:cxnLst>
              <a:rect l="0" t="0" r="r" b="b"/>
              <a:pathLst>
                <a:path w="2563" h="963">
                  <a:moveTo>
                    <a:pt x="0" y="0"/>
                  </a:moveTo>
                  <a:lnTo>
                    <a:pt x="2563" y="0"/>
                  </a:lnTo>
                  <a:lnTo>
                    <a:pt x="2563" y="963"/>
                  </a:lnTo>
                </a:path>
              </a:pathLst>
            </a:custGeom>
            <a:noFill/>
            <a:ln w="20320">
              <a:solidFill>
                <a:srgbClr val="7030A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4" name="Freeform 97"/>
            <p:cNvSpPr>
              <a:spLocks/>
            </p:cNvSpPr>
            <p:nvPr/>
          </p:nvSpPr>
          <p:spPr bwMode="auto">
            <a:xfrm>
              <a:off x="1116" y="1962"/>
              <a:ext cx="1863" cy="1170"/>
            </a:xfrm>
            <a:custGeom>
              <a:avLst/>
              <a:gdLst/>
              <a:ahLst/>
              <a:cxnLst>
                <a:cxn ang="0">
                  <a:pos x="1458" y="90"/>
                </a:cxn>
                <a:cxn ang="0">
                  <a:pos x="1458" y="0"/>
                </a:cxn>
                <a:cxn ang="0">
                  <a:pos x="1809" y="0"/>
                </a:cxn>
                <a:cxn ang="0">
                  <a:pos x="1809" y="873"/>
                </a:cxn>
                <a:cxn ang="0">
                  <a:pos x="0" y="873"/>
                </a:cxn>
                <a:cxn ang="0">
                  <a:pos x="0" y="1170"/>
                </a:cxn>
                <a:cxn ang="0">
                  <a:pos x="198" y="1170"/>
                </a:cxn>
              </a:cxnLst>
              <a:rect l="0" t="0" r="r" b="b"/>
              <a:pathLst>
                <a:path w="1809" h="1170">
                  <a:moveTo>
                    <a:pt x="1458" y="90"/>
                  </a:moveTo>
                  <a:lnTo>
                    <a:pt x="1458" y="0"/>
                  </a:lnTo>
                  <a:lnTo>
                    <a:pt x="1809" y="0"/>
                  </a:lnTo>
                  <a:lnTo>
                    <a:pt x="1809" y="873"/>
                  </a:lnTo>
                  <a:lnTo>
                    <a:pt x="0" y="873"/>
                  </a:lnTo>
                  <a:lnTo>
                    <a:pt x="0" y="1170"/>
                  </a:lnTo>
                  <a:lnTo>
                    <a:pt x="198" y="1170"/>
                  </a:lnTo>
                </a:path>
              </a:pathLst>
            </a:custGeom>
            <a:noFill/>
            <a:ln w="2032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55" name="左箭头 54"/>
          <p:cNvSpPr/>
          <p:nvPr/>
        </p:nvSpPr>
        <p:spPr>
          <a:xfrm>
            <a:off x="7910258" y="275918"/>
            <a:ext cx="978408" cy="103768"/>
          </a:xfrm>
          <a:prstGeom prst="lef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1117711"/>
            <a:ext cx="8797925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 图形以像点(像素)为单位, 每8个像点为一个字节, 自左向右, 存放在</a:t>
            </a:r>
            <a:r>
              <a:rPr lang="en-US" altLang="zh-CN" sz="2800" b="1"/>
              <a:t>VRAM</a:t>
            </a:r>
            <a:r>
              <a:rPr lang="zh-CN" altLang="en-US" sz="2800" b="1"/>
              <a:t>一个编址单元中。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4163" y="2629879"/>
            <a:ext cx="870108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依次读出这些字节,  送移位寄存器,  串行输出作视频信号。</a:t>
            </a: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323528" y="4653136"/>
            <a:ext cx="7392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例如: 显示以下图形:(假设为单色)</a:t>
            </a:r>
          </a:p>
        </p:txBody>
      </p:sp>
      <p:sp>
        <p:nvSpPr>
          <p:cNvPr id="19" name="Text Box 113"/>
          <p:cNvSpPr txBox="1">
            <a:spLocks noChangeArrowheads="1"/>
          </p:cNvSpPr>
          <p:nvPr/>
        </p:nvSpPr>
        <p:spPr bwMode="auto">
          <a:xfrm>
            <a:off x="1259632" y="5517232"/>
            <a:ext cx="58626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图形点阵代码存放在</a:t>
            </a:r>
            <a:r>
              <a:rPr lang="en-US" altLang="zh-CN" sz="2800" b="1"/>
              <a:t>VRAM</a:t>
            </a:r>
            <a:r>
              <a:rPr lang="zh-CN" altLang="en-US" sz="2800" b="1"/>
              <a:t>中: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107504" y="3855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</a:t>
            </a:r>
            <a:r>
              <a:rPr lang="en-US" altLang="zh-CN" sz="2800" b="1"/>
              <a:t>APA</a:t>
            </a:r>
            <a:r>
              <a:rPr lang="zh-CN" altLang="en-US" sz="2800" b="1"/>
              <a:t>方式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9" grpId="0" autoUpdateAnimBg="0"/>
      <p:bldP spid="7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0688" y="360635"/>
            <a:ext cx="3494087" cy="3178175"/>
            <a:chOff x="455" y="520"/>
            <a:chExt cx="2201" cy="2002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455" y="863"/>
              <a:ext cx="19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00000001 00000000</a:t>
              </a:r>
              <a:endParaRPr lang="en-US" altLang="zh-CN" sz="2800" b="1"/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55" y="1059"/>
              <a:ext cx="20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00000010 10000000</a:t>
              </a:r>
              <a:endParaRPr lang="en-US" altLang="zh-CN" sz="2800" b="1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55" y="1249"/>
              <a:ext cx="20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00000100 01000000</a:t>
              </a:r>
              <a:endParaRPr lang="en-US" altLang="zh-CN" sz="2800" b="1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61" y="1435"/>
              <a:ext cx="21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00001000 00100000</a:t>
              </a:r>
              <a:endParaRPr lang="en-US" altLang="zh-CN" sz="2800" b="1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7" y="1621"/>
              <a:ext cx="21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00010000 00010000</a:t>
              </a:r>
              <a:endParaRPr lang="en-US" altLang="zh-CN" sz="2800" b="1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57" y="1801"/>
              <a:ext cx="20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00100000 00001000</a:t>
              </a:r>
              <a:endParaRPr lang="en-US" altLang="zh-CN" sz="2800" b="1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63" y="1987"/>
              <a:ext cx="2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01000000 00000100</a:t>
              </a:r>
              <a:endParaRPr lang="en-US" altLang="zh-CN" sz="2800" b="1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59" y="2173"/>
              <a:ext cx="219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smtClean="0"/>
                <a:t>11111111 </a:t>
              </a:r>
              <a:r>
                <a:rPr lang="zh-CN" altLang="en-US" sz="3000" b="1"/>
                <a:t>11111110</a:t>
              </a:r>
              <a:endParaRPr lang="en-US" altLang="zh-CN" sz="3000" b="1"/>
            </a:p>
          </p:txBody>
        </p:sp>
        <p:sp>
          <p:nvSpPr>
            <p:cNvPr id="11" name="AutoShape 12"/>
            <p:cNvSpPr>
              <a:spLocks/>
            </p:cNvSpPr>
            <p:nvPr/>
          </p:nvSpPr>
          <p:spPr bwMode="auto">
            <a:xfrm rot="5400000">
              <a:off x="1382" y="-18"/>
              <a:ext cx="119" cy="1768"/>
            </a:xfrm>
            <a:prstGeom prst="leftBrace">
              <a:avLst>
                <a:gd name="adj1" fmla="val 123810"/>
                <a:gd name="adj2" fmla="val 50000"/>
              </a:avLst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45" y="520"/>
              <a:ext cx="14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FF"/>
                  </a:solidFill>
                </a:rPr>
                <a:t>图形点阵代码</a:t>
              </a: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4714875" y="257448"/>
            <a:ext cx="1689100" cy="6411912"/>
            <a:chOff x="2400" y="117"/>
            <a:chExt cx="1064" cy="4039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400" y="416"/>
              <a:ext cx="1064" cy="374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99"/>
                  </a:solidFill>
                </a:rPr>
                <a:t>00000001 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99"/>
                  </a:solidFill>
                </a:rPr>
                <a:t>00000000 00000010 10000000 00000100 01000000 00001000 0010000000010000 00010000</a:t>
              </a:r>
              <a:endParaRPr lang="en-US" altLang="zh-CN" sz="2800" b="1">
                <a:solidFill>
                  <a:srgbClr val="000099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99"/>
                  </a:solidFill>
                </a:rPr>
                <a:t>00100000 00001000 01000000 </a:t>
              </a:r>
              <a:r>
                <a:rPr lang="zh-CN" altLang="en-US" sz="2800" b="1" smtClean="0">
                  <a:solidFill>
                    <a:srgbClr val="000099"/>
                  </a:solidFill>
                </a:rPr>
                <a:t>00000100    1</a:t>
              </a:r>
              <a:r>
                <a:rPr lang="en-US" altLang="zh-CN" sz="2800" b="1" smtClean="0">
                  <a:solidFill>
                    <a:srgbClr val="000099"/>
                  </a:solidFill>
                </a:rPr>
                <a:t>1111111</a:t>
              </a:r>
              <a:r>
                <a:rPr lang="zh-CN" altLang="en-US" sz="2800" b="1" smtClean="0">
                  <a:solidFill>
                    <a:srgbClr val="000099"/>
                  </a:solidFill>
                </a:rPr>
                <a:t> </a:t>
              </a:r>
              <a:r>
                <a:rPr lang="en-US" altLang="zh-CN" sz="2800" b="1" smtClean="0">
                  <a:solidFill>
                    <a:srgbClr val="000099"/>
                  </a:solidFill>
                </a:rPr>
                <a:t>111111</a:t>
              </a:r>
              <a:r>
                <a:rPr lang="zh-CN" altLang="en-US" sz="2800" b="1" smtClean="0">
                  <a:solidFill>
                    <a:srgbClr val="000099"/>
                  </a:solidFill>
                </a:rPr>
                <a:t>10</a:t>
              </a:r>
              <a:endParaRPr lang="en-US" altLang="zh-CN" sz="2800" b="1">
                <a:solidFill>
                  <a:srgbClr val="000099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457" y="117"/>
              <a:ext cx="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</a:rPr>
                <a:t>VRAM</a:t>
              </a:r>
            </a:p>
          </p:txBody>
        </p:sp>
      </p:grpSp>
      <p:sp>
        <p:nvSpPr>
          <p:cNvPr id="16" name="AutoShape 18"/>
          <p:cNvSpPr>
            <a:spLocks/>
          </p:cNvSpPr>
          <p:nvPr/>
        </p:nvSpPr>
        <p:spPr bwMode="auto">
          <a:xfrm>
            <a:off x="6448425" y="827360"/>
            <a:ext cx="152400" cy="584200"/>
          </a:xfrm>
          <a:prstGeom prst="rightBrace">
            <a:avLst>
              <a:gd name="adj1" fmla="val 3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543675" y="670198"/>
            <a:ext cx="2606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点阵代码第一行第1和第2字节</a:t>
            </a:r>
          </a:p>
        </p:txBody>
      </p:sp>
      <p:sp>
        <p:nvSpPr>
          <p:cNvPr id="18" name="AutoShape 20"/>
          <p:cNvSpPr>
            <a:spLocks/>
          </p:cNvSpPr>
          <p:nvPr/>
        </p:nvSpPr>
        <p:spPr bwMode="auto">
          <a:xfrm>
            <a:off x="6459538" y="1594123"/>
            <a:ext cx="152400" cy="584200"/>
          </a:xfrm>
          <a:prstGeom prst="rightBrace">
            <a:avLst>
              <a:gd name="adj1" fmla="val 3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554788" y="1436960"/>
            <a:ext cx="2606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点阵代码第二行第1和第2字节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396460" y="2375655"/>
            <a:ext cx="461665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.................................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 autoUpdateAnimBg="0"/>
      <p:bldP spid="18" grpId="0" animBg="1"/>
      <p:bldP spid="19" grpId="0" autoUpdateAnimBg="0"/>
      <p:bldP spid="2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332656"/>
            <a:ext cx="8718550" cy="54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— </a:t>
            </a:r>
            <a:r>
              <a:rPr lang="en-US" altLang="zh-CN" sz="3000" b="1"/>
              <a:t>APA</a:t>
            </a:r>
            <a:r>
              <a:rPr lang="zh-CN" altLang="en-US" sz="3000" b="1"/>
              <a:t>方式下的显示</a:t>
            </a:r>
            <a:r>
              <a:rPr lang="zh-CN" altLang="en-US" sz="3000" b="1" smtClean="0"/>
              <a:t>缓冲存储器(帧缓冲存储器)</a:t>
            </a:r>
            <a:endParaRPr lang="zh-CN" altLang="en-US" sz="3000" b="1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7785" y="1089763"/>
            <a:ext cx="87153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31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单色时, </a:t>
            </a:r>
            <a:r>
              <a:rPr lang="zh-CN" altLang="en-US" sz="2800" b="1"/>
              <a:t>帧缓存中每一位与图形的一个像点对应;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844824"/>
            <a:ext cx="84455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31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彩色时, </a:t>
            </a:r>
            <a:r>
              <a:rPr lang="zh-CN" altLang="en-US" sz="2800" b="1"/>
              <a:t>颜色的数量与表示每个像点的位数相关。 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371849" y="2998539"/>
            <a:ext cx="73009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若分辨率为640点</a:t>
            </a:r>
            <a:r>
              <a:rPr lang="zh-CN" altLang="en-US" sz="3000" b="1">
                <a:sym typeface="Symbol" pitchFamily="18" charset="2"/>
              </a:rPr>
              <a:t></a:t>
            </a:r>
            <a:r>
              <a:rPr lang="zh-CN" altLang="en-US" sz="3000" b="1"/>
              <a:t>200线, 则</a:t>
            </a:r>
            <a:r>
              <a:rPr lang="en-US" altLang="zh-CN" sz="3000" b="1"/>
              <a:t>VRAM</a:t>
            </a:r>
            <a:r>
              <a:rPr lang="zh-CN" altLang="en-US" sz="3000" b="1"/>
              <a:t>容量为: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189411" y="4613424"/>
            <a:ext cx="3827463" cy="989012"/>
            <a:chOff x="1268" y="3149"/>
            <a:chExt cx="2411" cy="623"/>
          </a:xfrm>
        </p:grpSpPr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816" y="3426"/>
              <a:ext cx="3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8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277" y="3149"/>
              <a:ext cx="154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640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1600" b="1"/>
                <a:t> </a:t>
              </a:r>
              <a:r>
                <a:rPr lang="zh-CN" altLang="en-US" sz="3000" b="1"/>
                <a:t>200</a:t>
              </a:r>
              <a:r>
                <a:rPr lang="zh-CN" altLang="en-US" sz="1600" b="1"/>
                <a:t>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3000" b="1">
                  <a:sym typeface="Symbol" pitchFamily="18" charset="2"/>
                </a:rPr>
                <a:t>2</a:t>
              </a: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268" y="3465"/>
              <a:ext cx="1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649" y="3288"/>
              <a:ext cx="10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=32</a:t>
              </a:r>
              <a:r>
                <a:rPr lang="en-US" altLang="zh-CN" sz="3000" b="1"/>
                <a:t>KB</a:t>
              </a:r>
            </a:p>
          </p:txBody>
        </p:sp>
      </p:grp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95536" y="2996952"/>
            <a:ext cx="1339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比如: </a:t>
            </a: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2251324" y="3746649"/>
            <a:ext cx="3541712" cy="989012"/>
            <a:chOff x="1407" y="2563"/>
            <a:chExt cx="2231" cy="623"/>
          </a:xfrm>
        </p:grpSpPr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865" y="2840"/>
              <a:ext cx="3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8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416" y="2563"/>
              <a:ext cx="121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640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1600" b="1"/>
                <a:t> </a:t>
              </a:r>
              <a:r>
                <a:rPr lang="zh-CN" altLang="en-US" sz="3000" b="1"/>
                <a:t>200</a:t>
              </a:r>
              <a:endParaRPr lang="zh-CN" altLang="en-US" sz="3000" b="1">
                <a:sym typeface="Symbol" pitchFamily="18" charset="2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07" y="2879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608" y="2702"/>
              <a:ext cx="10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=16</a:t>
              </a:r>
              <a:r>
                <a:rPr lang="en-US" altLang="zh-CN" sz="3000" b="1"/>
                <a:t>KB</a:t>
              </a:r>
            </a:p>
          </p:txBody>
        </p:sp>
      </p:grp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673349" y="3902224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单 色: 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57474" y="4768999"/>
            <a:ext cx="13096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四 色: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591424" y="4816624"/>
            <a:ext cx="33480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(2位表示一个像点)</a:t>
            </a: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557461" y="5618311"/>
            <a:ext cx="16716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十六色:</a:t>
            </a:r>
          </a:p>
        </p:txBody>
      </p: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2214811" y="5464324"/>
            <a:ext cx="3827463" cy="989012"/>
            <a:chOff x="1268" y="3149"/>
            <a:chExt cx="2411" cy="623"/>
          </a:xfrm>
        </p:grpSpPr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1816" y="3426"/>
              <a:ext cx="3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8</a:t>
              </a: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277" y="3149"/>
              <a:ext cx="154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640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1600" b="1"/>
                <a:t> </a:t>
              </a:r>
              <a:r>
                <a:rPr lang="zh-CN" altLang="en-US" sz="3000" b="1"/>
                <a:t>200</a:t>
              </a:r>
              <a:r>
                <a:rPr lang="zh-CN" altLang="en-US" sz="1600" b="1"/>
                <a:t>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3000" b="1">
                  <a:sym typeface="Symbol" pitchFamily="18" charset="2"/>
                </a:rPr>
                <a:t>4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268" y="3465"/>
              <a:ext cx="1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49" y="3288"/>
              <a:ext cx="10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=64</a:t>
              </a:r>
              <a:r>
                <a:rPr lang="en-US" altLang="zh-CN" sz="3000" b="1"/>
                <a:t>KB</a:t>
              </a:r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696199" y="5667524"/>
            <a:ext cx="33480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(4位表示一个像点)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5364411" y="3975249"/>
            <a:ext cx="33480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(1位表示一个像点)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5" grpId="0" build="p" autoUpdateAnimBg="0"/>
      <p:bldP spid="6" grpId="0" autoUpdateAnimBg="0"/>
      <p:bldP spid="12" grpId="0" autoUpdateAnimBg="0"/>
      <p:bldP spid="18" grpId="0" build="p" autoUpdateAnimBg="0"/>
      <p:bldP spid="19" grpId="0" autoUpdateAnimBg="0"/>
      <p:bldP spid="20" grpId="0" build="p" autoUpdateAnimBg="0" advAuto="1000"/>
      <p:bldP spid="21" grpId="0" build="p" autoUpdateAnimBg="0"/>
      <p:bldP spid="27" grpId="0" build="p" autoUpdateAnimBg="0" advAuto="1000"/>
      <p:bldP spid="28" grpId="0" build="p" autoUpdateAnimBg="0" advAuto="1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8975" y="605432"/>
            <a:ext cx="625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显示</a:t>
            </a:r>
            <a:r>
              <a:rPr lang="zh-CN" altLang="en-US" sz="2800" b="1" smtClean="0"/>
              <a:t>规格</a:t>
            </a:r>
            <a:r>
              <a:rPr lang="en-US" altLang="zh-CN" sz="2800" b="1" smtClean="0"/>
              <a:t>64</a:t>
            </a:r>
            <a:r>
              <a:rPr lang="zh-CN" altLang="en-US" sz="2800" b="1" smtClean="0"/>
              <a:t>0</a:t>
            </a:r>
            <a:r>
              <a:rPr lang="zh-CN" altLang="en-US" sz="2800" b="1"/>
              <a:t>点</a:t>
            </a:r>
            <a:r>
              <a:rPr lang="zh-CN" altLang="en-US" sz="2800" b="1" smtClean="0">
                <a:sym typeface="Symbol" pitchFamily="18" charset="2"/>
              </a:rPr>
              <a:t></a:t>
            </a:r>
            <a:r>
              <a:rPr lang="en-US" altLang="zh-CN" sz="2800" b="1" smtClean="0">
                <a:sym typeface="Symbol" pitchFamily="18" charset="2"/>
              </a:rPr>
              <a:t>48</a:t>
            </a:r>
            <a:r>
              <a:rPr lang="zh-CN" altLang="en-US" sz="2800" b="1" smtClean="0"/>
              <a:t>0</a:t>
            </a:r>
            <a:r>
              <a:rPr lang="zh-CN" altLang="en-US" sz="2800" b="1"/>
              <a:t>线, 单色 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078038" y="2315170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078038" y="2315170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911600" y="2315170"/>
            <a:ext cx="3124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5400000">
            <a:off x="2338388" y="1673820"/>
            <a:ext cx="165100" cy="838200"/>
          </a:xfrm>
          <a:prstGeom prst="leftBrace">
            <a:avLst>
              <a:gd name="adj1" fmla="val 4230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66938" y="162937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8点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697038" y="2315170"/>
            <a:ext cx="228600" cy="2511425"/>
          </a:xfrm>
          <a:prstGeom prst="leftBrace">
            <a:avLst>
              <a:gd name="adj1" fmla="val 915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06438" y="338197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smtClean="0"/>
              <a:t>48</a:t>
            </a:r>
            <a:r>
              <a:rPr lang="zh-CN" altLang="en-US" sz="2400" b="1" smtClean="0"/>
              <a:t>0</a:t>
            </a:r>
            <a:r>
              <a:rPr lang="zh-CN" altLang="en-US" sz="2400" b="1"/>
              <a:t>线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5400000">
            <a:off x="4402138" y="-847130"/>
            <a:ext cx="304800" cy="4953000"/>
          </a:xfrm>
          <a:prstGeom prst="leftBrace">
            <a:avLst>
              <a:gd name="adj1" fmla="val 1354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059238" y="109597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  <a:r>
              <a:rPr lang="zh-CN" altLang="en-US" sz="2400" b="1" smtClean="0"/>
              <a:t>0</a:t>
            </a:r>
            <a:r>
              <a:rPr lang="zh-CN" altLang="en-US" sz="2400" b="1"/>
              <a:t>字节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3763" y="5142136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设置几级计数器？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992438" y="2315170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 rot="5400000">
            <a:off x="3328194" y="1674614"/>
            <a:ext cx="166687" cy="838200"/>
          </a:xfrm>
          <a:prstGeom prst="leftBrace">
            <a:avLst>
              <a:gd name="adj1" fmla="val 41905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082800" y="4829770"/>
            <a:ext cx="4953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7107238" y="2315170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13163" y="5142136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何时访问</a:t>
            </a:r>
            <a:r>
              <a:rPr lang="en-US" altLang="zh-CN" sz="2800" b="1"/>
              <a:t>VRAM？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25513" y="6078239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何时发水平、垂直同步信号？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41388" y="5646439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如何提供</a:t>
            </a:r>
            <a:r>
              <a:rPr lang="en-US" altLang="zh-CN" sz="2800" b="1" smtClean="0"/>
              <a:t>VRAM</a:t>
            </a:r>
            <a:r>
              <a:rPr lang="zh-CN" altLang="en-US" sz="2800" b="1" smtClean="0"/>
              <a:t>的地址</a:t>
            </a:r>
            <a:r>
              <a:rPr lang="zh-CN" altLang="en-US" sz="2800" b="1"/>
              <a:t>？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48013" y="1613495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8点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77825" y="149820"/>
            <a:ext cx="602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如何设计</a:t>
            </a:r>
            <a:r>
              <a:rPr lang="en-US" altLang="zh-CN" sz="2800" b="1"/>
              <a:t>APA</a:t>
            </a:r>
            <a:r>
              <a:rPr lang="zh-CN" altLang="en-US" sz="2800" b="1"/>
              <a:t>方式的控制逻辑?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/>
      <p:bldP spid="5" grpId="0" animBg="1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4025" y="1031106"/>
            <a:ext cx="2886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设置4级计数器: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5450" y="188640"/>
            <a:ext cx="7788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对比字符/数字方式下计数器的设置: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47725" y="2094409"/>
            <a:ext cx="7804150" cy="544512"/>
            <a:chOff x="534" y="1023"/>
            <a:chExt cx="4916" cy="34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4" y="1023"/>
              <a:ext cx="974" cy="33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点计数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223" y="1033"/>
              <a:ext cx="956" cy="33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线计数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94" y="1025"/>
              <a:ext cx="1145" cy="33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字符计数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75" y="1036"/>
              <a:ext cx="975" cy="33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3800"/>
                  </a:solidFill>
                </a:rPr>
                <a:t>行计数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508" y="12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177" y="120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41" y="120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84525" y="2692896"/>
            <a:ext cx="220663" cy="473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76388" y="3229471"/>
            <a:ext cx="2820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APA</a:t>
            </a:r>
            <a:r>
              <a:rPr lang="zh-CN" altLang="en-US" sz="2800" b="1"/>
              <a:t>方式下无字符的概念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7543800" y="2734171"/>
            <a:ext cx="158750" cy="528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07088" y="3286621"/>
            <a:ext cx="2820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APA</a:t>
            </a:r>
            <a:r>
              <a:rPr lang="zh-CN" altLang="en-US" sz="2800" b="1"/>
              <a:t>方式下无字符行的概念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05233" y="4698308"/>
            <a:ext cx="8831263" cy="205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68350" indent="-76835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   APA</a:t>
            </a:r>
            <a:r>
              <a:rPr lang="zh-CN" altLang="en-US" sz="2800" b="1"/>
              <a:t>方式下: </a:t>
            </a:r>
          </a:p>
          <a:p>
            <a:pPr marL="768350" indent="-768350"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b="1"/>
              <a:t>   (1</a:t>
            </a:r>
            <a:r>
              <a:rPr lang="en-US" altLang="zh-CN" sz="2800" b="1"/>
              <a:t>) </a:t>
            </a:r>
            <a:r>
              <a:rPr lang="zh-CN" altLang="en-US" sz="2800" b="1"/>
              <a:t>需要计数一条线有多少点, 一帧有多少条线, 以便确定何时产生水平和垂直同步信号。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2" grpId="0" animBg="1"/>
      <p:bldP spid="13" grpId="0" build="p" autoUpdateAnimBg="0"/>
      <p:bldP spid="14" grpId="0" animBg="1"/>
      <p:bldP spid="15" grpId="0" build="p" autoUpdateAnimBg="0"/>
      <p:bldP spid="1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747861"/>
            <a:ext cx="5534025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(2) 关于显存地址的安排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7121" y="1467941"/>
            <a:ext cx="86153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1)</a:t>
            </a:r>
            <a:r>
              <a:rPr lang="zh-CN" altLang="en-US" sz="2800" b="1" smtClean="0"/>
              <a:t>图形</a:t>
            </a:r>
            <a:r>
              <a:rPr lang="zh-CN" altLang="en-US" sz="2800" b="1"/>
              <a:t>编码按字节存入显存,  因此每显示8个点, 就需要从显存中读取下一个字节, 为此设置一个点计数器对一个字节的8个点计数; </a:t>
            </a:r>
            <a:endParaRPr lang="en-US" altLang="zh-CN" sz="2800" b="1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2)</a:t>
            </a:r>
            <a:r>
              <a:rPr lang="zh-CN" altLang="en-US" sz="2800" b="1" smtClean="0"/>
              <a:t>设置</a:t>
            </a:r>
            <a:r>
              <a:rPr lang="zh-CN" altLang="en-US" sz="2800" b="1"/>
              <a:t>一个字节计数器, 对一条线有多少个字节进行计数, 字节计数器输出作为显存地址(低位地址)。</a:t>
            </a:r>
            <a:endParaRPr lang="en-US" altLang="zh-CN" sz="2800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7121" y="5284365"/>
            <a:ext cx="8432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3)</a:t>
            </a:r>
            <a:r>
              <a:rPr lang="zh-CN" altLang="en-US" sz="2800" b="1" smtClean="0"/>
              <a:t>设置</a:t>
            </a:r>
            <a:r>
              <a:rPr lang="zh-CN" altLang="en-US" sz="2800" b="1"/>
              <a:t>一个线计数器,  计数一帧有多少条线, 其输出作为显存高位地址。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66415" y="898303"/>
            <a:ext cx="304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1. </a:t>
            </a:r>
            <a:r>
              <a:rPr lang="en-US" altLang="zh-CN" sz="3000" b="1"/>
              <a:t>CRT</a:t>
            </a:r>
            <a:r>
              <a:rPr lang="zh-CN" altLang="en-US" sz="3000" b="1"/>
              <a:t>结构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69476"/>
            <a:ext cx="5391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6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.</a:t>
            </a:r>
            <a:r>
              <a:rPr lang="zh-CN" altLang="en-US" sz="2800" b="1"/>
              <a:t>2  光栅扫描</a:t>
            </a:r>
            <a:r>
              <a:rPr lang="zh-CN" altLang="en-US" sz="2800" b="1" smtClean="0"/>
              <a:t>成像原理   </a:t>
            </a:r>
            <a:endParaRPr lang="zh-CN" altLang="en-US" sz="2800" b="1"/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447800" y="4183087"/>
            <a:ext cx="1743075" cy="544513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3800"/>
                </a:solidFill>
              </a:rPr>
              <a:t>视频放大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976688" y="4183087"/>
            <a:ext cx="1728787" cy="544513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3800"/>
                </a:solidFill>
              </a:rPr>
              <a:t>扫描控制</a:t>
            </a: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1981200" y="4718075"/>
            <a:ext cx="0" cy="388937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81050" y="5022875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3800"/>
                </a:solidFill>
              </a:rPr>
              <a:t>视频信号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4275138" y="4732362"/>
            <a:ext cx="0" cy="388938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5345113" y="4718075"/>
            <a:ext cx="0" cy="388937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552700" y="5035575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3800"/>
                </a:solidFill>
              </a:rPr>
              <a:t>水平同步信号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5041900" y="503398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3800"/>
                </a:solidFill>
              </a:rPr>
              <a:t>垂直同步信号</a:t>
            </a:r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>
            <a:off x="3451225" y="2922612"/>
            <a:ext cx="55721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2286000" y="2692425"/>
            <a:ext cx="514350" cy="457200"/>
            <a:chOff x="1344" y="2448"/>
            <a:chExt cx="384" cy="288"/>
          </a:xfrm>
        </p:grpSpPr>
        <p:sp>
          <p:nvSpPr>
            <p:cNvPr id="47" name="Line 65"/>
            <p:cNvSpPr>
              <a:spLocks noChangeShapeType="1"/>
            </p:cNvSpPr>
            <p:nvPr/>
          </p:nvSpPr>
          <p:spPr bwMode="auto">
            <a:xfrm>
              <a:off x="1344" y="2448"/>
              <a:ext cx="38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1344" y="2592"/>
              <a:ext cx="38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1344" y="2736"/>
              <a:ext cx="38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Line 68"/>
          <p:cNvSpPr>
            <a:spLocks noChangeShapeType="1"/>
          </p:cNvSpPr>
          <p:nvPr/>
        </p:nvSpPr>
        <p:spPr bwMode="auto">
          <a:xfrm>
            <a:off x="4570413" y="2898800"/>
            <a:ext cx="496887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 flipH="1">
            <a:off x="1981200" y="3525862"/>
            <a:ext cx="0" cy="665163"/>
          </a:xfrm>
          <a:prstGeom prst="line">
            <a:avLst/>
          </a:prstGeom>
          <a:noFill/>
          <a:ln w="28575">
            <a:solidFill>
              <a:srgbClr val="0038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>
            <a:off x="4281488" y="3725887"/>
            <a:ext cx="0" cy="45720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72"/>
          <p:cNvSpPr>
            <a:spLocks noChangeShapeType="1"/>
          </p:cNvSpPr>
          <p:nvPr/>
        </p:nvSpPr>
        <p:spPr bwMode="auto">
          <a:xfrm>
            <a:off x="5353050" y="3725887"/>
            <a:ext cx="0" cy="45720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1353889" y="5976069"/>
            <a:ext cx="658361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rgbClr val="003800"/>
                </a:solidFill>
              </a:rPr>
              <a:t>电子束轰击屏幕的过程称为屏幕扫描</a:t>
            </a:r>
          </a:p>
        </p:txBody>
      </p:sp>
      <p:grpSp>
        <p:nvGrpSpPr>
          <p:cNvPr id="55" name="Group 89"/>
          <p:cNvGrpSpPr>
            <a:grpSpLocks/>
          </p:cNvGrpSpPr>
          <p:nvPr/>
        </p:nvGrpSpPr>
        <p:grpSpPr bwMode="auto">
          <a:xfrm>
            <a:off x="1447800" y="1628800"/>
            <a:ext cx="6378575" cy="2573337"/>
            <a:chOff x="912" y="675"/>
            <a:chExt cx="4018" cy="1621"/>
          </a:xfrm>
        </p:grpSpPr>
        <p:sp>
          <p:nvSpPr>
            <p:cNvPr id="56" name="Line 90"/>
            <p:cNvSpPr>
              <a:spLocks noChangeShapeType="1"/>
            </p:cNvSpPr>
            <p:nvPr/>
          </p:nvSpPr>
          <p:spPr bwMode="auto">
            <a:xfrm>
              <a:off x="3842" y="2123"/>
              <a:ext cx="437" cy="173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1"/>
            <p:cNvSpPr txBox="1">
              <a:spLocks noChangeArrowheads="1"/>
            </p:cNvSpPr>
            <p:nvPr/>
          </p:nvSpPr>
          <p:spPr bwMode="auto">
            <a:xfrm>
              <a:off x="4545" y="1077"/>
              <a:ext cx="385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荧光屏</a:t>
              </a:r>
            </a:p>
          </p:txBody>
        </p:sp>
        <p:sp>
          <p:nvSpPr>
            <p:cNvPr id="58" name="Text Box 92"/>
            <p:cNvSpPr txBox="1">
              <a:spLocks noChangeArrowheads="1"/>
            </p:cNvSpPr>
            <p:nvPr/>
          </p:nvSpPr>
          <p:spPr bwMode="auto">
            <a:xfrm>
              <a:off x="1055" y="1050"/>
              <a:ext cx="401" cy="82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电子枪</a:t>
              </a:r>
            </a:p>
          </p:txBody>
        </p:sp>
        <p:sp>
          <p:nvSpPr>
            <p:cNvPr id="59" name="Text Box 93"/>
            <p:cNvSpPr txBox="1">
              <a:spLocks noChangeArrowheads="1"/>
            </p:cNvSpPr>
            <p:nvPr/>
          </p:nvSpPr>
          <p:spPr bwMode="auto">
            <a:xfrm>
              <a:off x="1774" y="1007"/>
              <a:ext cx="401" cy="99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聚焦系统</a:t>
              </a:r>
            </a:p>
          </p:txBody>
        </p:sp>
        <p:sp>
          <p:nvSpPr>
            <p:cNvPr id="60" name="Text Box 94"/>
            <p:cNvSpPr txBox="1">
              <a:spLocks noChangeArrowheads="1"/>
            </p:cNvSpPr>
            <p:nvPr/>
          </p:nvSpPr>
          <p:spPr bwMode="auto">
            <a:xfrm>
              <a:off x="2516" y="1007"/>
              <a:ext cx="361" cy="99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zh-CN" altLang="en-US" sz="2800">
                  <a:solidFill>
                    <a:srgbClr val="003800"/>
                  </a:solidFill>
                </a:rPr>
                <a:t>水平偏转</a:t>
              </a:r>
            </a:p>
          </p:txBody>
        </p:sp>
        <p:sp>
          <p:nvSpPr>
            <p:cNvPr id="61" name="Text Box 95"/>
            <p:cNvSpPr txBox="1">
              <a:spLocks noChangeArrowheads="1"/>
            </p:cNvSpPr>
            <p:nvPr/>
          </p:nvSpPr>
          <p:spPr bwMode="auto">
            <a:xfrm>
              <a:off x="3186" y="1007"/>
              <a:ext cx="401" cy="99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垂直偏转</a:t>
              </a: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912" y="877"/>
              <a:ext cx="2983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>
              <a:off x="912" y="2132"/>
              <a:ext cx="2938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912" y="877"/>
              <a:ext cx="0" cy="1255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 flipV="1">
              <a:off x="3888" y="679"/>
              <a:ext cx="376" cy="19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00"/>
            <p:cNvSpPr>
              <a:spLocks noChangeArrowheads="1"/>
            </p:cNvSpPr>
            <p:nvPr/>
          </p:nvSpPr>
          <p:spPr bwMode="auto">
            <a:xfrm>
              <a:off x="4065" y="675"/>
              <a:ext cx="468" cy="161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25400">
              <a:solidFill>
                <a:srgbClr val="004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7" name="Line 101"/>
          <p:cNvSpPr>
            <a:spLocks noChangeShapeType="1"/>
          </p:cNvSpPr>
          <p:nvPr/>
        </p:nvSpPr>
        <p:spPr bwMode="auto">
          <a:xfrm>
            <a:off x="5705475" y="2913087"/>
            <a:ext cx="1141413" cy="173038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37" grpId="0" animBg="1" autoUpdateAnimBg="0"/>
      <p:bldP spid="38" grpId="0" animBg="1" autoUpdateAnimBg="0"/>
      <p:bldP spid="40" grpId="0" autoUpdateAnimBg="0"/>
      <p:bldP spid="43" grpId="0" autoUpdateAnimBg="0"/>
      <p:bldP spid="44" grpId="0" autoUpdateAnimBg="0"/>
      <p:bldP spid="5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35994" y="265014"/>
            <a:ext cx="6178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/>
              <a:t>— 逻辑结构 (三级计数器)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88913" y="1376263"/>
            <a:ext cx="8467725" cy="4649788"/>
            <a:chOff x="119" y="395"/>
            <a:chExt cx="5334" cy="2929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19" y="2584"/>
              <a:ext cx="767" cy="31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点脉冲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614" y="433"/>
              <a:ext cx="1440" cy="33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 移位寄存器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55" y="1057"/>
              <a:ext cx="1451" cy="63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800" b="1"/>
                <a:t> </a:t>
              </a:r>
            </a:p>
            <a:p>
              <a:r>
                <a:rPr lang="en-US" altLang="zh-CN" sz="3000" b="1"/>
                <a:t>     VRAM</a:t>
              </a:r>
            </a:p>
            <a:p>
              <a:pPr>
                <a:lnSpc>
                  <a:spcPct val="50000"/>
                </a:lnSpc>
              </a:pPr>
              <a:endParaRPr lang="zh-CN" altLang="en-US" sz="2800" b="1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3025" y="2784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944" y="2784"/>
              <a:ext cx="2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883" y="2765"/>
              <a:ext cx="2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 flipV="1">
              <a:off x="2825" y="1682"/>
              <a:ext cx="1" cy="7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4308" y="2746"/>
              <a:ext cx="2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157" y="2501"/>
              <a:ext cx="776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600" b="1"/>
                <a:t>点脉冲计数器</a:t>
              </a:r>
              <a:endParaRPr lang="en-US" altLang="zh-CN" sz="2400" b="1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215" y="2489"/>
              <a:ext cx="808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600" b="1"/>
                <a:t>字节计数器</a:t>
              </a:r>
              <a:endParaRPr lang="en-US" altLang="zh-CN" sz="2400" b="1"/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321" y="2477"/>
              <a:ext cx="985" cy="54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</a:pPr>
              <a:endParaRPr lang="zh-CN" altLang="en-US" sz="2600" b="1"/>
            </a:p>
            <a:p>
              <a:r>
                <a:rPr lang="zh-CN" altLang="en-US" sz="2600" b="1"/>
                <a:t>线计数器</a:t>
              </a:r>
            </a:p>
            <a:p>
              <a:pPr>
                <a:lnSpc>
                  <a:spcPct val="50000"/>
                </a:lnSpc>
              </a:pPr>
              <a:endParaRPr lang="en-US" altLang="zh-CN" sz="2400" b="1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 flipV="1">
              <a:off x="3656" y="1678"/>
              <a:ext cx="1" cy="7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134" y="2260"/>
              <a:ext cx="1378" cy="511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0"/>
                </a:cxn>
                <a:cxn ang="0">
                  <a:pos x="1142" y="0"/>
                </a:cxn>
              </a:cxnLst>
              <a:rect l="0" t="0" r="r" b="b"/>
              <a:pathLst>
                <a:path w="1142" h="516">
                  <a:moveTo>
                    <a:pt x="0" y="516"/>
                  </a:moveTo>
                  <a:lnTo>
                    <a:pt x="0" y="0"/>
                  </a:lnTo>
                  <a:lnTo>
                    <a:pt x="114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953" y="581"/>
              <a:ext cx="1659" cy="2169"/>
            </a:xfrm>
            <a:custGeom>
              <a:avLst/>
              <a:gdLst/>
              <a:ahLst/>
              <a:cxnLst>
                <a:cxn ang="0">
                  <a:pos x="0" y="2145"/>
                </a:cxn>
                <a:cxn ang="0">
                  <a:pos x="0" y="0"/>
                </a:cxn>
                <a:cxn ang="0">
                  <a:pos x="1937" y="0"/>
                </a:cxn>
              </a:cxnLst>
              <a:rect l="0" t="0" r="r" b="b"/>
              <a:pathLst>
                <a:path w="1937" h="2145">
                  <a:moveTo>
                    <a:pt x="0" y="2145"/>
                  </a:moveTo>
                  <a:lnTo>
                    <a:pt x="0" y="0"/>
                  </a:lnTo>
                  <a:lnTo>
                    <a:pt x="193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>
              <a:off x="3285" y="770"/>
              <a:ext cx="139" cy="272"/>
            </a:xfrm>
            <a:prstGeom prst="upArrow">
              <a:avLst>
                <a:gd name="adj1" fmla="val 50000"/>
                <a:gd name="adj2" fmla="val 4892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125" y="598"/>
              <a:ext cx="31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4421" y="395"/>
              <a:ext cx="1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视频信号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1155" y="3032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(8分频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068" y="3033"/>
              <a:ext cx="10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smtClean="0"/>
                <a:t>(</a:t>
              </a:r>
              <a:r>
                <a:rPr lang="en-US" altLang="zh-CN" sz="2400" b="1"/>
                <a:t>8</a:t>
              </a:r>
              <a:r>
                <a:rPr lang="zh-CN" altLang="en-US" sz="2400" b="1" smtClean="0"/>
                <a:t>0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L</a:t>
              </a:r>
              <a:r>
                <a:rPr lang="zh-CN" altLang="en-US" sz="2400" b="1"/>
                <a:t>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246" y="3024"/>
              <a:ext cx="11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smtClean="0"/>
                <a:t>(</a:t>
              </a:r>
              <a:r>
                <a:rPr lang="en-US" altLang="zh-CN" sz="2400" b="1" smtClean="0"/>
                <a:t>48</a:t>
              </a:r>
              <a:r>
                <a:rPr lang="zh-CN" altLang="en-US" sz="2400" b="1" smtClean="0"/>
                <a:t>0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m</a:t>
              </a:r>
              <a:r>
                <a:rPr lang="zh-CN" altLang="en-US" sz="2400" b="1"/>
                <a:t>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</p:grp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2982639" y="3584652"/>
            <a:ext cx="1566689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smtClean="0"/>
              <a:t>低位地址</a:t>
            </a:r>
            <a:endParaRPr lang="en-US" altLang="zh-CN" sz="2600" b="1"/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5803900" y="3541613"/>
            <a:ext cx="1658939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smtClean="0"/>
              <a:t>高位地址</a:t>
            </a:r>
            <a:endParaRPr lang="en-US" altLang="zh-CN" sz="2600" b="1"/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7218363" y="4032150"/>
            <a:ext cx="1511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/>
              <a:t>水平同步</a:t>
            </a:r>
          </a:p>
          <a:p>
            <a:pPr>
              <a:lnSpc>
                <a:spcPct val="90000"/>
              </a:lnSpc>
            </a:pPr>
            <a:r>
              <a:rPr lang="zh-CN" altLang="en-US" sz="2600" b="1"/>
              <a:t> (行同步</a:t>
            </a:r>
            <a:r>
              <a:rPr lang="en-US" altLang="zh-CN" sz="2600" b="1"/>
              <a:t>)</a:t>
            </a: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7221538" y="4843363"/>
            <a:ext cx="1511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/>
              <a:t>垂直同步</a:t>
            </a:r>
          </a:p>
          <a:p>
            <a:pPr>
              <a:lnSpc>
                <a:spcPct val="90000"/>
              </a:lnSpc>
            </a:pPr>
            <a:r>
              <a:rPr lang="zh-CN" altLang="en-US" sz="2600" b="1"/>
              <a:t> (场同步</a:t>
            </a:r>
            <a:r>
              <a:rPr lang="en-US" altLang="zh-CN" sz="2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4" grpId="0" build="p" autoUpdateAnimBg="0"/>
      <p:bldP spid="25" grpId="0" build="p" autoUpdateAnimBg="0"/>
      <p:bldP spid="26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4950" y="774154"/>
            <a:ext cx="2511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2. 扫描方式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83768" y="1291546"/>
            <a:ext cx="5181600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电子束无固定扫描路径,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02791"/>
            <a:ext cx="2528888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ebdings" pitchFamily="18" charset="2"/>
              </a:rPr>
              <a:t> </a:t>
            </a:r>
            <a:r>
              <a:rPr lang="zh-CN" altLang="en-US" sz="2800" b="1"/>
              <a:t>随机扫描: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72201" y="1261383"/>
            <a:ext cx="2600350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控制电路复杂。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528" y="1924437"/>
            <a:ext cx="2954338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ebdings" pitchFamily="18" charset="2"/>
              </a:rPr>
              <a:t></a:t>
            </a:r>
            <a:r>
              <a:rPr lang="zh-CN" altLang="en-US" sz="2800" b="1"/>
              <a:t>光栅扫描: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12800" y="2492896"/>
            <a:ext cx="4062413" cy="6309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电子束扫描路径固定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44550" y="2496071"/>
            <a:ext cx="8042275" cy="11146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                                     (自上而下, 从左向右全屏扫描),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2275" y="3056273"/>
            <a:ext cx="3505200" cy="6309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控制电路简单。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4000" y="3776116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3. 光栅的形成   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603250" y="4282529"/>
            <a:ext cx="452596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水平偏转线圈加锯齿波电流,  形成水平扫描线(即</a:t>
            </a:r>
            <a:r>
              <a:rPr lang="zh-CN" altLang="en-US" sz="2800" b="1">
                <a:solidFill>
                  <a:srgbClr val="0000FF"/>
                </a:solidFill>
              </a:rPr>
              <a:t>行扫描</a:t>
            </a:r>
            <a:r>
              <a:rPr lang="zh-CN" altLang="en-US" sz="2800" b="1"/>
              <a:t>) 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588963" y="5554696"/>
            <a:ext cx="478313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垂直偏转线圈加锯齿波电流,  使水平线垂直移动(即</a:t>
            </a:r>
            <a:r>
              <a:rPr lang="zh-CN" altLang="en-US" sz="2800" b="1">
                <a:solidFill>
                  <a:srgbClr val="0000FF"/>
                </a:solidFill>
              </a:rPr>
              <a:t>场扫描</a:t>
            </a:r>
            <a:r>
              <a:rPr lang="zh-CN" altLang="en-US" sz="2800" b="1"/>
              <a:t>)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 flipV="1">
            <a:off x="5462588" y="4523407"/>
            <a:ext cx="674687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6122988" y="4537695"/>
            <a:ext cx="161925" cy="4953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 flipV="1">
            <a:off x="6299200" y="4509120"/>
            <a:ext cx="660400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Line 69"/>
          <p:cNvSpPr>
            <a:spLocks noChangeShapeType="1"/>
          </p:cNvSpPr>
          <p:nvPr/>
        </p:nvSpPr>
        <p:spPr bwMode="auto">
          <a:xfrm>
            <a:off x="6973888" y="4523407"/>
            <a:ext cx="133350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 flipV="1">
            <a:off x="7121525" y="4509120"/>
            <a:ext cx="688975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7824788" y="4523407"/>
            <a:ext cx="146050" cy="5381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9" name="Line 72"/>
          <p:cNvSpPr>
            <a:spLocks noChangeShapeType="1"/>
          </p:cNvSpPr>
          <p:nvPr/>
        </p:nvSpPr>
        <p:spPr bwMode="auto">
          <a:xfrm flipV="1">
            <a:off x="7985125" y="4537695"/>
            <a:ext cx="676275" cy="509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" name="Line 75"/>
          <p:cNvSpPr>
            <a:spLocks noChangeShapeType="1"/>
          </p:cNvSpPr>
          <p:nvPr/>
        </p:nvSpPr>
        <p:spPr bwMode="auto">
          <a:xfrm>
            <a:off x="8655050" y="4537695"/>
            <a:ext cx="160338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1" name="Line 95"/>
          <p:cNvSpPr>
            <a:spLocks noChangeShapeType="1"/>
          </p:cNvSpPr>
          <p:nvPr/>
        </p:nvSpPr>
        <p:spPr bwMode="auto">
          <a:xfrm flipV="1">
            <a:off x="5443538" y="5501729"/>
            <a:ext cx="3324225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>
            <a:off x="8767763" y="5501729"/>
            <a:ext cx="204787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 advAuto="3000"/>
      <p:bldP spid="4" grpId="0" build="p" autoUpdateAnimBg="0"/>
      <p:bldP spid="5" grpId="0" build="p" autoUpdateAnimBg="0" advAuto="2000"/>
      <p:bldP spid="6" grpId="0" build="p" autoUpdateAnimBg="0"/>
      <p:bldP spid="7" grpId="0" build="p" autoUpdateAnimBg="0"/>
      <p:bldP spid="8" grpId="0" build="p" autoUpdateAnimBg="0" advAuto="1000"/>
      <p:bldP spid="9" grpId="0" build="p" autoUpdateAnimBg="0" advAuto="2000"/>
      <p:bldP spid="10" grpId="0" build="p" autoUpdateAnimBg="0"/>
      <p:bldP spid="11" grpId="0" build="p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5844480" y="553046"/>
            <a:ext cx="3048000" cy="1147762"/>
            <a:chOff x="3196" y="1034"/>
            <a:chExt cx="1920" cy="723"/>
          </a:xfrm>
        </p:grpSpPr>
        <p:sp>
          <p:nvSpPr>
            <p:cNvPr id="3" name="Line 2"/>
            <p:cNvSpPr>
              <a:spLocks noChangeShapeType="1"/>
            </p:cNvSpPr>
            <p:nvPr/>
          </p:nvSpPr>
          <p:spPr bwMode="auto">
            <a:xfrm flipV="1">
              <a:off x="319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353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367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01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15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9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63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97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412" y="1034"/>
              <a:ext cx="16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行扫描电流:   </a:t>
              </a:r>
            </a:p>
          </p:txBody>
        </p:sp>
      </p:grpSp>
      <p:grpSp>
        <p:nvGrpSpPr>
          <p:cNvPr id="12" name="Group 95"/>
          <p:cNvGrpSpPr>
            <a:grpSpLocks/>
          </p:cNvGrpSpPr>
          <p:nvPr/>
        </p:nvGrpSpPr>
        <p:grpSpPr bwMode="auto">
          <a:xfrm>
            <a:off x="5745162" y="1988840"/>
            <a:ext cx="3211512" cy="1192213"/>
            <a:chOff x="3619" y="1240"/>
            <a:chExt cx="2023" cy="751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914" y="1240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场扫描电流:   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619" y="1646"/>
              <a:ext cx="1815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434" y="1655"/>
              <a:ext cx="192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450704" y="642962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水平正扫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403079" y="1257324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水平回扫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317354" y="173674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垂直回扫</a:t>
            </a:r>
          </a:p>
        </p:txBody>
      </p: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1171575" y="3522811"/>
            <a:ext cx="6721475" cy="2930525"/>
            <a:chOff x="738" y="1764"/>
            <a:chExt cx="4234" cy="1846"/>
          </a:xfrm>
        </p:grpSpPr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4584" y="2038"/>
              <a:ext cx="388" cy="7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荧光屏</a:t>
              </a: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2363" y="1980"/>
              <a:ext cx="349" cy="84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</a:rPr>
                <a:t>  </a:t>
              </a:r>
              <a:r>
                <a:rPr lang="zh-CN" altLang="en-US" sz="2400" b="1">
                  <a:solidFill>
                    <a:srgbClr val="000099"/>
                  </a:solidFill>
                </a:rPr>
                <a:t>电子枪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2804" y="1987"/>
              <a:ext cx="340" cy="83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聚焦系统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3261" y="1980"/>
              <a:ext cx="332" cy="83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水平偏转</a:t>
              </a:r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3732" y="1979"/>
              <a:ext cx="332" cy="83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垂直偏转</a:t>
              </a:r>
            </a:p>
          </p:txBody>
        </p: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2250" y="1764"/>
              <a:ext cx="2305" cy="1318"/>
              <a:chOff x="832" y="2313"/>
              <a:chExt cx="3904" cy="1824"/>
            </a:xfrm>
          </p:grpSpPr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4058" y="3935"/>
                <a:ext cx="60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832" y="2553"/>
                <a:ext cx="3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832" y="3945"/>
                <a:ext cx="3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832" y="2553"/>
                <a:ext cx="1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Line 57"/>
              <p:cNvSpPr>
                <a:spLocks noChangeShapeType="1"/>
              </p:cNvSpPr>
              <p:nvPr/>
            </p:nvSpPr>
            <p:spPr bwMode="auto">
              <a:xfrm flipV="1">
                <a:off x="4086" y="2313"/>
                <a:ext cx="57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Freeform 58"/>
              <p:cNvSpPr>
                <a:spLocks/>
              </p:cNvSpPr>
              <p:nvPr/>
            </p:nvSpPr>
            <p:spPr bwMode="auto">
              <a:xfrm>
                <a:off x="4667" y="2313"/>
                <a:ext cx="69" cy="18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8" y="1619"/>
                  </a:cxn>
                  <a:cxn ang="0">
                    <a:pos x="0" y="3188"/>
                  </a:cxn>
                </a:cxnLst>
                <a:rect l="0" t="0" r="r" b="b"/>
                <a:pathLst>
                  <a:path w="298" h="3188">
                    <a:moveTo>
                      <a:pt x="0" y="0"/>
                    </a:moveTo>
                    <a:cubicBezTo>
                      <a:pt x="149" y="544"/>
                      <a:pt x="298" y="1088"/>
                      <a:pt x="298" y="1619"/>
                    </a:cubicBezTo>
                    <a:cubicBezTo>
                      <a:pt x="298" y="2150"/>
                      <a:pt x="149" y="2669"/>
                      <a:pt x="0" y="31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Freeform 59"/>
              <p:cNvSpPr>
                <a:spLocks/>
              </p:cNvSpPr>
              <p:nvPr/>
            </p:nvSpPr>
            <p:spPr bwMode="auto">
              <a:xfrm flipH="1">
                <a:off x="4585" y="2319"/>
                <a:ext cx="69" cy="18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8" y="1619"/>
                  </a:cxn>
                  <a:cxn ang="0">
                    <a:pos x="0" y="3188"/>
                  </a:cxn>
                </a:cxnLst>
                <a:rect l="0" t="0" r="r" b="b"/>
                <a:pathLst>
                  <a:path w="298" h="3188">
                    <a:moveTo>
                      <a:pt x="0" y="0"/>
                    </a:moveTo>
                    <a:cubicBezTo>
                      <a:pt x="149" y="544"/>
                      <a:pt x="298" y="1088"/>
                      <a:pt x="298" y="1619"/>
                    </a:cubicBezTo>
                    <a:cubicBezTo>
                      <a:pt x="298" y="2150"/>
                      <a:pt x="149" y="2669"/>
                      <a:pt x="0" y="31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6" name="Text Box 64"/>
            <p:cNvSpPr txBox="1">
              <a:spLocks noChangeArrowheads="1"/>
            </p:cNvSpPr>
            <p:nvPr/>
          </p:nvSpPr>
          <p:spPr bwMode="auto">
            <a:xfrm>
              <a:off x="741" y="2894"/>
              <a:ext cx="1272" cy="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行扫描电路</a:t>
              </a:r>
              <a:r>
                <a:rPr lang="en-US" altLang="zh-CN" sz="2800" b="1">
                  <a:latin typeface="宋体" pitchFamily="2" charset="-122"/>
                </a:rPr>
                <a:t>  </a:t>
              </a:r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38" y="3298"/>
              <a:ext cx="1271" cy="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场扫描电路   </a:t>
              </a:r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2013" y="2807"/>
              <a:ext cx="1380" cy="279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380" y="199"/>
                </a:cxn>
                <a:cxn ang="0">
                  <a:pos x="1380" y="0"/>
                </a:cxn>
              </a:cxnLst>
              <a:rect l="0" t="0" r="r" b="b"/>
              <a:pathLst>
                <a:path w="1380" h="199">
                  <a:moveTo>
                    <a:pt x="0" y="199"/>
                  </a:moveTo>
                  <a:lnTo>
                    <a:pt x="1380" y="199"/>
                  </a:lnTo>
                  <a:lnTo>
                    <a:pt x="138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67"/>
            <p:cNvSpPr>
              <a:spLocks/>
            </p:cNvSpPr>
            <p:nvPr/>
          </p:nvSpPr>
          <p:spPr bwMode="auto">
            <a:xfrm>
              <a:off x="2019" y="2824"/>
              <a:ext cx="1847" cy="636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380" y="199"/>
                </a:cxn>
                <a:cxn ang="0">
                  <a:pos x="1380" y="0"/>
                </a:cxn>
              </a:cxnLst>
              <a:rect l="0" t="0" r="r" b="b"/>
              <a:pathLst>
                <a:path w="1380" h="199">
                  <a:moveTo>
                    <a:pt x="0" y="199"/>
                  </a:moveTo>
                  <a:lnTo>
                    <a:pt x="1380" y="199"/>
                  </a:lnTo>
                  <a:lnTo>
                    <a:pt x="138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7" name="AutoShape 75"/>
          <p:cNvSpPr>
            <a:spLocks noChangeArrowheads="1"/>
          </p:cNvSpPr>
          <p:nvPr/>
        </p:nvSpPr>
        <p:spPr bwMode="auto">
          <a:xfrm>
            <a:off x="488429" y="892199"/>
            <a:ext cx="2800350" cy="22145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8" name="Line 76"/>
          <p:cNvSpPr>
            <a:spLocks noChangeShapeType="1"/>
          </p:cNvSpPr>
          <p:nvPr/>
        </p:nvSpPr>
        <p:spPr bwMode="auto">
          <a:xfrm>
            <a:off x="650354" y="1103337"/>
            <a:ext cx="2562225" cy="214312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>
            <a:off x="590029" y="2659087"/>
            <a:ext cx="254635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5" name="Line 83"/>
          <p:cNvSpPr>
            <a:spLocks noChangeShapeType="1"/>
          </p:cNvSpPr>
          <p:nvPr/>
        </p:nvSpPr>
        <p:spPr bwMode="auto">
          <a:xfrm flipH="1">
            <a:off x="636066" y="1362546"/>
            <a:ext cx="2514600" cy="122238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84"/>
          <p:cNvSpPr>
            <a:spLocks noChangeShapeType="1"/>
          </p:cNvSpPr>
          <p:nvPr/>
        </p:nvSpPr>
        <p:spPr bwMode="auto">
          <a:xfrm flipH="1">
            <a:off x="650354" y="1692424"/>
            <a:ext cx="2514600" cy="152400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Line 85"/>
          <p:cNvSpPr>
            <a:spLocks noChangeShapeType="1"/>
          </p:cNvSpPr>
          <p:nvPr/>
        </p:nvSpPr>
        <p:spPr bwMode="auto">
          <a:xfrm flipH="1">
            <a:off x="634479" y="2095570"/>
            <a:ext cx="2514600" cy="152400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>
            <a:off x="644153" y="1085874"/>
            <a:ext cx="2520801" cy="18018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" name="Line 87"/>
          <p:cNvSpPr>
            <a:spLocks noChangeShapeType="1"/>
          </p:cNvSpPr>
          <p:nvPr/>
        </p:nvSpPr>
        <p:spPr bwMode="auto">
          <a:xfrm flipH="1">
            <a:off x="626219" y="2468637"/>
            <a:ext cx="2482850" cy="168275"/>
          </a:xfrm>
          <a:prstGeom prst="line">
            <a:avLst/>
          </a:prstGeom>
          <a:noFill/>
          <a:ln w="53975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Line 88"/>
          <p:cNvSpPr>
            <a:spLocks noChangeShapeType="1"/>
          </p:cNvSpPr>
          <p:nvPr/>
        </p:nvSpPr>
        <p:spPr bwMode="auto">
          <a:xfrm>
            <a:off x="650354" y="2246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>
            <a:off x="650354" y="1865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>
            <a:off x="650354" y="1484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V="1">
            <a:off x="2326754" y="950937"/>
            <a:ext cx="1190625" cy="257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Line 92"/>
          <p:cNvSpPr>
            <a:spLocks noChangeShapeType="1"/>
          </p:cNvSpPr>
          <p:nvPr/>
        </p:nvSpPr>
        <p:spPr bwMode="auto">
          <a:xfrm flipV="1">
            <a:off x="2982391" y="2247924"/>
            <a:ext cx="958850" cy="406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Line 93"/>
          <p:cNvSpPr>
            <a:spLocks noChangeShapeType="1"/>
          </p:cNvSpPr>
          <p:nvPr/>
        </p:nvSpPr>
        <p:spPr bwMode="auto">
          <a:xfrm>
            <a:off x="2598216" y="1408137"/>
            <a:ext cx="852488" cy="157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7" grpId="0" animBg="1"/>
      <p:bldP spid="38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4995" y="4035702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扫描顺序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74875" y="3300859"/>
            <a:ext cx="25669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逐行扫描: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41757" y="4610945"/>
            <a:ext cx="25336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隔行扫描: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4003675" y="3286572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一帧一遍扫完   </a:t>
            </a:r>
          </a:p>
        </p:txBody>
      </p:sp>
      <p:sp>
        <p:nvSpPr>
          <p:cNvPr id="6" name="AutoShape 33"/>
          <p:cNvSpPr>
            <a:spLocks/>
          </p:cNvSpPr>
          <p:nvPr/>
        </p:nvSpPr>
        <p:spPr bwMode="auto">
          <a:xfrm>
            <a:off x="1973470" y="3573016"/>
            <a:ext cx="261730" cy="1444487"/>
          </a:xfrm>
          <a:prstGeom prst="leftBrace">
            <a:avLst>
              <a:gd name="adj1" fmla="val 460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267450" y="3284984"/>
            <a:ext cx="238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(一帧一场)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3968" y="3860154"/>
            <a:ext cx="242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场频= 帧频   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995936" y="4638080"/>
            <a:ext cx="2471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一帧两遍扫完   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6231136" y="4607917"/>
            <a:ext cx="2005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(一帧两场)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79268" y="5229200"/>
            <a:ext cx="270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场频=2帧频   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511175" y="759371"/>
            <a:ext cx="24018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4. 扫描频率   </a:t>
            </a:r>
          </a:p>
        </p:txBody>
      </p: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2813050" y="692696"/>
            <a:ext cx="2378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fx= s </a:t>
            </a:r>
            <a:r>
              <a:rPr lang="en-US" altLang="zh-CN" sz="2800" b="1">
                <a:sym typeface="Symbol" pitchFamily="18" charset="2"/>
              </a:rPr>
              <a:t> </a:t>
            </a:r>
            <a:r>
              <a:rPr lang="en-US" altLang="zh-CN" sz="2800" b="1">
                <a:ea typeface="黑体" pitchFamily="2" charset="-122"/>
              </a:rPr>
              <a:t>fy</a:t>
            </a:r>
          </a:p>
        </p:txBody>
      </p:sp>
      <p:sp>
        <p:nvSpPr>
          <p:cNvPr id="14" name="Text Box 83"/>
          <p:cNvSpPr txBox="1">
            <a:spLocks noChangeArrowheads="1"/>
          </p:cNvSpPr>
          <p:nvPr/>
        </p:nvSpPr>
        <p:spPr bwMode="auto">
          <a:xfrm>
            <a:off x="1458913" y="2570872"/>
            <a:ext cx="316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行频(行扫描频率)  </a:t>
            </a:r>
          </a:p>
        </p:txBody>
      </p:sp>
      <p:sp>
        <p:nvSpPr>
          <p:cNvPr id="15" name="Text Box 84"/>
          <p:cNvSpPr txBox="1">
            <a:spLocks noChangeArrowheads="1"/>
          </p:cNvSpPr>
          <p:nvPr/>
        </p:nvSpPr>
        <p:spPr bwMode="auto">
          <a:xfrm>
            <a:off x="773113" y="2564904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fx:   </a:t>
            </a:r>
          </a:p>
        </p:txBody>
      </p:sp>
      <p:sp>
        <p:nvSpPr>
          <p:cNvPr id="16" name="Text Box 85"/>
          <p:cNvSpPr txBox="1">
            <a:spLocks noChangeArrowheads="1"/>
          </p:cNvSpPr>
          <p:nvPr/>
        </p:nvSpPr>
        <p:spPr bwMode="auto">
          <a:xfrm>
            <a:off x="787400" y="2011561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fy:   </a:t>
            </a:r>
          </a:p>
        </p:txBody>
      </p:sp>
      <p:sp>
        <p:nvSpPr>
          <p:cNvPr id="17" name="Text Box 86"/>
          <p:cNvSpPr txBox="1">
            <a:spLocks noChangeArrowheads="1"/>
          </p:cNvSpPr>
          <p:nvPr/>
        </p:nvSpPr>
        <p:spPr bwMode="auto">
          <a:xfrm>
            <a:off x="1473200" y="2045791"/>
            <a:ext cx="300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场频(场扫描频率) </a:t>
            </a:r>
          </a:p>
        </p:txBody>
      </p:sp>
      <p:sp>
        <p:nvSpPr>
          <p:cNvPr id="18" name="Text Box 87"/>
          <p:cNvSpPr txBox="1">
            <a:spLocks noChangeArrowheads="1"/>
          </p:cNvSpPr>
          <p:nvPr/>
        </p:nvSpPr>
        <p:spPr bwMode="auto">
          <a:xfrm>
            <a:off x="830263" y="1455773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s:   </a:t>
            </a:r>
          </a:p>
        </p:txBody>
      </p:sp>
      <p:sp>
        <p:nvSpPr>
          <p:cNvPr id="19" name="Text Box 88"/>
          <p:cNvSpPr txBox="1">
            <a:spLocks noChangeArrowheads="1"/>
          </p:cNvSpPr>
          <p:nvPr/>
        </p:nvSpPr>
        <p:spPr bwMode="auto">
          <a:xfrm>
            <a:off x="1230313" y="1469728"/>
            <a:ext cx="2973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</a:t>
            </a:r>
            <a:r>
              <a:rPr lang="zh-CN" altLang="en-US" sz="2800" b="1" smtClean="0"/>
              <a:t>场扫描的</a:t>
            </a:r>
            <a:r>
              <a:rPr lang="zh-CN" altLang="en-US" sz="2800" b="1"/>
              <a:t>行</a:t>
            </a:r>
            <a:r>
              <a:rPr lang="zh-CN" altLang="en-US" sz="2800" b="1" smtClean="0"/>
              <a:t>数   </a:t>
            </a:r>
            <a:endParaRPr lang="zh-CN" altLang="en-US" sz="2800" b="1"/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5016500" y="735559"/>
            <a:ext cx="3352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帧频不低于25</a:t>
            </a:r>
            <a:r>
              <a:rPr lang="en-US" altLang="zh-CN" sz="3000" b="1" u="sng"/>
              <a:t>H</a:t>
            </a:r>
            <a:r>
              <a:rPr lang="en-US" altLang="zh-CN" b="1" u="sng"/>
              <a:t>Z</a:t>
            </a:r>
            <a:r>
              <a:rPr lang="en-US" altLang="zh-CN" sz="3000" b="1"/>
              <a:t>   </a:t>
            </a:r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>
            <a:off x="6762889" y="1220540"/>
            <a:ext cx="0" cy="277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2" name="Text Box 93"/>
          <p:cNvSpPr txBox="1">
            <a:spLocks noChangeArrowheads="1"/>
          </p:cNvSpPr>
          <p:nvPr/>
        </p:nvSpPr>
        <p:spPr bwMode="auto">
          <a:xfrm>
            <a:off x="4841875" y="1560264"/>
            <a:ext cx="44450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即每秒钟扫描的帧数。</a:t>
            </a:r>
          </a:p>
          <a:p>
            <a:pPr>
              <a:spcBef>
                <a:spcPct val="15000"/>
              </a:spcBef>
            </a:pPr>
            <a:r>
              <a:rPr lang="zh-CN" altLang="en-US" sz="2800" b="1"/>
              <a:t>荧光屏余辉时间有限, 低于该频率, 屏幕将出现闪烁</a:t>
            </a:r>
          </a:p>
        </p:txBody>
      </p:sp>
      <p:sp>
        <p:nvSpPr>
          <p:cNvPr id="23" name="Text Box 94"/>
          <p:cNvSpPr txBox="1">
            <a:spLocks noChangeArrowheads="1"/>
          </p:cNvSpPr>
          <p:nvPr/>
        </p:nvSpPr>
        <p:spPr bwMode="auto">
          <a:xfrm>
            <a:off x="4476750" y="5870028"/>
            <a:ext cx="3667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比如: 帧频为</a:t>
            </a:r>
            <a:r>
              <a:rPr lang="en-US" altLang="zh-CN" sz="2800" b="1"/>
              <a:t>25HZ, </a:t>
            </a:r>
            <a:r>
              <a:rPr lang="zh-CN" altLang="en-US" sz="2800" b="1"/>
              <a:t>则每秒需要扫描50场。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nimBg="1"/>
      <p:bldP spid="7" grpId="0" build="p" autoUpdateAnimBg="0" advAuto="1000"/>
      <p:bldP spid="8" grpId="0" autoUpdateAnimBg="0"/>
      <p:bldP spid="9" grpId="0" build="p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build="p" autoUpdateAnimBg="0" advAuto="0"/>
      <p:bldP spid="15" grpId="0" build="p" autoUpdateAnimBg="0"/>
      <p:bldP spid="16" grpId="0" build="p" autoUpdateAnimBg="0"/>
      <p:bldP spid="17" grpId="0" build="p" autoUpdateAnimBg="0" advAuto="0"/>
      <p:bldP spid="18" grpId="0" build="p" autoUpdateAnimBg="0"/>
      <p:bldP spid="19" grpId="0" build="p" autoUpdateAnimBg="0" advAuto="0"/>
      <p:bldP spid="20" grpId="0" autoUpdateAnimBg="0"/>
      <p:bldP spid="21" grpId="0" animBg="1"/>
      <p:bldP spid="22" grpId="0" autoUpdateAnimBg="0"/>
      <p:bldP spid="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9632" y="2497013"/>
            <a:ext cx="696913" cy="503238"/>
            <a:chOff x="3600" y="1968"/>
            <a:chExt cx="240" cy="19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3600" y="1968"/>
              <a:ext cx="24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600" y="2064"/>
              <a:ext cx="24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13570" y="863700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水平、垂直同步分别控制电子束</a:t>
            </a:r>
            <a:r>
              <a:rPr lang="en-US" altLang="zh-CN" sz="2800" b="1"/>
              <a:t>X</a:t>
            </a:r>
            <a:r>
              <a:rPr lang="zh-CN" altLang="en-US" sz="2800" b="1"/>
              <a:t>向与</a:t>
            </a:r>
            <a:r>
              <a:rPr lang="en-US" altLang="zh-CN" sz="2800" b="1"/>
              <a:t>Y</a:t>
            </a:r>
            <a:r>
              <a:rPr lang="zh-CN" altLang="en-US" sz="2800" b="1"/>
              <a:t>向偏转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426895" y="4554810"/>
            <a:ext cx="457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60872" y="143421"/>
            <a:ext cx="3567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5. 像点存在的表现</a:t>
            </a:r>
            <a:endParaRPr lang="en-US" altLang="zh-CN" sz="3000" b="1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8920" y="2228726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视频=0, 变暗   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892157" y="4435747"/>
            <a:ext cx="110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像点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45182" y="863501"/>
            <a:ext cx="1741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位置:   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5182" y="1511573"/>
            <a:ext cx="13636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亮度:  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78520" y="3380532"/>
            <a:ext cx="16303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颜色:  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15157" y="1514946"/>
            <a:ext cx="5773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视频信号控制</a:t>
            </a:r>
            <a:r>
              <a:rPr lang="zh-CN" altLang="en-US" sz="2800" b="1" smtClean="0"/>
              <a:t>电子束通断和强弱</a:t>
            </a:r>
            <a:endParaRPr lang="zh-CN" altLang="en-US" sz="2800" b="1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7332" y="2693863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视频=1, 点亮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550095" y="3356992"/>
            <a:ext cx="645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红、绿、蓝三基色控制(彩色显示器</a:t>
            </a:r>
            <a:r>
              <a:rPr lang="en-US" altLang="zh-CN" sz="2800" b="1"/>
              <a:t>)   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6396732" y="4861197"/>
            <a:ext cx="12192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549132" y="5394597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082532" y="5394597"/>
            <a:ext cx="381000" cy="381000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6809482" y="5013597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403207" y="4769122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968107" y="4121422"/>
            <a:ext cx="144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红点   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529957" y="5886722"/>
            <a:ext cx="1190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绿点   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6044307" y="5670822"/>
            <a:ext cx="520700" cy="307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7447657" y="5718447"/>
            <a:ext cx="533400" cy="2286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7908032" y="5634310"/>
            <a:ext cx="109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蓝点   </a:t>
            </a:r>
          </a:p>
        </p:txBody>
      </p: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1837432" y="3849960"/>
            <a:ext cx="3421063" cy="2819400"/>
            <a:chOff x="1248" y="1944"/>
            <a:chExt cx="2155" cy="1776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369" y="1944"/>
              <a:ext cx="20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  R G B     </a:t>
              </a:r>
              <a:r>
                <a:rPr lang="zh-CN" altLang="en-US" sz="2800" b="1"/>
                <a:t>颜色</a:t>
              </a:r>
              <a:r>
                <a:rPr lang="zh-CN" altLang="en-US" b="1"/>
                <a:t>   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2557" y="228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红   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369" y="2277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0  1 0 0 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69" y="2556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1  1 0 0 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539" y="2547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淡红   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369" y="2844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0  0 1 0 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539" y="2835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绿   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69" y="3123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1  0 1 0 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530" y="3114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淡绿   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369" y="3391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0  1 1 1 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39" y="3393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白   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248" y="2289"/>
              <a:ext cx="18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9" name="文本框 38"/>
          <p:cNvSpPr txBox="1"/>
          <p:nvPr/>
        </p:nvSpPr>
        <p:spPr>
          <a:xfrm flipH="1">
            <a:off x="4946787" y="2309370"/>
            <a:ext cx="33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改变信号电平的大小，控制不同的亮度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animBg="1"/>
      <p:bldP spid="18" grpId="0" animBg="1" autoUpdateAnimBg="0"/>
      <p:bldP spid="19" grpId="0" animBg="1"/>
      <p:bldP spid="20" grpId="0" animBg="1"/>
      <p:bldP spid="21" grpId="0" build="p" autoUpdateAnimBg="0" advAuto="0"/>
      <p:bldP spid="22" grpId="0" build="p" autoUpdateAnimBg="0" advAuto="0"/>
      <p:bldP spid="23" grpId="0" animBg="1"/>
      <p:bldP spid="24" grpId="0" animBg="1"/>
      <p:bldP spid="25" grpId="0" build="p" autoUpdateAnimBg="0" advAuto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3075" y="949548"/>
            <a:ext cx="8670925" cy="138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b="1"/>
              <a:t>设置了三只电子枪, 分别发射三束电子束, 电子束轰击三种不同基色的像点: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04938" y="2771353"/>
            <a:ext cx="6178550" cy="3609975"/>
            <a:chOff x="1404938" y="2051273"/>
            <a:chExt cx="6178550" cy="3609975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404938" y="2051273"/>
              <a:ext cx="6178550" cy="3609975"/>
              <a:chOff x="696" y="327"/>
              <a:chExt cx="3892" cy="2274"/>
            </a:xfrm>
          </p:grpSpPr>
          <p:sp>
            <p:nvSpPr>
              <p:cNvPr id="4" name="Rectangle 51"/>
              <p:cNvSpPr>
                <a:spLocks noChangeArrowheads="1"/>
              </p:cNvSpPr>
              <p:nvPr/>
            </p:nvSpPr>
            <p:spPr bwMode="auto">
              <a:xfrm>
                <a:off x="696" y="327"/>
                <a:ext cx="3892" cy="227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" name="AutoShape 52"/>
              <p:cNvSpPr>
                <a:spLocks noChangeArrowheads="1"/>
              </p:cNvSpPr>
              <p:nvPr/>
            </p:nvSpPr>
            <p:spPr bwMode="auto">
              <a:xfrm rot="2362582">
                <a:off x="3222" y="626"/>
                <a:ext cx="1361" cy="1736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 rot="-2589">
                <a:off x="1034" y="1041"/>
                <a:ext cx="743" cy="351"/>
                <a:chOff x="1242" y="2578"/>
                <a:chExt cx="644" cy="351"/>
              </a:xfrm>
            </p:grpSpPr>
            <p:grpSp>
              <p:nvGrpSpPr>
                <p:cNvPr id="28" name="Group 54"/>
                <p:cNvGrpSpPr>
                  <a:grpSpLocks/>
                </p:cNvGrpSpPr>
                <p:nvPr/>
              </p:nvGrpSpPr>
              <p:grpSpPr bwMode="auto">
                <a:xfrm rot="379471">
                  <a:off x="1399" y="2578"/>
                  <a:ext cx="487" cy="163"/>
                  <a:chOff x="1538" y="3491"/>
                  <a:chExt cx="487" cy="163"/>
                </a:xfrm>
              </p:grpSpPr>
              <p:sp>
                <p:nvSpPr>
                  <p:cNvPr id="35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3495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3399FF"/>
                      </a:gs>
                      <a:gs pos="100000">
                        <a:srgbClr val="3399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3399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865" y="3491"/>
                    <a:ext cx="149" cy="159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9" name="Group 57"/>
                <p:cNvGrpSpPr>
                  <a:grpSpLocks/>
                </p:cNvGrpSpPr>
                <p:nvPr/>
              </p:nvGrpSpPr>
              <p:grpSpPr bwMode="auto">
                <a:xfrm>
                  <a:off x="1345" y="2756"/>
                  <a:ext cx="487" cy="173"/>
                  <a:chOff x="1275" y="2955"/>
                  <a:chExt cx="487" cy="173"/>
                </a:xfrm>
              </p:grpSpPr>
              <p:sp>
                <p:nvSpPr>
                  <p:cNvPr id="33" name="AutoShape 58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275" y="2955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00FF00"/>
                      </a:gs>
                      <a:gs pos="100000">
                        <a:srgbClr val="00FF0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4" name="Oval 59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612" y="2969"/>
                    <a:ext cx="149" cy="159"/>
                  </a:xfrm>
                  <a:prstGeom prst="ellipse">
                    <a:avLst/>
                  </a:prstGeom>
                  <a:solidFill>
                    <a:srgbClr val="339933"/>
                  </a:solidFill>
                  <a:ln w="9525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0" name="Group 60"/>
                <p:cNvGrpSpPr>
                  <a:grpSpLocks/>
                </p:cNvGrpSpPr>
                <p:nvPr/>
              </p:nvGrpSpPr>
              <p:grpSpPr bwMode="auto">
                <a:xfrm>
                  <a:off x="1242" y="2624"/>
                  <a:ext cx="487" cy="173"/>
                  <a:chOff x="1302" y="3250"/>
                  <a:chExt cx="487" cy="173"/>
                </a:xfrm>
              </p:grpSpPr>
              <p:sp>
                <p:nvSpPr>
                  <p:cNvPr id="31" name="AutoShape 61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302" y="3250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FF7C80"/>
                      </a:gs>
                      <a:gs pos="100000">
                        <a:srgbClr val="FF7C8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FF7C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2" name="Oval 62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639" y="3264"/>
                    <a:ext cx="149" cy="159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</p:grpSp>
          <p:sp>
            <p:nvSpPr>
              <p:cNvPr id="7" name="Line 63"/>
              <p:cNvSpPr>
                <a:spLocks noChangeShapeType="1"/>
              </p:cNvSpPr>
              <p:nvPr/>
            </p:nvSpPr>
            <p:spPr bwMode="auto">
              <a:xfrm rot="311788">
                <a:off x="1705" y="1166"/>
                <a:ext cx="665" cy="111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rot="311788">
                <a:off x="1556" y="1226"/>
                <a:ext cx="710" cy="5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rot="311788" flipV="1">
                <a:off x="1667" y="1298"/>
                <a:ext cx="686" cy="61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10" name="Group 66"/>
              <p:cNvGrpSpPr>
                <a:grpSpLocks/>
              </p:cNvGrpSpPr>
              <p:nvPr/>
            </p:nvGrpSpPr>
            <p:grpSpPr bwMode="auto">
              <a:xfrm>
                <a:off x="2254" y="917"/>
                <a:ext cx="794" cy="893"/>
                <a:chOff x="2353" y="2522"/>
                <a:chExt cx="695" cy="834"/>
              </a:xfrm>
            </p:grpSpPr>
            <p:sp>
              <p:nvSpPr>
                <p:cNvPr id="26" name="AutoShape 67"/>
                <p:cNvSpPr>
                  <a:spLocks noChangeArrowheads="1"/>
                </p:cNvSpPr>
                <p:nvPr/>
              </p:nvSpPr>
              <p:spPr bwMode="auto">
                <a:xfrm>
                  <a:off x="2353" y="2522"/>
                  <a:ext cx="695" cy="834"/>
                </a:xfrm>
                <a:prstGeom prst="irregularSeal1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Oval 68"/>
                <p:cNvSpPr>
                  <a:spLocks noChangeArrowheads="1"/>
                </p:cNvSpPr>
                <p:nvPr/>
              </p:nvSpPr>
              <p:spPr bwMode="auto">
                <a:xfrm>
                  <a:off x="2622" y="2840"/>
                  <a:ext cx="159" cy="15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CCFF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1" name="Line 69"/>
              <p:cNvSpPr>
                <a:spLocks noChangeShapeType="1"/>
              </p:cNvSpPr>
              <p:nvPr/>
            </p:nvSpPr>
            <p:spPr bwMode="auto">
              <a:xfrm rot="311788">
                <a:off x="2582" y="1421"/>
                <a:ext cx="1119" cy="188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Line 70"/>
              <p:cNvSpPr>
                <a:spLocks noChangeShapeType="1"/>
              </p:cNvSpPr>
              <p:nvPr/>
            </p:nvSpPr>
            <p:spPr bwMode="auto">
              <a:xfrm rot="311788" flipV="1">
                <a:off x="2604" y="1374"/>
                <a:ext cx="1187" cy="43"/>
              </a:xfrm>
              <a:prstGeom prst="line">
                <a:avLst/>
              </a:prstGeom>
              <a:noFill/>
              <a:ln w="22225">
                <a:solidFill>
                  <a:srgbClr val="3399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Line 71"/>
              <p:cNvSpPr>
                <a:spLocks noChangeShapeType="1"/>
              </p:cNvSpPr>
              <p:nvPr/>
            </p:nvSpPr>
            <p:spPr bwMode="auto">
              <a:xfrm rot="311788">
                <a:off x="2574" y="1406"/>
                <a:ext cx="1024" cy="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Oval 72"/>
              <p:cNvSpPr>
                <a:spLocks noChangeArrowheads="1"/>
              </p:cNvSpPr>
              <p:nvPr/>
            </p:nvSpPr>
            <p:spPr bwMode="auto">
              <a:xfrm>
                <a:off x="3716" y="1369"/>
                <a:ext cx="159" cy="189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Oval 73"/>
              <p:cNvSpPr>
                <a:spLocks noChangeArrowheads="1"/>
              </p:cNvSpPr>
              <p:nvPr/>
            </p:nvSpPr>
            <p:spPr bwMode="auto">
              <a:xfrm>
                <a:off x="3666" y="1552"/>
                <a:ext cx="159" cy="189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Oval 74"/>
              <p:cNvSpPr>
                <a:spLocks noChangeArrowheads="1"/>
              </p:cNvSpPr>
              <p:nvPr/>
            </p:nvSpPr>
            <p:spPr bwMode="auto">
              <a:xfrm>
                <a:off x="3553" y="1422"/>
                <a:ext cx="159" cy="1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Text Box 75"/>
              <p:cNvSpPr txBox="1">
                <a:spLocks noChangeArrowheads="1"/>
              </p:cNvSpPr>
              <p:nvPr/>
            </p:nvSpPr>
            <p:spPr bwMode="auto">
              <a:xfrm>
                <a:off x="913" y="1659"/>
                <a:ext cx="84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600" b="1">
                    <a:solidFill>
                      <a:srgbClr val="CC3300"/>
                    </a:solidFill>
                  </a:rPr>
                  <a:t>电子枪</a:t>
                </a:r>
              </a:p>
            </p:txBody>
          </p:sp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757" y="1002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红</a:t>
                </a:r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1164" y="1349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绿</a:t>
                </a:r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1323" y="783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兰</a:t>
                </a:r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2247" y="1750"/>
                <a:ext cx="74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>
                    <a:solidFill>
                      <a:srgbClr val="CC3300"/>
                    </a:solidFill>
                  </a:rPr>
                  <a:t>影孔板</a:t>
                </a:r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3594" y="2114"/>
                <a:ext cx="5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>
                    <a:solidFill>
                      <a:srgbClr val="CC3300"/>
                    </a:solidFill>
                  </a:rPr>
                  <a:t>屏幕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5885303" y="3659430"/>
              <a:ext cx="696847" cy="6460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7850" y="3742481"/>
            <a:ext cx="439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2513字符发生器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7584" y="143421"/>
            <a:ext cx="6200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6. 字符点阵的形成与屏幕组织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3788" y="4350047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可提供64种字符点阵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6238" y="2474937"/>
            <a:ext cx="3659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字符发生器  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60424" y="3068960"/>
            <a:ext cx="832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产生字符点阵代码(将字符编码转换成点阵代码</a:t>
            </a:r>
            <a:r>
              <a:rPr lang="en-US" altLang="zh-CN" sz="2800" b="1"/>
              <a:t>) </a:t>
            </a: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683568" y="1052736"/>
            <a:ext cx="3333130" cy="1252038"/>
            <a:chOff x="0" y="583"/>
            <a:chExt cx="1877" cy="899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583"/>
              <a:ext cx="1877" cy="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000"/>
                </a:lnSpc>
                <a:spcBef>
                  <a:spcPct val="50000"/>
                </a:spcBef>
              </a:pPr>
              <a:r>
                <a:rPr lang="zh-CN" altLang="en-US" sz="2800" b="1"/>
                <a:t>字符点阵图形</a:t>
              </a:r>
              <a:r>
                <a:rPr lang="zh-CN" altLang="en-US" sz="2800" b="1" smtClean="0"/>
                <a:t>:</a:t>
              </a:r>
              <a:endParaRPr lang="en-US" altLang="zh-CN" sz="2800" b="1" smtClean="0"/>
            </a:p>
            <a:p>
              <a:pPr>
                <a:lnSpc>
                  <a:spcPts val="1000"/>
                </a:lnSpc>
                <a:spcBef>
                  <a:spcPct val="50000"/>
                </a:spcBef>
              </a:pPr>
              <a:endParaRPr lang="en-US" altLang="zh-CN" sz="2800" b="1" smtClean="0"/>
            </a:p>
            <a:p>
              <a:pPr>
                <a:lnSpc>
                  <a:spcPts val="1000"/>
                </a:lnSpc>
                <a:spcBef>
                  <a:spcPct val="50000"/>
                </a:spcBef>
              </a:pPr>
              <a:endParaRPr lang="en-US" altLang="zh-CN" sz="2800" b="1" smtClean="0"/>
            </a:p>
            <a:p>
              <a:pPr>
                <a:lnSpc>
                  <a:spcPts val="1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每</a:t>
              </a:r>
              <a:r>
                <a:rPr lang="zh-CN" altLang="en-US" sz="2800" b="1" smtClean="0">
                  <a:solidFill>
                    <a:srgbClr val="0000FF"/>
                  </a:solidFill>
                </a:rPr>
                <a:t>线点数</a:t>
              </a:r>
              <a:r>
                <a:rPr lang="en-US" altLang="zh-CN" sz="2800" b="1" smtClean="0">
                  <a:solidFill>
                    <a:srgbClr val="0000FF"/>
                  </a:solidFill>
                  <a:sym typeface="Symbol" pitchFamily="18" charset="2"/>
                </a:rPr>
                <a:t></a:t>
              </a:r>
              <a:r>
                <a:rPr lang="zh-CN" altLang="en-US" sz="2800" b="1">
                  <a:solidFill>
                    <a:srgbClr val="0000FF"/>
                  </a:solidFill>
                  <a:sym typeface="Symbol" pitchFamily="18" charset="2"/>
                </a:rPr>
                <a:t>线</a:t>
              </a:r>
              <a:r>
                <a:rPr lang="zh-CN" altLang="en-US" sz="2800" b="1" smtClean="0">
                  <a:solidFill>
                    <a:srgbClr val="0000FF"/>
                  </a:solidFill>
                  <a:sym typeface="Symbol" pitchFamily="18" charset="2"/>
                </a:rPr>
                <a:t>数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84" y="933"/>
              <a:ext cx="144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000"/>
                </a:lnSpc>
                <a:spcBef>
                  <a:spcPct val="50000"/>
                </a:spcBef>
              </a:pPr>
              <a:r>
                <a:rPr lang="zh-CN" altLang="en-US" sz="2800" b="1"/>
                <a:t>（7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zh-CN" altLang="en-US" sz="2800" b="1"/>
                <a:t>9</a:t>
              </a:r>
              <a:r>
                <a:rPr lang="zh-CN" altLang="en-US" sz="2800" b="1" smtClean="0"/>
                <a:t>） </a:t>
              </a:r>
              <a:endParaRPr lang="zh-CN" altLang="en-US" sz="2800" b="1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59313" y="4332585"/>
            <a:ext cx="230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(5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zh-CN" altLang="en-US" sz="2800" b="1"/>
              <a:t>8点阵) </a:t>
            </a: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3419872" y="718393"/>
            <a:ext cx="1331913" cy="1414463"/>
            <a:chOff x="1927" y="484"/>
            <a:chExt cx="839" cy="891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27" y="484"/>
              <a:ext cx="83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3200" b="1">
                  <a:solidFill>
                    <a:srgbClr val="FF0000"/>
                  </a:solidFill>
                </a:rPr>
                <a:t>…….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136" y="620"/>
              <a:ext cx="427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……..</a:t>
              </a: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931250" y="1512038"/>
            <a:ext cx="261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字符点阵代码:   </a:t>
            </a:r>
          </a:p>
        </p:txBody>
      </p: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7353300" y="642961"/>
            <a:ext cx="1539875" cy="2419351"/>
            <a:chOff x="4512" y="-64"/>
            <a:chExt cx="970" cy="1524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512" y="-64"/>
              <a:ext cx="97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1111111</a:t>
              </a:r>
              <a:r>
                <a:rPr lang="zh-CN" altLang="en-US" sz="30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12" y="144"/>
              <a:ext cx="86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12" y="288"/>
              <a:ext cx="8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512" y="432"/>
              <a:ext cx="8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12" y="576"/>
              <a:ext cx="89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12" y="720"/>
              <a:ext cx="91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512" y="864"/>
              <a:ext cx="95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512" y="1008"/>
              <a:ext cx="89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512" y="1152"/>
              <a:ext cx="89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590748" y="4959052"/>
            <a:ext cx="979488" cy="1638300"/>
            <a:chOff x="3348" y="2711"/>
            <a:chExt cx="617" cy="1032"/>
          </a:xfrm>
        </p:grpSpPr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3348" y="2919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348" y="3015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3348" y="31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348" y="32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3348" y="33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3348" y="343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348" y="281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4" name="Text Box 77"/>
            <p:cNvSpPr txBox="1">
              <a:spLocks noChangeArrowheads="1"/>
            </p:cNvSpPr>
            <p:nvPr/>
          </p:nvSpPr>
          <p:spPr bwMode="auto">
            <a:xfrm>
              <a:off x="3349" y="271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</p:grp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1568648" y="4951107"/>
            <a:ext cx="7035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点阵的</a:t>
            </a:r>
            <a:r>
              <a:rPr lang="zh-CN" altLang="en-US" sz="2800" b="1" smtClean="0">
                <a:solidFill>
                  <a:srgbClr val="0000FF"/>
                </a:solidFill>
              </a:rPr>
              <a:t>一线占据</a:t>
            </a:r>
            <a:r>
              <a:rPr lang="en-US" altLang="zh-CN" sz="2800" b="1">
                <a:solidFill>
                  <a:srgbClr val="0000FF"/>
                </a:solidFill>
              </a:rPr>
              <a:t>ROM</a:t>
            </a:r>
            <a:r>
              <a:rPr lang="zh-CN" altLang="en-US" sz="2800" b="1">
                <a:solidFill>
                  <a:srgbClr val="0000FF"/>
                </a:solidFill>
              </a:rPr>
              <a:t>的一个单元,  一个字符需要8个单元;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1538486" y="5509914"/>
            <a:ext cx="6883400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CC"/>
                </a:solidFill>
              </a:rPr>
              <a:t>                         </a:t>
            </a:r>
            <a:r>
              <a:rPr lang="zh-CN" altLang="en-US" sz="2800" b="1">
                <a:solidFill>
                  <a:srgbClr val="0000FF"/>
                </a:solidFill>
              </a:rPr>
              <a:t>当需要显示某字符时, 依次读取该点阵的8个单元, 并送往显示器。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5" grpId="0" build="p" autoUpdateAnimBg="0"/>
      <p:bldP spid="6" grpId="0" build="p" autoUpdateAnimBg="0"/>
      <p:bldP spid="10" grpId="0" build="p" autoUpdateAnimBg="0"/>
      <p:bldP spid="15" grpId="0" build="p" autoUpdateAnimBg="0" advAuto="0"/>
      <p:bldP spid="35" grpId="0" build="p" autoUpdateAnimBg="0"/>
      <p:bldP spid="36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2663</Words>
  <Application>Microsoft Office PowerPoint</Application>
  <PresentationFormat>全屏显示(4:3)</PresentationFormat>
  <Paragraphs>528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Webdings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252</cp:revision>
  <dcterms:created xsi:type="dcterms:W3CDTF">2017-01-15T07:54:50Z</dcterms:created>
  <dcterms:modified xsi:type="dcterms:W3CDTF">2018-07-22T05:18:59Z</dcterms:modified>
</cp:coreProperties>
</file>