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emf"/><Relationship Id="rId4" Type="http://schemas.openxmlformats.org/officeDocument/2006/relationships/image" Target="../media/image8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emf"/><Relationship Id="rId4" Type="http://schemas.openxmlformats.org/officeDocument/2006/relationships/image" Target="../media/image106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package" Target="../embeddings/Microsoft_Word___8.docx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package" Target="../embeddings/Microsoft_Word___9.docx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package" Target="../embeddings/Microsoft_Word___15.docx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package" Target="../embeddings/Microsoft_Word___16.docx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__21.docx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__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0.emf"/><Relationship Id="rId5" Type="http://schemas.openxmlformats.org/officeDocument/2006/relationships/package" Target="../embeddings/Microsoft_Word___33.docx"/><Relationship Id="rId4" Type="http://schemas.openxmlformats.org/officeDocument/2006/relationships/image" Target="../media/image5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32.bin"/><Relationship Id="rId3" Type="http://schemas.openxmlformats.org/officeDocument/2006/relationships/package" Target="../embeddings/Microsoft_Word___36.docx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package" Target="../embeddings/Microsoft_Word___37.docx"/><Relationship Id="rId10" Type="http://schemas.openxmlformats.org/officeDocument/2006/relationships/image" Target="../media/image66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6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package" Target="../embeddings/Microsoft_Word___2.docx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__39.docx"/><Relationship Id="rId4" Type="http://schemas.openxmlformats.org/officeDocument/2006/relationships/image" Target="../media/image7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78.wmf"/><Relationship Id="rId11" Type="http://schemas.openxmlformats.org/officeDocument/2006/relationships/package" Target="../embeddings/Microsoft_Word___45.docx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package" Target="../embeddings/Microsoft_Word___46.docx"/><Relationship Id="rId7" Type="http://schemas.openxmlformats.org/officeDocument/2006/relationships/package" Target="../embeddings/Microsoft_Word___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__47.docx"/><Relationship Id="rId4" Type="http://schemas.openxmlformats.org/officeDocument/2006/relationships/image" Target="../media/image8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8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4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4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9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9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9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9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0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02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package" Target="../embeddings/Microsoft_Word___57.docx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106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0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0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0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1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1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13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多项式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信息与软件学院</a:t>
            </a:r>
            <a:endParaRPr lang="en-US" altLang="zh-CN" dirty="0" smtClean="0"/>
          </a:p>
          <a:p>
            <a:r>
              <a:rPr lang="zh-CN" altLang="en-US" dirty="0" smtClean="0"/>
              <a:t>电子科技大学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5.1.1</a:t>
            </a:r>
            <a:r>
              <a:rPr lang="zh-CN" altLang="en-US" dirty="0" smtClean="0"/>
              <a:t>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6175" y="1566863"/>
          <a:ext cx="6923088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文档" r:id="rId3" imgW="7131413" imgH="4801890" progId="Word.Document.12">
                  <p:embed/>
                </p:oleObj>
              </mc:Choice>
              <mc:Fallback>
                <p:oleObj name="文档" r:id="rId3" imgW="7131413" imgH="480189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566863"/>
                        <a:ext cx="6923088" cy="467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36688" y="1930400"/>
          <a:ext cx="6081712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文档" r:id="rId3" imgW="6161720" imgH="4054473" progId="Word.Document.12">
                  <p:embed/>
                </p:oleObj>
              </mc:Choice>
              <mc:Fallback>
                <p:oleObj name="文档" r:id="rId3" imgW="6161720" imgH="405447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930400"/>
                        <a:ext cx="6081712" cy="400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714612" y="3429000"/>
          <a:ext cx="3219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5" imgW="1511300" imgH="228600" progId="Equation.DSMT4">
                  <p:embed/>
                </p:oleObj>
              </mc:Choice>
              <mc:Fallback>
                <p:oleObj name="Equation" r:id="rId5" imgW="15113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429000"/>
                        <a:ext cx="3219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071670" y="4500570"/>
          <a:ext cx="42767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7" imgW="1752600" imgH="228600" progId="Equation.DSMT4">
                  <p:embed/>
                </p:oleObj>
              </mc:Choice>
              <mc:Fallback>
                <p:oleObj name="Equation" r:id="rId7" imgW="1752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500570"/>
                        <a:ext cx="42767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/>
              <a:t>5.1.2 </a:t>
            </a:r>
            <a:r>
              <a:rPr lang="zh-CN" altLang="en-US" sz="2800" dirty="0" smtClean="0"/>
              <a:t>在有理数域中取</a:t>
            </a:r>
            <a:r>
              <a:rPr lang="en-US" sz="2800" dirty="0" smtClean="0"/>
              <a:t>                   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			</a:t>
            </a:r>
            <a:r>
              <a:rPr lang="zh-CN" altLang="en-US" sz="2800" dirty="0" smtClean="0"/>
              <a:t>求 </a:t>
            </a:r>
            <a:r>
              <a:rPr lang="en-US" sz="2800" dirty="0" smtClean="0"/>
              <a:t>    </a:t>
            </a:r>
            <a:r>
              <a:rPr lang="zh-CN" altLang="en-US" sz="2800" dirty="0" smtClean="0"/>
              <a:t>除</a:t>
            </a:r>
            <a:r>
              <a:rPr lang="en-US" sz="2800" dirty="0" smtClean="0"/>
              <a:t>       </a:t>
            </a:r>
            <a:r>
              <a:rPr lang="zh-CN" altLang="en-US" sz="2800" dirty="0" smtClean="0"/>
              <a:t>的商式和余式。</a:t>
            </a:r>
            <a:endParaRPr lang="zh-CN" altLang="en-US" sz="28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87001"/>
              </p:ext>
            </p:extLst>
          </p:nvPr>
        </p:nvGraphicFramePr>
        <p:xfrm>
          <a:off x="4797724" y="1597813"/>
          <a:ext cx="3257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724" y="1597813"/>
                        <a:ext cx="32575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34646"/>
              </p:ext>
            </p:extLst>
          </p:nvPr>
        </p:nvGraphicFramePr>
        <p:xfrm>
          <a:off x="3626250" y="2064217"/>
          <a:ext cx="727338" cy="45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250" y="2064217"/>
                        <a:ext cx="727338" cy="457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93800"/>
              </p:ext>
            </p:extLst>
          </p:nvPr>
        </p:nvGraphicFramePr>
        <p:xfrm>
          <a:off x="5076056" y="2078837"/>
          <a:ext cx="755915" cy="46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078837"/>
                        <a:ext cx="755915" cy="461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34275"/>
              </p:ext>
            </p:extLst>
          </p:nvPr>
        </p:nvGraphicFramePr>
        <p:xfrm>
          <a:off x="702246" y="2038349"/>
          <a:ext cx="241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46" y="2038349"/>
                        <a:ext cx="241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03350" y="2724174"/>
          <a:ext cx="6264275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文档" r:id="rId11" imgW="6436713" imgH="4060591" progId="Word.Document.12">
                  <p:embed/>
                </p:oleObj>
              </mc:Choice>
              <mc:Fallback>
                <p:oleObj name="文档" r:id="rId11" imgW="6436713" imgH="406059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24174"/>
                        <a:ext cx="6264275" cy="406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000100" y="6143644"/>
          <a:ext cx="6188020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3" imgW="2832100" imgH="228600" progId="Equation.DSMT4">
                  <p:embed/>
                </p:oleObj>
              </mc:Choice>
              <mc:Fallback>
                <p:oleObj name="Equation" r:id="rId13" imgW="28321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6143644"/>
                        <a:ext cx="6188020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495425"/>
          <a:ext cx="762000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文档" r:id="rId3" imgW="7712435" imgH="3473669" progId="Word.Document.12">
                  <p:embed/>
                </p:oleObj>
              </mc:Choice>
              <mc:Fallback>
                <p:oleObj name="文档" r:id="rId3" imgW="7712435" imgH="3473669" progId="Word.Documen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95425"/>
                        <a:ext cx="7620000" cy="344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5357826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证明思路：</a:t>
            </a:r>
            <a:r>
              <a:rPr lang="zh-CN" altLang="en-US" sz="2800" b="1" dirty="0" smtClean="0"/>
              <a:t>需要证明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存在性和惟一性</a:t>
            </a:r>
            <a:r>
              <a:rPr lang="zh-CN" altLang="en-US" sz="2800" b="1" dirty="0" smtClean="0"/>
              <a:t>，注意利用条件</a:t>
            </a:r>
            <a:endParaRPr lang="zh-CN" altLang="en-US" sz="2800" b="1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05673" y="5857892"/>
          <a:ext cx="2909335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673" y="5857892"/>
                        <a:ext cx="2909335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0100" y="1357298"/>
          <a:ext cx="7532688" cy="524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文档" r:id="rId3" imgW="7551481" imgH="5241271" progId="Word.Document.12">
                  <p:embed/>
                </p:oleObj>
              </mc:Choice>
              <mc:Fallback>
                <p:oleObj name="文档" r:id="rId3" imgW="7551481" imgH="524127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357298"/>
                        <a:ext cx="7532688" cy="524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17638" y="1327150"/>
          <a:ext cx="7413625" cy="531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文档" r:id="rId3" imgW="7413984" imgH="5316840" progId="Word.Document.12">
                  <p:embed/>
                </p:oleObj>
              </mc:Choice>
              <mc:Fallback>
                <p:oleObj name="文档" r:id="rId3" imgW="7413984" imgH="531684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327150"/>
                        <a:ext cx="7413625" cy="531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1325563"/>
          <a:ext cx="734060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文档" r:id="rId3" imgW="7340003" imgH="5345989" progId="Word.Document.12">
                  <p:embed/>
                </p:oleObj>
              </mc:Choice>
              <mc:Fallback>
                <p:oleObj name="文档" r:id="rId3" imgW="7340003" imgH="534598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325563"/>
                        <a:ext cx="7340600" cy="534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带余除法的证明（续）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292225"/>
          <a:ext cx="7605712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文档" r:id="rId3" imgW="7747441" imgH="5155626" progId="Word.Document.12">
                  <p:embed/>
                </p:oleObj>
              </mc:Choice>
              <mc:Fallback>
                <p:oleObj name="文档" r:id="rId3" imgW="7747441" imgH="51556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92225"/>
                        <a:ext cx="7605712" cy="510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785794"/>
          <a:ext cx="7710488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文档" r:id="rId3" imgW="7709909" imgH="2574394" progId="Word.Document.12">
                  <p:embed/>
                </p:oleObj>
              </mc:Choice>
              <mc:Fallback>
                <p:oleObj name="文档" r:id="rId3" imgW="7709909" imgH="25743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785794"/>
                        <a:ext cx="7710488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071670" y="3143248"/>
          <a:ext cx="5422144" cy="23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5" imgW="2184400" imgH="952500" progId="Equation.DSMT4">
                  <p:embed/>
                </p:oleObj>
              </mc:Choice>
              <mc:Fallback>
                <p:oleObj name="Equation" r:id="rId5" imgW="2184400" imgH="952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143248"/>
                        <a:ext cx="5422144" cy="2357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14348" y="5572140"/>
          <a:ext cx="4143404" cy="55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7" imgW="1689100" imgH="228600" progId="Equation.DSMT4">
                  <p:embed/>
                </p:oleObj>
              </mc:Choice>
              <mc:Fallback>
                <p:oleObj name="Equation" r:id="rId7" imgW="16891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572140"/>
                        <a:ext cx="4143404" cy="55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多项式整除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5350" y="1412875"/>
          <a:ext cx="7643813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文档" r:id="rId3" imgW="7643145" imgH="2574394" progId="Word.Document.12">
                  <p:embed/>
                </p:oleObj>
              </mc:Choice>
              <mc:Fallback>
                <p:oleObj name="文档" r:id="rId3" imgW="7643145" imgH="25743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412875"/>
                        <a:ext cx="7643813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4071942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定理</a:t>
            </a:r>
            <a:r>
              <a:rPr lang="en-US" sz="2800" dirty="0" smtClean="0">
                <a:solidFill>
                  <a:srgbClr val="0070C0"/>
                </a:solidFill>
              </a:rPr>
              <a:t>5.1.3</a:t>
            </a:r>
            <a:r>
              <a:rPr lang="zh-CN" altLang="en-US" sz="2800" dirty="0" smtClean="0"/>
              <a:t>设  </a:t>
            </a:r>
            <a:r>
              <a:rPr lang="en-US" sz="2800" dirty="0" smtClean="0"/>
              <a:t>                         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           </a:t>
            </a:r>
            <a:r>
              <a:rPr lang="zh-CN" altLang="en-US" sz="2800" dirty="0" smtClean="0"/>
              <a:t>，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/>
              <a:t>整除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)</a:t>
            </a:r>
            <a:r>
              <a:rPr lang="zh-CN" altLang="en-US" sz="2800" dirty="0" smtClean="0"/>
              <a:t>的充要条件是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/>
              <a:t>除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)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余式为零</a:t>
            </a:r>
            <a:r>
              <a:rPr lang="zh-CN" altLang="en-US" sz="2800" dirty="0" smtClean="0"/>
              <a:t>。</a:t>
            </a:r>
          </a:p>
          <a:p>
            <a:endParaRPr lang="zh-CN" altLang="en-US" sz="28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14841"/>
              </p:ext>
            </p:extLst>
          </p:nvPr>
        </p:nvGraphicFramePr>
        <p:xfrm>
          <a:off x="1678730" y="4540887"/>
          <a:ext cx="2357453" cy="44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5" imgW="1104900" imgH="203200" progId="Equation.DSMT4">
                  <p:embed/>
                </p:oleObj>
              </mc:Choice>
              <mc:Fallback>
                <p:oleObj name="Equation" r:id="rId5" imgW="11049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730" y="4540887"/>
                        <a:ext cx="2357453" cy="447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128632"/>
              </p:ext>
            </p:extLst>
          </p:nvPr>
        </p:nvGraphicFramePr>
        <p:xfrm>
          <a:off x="4491404" y="4540887"/>
          <a:ext cx="1071539" cy="40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7" imgW="558558" imgH="203112" progId="Equation.DSMT4">
                  <p:embed/>
                </p:oleObj>
              </mc:Choice>
              <mc:Fallback>
                <p:oleObj name="Equation" r:id="rId7" imgW="558558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404" y="4540887"/>
                        <a:ext cx="1071539" cy="406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多项式相关概念</a:t>
            </a:r>
            <a:endParaRPr lang="en-US" altLang="zh-CN" dirty="0" smtClean="0"/>
          </a:p>
          <a:p>
            <a:r>
              <a:rPr lang="en-US" altLang="zh-CN" dirty="0" smtClean="0"/>
              <a:t>5.2 </a:t>
            </a:r>
            <a:r>
              <a:rPr lang="zh-CN" altLang="en-US" dirty="0" smtClean="0"/>
              <a:t>因式</a:t>
            </a:r>
            <a:endParaRPr lang="en-US" altLang="zh-CN" dirty="0" smtClean="0"/>
          </a:p>
          <a:p>
            <a:r>
              <a:rPr lang="en-US" altLang="zh-CN" dirty="0" smtClean="0"/>
              <a:t>5.3 </a:t>
            </a:r>
            <a:r>
              <a:rPr lang="zh-CN" altLang="en-US" dirty="0" smtClean="0"/>
              <a:t>多项式同余</a:t>
            </a:r>
            <a:endParaRPr lang="en-US" altLang="zh-CN" dirty="0" smtClean="0"/>
          </a:p>
          <a:p>
            <a:r>
              <a:rPr lang="en-US" altLang="zh-CN" dirty="0" smtClean="0"/>
              <a:t>5.4 </a:t>
            </a:r>
            <a:r>
              <a:rPr lang="zh-CN" altLang="en-US" dirty="0" smtClean="0"/>
              <a:t>多元多项式</a:t>
            </a:r>
            <a:endParaRPr lang="en-US" altLang="zh-CN" dirty="0" smtClean="0"/>
          </a:p>
          <a:p>
            <a:r>
              <a:rPr lang="en-US" altLang="zh-CN" dirty="0" smtClean="0"/>
              <a:t>5.5</a:t>
            </a:r>
            <a:r>
              <a:rPr lang="zh-CN" altLang="en-US" dirty="0" smtClean="0"/>
              <a:t>多项式环中的一些算法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多项式整除的性质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1713" y="1306513"/>
          <a:ext cx="73152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文档" r:id="rId3" imgW="7404601" imgH="5544988" progId="Word.Document.12">
                  <p:embed/>
                </p:oleObj>
              </mc:Choice>
              <mc:Fallback>
                <p:oleObj name="文档" r:id="rId3" imgW="7404601" imgH="554498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306513"/>
                        <a:ext cx="731520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多项式整除的性质（续）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357334"/>
          <a:ext cx="863917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文档" r:id="rId3" imgW="8639544" imgH="5144111" progId="Word.Document.12">
                  <p:embed/>
                </p:oleObj>
              </mc:Choice>
              <mc:Fallback>
                <p:oleObj name="文档" r:id="rId3" imgW="8639544" imgH="514411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57334"/>
                        <a:ext cx="8639175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因式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3257560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5.2.1 </a:t>
            </a:r>
            <a:r>
              <a:rPr lang="zh-CN" altLang="en-US" b="1" dirty="0" smtClean="0"/>
              <a:t>如果</a:t>
            </a:r>
            <a:r>
              <a:rPr lang="en-US" altLang="zh-CN" b="1" dirty="0" smtClean="0"/>
              <a:t>h(x)</a:t>
            </a:r>
            <a:r>
              <a:rPr lang="zh-CN" altLang="en-US" b="1" dirty="0" smtClean="0"/>
              <a:t>既是</a:t>
            </a:r>
            <a:r>
              <a:rPr lang="en-US" b="1" dirty="0" smtClean="0"/>
              <a:t>f(x)</a:t>
            </a:r>
            <a:r>
              <a:rPr lang="zh-CN" altLang="en-US" b="1" dirty="0" smtClean="0"/>
              <a:t>的因式，又是</a:t>
            </a:r>
            <a:r>
              <a:rPr lang="en-US" b="1" dirty="0" smtClean="0"/>
              <a:t>g(x)</a:t>
            </a:r>
            <a:r>
              <a:rPr lang="zh-CN" altLang="en-US" b="1" dirty="0" smtClean="0"/>
              <a:t>的因式，则称</a:t>
            </a:r>
            <a:r>
              <a:rPr lang="en-US" b="1" dirty="0" smtClean="0"/>
              <a:t>h(x)</a:t>
            </a:r>
            <a:r>
              <a:rPr lang="zh-CN" altLang="en-US" b="1" dirty="0" smtClean="0"/>
              <a:t>是</a:t>
            </a:r>
            <a:r>
              <a:rPr lang="en-US" b="1" dirty="0" smtClean="0"/>
              <a:t>f(x)</a:t>
            </a:r>
            <a:r>
              <a:rPr lang="zh-CN" altLang="en-US" b="1" dirty="0" smtClean="0"/>
              <a:t>和</a:t>
            </a:r>
            <a:r>
              <a:rPr lang="en-US" b="1" dirty="0" smtClean="0"/>
              <a:t>g(x)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公因式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若</a:t>
            </a:r>
            <a:r>
              <a:rPr lang="en-US" b="1" dirty="0" smtClean="0"/>
              <a:t>f(x)</a:t>
            </a:r>
            <a:r>
              <a:rPr lang="zh-CN" altLang="en-US" b="1" dirty="0" smtClean="0"/>
              <a:t>和</a:t>
            </a:r>
            <a:r>
              <a:rPr lang="en-US" b="1" dirty="0" smtClean="0"/>
              <a:t>g(x)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首项系数为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/>
              <a:t>的公因式</a:t>
            </a:r>
            <a:r>
              <a:rPr lang="en-US" b="1" dirty="0" smtClean="0"/>
              <a:t>d(x)</a:t>
            </a:r>
            <a:r>
              <a:rPr lang="zh-CN" altLang="en-US" b="1" dirty="0" smtClean="0"/>
              <a:t>满足</a:t>
            </a:r>
            <a:r>
              <a:rPr lang="en-US" b="1" dirty="0" smtClean="0"/>
              <a:t>f(x)</a:t>
            </a:r>
            <a:r>
              <a:rPr lang="zh-CN" altLang="en-US" b="1" dirty="0" smtClean="0"/>
              <a:t>和</a:t>
            </a:r>
            <a:r>
              <a:rPr lang="en-US" b="1" dirty="0" smtClean="0"/>
              <a:t>g(x)</a:t>
            </a:r>
            <a:r>
              <a:rPr lang="zh-CN" altLang="en-US" b="1" dirty="0" smtClean="0"/>
              <a:t>的公因式都是</a:t>
            </a:r>
            <a:r>
              <a:rPr lang="en-US" b="1" dirty="0" smtClean="0"/>
              <a:t>d(x)</a:t>
            </a:r>
            <a:r>
              <a:rPr lang="zh-CN" altLang="en-US" b="1" dirty="0" smtClean="0"/>
              <a:t>的因式，则称</a:t>
            </a:r>
            <a:r>
              <a:rPr lang="en-US" b="1" dirty="0" smtClean="0"/>
              <a:t>d(x)</a:t>
            </a:r>
            <a:r>
              <a:rPr lang="zh-CN" altLang="en-US" b="1" dirty="0" smtClean="0"/>
              <a:t>是</a:t>
            </a:r>
            <a:r>
              <a:rPr lang="en-US" b="1" dirty="0" smtClean="0"/>
              <a:t>f(x)</a:t>
            </a:r>
            <a:r>
              <a:rPr lang="zh-CN" altLang="en-US" b="1" dirty="0" smtClean="0"/>
              <a:t>和</a:t>
            </a:r>
            <a:r>
              <a:rPr lang="en-US" b="1" dirty="0" smtClean="0"/>
              <a:t>g(x)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最大公因式</a:t>
            </a:r>
            <a:r>
              <a:rPr lang="zh-CN" altLang="en-US" b="1" dirty="0" smtClean="0"/>
              <a:t>，记为</a:t>
            </a:r>
            <a:r>
              <a:rPr lang="en-US" b="1" dirty="0" smtClean="0"/>
              <a:t>d(x)=</a:t>
            </a:r>
            <a:r>
              <a:rPr lang="en-US" b="1" dirty="0" err="1" smtClean="0"/>
              <a:t>gcd</a:t>
            </a:r>
            <a:r>
              <a:rPr lang="en-US" b="1" dirty="0" smtClean="0"/>
              <a:t>(f(x),g(x))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4643446"/>
          <a:ext cx="7910513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文档" r:id="rId3" imgW="8058883" imgH="2376475" progId="Word.Document.12">
                  <p:embed/>
                </p:oleObj>
              </mc:Choice>
              <mc:Fallback>
                <p:oleObj name="文档" r:id="rId3" imgW="8058883" imgH="23764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643446"/>
                        <a:ext cx="7910513" cy="204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最大公因式</a:t>
            </a:r>
            <a:endParaRPr lang="zh-CN" alt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42910" y="1454151"/>
          <a:ext cx="7910513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文档" r:id="rId3" imgW="8058883" imgH="2376475" progId="Word.Document.12">
                  <p:embed/>
                </p:oleObj>
              </mc:Choice>
              <mc:Fallback>
                <p:oleObj name="文档" r:id="rId3" imgW="8058883" imgH="23764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454151"/>
                        <a:ext cx="7910513" cy="204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2910" y="3643314"/>
          <a:ext cx="8224838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文档" r:id="rId5" imgW="8224167" imgH="2395187" progId="Word.Document.12">
                  <p:embed/>
                </p:oleObj>
              </mc:Choice>
              <mc:Fallback>
                <p:oleObj name="文档" r:id="rId5" imgW="8224167" imgH="239518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643314"/>
                        <a:ext cx="8224838" cy="239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257300"/>
          <a:ext cx="7939087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文档" r:id="rId3" imgW="7938348" imgH="5394929" progId="Word.Document.12">
                  <p:embed/>
                </p:oleObj>
              </mc:Choice>
              <mc:Fallback>
                <p:oleObj name="文档" r:id="rId3" imgW="7938348" imgH="539492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57300"/>
                        <a:ext cx="7939087" cy="539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373211"/>
          <a:ext cx="7851775" cy="534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文档" r:id="rId3" imgW="7957475" imgH="5392050" progId="Word.Document.12">
                  <p:embed/>
                </p:oleObj>
              </mc:Choice>
              <mc:Fallback>
                <p:oleObj name="文档" r:id="rId3" imgW="7957475" imgH="539205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73211"/>
                        <a:ext cx="7851775" cy="534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1571637"/>
          <a:ext cx="775017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文档" r:id="rId3" imgW="8028208" imgH="3658994" progId="Word.Document.12">
                  <p:embed/>
                </p:oleObj>
              </mc:Choice>
              <mc:Fallback>
                <p:oleObj name="文档" r:id="rId3" imgW="8028208" imgH="365899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71637"/>
                        <a:ext cx="7750175" cy="357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5429265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定理中所使用的方法也称为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辗转相除法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8286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/>
              <a:t>5.2.1 </a:t>
            </a:r>
            <a:r>
              <a:rPr lang="zh-CN" altLang="en-US" sz="2800" b="1" dirty="0" smtClean="0"/>
              <a:t>求</a:t>
            </a:r>
            <a:r>
              <a:rPr lang="en-US" altLang="zh-CN" sz="2800" b="1" dirty="0" smtClean="0"/>
              <a:t>Z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[x]</a:t>
            </a:r>
            <a:r>
              <a:rPr lang="zh-CN" altLang="en-US" sz="2800" b="1" dirty="0" smtClean="0"/>
              <a:t>中的多项式             </a:t>
            </a:r>
            <a:r>
              <a:rPr lang="en-US" sz="2800" b="1" dirty="0" smtClean="0"/>
              <a:t>                     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       			</a:t>
            </a:r>
            <a:r>
              <a:rPr lang="zh-CN" altLang="en-US" sz="2800" b="1" dirty="0" smtClean="0"/>
              <a:t>的最大公因式，并将最大公因式表示成这两个多项式的组合。</a:t>
            </a:r>
            <a:endParaRPr lang="zh-CN" altLang="en-US" sz="2800" b="1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39184"/>
              </p:ext>
            </p:extLst>
          </p:nvPr>
        </p:nvGraphicFramePr>
        <p:xfrm>
          <a:off x="5148064" y="510390"/>
          <a:ext cx="2883336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3" imgW="1409088" imgH="203112" progId="Equation.DSMT4">
                  <p:embed/>
                </p:oleObj>
              </mc:Choice>
              <mc:Fallback>
                <p:oleObj name="Equation" r:id="rId3" imgW="1409088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10390"/>
                        <a:ext cx="2883336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67935"/>
              </p:ext>
            </p:extLst>
          </p:nvPr>
        </p:nvGraphicFramePr>
        <p:xfrm>
          <a:off x="1331640" y="942518"/>
          <a:ext cx="2068356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5" imgW="863225" imgH="203112" progId="Equation.DSMT4">
                  <p:embed/>
                </p:oleObj>
              </mc:Choice>
              <mc:Fallback>
                <p:oleObj name="Equation" r:id="rId5" imgW="863225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942518"/>
                        <a:ext cx="2068356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142976" y="1928802"/>
          <a:ext cx="7113588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文档" r:id="rId7" imgW="7113008" imgH="3699297" progId="Word.Document.12">
                  <p:embed/>
                </p:oleObj>
              </mc:Choice>
              <mc:Fallback>
                <p:oleObj name="文档" r:id="rId7" imgW="7113008" imgH="3699297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928802"/>
                        <a:ext cx="7113588" cy="369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285720" y="5715016"/>
          <a:ext cx="6604721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9" imgW="3022600" imgH="228600" progId="Equation.DSMT4">
                  <p:embed/>
                </p:oleObj>
              </mc:Choice>
              <mc:Fallback>
                <p:oleObj name="Equation" r:id="rId9" imgW="302260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715016"/>
                        <a:ext cx="6604721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5.2.1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为了将</a:t>
            </a:r>
            <a:r>
              <a:rPr lang="en-US" sz="2800" b="1" dirty="0" smtClean="0"/>
              <a:t>x+1</a:t>
            </a:r>
            <a:r>
              <a:rPr lang="zh-CN" altLang="en-US" sz="2800" b="1" dirty="0" smtClean="0"/>
              <a:t>表示成               </a:t>
            </a:r>
            <a:r>
              <a:rPr lang="en-US" sz="2800" b="1" dirty="0" smtClean="0"/>
              <a:t>                   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                 </a:t>
            </a:r>
            <a:r>
              <a:rPr lang="zh-CN" altLang="en-US" sz="2800" b="1" dirty="0" smtClean="0"/>
              <a:t>的组合，可将上述竖式写成横式：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71868" y="1643050"/>
          <a:ext cx="2882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3" imgW="1409088" imgH="203112" progId="Equation.DSMT4">
                  <p:embed/>
                </p:oleObj>
              </mc:Choice>
              <mc:Fallback>
                <p:oleObj name="Equation" r:id="rId3" imgW="1409088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1643050"/>
                        <a:ext cx="2882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98056"/>
              </p:ext>
            </p:extLst>
          </p:nvPr>
        </p:nvGraphicFramePr>
        <p:xfrm>
          <a:off x="1619672" y="2007391"/>
          <a:ext cx="20685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5" imgW="863225" imgH="203112" progId="Equation.DSMT4">
                  <p:embed/>
                </p:oleObj>
              </mc:Choice>
              <mc:Fallback>
                <p:oleObj name="Equation" r:id="rId5" imgW="863225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07391"/>
                        <a:ext cx="20685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02442"/>
              </p:ext>
            </p:extLst>
          </p:nvPr>
        </p:nvGraphicFramePr>
        <p:xfrm>
          <a:off x="802310" y="2827049"/>
          <a:ext cx="7825099" cy="17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7" imgW="3390900" imgH="736600" progId="Equation.DSMT4">
                  <p:embed/>
                </p:oleObj>
              </mc:Choice>
              <mc:Fallback>
                <p:oleObj name="Equation" r:id="rId7" imgW="3390900" imgH="736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10" y="2827049"/>
                        <a:ext cx="7825099" cy="17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85749"/>
              </p:ext>
            </p:extLst>
          </p:nvPr>
        </p:nvGraphicFramePr>
        <p:xfrm>
          <a:off x="250017" y="4809693"/>
          <a:ext cx="8858280" cy="134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9" imgW="4876800" imgH="736600" progId="Equation.DSMT4">
                  <p:embed/>
                </p:oleObj>
              </mc:Choice>
              <mc:Fallback>
                <p:oleObj name="Equation" r:id="rId9" imgW="4876800" imgH="736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17" y="4809693"/>
                        <a:ext cx="8858280" cy="1346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多项式互素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5858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5.2.2 </a:t>
            </a:r>
            <a:r>
              <a:rPr lang="zh-CN" altLang="en-US" b="1" dirty="0" smtClean="0"/>
              <a:t>如果</a:t>
            </a:r>
            <a:r>
              <a:rPr lang="en-US" altLang="zh-CN" b="1" dirty="0" smtClean="0"/>
              <a:t>F[x]</a:t>
            </a:r>
            <a:r>
              <a:rPr lang="zh-CN" altLang="en-US" b="1" dirty="0" smtClean="0"/>
              <a:t>中的多项式</a:t>
            </a:r>
            <a:r>
              <a:rPr lang="en-US" b="1" dirty="0" smtClean="0"/>
              <a:t>f(x)</a:t>
            </a:r>
            <a:r>
              <a:rPr lang="zh-CN" altLang="en-US" b="1" dirty="0" smtClean="0"/>
              <a:t>和</a:t>
            </a:r>
            <a:r>
              <a:rPr lang="en-US" b="1" dirty="0" smtClean="0"/>
              <a:t>g(x)</a:t>
            </a:r>
            <a:r>
              <a:rPr lang="zh-CN" altLang="en-US" b="1" dirty="0" smtClean="0"/>
              <a:t>满足</a:t>
            </a:r>
            <a:r>
              <a:rPr lang="en-US" b="1" dirty="0" err="1" smtClean="0"/>
              <a:t>gcd</a:t>
            </a:r>
            <a:r>
              <a:rPr lang="en-US" b="1" dirty="0" smtClean="0"/>
              <a:t>(f(x),g(x))=1</a:t>
            </a:r>
            <a:r>
              <a:rPr lang="zh-CN" altLang="en-US" b="1" dirty="0" smtClean="0"/>
              <a:t>，则称</a:t>
            </a:r>
            <a:r>
              <a:rPr lang="en-US" b="1" dirty="0" smtClean="0"/>
              <a:t>f(x)</a:t>
            </a:r>
            <a:r>
              <a:rPr lang="zh-CN" altLang="en-US" b="1" dirty="0" smtClean="0"/>
              <a:t>与</a:t>
            </a:r>
            <a:r>
              <a:rPr lang="en-US" b="1" dirty="0" smtClean="0"/>
              <a:t>g(x)</a:t>
            </a:r>
            <a:r>
              <a:rPr lang="zh-CN" altLang="en-US" b="1" dirty="0" smtClean="0">
                <a:solidFill>
                  <a:srgbClr val="FF0000"/>
                </a:solidFill>
              </a:rPr>
              <a:t>互素</a:t>
            </a:r>
            <a:r>
              <a:rPr lang="zh-CN" altLang="en-US" b="1" dirty="0" smtClean="0"/>
              <a:t>。</a:t>
            </a:r>
          </a:p>
          <a:p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286124"/>
            <a:ext cx="7786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定理</a:t>
            </a:r>
            <a:r>
              <a:rPr lang="en-US" sz="2800" b="1" dirty="0" smtClean="0">
                <a:solidFill>
                  <a:srgbClr val="0070C0"/>
                </a:solidFill>
              </a:rPr>
              <a:t>5.2.2  </a:t>
            </a:r>
            <a:r>
              <a:rPr lang="en-US" sz="2800" b="1" dirty="0" smtClean="0"/>
              <a:t>F[x]</a:t>
            </a:r>
            <a:r>
              <a:rPr lang="zh-CN" altLang="en-US" sz="2800" b="1" dirty="0" smtClean="0"/>
              <a:t>中的两个多项式</a:t>
            </a:r>
            <a:r>
              <a:rPr lang="en-US" sz="2800" b="1" dirty="0" smtClean="0"/>
              <a:t> f(x)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g(x)</a:t>
            </a:r>
            <a:r>
              <a:rPr lang="zh-CN" altLang="en-US" sz="2800" b="1" dirty="0" smtClean="0"/>
              <a:t>互素的充要条件是存在         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，使得</a:t>
            </a:r>
          </a:p>
          <a:p>
            <a:endParaRPr lang="zh-CN" altLang="en-US" sz="2800" b="1" dirty="0" smtClean="0"/>
          </a:p>
          <a:p>
            <a:endParaRPr lang="zh-CN" altLang="en-US" sz="2800" b="1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01728"/>
              </p:ext>
            </p:extLst>
          </p:nvPr>
        </p:nvGraphicFramePr>
        <p:xfrm>
          <a:off x="4283968" y="3714776"/>
          <a:ext cx="2522939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714776"/>
                        <a:ext cx="2522939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428860" y="4714884"/>
          <a:ext cx="4052313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5" imgW="1485900" imgH="203200" progId="Equation.DSMT4">
                  <p:embed/>
                </p:oleObj>
              </mc:Choice>
              <mc:Fallback>
                <p:oleObj name="Equation" r:id="rId5" imgW="14859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714884"/>
                        <a:ext cx="4052313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多项式相关概念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50863" y="1465263"/>
          <a:ext cx="807085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档" r:id="rId3" imgW="8714968" imgH="4555030" progId="Word.Document.12">
                  <p:embed/>
                </p:oleObj>
              </mc:Choice>
              <mc:Fallback>
                <p:oleObj name="文档" r:id="rId3" imgW="8714968" imgH="455503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465263"/>
                        <a:ext cx="8070850" cy="422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多项式互素的性质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7238" y="1597040"/>
          <a:ext cx="78613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文档" r:id="rId3" imgW="7861480" imgH="4045837" progId="Word.Document.12">
                  <p:embed/>
                </p:oleObj>
              </mc:Choice>
              <mc:Fallback>
                <p:oleObj name="文档" r:id="rId3" imgW="7861480" imgH="404583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597040"/>
                        <a:ext cx="78613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不可约多项式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46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5.2.3 </a:t>
            </a:r>
            <a:r>
              <a:rPr lang="zh-CN" altLang="en-US" b="1" dirty="0" smtClean="0"/>
              <a:t>如果域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上的次数大于等于</a:t>
            </a:r>
            <a:r>
              <a:rPr lang="en-US" b="1" dirty="0" smtClean="0"/>
              <a:t>1</a:t>
            </a:r>
            <a:r>
              <a:rPr lang="zh-CN" altLang="en-US" b="1" dirty="0" smtClean="0"/>
              <a:t>的多项式</a:t>
            </a:r>
            <a:r>
              <a:rPr lang="en-US" b="1" dirty="0" smtClean="0"/>
              <a:t>p(x)</a:t>
            </a:r>
            <a:r>
              <a:rPr lang="zh-CN" altLang="en-US" b="1" dirty="0" smtClean="0">
                <a:solidFill>
                  <a:srgbClr val="FF0000"/>
                </a:solidFill>
              </a:rPr>
              <a:t>不能分解</a:t>
            </a:r>
            <a:r>
              <a:rPr lang="zh-CN" altLang="en-US" b="1" dirty="0" smtClean="0"/>
              <a:t>为域</a:t>
            </a:r>
            <a:r>
              <a:rPr lang="en-US" b="1" dirty="0" smtClean="0"/>
              <a:t>F</a:t>
            </a:r>
            <a:r>
              <a:rPr lang="zh-CN" altLang="en-US" b="1" dirty="0" smtClean="0"/>
              <a:t>上的两个次数比</a:t>
            </a:r>
            <a:r>
              <a:rPr lang="en-US" b="1" dirty="0" smtClean="0"/>
              <a:t>p(x)</a:t>
            </a:r>
            <a:r>
              <a:rPr lang="zh-CN" altLang="en-US" b="1" dirty="0" smtClean="0"/>
              <a:t>低的多项式的乘积，则称</a:t>
            </a:r>
            <a:r>
              <a:rPr lang="en-US" b="1" dirty="0" smtClean="0"/>
              <a:t>p(x)</a:t>
            </a:r>
            <a:r>
              <a:rPr lang="zh-CN" altLang="en-US" b="1" dirty="0" smtClean="0"/>
              <a:t>为域</a:t>
            </a:r>
            <a:r>
              <a:rPr lang="en-US" b="1" dirty="0" smtClean="0"/>
              <a:t>F</a:t>
            </a:r>
            <a:r>
              <a:rPr lang="zh-CN" altLang="en-US" b="1" dirty="0" smtClean="0"/>
              <a:t>上的</a:t>
            </a:r>
            <a:r>
              <a:rPr lang="zh-CN" altLang="en-US" b="1" dirty="0" smtClean="0">
                <a:solidFill>
                  <a:srgbClr val="FF0000"/>
                </a:solidFill>
              </a:rPr>
              <a:t>不可约多项式</a:t>
            </a:r>
            <a:r>
              <a:rPr lang="zh-CN" altLang="en-US" b="1" dirty="0" smtClean="0"/>
              <a:t>。换句话说，如果</a:t>
            </a:r>
            <a:r>
              <a:rPr lang="en-US" b="1" dirty="0" smtClean="0"/>
              <a:t>p(x)</a:t>
            </a:r>
            <a:r>
              <a:rPr lang="zh-CN" altLang="en-US" b="1" dirty="0" smtClean="0"/>
              <a:t>在</a:t>
            </a:r>
            <a:r>
              <a:rPr lang="en-US" b="1" dirty="0" smtClean="0"/>
              <a:t>F[x]</a:t>
            </a:r>
            <a:r>
              <a:rPr lang="zh-CN" altLang="en-US" b="1" dirty="0" smtClean="0"/>
              <a:t>中只有</a:t>
            </a:r>
            <a:r>
              <a:rPr lang="en-US" b="1" dirty="0" smtClean="0"/>
              <a:t>F</a:t>
            </a:r>
            <a:r>
              <a:rPr lang="zh-CN" altLang="en-US" b="1" dirty="0" smtClean="0"/>
              <a:t>中不等于</a:t>
            </a:r>
            <a:r>
              <a:rPr lang="en-US" b="1" dirty="0" smtClean="0"/>
              <a:t>0</a:t>
            </a:r>
            <a:r>
              <a:rPr lang="zh-CN" altLang="en-US" b="1" dirty="0" smtClean="0"/>
              <a:t>的元素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和</a:t>
            </a:r>
            <a:r>
              <a:rPr lang="en-US" b="1" dirty="0" smtClean="0"/>
              <a:t>cp(x)</a:t>
            </a:r>
            <a:r>
              <a:rPr lang="zh-CN" altLang="en-US" b="1" dirty="0" smtClean="0"/>
              <a:t>为因式，则称</a:t>
            </a:r>
            <a:r>
              <a:rPr lang="en-US" b="1" dirty="0" smtClean="0"/>
              <a:t>p(x)</a:t>
            </a:r>
            <a:r>
              <a:rPr lang="zh-CN" altLang="en-US" b="1" dirty="0" smtClean="0"/>
              <a:t>为域</a:t>
            </a:r>
            <a:r>
              <a:rPr lang="en-US" b="1" dirty="0" smtClean="0"/>
              <a:t> </a:t>
            </a:r>
            <a:r>
              <a:rPr lang="zh-CN" altLang="en-US" b="1" dirty="0" smtClean="0"/>
              <a:t>上的</a:t>
            </a:r>
            <a:r>
              <a:rPr lang="zh-CN" altLang="en-US" b="1" dirty="0" smtClean="0">
                <a:solidFill>
                  <a:srgbClr val="FF0000"/>
                </a:solidFill>
              </a:rPr>
              <a:t>不可约多项式</a:t>
            </a:r>
            <a:r>
              <a:rPr lang="zh-CN" altLang="en-US" b="1" dirty="0" smtClean="0"/>
              <a:t>。</a:t>
            </a:r>
          </a:p>
          <a:p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4786322"/>
          <a:ext cx="77406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文档" r:id="rId3" imgW="7739862" imgH="1782356" progId="Word.Document.12">
                  <p:embed/>
                </p:oleObj>
              </mc:Choice>
              <mc:Fallback>
                <p:oleObj name="文档" r:id="rId3" imgW="7739862" imgH="178235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786322"/>
                        <a:ext cx="77406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因式分解唯一性定理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1338" y="1911350"/>
          <a:ext cx="85121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文档" r:id="rId3" imgW="8512513" imgH="4422604" progId="Word.Document.12">
                  <p:embed/>
                </p:oleObj>
              </mc:Choice>
              <mc:Fallback>
                <p:oleObj name="文档" r:id="rId3" imgW="8512513" imgH="442260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911350"/>
                        <a:ext cx="8512175" cy="442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标准分解式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3425" y="1738329"/>
          <a:ext cx="7837488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文档" r:id="rId3" imgW="7837300" imgH="4120326" progId="Word.Document.12">
                  <p:embed/>
                </p:oleObj>
              </mc:Choice>
              <mc:Fallback>
                <p:oleObj name="文档" r:id="rId3" imgW="7837300" imgH="41203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738329"/>
                        <a:ext cx="7837488" cy="411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重因式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2214554"/>
          <a:ext cx="691197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文档" r:id="rId3" imgW="6911635" imgH="3168513" progId="Word.Document.12">
                  <p:embed/>
                </p:oleObj>
              </mc:Choice>
              <mc:Fallback>
                <p:oleObj name="文档" r:id="rId3" imgW="6911635" imgH="316851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214554"/>
                        <a:ext cx="6911975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形式微商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6175" y="1639888"/>
          <a:ext cx="7402513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文档" r:id="rId3" imgW="7794716" imgH="1980276" progId="Word.Document.12">
                  <p:embed/>
                </p:oleObj>
              </mc:Choice>
              <mc:Fallback>
                <p:oleObj name="文档" r:id="rId3" imgW="7794716" imgH="19802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639888"/>
                        <a:ext cx="7402513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500166" y="3571876"/>
          <a:ext cx="5918192" cy="235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5" imgW="2298700" imgH="914400" progId="Equation.DSMT4">
                  <p:embed/>
                </p:oleObj>
              </mc:Choice>
              <mc:Fallback>
                <p:oleObj name="Equation" r:id="rId5" imgW="22987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571876"/>
                        <a:ext cx="5918192" cy="2357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重因式的判定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0100" y="1428736"/>
          <a:ext cx="7551738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文档" r:id="rId3" imgW="7552203" imgH="1386157" progId="Word.Document.12">
                  <p:embed/>
                </p:oleObj>
              </mc:Choice>
              <mc:Fallback>
                <p:oleObj name="文档" r:id="rId3" imgW="7552203" imgH="138615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428736"/>
                        <a:ext cx="7551738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63663" y="2608286"/>
          <a:ext cx="6807200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文档" r:id="rId5" imgW="6896478" imgH="4158831" progId="Word.Document.12">
                  <p:embed/>
                </p:oleObj>
              </mc:Choice>
              <mc:Fallback>
                <p:oleObj name="文档" r:id="rId5" imgW="6896478" imgH="415883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608286"/>
                        <a:ext cx="6807200" cy="410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重因式的判定（续）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95388" y="1711325"/>
          <a:ext cx="7335837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文档" r:id="rId3" imgW="7336395" imgH="4472983" progId="Word.Document.12">
                  <p:embed/>
                </p:oleObj>
              </mc:Choice>
              <mc:Fallback>
                <p:oleObj name="文档" r:id="rId3" imgW="7336395" imgH="447298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711325"/>
                        <a:ext cx="7335837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多项式的根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1643050"/>
          <a:ext cx="805815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文档" r:id="rId3" imgW="8058161" imgH="3823447" progId="Word.Document.12">
                  <p:embed/>
                </p:oleObj>
              </mc:Choice>
              <mc:Fallback>
                <p:oleObj name="文档" r:id="rId3" imgW="8058161" imgH="382344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643050"/>
                        <a:ext cx="8058150" cy="382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余元定理</a:t>
            </a:r>
            <a:r>
              <a:rPr lang="en-US" altLang="zh-CN" dirty="0" smtClean="0"/>
              <a:t>·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85852" y="1500174"/>
          <a:ext cx="693578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文档" r:id="rId3" imgW="6955663" imgH="1859725" progId="Word.Document.12">
                  <p:embed/>
                </p:oleObj>
              </mc:Choice>
              <mc:Fallback>
                <p:oleObj name="文档" r:id="rId3" imgW="6955663" imgH="185972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500174"/>
                        <a:ext cx="693578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3429000"/>
            <a:ext cx="7643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推论</a:t>
            </a:r>
            <a:r>
              <a:rPr lang="en-US" sz="2800" b="1" dirty="0" smtClean="0">
                <a:solidFill>
                  <a:srgbClr val="0070C0"/>
                </a:solidFill>
              </a:rPr>
              <a:t>5.2.1</a:t>
            </a:r>
            <a:r>
              <a:rPr lang="zh-CN" altLang="en-US" sz="2800" b="1" dirty="0" smtClean="0"/>
              <a:t>设         </a:t>
            </a:r>
            <a:r>
              <a:rPr lang="en-US" sz="2800" b="1" dirty="0" smtClean="0"/>
              <a:t>          </a:t>
            </a:r>
            <a:r>
              <a:rPr lang="zh-CN" altLang="en-US" sz="2800" b="1" dirty="0" smtClean="0"/>
              <a:t>，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，则</a:t>
            </a:r>
            <a:r>
              <a:rPr lang="en-US" sz="2800" b="1" dirty="0" smtClean="0"/>
              <a:t>    </a:t>
            </a:r>
            <a:r>
              <a:rPr lang="zh-CN" altLang="en-US" sz="2800" b="1" dirty="0" smtClean="0"/>
              <a:t>是    </a:t>
            </a:r>
            <a:r>
              <a:rPr lang="en-US" sz="2800" b="1" dirty="0" smtClean="0"/>
              <a:t>     </a:t>
            </a:r>
            <a:r>
              <a:rPr lang="zh-CN" altLang="en-US" sz="2800" b="1" dirty="0" smtClean="0"/>
              <a:t>的根的充要条件是  </a:t>
            </a:r>
            <a:r>
              <a:rPr lang="en-US" sz="2800" b="1" dirty="0" smtClean="0"/>
              <a:t>                      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27490"/>
              </p:ext>
            </p:extLst>
          </p:nvPr>
        </p:nvGraphicFramePr>
        <p:xfrm>
          <a:off x="3654115" y="3443260"/>
          <a:ext cx="157804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5" imgW="774364" imgH="203112" progId="Equation.DSMT4">
                  <p:embed/>
                </p:oleObj>
              </mc:Choice>
              <mc:Fallback>
                <p:oleObj name="Equation" r:id="rId5" imgW="774364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115" y="3443260"/>
                        <a:ext cx="157804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3244"/>
              </p:ext>
            </p:extLst>
          </p:nvPr>
        </p:nvGraphicFramePr>
        <p:xfrm>
          <a:off x="6876256" y="3580159"/>
          <a:ext cx="873072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7" imgW="418918" imgH="177723" progId="Equation.DSMT4">
                  <p:embed/>
                </p:oleObj>
              </mc:Choice>
              <mc:Fallback>
                <p:oleObj name="Equation" r:id="rId7" imgW="418918" imgH="17772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580159"/>
                        <a:ext cx="873072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66904"/>
              </p:ext>
            </p:extLst>
          </p:nvPr>
        </p:nvGraphicFramePr>
        <p:xfrm>
          <a:off x="1550514" y="3948765"/>
          <a:ext cx="35719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514" y="3948765"/>
                        <a:ext cx="35719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53123"/>
              </p:ext>
            </p:extLst>
          </p:nvPr>
        </p:nvGraphicFramePr>
        <p:xfrm>
          <a:off x="2886706" y="3921983"/>
          <a:ext cx="70135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11" imgW="342751" imgH="203112" progId="Equation.DSMT4">
                  <p:embed/>
                </p:oleObj>
              </mc:Choice>
              <mc:Fallback>
                <p:oleObj name="Equation" r:id="rId11" imgW="342751" imgH="20311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706" y="3921983"/>
                        <a:ext cx="70135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49639"/>
              </p:ext>
            </p:extLst>
          </p:nvPr>
        </p:nvGraphicFramePr>
        <p:xfrm>
          <a:off x="1907704" y="4303822"/>
          <a:ext cx="2022897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13" imgW="850531" imgH="203112" progId="Equation.DSMT4">
                  <p:embed/>
                </p:oleObj>
              </mc:Choice>
              <mc:Fallback>
                <p:oleObj name="Equation" r:id="rId13" imgW="850531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303822"/>
                        <a:ext cx="2022897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214414" y="4786322"/>
          <a:ext cx="706913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文档" r:id="rId15" imgW="7068980" imgH="1338656" progId="Word.Document.12">
                  <p:embed/>
                </p:oleObj>
              </mc:Choice>
              <mc:Fallback>
                <p:oleObj name="文档" r:id="rId15" imgW="7068980" imgH="133865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786322"/>
                        <a:ext cx="7069138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1379538"/>
          <a:ext cx="7445375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文档" r:id="rId3" imgW="7845601" imgH="2970593" progId="Word.Document.12">
                  <p:embed/>
                </p:oleObj>
              </mc:Choice>
              <mc:Fallback>
                <p:oleObj name="文档" r:id="rId3" imgW="7845601" imgH="297059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79538"/>
                        <a:ext cx="7445375" cy="275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4146058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</a:rPr>
              <a:t>定义</a:t>
            </a:r>
            <a:r>
              <a:rPr lang="en-US" sz="2400" dirty="0" smtClean="0">
                <a:solidFill>
                  <a:srgbClr val="0070C0"/>
                </a:solidFill>
              </a:rPr>
              <a:t>5.1.2 </a:t>
            </a:r>
            <a:r>
              <a:rPr lang="zh-CN" altLang="en-US" sz="2400" dirty="0" smtClean="0"/>
              <a:t>设    </a:t>
            </a:r>
            <a:r>
              <a:rPr lang="en-US" sz="2400" dirty="0" smtClean="0"/>
              <a:t>       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           </a:t>
            </a:r>
            <a:r>
              <a:rPr lang="zh-CN" altLang="en-US" sz="2400" dirty="0" smtClean="0"/>
              <a:t>是整环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上的两个多项式，若满足</a:t>
            </a:r>
            <a:r>
              <a:rPr lang="en-US" sz="2400" dirty="0" smtClean="0"/>
              <a:t>m=n</a:t>
            </a:r>
            <a:r>
              <a:rPr lang="zh-CN" altLang="en-US" sz="2400" dirty="0" smtClean="0"/>
              <a:t>且 </a:t>
            </a:r>
            <a:r>
              <a:rPr lang="en-US" sz="2400" dirty="0" smtClean="0"/>
              <a:t>              </a:t>
            </a:r>
            <a:r>
              <a:rPr lang="zh-CN" altLang="en-US" sz="2400" dirty="0" smtClean="0"/>
              <a:t>，则称    </a:t>
            </a:r>
            <a:r>
              <a:rPr lang="en-US" sz="2400" dirty="0" smtClean="0"/>
              <a:t>       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60942"/>
              </p:ext>
            </p:extLst>
          </p:nvPr>
        </p:nvGraphicFramePr>
        <p:xfrm>
          <a:off x="2771800" y="4137025"/>
          <a:ext cx="1523959" cy="71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914400" imgH="431800" progId="Equation.DSMT4">
                  <p:embed/>
                </p:oleObj>
              </mc:Choice>
              <mc:Fallback>
                <p:oleObj name="Equation" r:id="rId5" imgW="9144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137025"/>
                        <a:ext cx="1523959" cy="714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895959"/>
              </p:ext>
            </p:extLst>
          </p:nvPr>
        </p:nvGraphicFramePr>
        <p:xfrm>
          <a:off x="4737258" y="4118021"/>
          <a:ext cx="1571604" cy="752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888614" imgH="431613" progId="Equation.DSMT4">
                  <p:embed/>
                </p:oleObj>
              </mc:Choice>
              <mc:Fallback>
                <p:oleObj name="Equation" r:id="rId7" imgW="888614" imgH="43161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258" y="4118021"/>
                        <a:ext cx="1571604" cy="752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397114"/>
              </p:ext>
            </p:extLst>
          </p:nvPr>
        </p:nvGraphicFramePr>
        <p:xfrm>
          <a:off x="4429165" y="4779575"/>
          <a:ext cx="218778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9" imgW="1002865" imgH="228501" progId="Equation.DSMT4">
                  <p:embed/>
                </p:oleObj>
              </mc:Choice>
              <mc:Fallback>
                <p:oleObj name="Equation" r:id="rId9" imgW="1002865" imgH="228501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65" y="4779575"/>
                        <a:ext cx="2187789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428754" y="5364096"/>
          <a:ext cx="157804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1" imgW="774364" imgH="203112" progId="Equation.DSMT4">
                  <p:embed/>
                </p:oleObj>
              </mc:Choice>
              <mc:Fallback>
                <p:oleObj name="Equation" r:id="rId11" imgW="774364" imgH="20311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4" y="5364096"/>
                        <a:ext cx="157804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多项式同余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786" y="1643050"/>
          <a:ext cx="7778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文档" r:id="rId3" imgW="8195657" imgH="1223863" progId="Word.Document.12">
                  <p:embed/>
                </p:oleObj>
              </mc:Choice>
              <mc:Fallback>
                <p:oleObj name="文档" r:id="rId3" imgW="8195657" imgH="122386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643050"/>
                        <a:ext cx="77787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66738" y="2932113"/>
          <a:ext cx="8229600" cy="346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文档" r:id="rId5" imgW="8465598" imgH="3564712" progId="Word.Document.12">
                  <p:embed/>
                </p:oleObj>
              </mc:Choice>
              <mc:Fallback>
                <p:oleObj name="文档" r:id="rId5" imgW="8465598" imgH="356471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932113"/>
                        <a:ext cx="8229600" cy="346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5.3.1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0875" y="1941513"/>
          <a:ext cx="8189913" cy="43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文档" r:id="rId3" imgW="8190605" imgH="4361069" progId="Word.Document.12">
                  <p:embed/>
                </p:oleObj>
              </mc:Choice>
              <mc:Fallback>
                <p:oleObj name="文档" r:id="rId3" imgW="8190605" imgH="436106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941513"/>
                        <a:ext cx="8189913" cy="436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5.3.1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786" y="1368448"/>
          <a:ext cx="7824788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文档" r:id="rId3" imgW="7824670" imgH="5347068" progId="Word.Document.12">
                  <p:embed/>
                </p:oleObj>
              </mc:Choice>
              <mc:Fallback>
                <p:oleObj name="文档" r:id="rId3" imgW="7824670" imgH="53470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368448"/>
                        <a:ext cx="7824788" cy="534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多项式同余的性质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6" y="1785926"/>
          <a:ext cx="8393113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文档" r:id="rId3" imgW="8392339" imgH="4397414" progId="Word.Document.12">
                  <p:embed/>
                </p:oleObj>
              </mc:Choice>
              <mc:Fallback>
                <p:oleObj name="文档" r:id="rId3" imgW="8392339" imgH="439741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785926"/>
                        <a:ext cx="8393113" cy="439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多项式剩余类环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3713" y="1146175"/>
          <a:ext cx="8286750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文档" r:id="rId3" imgW="8402444" imgH="5743267" progId="Word.Document.12">
                  <p:embed/>
                </p:oleObj>
              </mc:Choice>
              <mc:Fallback>
                <p:oleObj name="文档" r:id="rId3" imgW="8402444" imgH="574326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1146175"/>
                        <a:ext cx="8286750" cy="568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2313" y="1465263"/>
          <a:ext cx="76835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文档" r:id="rId3" imgW="7683925" imgH="1293675" progId="Word.Document.12">
                  <p:embed/>
                </p:oleObj>
              </mc:Choice>
              <mc:Fallback>
                <p:oleObj name="文档" r:id="rId3" imgW="7683925" imgH="12936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465263"/>
                        <a:ext cx="7683500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3071810"/>
          <a:ext cx="4000530" cy="2133600"/>
        </p:xfrm>
        <a:graphic>
          <a:graphicData uri="http://schemas.openxmlformats.org/drawingml/2006/table">
            <a:tbl>
              <a:tblPr/>
              <a:tblGrid>
                <a:gridCol w="800106"/>
                <a:gridCol w="800106"/>
                <a:gridCol w="800106"/>
                <a:gridCol w="800106"/>
                <a:gridCol w="800106"/>
              </a:tblGrid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786314" y="3071810"/>
          <a:ext cx="4071967" cy="2143140"/>
        </p:xfrm>
        <a:graphic>
          <a:graphicData uri="http://schemas.openxmlformats.org/drawingml/2006/table">
            <a:tbl>
              <a:tblPr/>
              <a:tblGrid>
                <a:gridCol w="848821"/>
                <a:gridCol w="676683"/>
                <a:gridCol w="848821"/>
                <a:gridCol w="848821"/>
                <a:gridCol w="848821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*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  <a:endParaRPr lang="en-US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x+1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模多项式乘法逆元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6478"/>
            <a:ext cx="8435280" cy="10429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定理</a:t>
            </a:r>
            <a:r>
              <a:rPr lang="en-US" b="1" dirty="0" smtClean="0">
                <a:solidFill>
                  <a:srgbClr val="0070C0"/>
                </a:solidFill>
              </a:rPr>
              <a:t>5.3.3</a:t>
            </a:r>
            <a:r>
              <a:rPr lang="zh-CN" altLang="en-US" dirty="0" smtClean="0"/>
              <a:t>设  </a:t>
            </a:r>
            <a:r>
              <a:rPr lang="en-US" dirty="0" smtClean="0"/>
              <a:t>             </a:t>
            </a:r>
            <a:r>
              <a:rPr lang="zh-CN" altLang="en-US" dirty="0" smtClean="0"/>
              <a:t>为</a:t>
            </a:r>
            <a:r>
              <a:rPr lang="zh-CN" altLang="en-US" dirty="0" smtClean="0"/>
              <a:t>非零多项式</a:t>
            </a:r>
            <a:r>
              <a:rPr lang="zh-CN" altLang="en-US" dirty="0" smtClean="0"/>
              <a:t>，  </a:t>
            </a:r>
            <a:r>
              <a:rPr lang="en-US" dirty="0" smtClean="0"/>
              <a:t> </a:t>
            </a:r>
            <a:r>
              <a:rPr lang="zh-CN" altLang="en-US" dirty="0" smtClean="0"/>
              <a:t>模</a:t>
            </a:r>
            <a:r>
              <a:rPr lang="en-US" dirty="0" smtClean="0"/>
              <a:t>       </a:t>
            </a:r>
            <a:r>
              <a:rPr lang="zh-CN" altLang="en-US" dirty="0" smtClean="0"/>
              <a:t>有乘法逆元</a:t>
            </a:r>
            <a:r>
              <a:rPr lang="zh-CN" altLang="en-US" dirty="0" smtClean="0"/>
              <a:t>当且仅当</a:t>
            </a:r>
            <a:r>
              <a:rPr lang="en-US" dirty="0" smtClean="0"/>
              <a:t>                  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12702"/>
              </p:ext>
            </p:extLst>
          </p:nvPr>
        </p:nvGraphicFramePr>
        <p:xfrm>
          <a:off x="2992640" y="1489988"/>
          <a:ext cx="225991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3" imgW="1104900" imgH="203200" progId="Equation.DSMT4">
                  <p:embed/>
                </p:oleObj>
              </mc:Choice>
              <mc:Fallback>
                <p:oleObj name="Equation" r:id="rId3" imgW="11049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40" y="1489988"/>
                        <a:ext cx="225991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748351"/>
              </p:ext>
            </p:extLst>
          </p:nvPr>
        </p:nvGraphicFramePr>
        <p:xfrm>
          <a:off x="7512464" y="1467801"/>
          <a:ext cx="681870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464" y="1467801"/>
                        <a:ext cx="681870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86277"/>
              </p:ext>
            </p:extLst>
          </p:nvPr>
        </p:nvGraphicFramePr>
        <p:xfrm>
          <a:off x="106524" y="1981831"/>
          <a:ext cx="70135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4" y="1981831"/>
                        <a:ext cx="70135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52451"/>
              </p:ext>
            </p:extLst>
          </p:nvPr>
        </p:nvGraphicFramePr>
        <p:xfrm>
          <a:off x="4122596" y="1896405"/>
          <a:ext cx="2886606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9" imgW="1206500" imgH="203200" progId="Equation.DSMT4">
                  <p:embed/>
                </p:oleObj>
              </mc:Choice>
              <mc:Fallback>
                <p:oleObj name="Equation" r:id="rId9" imgW="1206500" imgH="20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596" y="1896405"/>
                        <a:ext cx="2886606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41595"/>
              </p:ext>
            </p:extLst>
          </p:nvPr>
        </p:nvGraphicFramePr>
        <p:xfrm>
          <a:off x="714348" y="2446610"/>
          <a:ext cx="7837488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文档" r:id="rId11" imgW="8455493" imgH="4555030" progId="Word.Document.12">
                  <p:embed/>
                </p:oleObj>
              </mc:Choice>
              <mc:Fallback>
                <p:oleObj name="文档" r:id="rId11" imgW="8455493" imgH="4555030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446610"/>
                        <a:ext cx="7837488" cy="422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2438" y="1500174"/>
          <a:ext cx="8543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文档" r:id="rId3" imgW="8543910" imgH="594119" progId="Word.Document.12">
                  <p:embed/>
                </p:oleObj>
              </mc:Choice>
              <mc:Fallback>
                <p:oleObj name="文档" r:id="rId3" imgW="8543910" imgH="59411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500174"/>
                        <a:ext cx="85439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2071678"/>
          <a:ext cx="84201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文档" r:id="rId5" imgW="8420488" imgH="2205904" progId="Word.Document.12">
                  <p:embed/>
                </p:oleObj>
              </mc:Choice>
              <mc:Fallback>
                <p:oleObj name="文档" r:id="rId5" imgW="8420488" imgH="220590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071678"/>
                        <a:ext cx="8420100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0471" y="4714884"/>
          <a:ext cx="9053529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文档" r:id="rId7" imgW="10046267" imgH="1584436" progId="Word.Document.12">
                  <p:embed/>
                </p:oleObj>
              </mc:Choice>
              <mc:Fallback>
                <p:oleObj name="文档" r:id="rId7" imgW="10046267" imgH="158443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1" y="4714884"/>
                        <a:ext cx="9053529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smtClean="0"/>
              <a:t>多元多项式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8596" y="1428736"/>
          <a:ext cx="8375650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文档" r:id="rId3" imgW="8531640" imgH="5347068" progId="Word.Document.12">
                  <p:embed/>
                </p:oleObj>
              </mc:Choice>
              <mc:Fallback>
                <p:oleObj name="文档" r:id="rId3" imgW="8531640" imgH="53470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428736"/>
                        <a:ext cx="8375650" cy="526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多元多项式例子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1825631"/>
          <a:ext cx="68453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文档" r:id="rId3" imgW="6845593" imgH="2460681" progId="Word.Document.12">
                  <p:embed/>
                </p:oleObj>
              </mc:Choice>
              <mc:Fallback>
                <p:oleObj name="文档" r:id="rId3" imgW="6845593" imgH="246068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825631"/>
                        <a:ext cx="6845300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多项式的运算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9638" y="1316038"/>
          <a:ext cx="7688262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文档" r:id="rId3" imgW="7688977" imgH="4959865" progId="Word.Document.12">
                  <p:embed/>
                </p:oleObj>
              </mc:Choice>
              <mc:Fallback>
                <p:oleObj name="文档" r:id="rId3" imgW="7688977" imgH="495986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316038"/>
                        <a:ext cx="7688262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多元多项式的加法与乘法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5.4.2 </a:t>
            </a:r>
            <a:r>
              <a:rPr lang="zh-CN" altLang="en-US" b="1" dirty="0" smtClean="0"/>
              <a:t>在        </a:t>
            </a:r>
            <a:r>
              <a:rPr lang="en-US" b="1" dirty="0" smtClean="0"/>
              <a:t>               </a:t>
            </a:r>
            <a:r>
              <a:rPr lang="zh-CN" altLang="en-US" b="1" dirty="0" smtClean="0"/>
              <a:t>中定义加法与乘法如下</a:t>
            </a:r>
          </a:p>
          <a:p>
            <a:pPr lvl="1"/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）加法：同类项系数相加，即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）乘法：</a:t>
            </a:r>
            <a:endParaRPr lang="en-US" altLang="zh-CN" b="1" dirty="0" smtClean="0"/>
          </a:p>
          <a:p>
            <a:pPr lvl="1"/>
            <a:endParaRPr lang="zh-CN" altLang="en-US" b="1" dirty="0" smtClean="0"/>
          </a:p>
          <a:p>
            <a:pPr lvl="1">
              <a:buNone/>
            </a:pPr>
            <a:r>
              <a:rPr lang="zh-CN" altLang="en-US" b="1" dirty="0" smtClean="0"/>
              <a:t>其中                                                   </a:t>
            </a:r>
            <a:r>
              <a:rPr lang="en-US" b="1" dirty="0" smtClean="0"/>
              <a:t>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3214678" y="1643050"/>
          <a:ext cx="2381167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643050"/>
                        <a:ext cx="2381167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14314" y="3135313"/>
          <a:ext cx="8786842" cy="65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5" imgW="4889500" imgH="368300" progId="Equation.DSMT4">
                  <p:embed/>
                </p:oleObj>
              </mc:Choice>
              <mc:Fallback>
                <p:oleObj name="Equation" r:id="rId5" imgW="48895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4" y="3135313"/>
                        <a:ext cx="8786842" cy="650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57158" y="4143380"/>
          <a:ext cx="8544042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7" imgW="4813300" imgH="368300" progId="Equation.DSMT4">
                  <p:embed/>
                </p:oleObj>
              </mc:Choice>
              <mc:Fallback>
                <p:oleObj name="Equation" r:id="rId7" imgW="4813300" imgH="368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143380"/>
                        <a:ext cx="8544042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785918" y="4857760"/>
          <a:ext cx="448367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9" imgW="2527300" imgH="368300" progId="Equation.DSMT4">
                  <p:embed/>
                </p:oleObj>
              </mc:Choice>
              <mc:Fallback>
                <p:oleObj name="Equation" r:id="rId9" imgW="25273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857760"/>
                        <a:ext cx="448367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28794" y="585789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在上述加法和乘法下构成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有单位元的交换环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0" y="5857892"/>
          <a:ext cx="2083508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11" imgW="952087" imgH="228501" progId="Equation.DSMT4">
                  <p:embed/>
                </p:oleObj>
              </mc:Choice>
              <mc:Fallback>
                <p:oleObj name="Equation" r:id="rId11" imgW="952087" imgH="228501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57892"/>
                        <a:ext cx="2083508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298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>
                <a:solidFill>
                  <a:srgbClr val="0070C0"/>
                </a:solidFill>
              </a:rPr>
              <a:t>5.4.1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求有理数域上的多项式 </a:t>
            </a:r>
            <a:r>
              <a:rPr lang="en-US" sz="2800" b="1" dirty="0" smtClean="0"/>
              <a:t>                            </a:t>
            </a:r>
            <a:r>
              <a:rPr lang="zh-CN" altLang="en-US" sz="2800" b="1" dirty="0" smtClean="0"/>
              <a:t>与           </a:t>
            </a:r>
            <a:r>
              <a:rPr lang="en-US" sz="2800" b="1" dirty="0" smtClean="0"/>
              <a:t>                    </a:t>
            </a:r>
            <a:r>
              <a:rPr lang="zh-CN" altLang="en-US" sz="2800" b="1" dirty="0" smtClean="0"/>
              <a:t>的和与积。</a:t>
            </a:r>
            <a:endParaRPr lang="zh-CN" altLang="en-US" sz="2800" b="1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5875894" y="1643050"/>
          <a:ext cx="3268106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3" imgW="1739900" imgH="228600" progId="Equation.DSMT4">
                  <p:embed/>
                </p:oleObj>
              </mc:Choice>
              <mc:Fallback>
                <p:oleObj name="Equation" r:id="rId3" imgW="17399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894" y="1643050"/>
                        <a:ext cx="3268106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285852" y="2071678"/>
          <a:ext cx="2636585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5" imgW="1104900" imgH="203200" progId="Equation.DSMT4">
                  <p:embed/>
                </p:oleObj>
              </mc:Choice>
              <mc:Fallback>
                <p:oleObj name="Equation" r:id="rId5" imgW="11049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071678"/>
                        <a:ext cx="2636585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142976" y="2786058"/>
          <a:ext cx="6857904" cy="114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7" imgW="2921000" imgH="482600" progId="Equation.DSMT4">
                  <p:embed/>
                </p:oleObj>
              </mc:Choice>
              <mc:Fallback>
                <p:oleObj name="Equation" r:id="rId7" imgW="2921000" imgH="482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86058"/>
                        <a:ext cx="6857904" cy="1142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85720" y="4357694"/>
          <a:ext cx="8706823" cy="100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9" imgW="4229100" imgH="482600" progId="Equation.DSMT4">
                  <p:embed/>
                </p:oleObj>
              </mc:Choice>
              <mc:Fallback>
                <p:oleObj name="Equation" r:id="rId9" imgW="4229100" imgH="482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357694"/>
                        <a:ext cx="8706823" cy="1000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792"/>
          </a:xfrm>
        </p:spPr>
        <p:txBody>
          <a:bodyPr/>
          <a:lstStyle/>
          <a:p>
            <a:r>
              <a:rPr lang="zh-CN" altLang="en-US" dirty="0" smtClean="0"/>
              <a:t>一些记号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2976" y="2428868"/>
          <a:ext cx="6965950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文档" r:id="rId3" imgW="7338921" imgH="2977071" progId="Word.Document.12">
                  <p:embed/>
                </p:oleObj>
              </mc:Choice>
              <mc:Fallback>
                <p:oleObj name="文档" r:id="rId3" imgW="7338921" imgH="297707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428868"/>
                        <a:ext cx="6965950" cy="285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多元多项式的除法（续）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35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全序和良序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0100" y="2643182"/>
          <a:ext cx="7445375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文档" r:id="rId3" imgW="7838022" imgH="3475468" progId="Word.Document.12">
                  <p:embed/>
                </p:oleObj>
              </mc:Choice>
              <mc:Fallback>
                <p:oleObj name="文档" r:id="rId3" imgW="7838022" imgH="34754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643182"/>
                        <a:ext cx="7445375" cy="333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多元多项式的除法（续）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35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项序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1713" y="2641600"/>
          <a:ext cx="7402512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文档" r:id="rId3" imgW="7857149" imgH="3473669" progId="Word.Document.12">
                  <p:embed/>
                </p:oleObj>
              </mc:Choice>
              <mc:Fallback>
                <p:oleObj name="文档" r:id="rId3" imgW="7857149" imgH="347366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641600"/>
                        <a:ext cx="7402512" cy="327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常用的项序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139825"/>
          <a:ext cx="862012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文档" r:id="rId3" imgW="9081626" imgH="6139107" progId="Word.Document.12">
                  <p:embed/>
                </p:oleObj>
              </mc:Choice>
              <mc:Fallback>
                <p:oleObj name="文档" r:id="rId3" imgW="9081626" imgH="613910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139825"/>
                        <a:ext cx="8620125" cy="571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例</a:t>
            </a:r>
            <a:r>
              <a:rPr lang="en-US" b="1" dirty="0" smtClean="0">
                <a:solidFill>
                  <a:srgbClr val="0070C0"/>
                </a:solidFill>
              </a:rPr>
              <a:t>5.4.3</a:t>
            </a:r>
            <a:r>
              <a:rPr lang="zh-CN" altLang="en-US" dirty="0" smtClean="0"/>
              <a:t>设</a:t>
            </a:r>
            <a:r>
              <a:rPr lang="en-US" altLang="zh-CN" b="1" i="1" dirty="0" smtClean="0"/>
              <a:t>F</a:t>
            </a:r>
            <a:r>
              <a:rPr lang="zh-CN" altLang="en-US" dirty="0" smtClean="0"/>
              <a:t>是域，将</a:t>
            </a:r>
            <a:r>
              <a:rPr lang="en-US" dirty="0" smtClean="0"/>
              <a:t> 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按照次数字典序进行重排列。</a:t>
            </a:r>
          </a:p>
          <a:p>
            <a:r>
              <a:rPr lang="zh-CN" altLang="en-US" b="1" dirty="0" smtClean="0"/>
              <a:t>解：</a:t>
            </a:r>
            <a:r>
              <a:rPr lang="en-US" dirty="0" smtClean="0"/>
              <a:t> </a:t>
            </a:r>
            <a:r>
              <a:rPr lang="zh-CN" altLang="en-US" dirty="0" smtClean="0"/>
              <a:t>按照次数字典序重排列为</a:t>
            </a:r>
          </a:p>
          <a:p>
            <a:endParaRPr lang="zh-CN" alt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1071538" y="2143116"/>
          <a:ext cx="7445048" cy="98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3" imgW="3593880" imgH="482400" progId="Equation.DSMT4">
                  <p:embed/>
                </p:oleObj>
              </mc:Choice>
              <mc:Fallback>
                <p:oleObj name="Equation" r:id="rId3" imgW="3593880" imgH="482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143116"/>
                        <a:ext cx="7445048" cy="98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14282" y="4786322"/>
          <a:ext cx="8772949" cy="85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5" imgW="4711700" imgH="457200" progId="Equation.DSMT4">
                  <p:embed/>
                </p:oleObj>
              </mc:Choice>
              <mc:Fallback>
                <p:oleObj name="Equation" r:id="rId5" imgW="47117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786322"/>
                        <a:ext cx="8772949" cy="857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一些定义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8782" y="1714488"/>
          <a:ext cx="8913812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文档" r:id="rId3" imgW="8913093" imgH="4752950" progId="Word.Document.12">
                  <p:embed/>
                </p:oleObj>
              </mc:Choice>
              <mc:Fallback>
                <p:oleObj name="文档" r:id="rId3" imgW="8913093" imgH="475295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82" y="1714488"/>
                        <a:ext cx="8913812" cy="475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约化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10" y="1714488"/>
          <a:ext cx="7908925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文档" r:id="rId3" imgW="8330628" imgH="3086466" progId="Word.Document.12">
                  <p:embed/>
                </p:oleObj>
              </mc:Choice>
              <mc:Fallback>
                <p:oleObj name="文档" r:id="rId3" imgW="8330628" imgH="308646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714488"/>
                        <a:ext cx="7908925" cy="291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485776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这个约化过程实际上就是将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 smtClean="0"/>
              <a:t>中的一个项用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严格比它小</a:t>
            </a:r>
            <a:r>
              <a:rPr lang="zh-CN" altLang="en-US" sz="2800" b="1" dirty="0" smtClean="0"/>
              <a:t>的一些项的和来代替。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7681" y="217488"/>
          <a:ext cx="8753475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文档" r:id="rId3" imgW="9216235" imgH="2387270" progId="Word.Document.12">
                  <p:embed/>
                </p:oleObj>
              </mc:Choice>
              <mc:Fallback>
                <p:oleObj name="文档" r:id="rId3" imgW="9216235" imgH="238727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81" y="217488"/>
                        <a:ext cx="8753475" cy="229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2500306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解</a:t>
            </a:r>
            <a:r>
              <a:rPr lang="zh-CN" altLang="en-US" sz="2800" b="1" dirty="0" smtClean="0"/>
              <a:t>：由于                           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   </a:t>
            </a:r>
            <a:r>
              <a:rPr lang="en-US" sz="2800" b="1" dirty="0" smtClean="0"/>
              <a:t>           </a:t>
            </a:r>
            <a:r>
              <a:rPr lang="zh-CN" altLang="en-US" sz="2800" b="1" dirty="0" smtClean="0"/>
              <a:t>，所以</a:t>
            </a:r>
            <a:endParaRPr lang="zh-CN" altLang="en-US" sz="2800" b="1" dirty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857356" y="2571744"/>
          <a:ext cx="319685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5" imgW="1701800" imgH="228600" progId="Equation.DSMT4">
                  <p:embed/>
                </p:oleObj>
              </mc:Choice>
              <mc:Fallback>
                <p:oleObj name="Equation" r:id="rId5" imgW="17018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571744"/>
                        <a:ext cx="319685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5143504" y="2571744"/>
          <a:ext cx="148063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7" imgW="723586" imgH="203112" progId="Equation.DSMT4">
                  <p:embed/>
                </p:oleObj>
              </mc:Choice>
              <mc:Fallback>
                <p:oleObj name="Equation" r:id="rId7" imgW="723586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571744"/>
                        <a:ext cx="148063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26175" y="3286124"/>
          <a:ext cx="8946419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9" imgW="4203700" imgH="1143000" progId="Equation.DSMT4">
                  <p:embed/>
                </p:oleObj>
              </mc:Choice>
              <mc:Fallback>
                <p:oleObj name="Equation" r:id="rId9" imgW="4203700" imgH="1143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75" y="3286124"/>
                        <a:ext cx="8946419" cy="2428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多项式的运算（续）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多项式的乘法：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000099" y="2500306"/>
          <a:ext cx="7654071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2857500" imgH="939800" progId="Equation.DSMT4">
                  <p:embed/>
                </p:oleObj>
              </mc:Choice>
              <mc:Fallback>
                <p:oleObj name="Equation" r:id="rId3" imgW="2857500" imgH="939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2500306"/>
                        <a:ext cx="7654071" cy="2500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模约化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2003425"/>
          <a:ext cx="7431087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文档" r:id="rId3" imgW="7571690" imgH="2753602" progId="Word.Document.12">
                  <p:embed/>
                </p:oleObj>
              </mc:Choice>
              <mc:Fallback>
                <p:oleObj name="文档" r:id="rId3" imgW="7571690" imgH="275360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003425"/>
                        <a:ext cx="7431087" cy="272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既约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20" y="1857364"/>
          <a:ext cx="855503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文档" r:id="rId3" imgW="8555819" imgH="3147282" progId="Word.Document.12">
                  <p:embed/>
                </p:oleObj>
              </mc:Choice>
              <mc:Fallback>
                <p:oleObj name="文档" r:id="rId3" imgW="8555819" imgH="31472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857364"/>
                        <a:ext cx="8555038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域上的多元多项式除法算法</a:t>
            </a:r>
            <a:endParaRPr lang="zh-CN" altLang="en-US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571472" y="1428736"/>
          <a:ext cx="7843838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Picture" r:id="rId3" imgW="4328640" imgH="2900160" progId="Word.Picture.8">
                  <p:embed/>
                </p:oleObj>
              </mc:Choice>
              <mc:Fallback>
                <p:oleObj name="Picture" r:id="rId3" imgW="4328640" imgH="290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428736"/>
                        <a:ext cx="7843838" cy="526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域上的多元多项式除法（续）</a:t>
            </a:r>
            <a:endParaRPr lang="zh-CN" alt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785786" y="1428736"/>
          <a:ext cx="6918491" cy="52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Picture" r:id="rId3" imgW="4328640" imgH="3260160" progId="Word.Picture.8">
                  <p:embed/>
                </p:oleObj>
              </mc:Choice>
              <mc:Fallback>
                <p:oleObj name="Picture" r:id="rId3" imgW="4328640" imgH="326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428736"/>
                        <a:ext cx="6918491" cy="5221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多项式环中的一些算法</a:t>
            </a:r>
            <a:endParaRPr lang="zh-CN" altLang="en-US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506413" y="1574800"/>
          <a:ext cx="7585075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Picture" r:id="rId3" imgW="4328640" imgH="2720160" progId="Word.Picture.8">
                  <p:embed/>
                </p:oleObj>
              </mc:Choice>
              <mc:Fallback>
                <p:oleObj name="Picture" r:id="rId3" imgW="4328640" imgH="272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574800"/>
                        <a:ext cx="7585075" cy="477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49" name="Object 1"/>
          <p:cNvGraphicFramePr>
            <a:graphicFrameLocks noChangeAspect="1"/>
          </p:cNvGraphicFramePr>
          <p:nvPr/>
        </p:nvGraphicFramePr>
        <p:xfrm>
          <a:off x="357158" y="928670"/>
          <a:ext cx="8381787" cy="545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Picture" r:id="rId3" imgW="4328640" imgH="2809800" progId="Word.Picture.8">
                  <p:embed/>
                </p:oleObj>
              </mc:Choice>
              <mc:Fallback>
                <p:oleObj name="Picture" r:id="rId3" imgW="4328640" imgH="280980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928670"/>
                        <a:ext cx="8381787" cy="545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500034" y="1214422"/>
          <a:ext cx="8005399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Picture" r:id="rId3" imgW="4328640" imgH="2990160" progId="Word.Picture.8">
                  <p:embed/>
                </p:oleObj>
              </mc:Choice>
              <mc:Fallback>
                <p:oleObj name="Picture" r:id="rId3" imgW="4328640" imgH="299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214422"/>
                        <a:ext cx="8005399" cy="554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P82-83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10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18</a:t>
            </a:r>
          </a:p>
          <a:p>
            <a:r>
              <a:rPr lang="zh-CN" altLang="en-US" b="1" dirty="0" smtClean="0"/>
              <a:t>选做</a:t>
            </a:r>
          </a:p>
          <a:p>
            <a:r>
              <a:rPr lang="en-US" altLang="zh-CN" b="1" dirty="0" smtClean="0"/>
              <a:t>P83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13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16</a:t>
            </a:r>
            <a:r>
              <a:rPr lang="zh-CN" altLang="en-US" b="1" smtClean="0"/>
              <a:t>，</a:t>
            </a:r>
            <a:r>
              <a:rPr lang="en-US" altLang="zh-CN" b="1" smtClean="0"/>
              <a:t>17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多项式运算律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2463" y="1466870"/>
          <a:ext cx="8288337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文档" r:id="rId3" imgW="8585411" imgH="4950869" progId="Word.Document.12">
                  <p:embed/>
                </p:oleObj>
              </mc:Choice>
              <mc:Fallback>
                <p:oleObj name="文档" r:id="rId3" imgW="8585411" imgH="495086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466870"/>
                        <a:ext cx="8288337" cy="481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定义</a:t>
            </a:r>
            <a:r>
              <a:rPr lang="en-US" b="1" dirty="0" smtClean="0">
                <a:solidFill>
                  <a:srgbClr val="0070C0"/>
                </a:solidFill>
              </a:rPr>
              <a:t>5.1.4 </a:t>
            </a:r>
            <a:r>
              <a:rPr lang="en-US" dirty="0" smtClean="0"/>
              <a:t>R</a:t>
            </a:r>
            <a:r>
              <a:rPr lang="zh-CN" altLang="en-US" dirty="0" smtClean="0"/>
              <a:t>为一个整环，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上的未定元，</a:t>
            </a:r>
            <a:r>
              <a:rPr lang="en-US" altLang="zh-CN" dirty="0" smtClean="0"/>
              <a:t>R[x]</a:t>
            </a:r>
            <a:r>
              <a:rPr lang="zh-CN" altLang="en-US" dirty="0" smtClean="0"/>
              <a:t>对于多项式的加法和乘法构成环，称为</a:t>
            </a:r>
            <a:r>
              <a:rPr lang="zh-CN" altLang="en-US" dirty="0" smtClean="0">
                <a:solidFill>
                  <a:srgbClr val="FF0000"/>
                </a:solidFill>
              </a:rPr>
              <a:t>多项式环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28662" y="3571876"/>
          <a:ext cx="7632700" cy="246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文档" r:id="rId3" imgW="7633041" imgH="2376475" progId="Word.Document.12">
                  <p:embed/>
                </p:oleObj>
              </mc:Choice>
              <mc:Fallback>
                <p:oleObj name="文档" r:id="rId3" imgW="7633041" imgH="23764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571876"/>
                        <a:ext cx="7632700" cy="2460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614354"/>
          </a:xfrm>
        </p:spPr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b="1" dirty="0" smtClean="0"/>
              <a:t>5.1.1 </a:t>
            </a:r>
            <a:r>
              <a:rPr lang="zh-CN" altLang="en-US" dirty="0" smtClean="0"/>
              <a:t>整环</a:t>
            </a:r>
            <a:r>
              <a:rPr lang="en-US" altLang="zh-CN" dirty="0" smtClean="0"/>
              <a:t>R</a:t>
            </a:r>
            <a:r>
              <a:rPr lang="zh-CN" altLang="en-US" dirty="0" smtClean="0"/>
              <a:t>上的多项式环</a:t>
            </a:r>
            <a:r>
              <a:rPr lang="en-US" dirty="0" smtClean="0"/>
              <a:t>R[x]</a:t>
            </a:r>
            <a:r>
              <a:rPr lang="zh-CN" altLang="en-US" dirty="0" smtClean="0"/>
              <a:t>是整环。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857364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证明要点：</a:t>
            </a:r>
            <a:r>
              <a:rPr lang="zh-CN" altLang="en-US" sz="2400" b="1" dirty="0" smtClean="0"/>
              <a:t>紧扣整环定义，只需证明</a:t>
            </a:r>
            <a:r>
              <a:rPr lang="en-US" altLang="zh-CN" sz="2400" b="1" dirty="0" smtClean="0"/>
              <a:t>R[x]</a:t>
            </a:r>
            <a:r>
              <a:rPr lang="zh-CN" altLang="en-US" sz="2400" b="1" dirty="0" smtClean="0"/>
              <a:t>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无零因子。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4225" y="2357430"/>
          <a:ext cx="7504113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文档" r:id="rId3" imgW="7771620" imgH="4555030" progId="Word.Document.12">
                  <p:embed/>
                </p:oleObj>
              </mc:Choice>
              <mc:Fallback>
                <p:oleObj name="文档" r:id="rId3" imgW="7771620" imgH="455503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357430"/>
                        <a:ext cx="7504113" cy="436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901</TotalTime>
  <Words>842</Words>
  <Application>Microsoft Office PowerPoint</Application>
  <PresentationFormat>全屏显示(4:3)</PresentationFormat>
  <Paragraphs>156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Times New Roman</vt:lpstr>
      <vt:lpstr>Wingdings 2</vt:lpstr>
      <vt:lpstr>暗香扑面</vt:lpstr>
      <vt:lpstr>Equation</vt:lpstr>
      <vt:lpstr>文档</vt:lpstr>
      <vt:lpstr>Picture</vt:lpstr>
      <vt:lpstr>第五章 多项式</vt:lpstr>
      <vt:lpstr>内容安排</vt:lpstr>
      <vt:lpstr>5.1 多项式相关概念</vt:lpstr>
      <vt:lpstr>概念（续）</vt:lpstr>
      <vt:lpstr>多项式的运算</vt:lpstr>
      <vt:lpstr>多项式的运算（续）</vt:lpstr>
      <vt:lpstr>多项式运算律</vt:lpstr>
      <vt:lpstr>多项式环</vt:lpstr>
      <vt:lpstr>多项式环（续）</vt:lpstr>
      <vt:lpstr>定理5.1.1证明（续）</vt:lpstr>
      <vt:lpstr>PowerPoint 演示文稿</vt:lpstr>
      <vt:lpstr>多项式除法</vt:lpstr>
      <vt:lpstr>带余除法</vt:lpstr>
      <vt:lpstr>带余除法的证明</vt:lpstr>
      <vt:lpstr>带余除法的证明（续）</vt:lpstr>
      <vt:lpstr>带余除法的证明（续）</vt:lpstr>
      <vt:lpstr>带余除法的证明（续）</vt:lpstr>
      <vt:lpstr>PowerPoint 演示文稿</vt:lpstr>
      <vt:lpstr>多项式整除</vt:lpstr>
      <vt:lpstr>多项式整除的性质</vt:lpstr>
      <vt:lpstr>多项式整除的性质（续）</vt:lpstr>
      <vt:lpstr>5.2 因式</vt:lpstr>
      <vt:lpstr>最大公因式</vt:lpstr>
      <vt:lpstr>定理5.2.1的证明</vt:lpstr>
      <vt:lpstr>定理5.2.1的证明（续）</vt:lpstr>
      <vt:lpstr>定理5.2.1的证明（续）</vt:lpstr>
      <vt:lpstr>PowerPoint 演示文稿</vt:lpstr>
      <vt:lpstr>例5.2.1（续）</vt:lpstr>
      <vt:lpstr>多项式互素</vt:lpstr>
      <vt:lpstr>多项式互素的性质</vt:lpstr>
      <vt:lpstr>不可约多项式</vt:lpstr>
      <vt:lpstr>因式分解唯一性定理</vt:lpstr>
      <vt:lpstr>标准分解式</vt:lpstr>
      <vt:lpstr>重因式</vt:lpstr>
      <vt:lpstr>形式微商</vt:lpstr>
      <vt:lpstr>重因式的判定</vt:lpstr>
      <vt:lpstr>重因式的判定（续）</vt:lpstr>
      <vt:lpstr>多项式的根</vt:lpstr>
      <vt:lpstr>余元定理·</vt:lpstr>
      <vt:lpstr>5.3 多项式同余</vt:lpstr>
      <vt:lpstr>定理5.3.1的证明</vt:lpstr>
      <vt:lpstr>定理5.3.1的证明（续）</vt:lpstr>
      <vt:lpstr>多项式同余的性质</vt:lpstr>
      <vt:lpstr>多项式剩余类环</vt:lpstr>
      <vt:lpstr>例</vt:lpstr>
      <vt:lpstr>模多项式乘法逆元</vt:lpstr>
      <vt:lpstr>域</vt:lpstr>
      <vt:lpstr>5.4 多元多项式</vt:lpstr>
      <vt:lpstr>多元多项式例子</vt:lpstr>
      <vt:lpstr>多元多项式的加法与乘法</vt:lpstr>
      <vt:lpstr>运算举例</vt:lpstr>
      <vt:lpstr>多元多项式的除法</vt:lpstr>
      <vt:lpstr>多元多项式的除法（续）</vt:lpstr>
      <vt:lpstr>多元多项式的除法（续）</vt:lpstr>
      <vt:lpstr>常用的项序</vt:lpstr>
      <vt:lpstr>PowerPoint 演示文稿</vt:lpstr>
      <vt:lpstr>一些定义</vt:lpstr>
      <vt:lpstr>约化</vt:lpstr>
      <vt:lpstr>PowerPoint 演示文稿</vt:lpstr>
      <vt:lpstr>模约化</vt:lpstr>
      <vt:lpstr>既约</vt:lpstr>
      <vt:lpstr>域上的多元多项式除法算法</vt:lpstr>
      <vt:lpstr>域上的多元多项式除法（续）</vt:lpstr>
      <vt:lpstr>5.5 多项式环中的一些算法</vt:lpstr>
      <vt:lpstr>PowerPoint 演示文稿</vt:lpstr>
      <vt:lpstr>PowerPoint 演示文稿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多项式</dc:title>
  <dc:creator>nxy7509</dc:creator>
  <cp:lastModifiedBy>nxy7509</cp:lastModifiedBy>
  <cp:revision>72</cp:revision>
  <dcterms:created xsi:type="dcterms:W3CDTF">2013-10-01T07:34:12Z</dcterms:created>
  <dcterms:modified xsi:type="dcterms:W3CDTF">2018-11-26T14:53:21Z</dcterms:modified>
</cp:coreProperties>
</file>