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m" ContentType="application/vnd.ms-word.document.macroEnabled.12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6" r:id="rId60"/>
    <p:sldId id="315" r:id="rId61"/>
    <p:sldId id="314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21A4-0990-46D8-98B4-54A2DE09DC1B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BB9-F437-444A-B2C5-CA4B0714A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BB9-F437-444A-B2C5-CA4B0714A32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3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4.docx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__20.docx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__25.docx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4.wmf"/><Relationship Id="rId11" Type="http://schemas.openxmlformats.org/officeDocument/2006/relationships/image" Target="../media/image36.emf"/><Relationship Id="rId5" Type="http://schemas.openxmlformats.org/officeDocument/2006/relationships/oleObject" Target="../embeddings/oleObject6.bin"/><Relationship Id="rId10" Type="http://schemas.openxmlformats.org/officeDocument/2006/relationships/package" Target="../embeddings/Microsoft_Word___27.docx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__29.docx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__32.docx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__34.docx"/><Relationship Id="rId4" Type="http://schemas.openxmlformats.org/officeDocument/2006/relationships/image" Target="../media/image4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__36.docx"/><Relationship Id="rId4" Type="http://schemas.openxmlformats.org/officeDocument/2006/relationships/image" Target="../media/image4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__40.docx"/><Relationship Id="rId4" Type="http://schemas.openxmlformats.org/officeDocument/2006/relationships/image" Target="../media/image4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__43.docx"/><Relationship Id="rId4" Type="http://schemas.openxmlformats.org/officeDocument/2006/relationships/image" Target="../media/image5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Word___45.docx"/><Relationship Id="rId4" Type="http://schemas.openxmlformats.org/officeDocument/2006/relationships/image" Target="../media/image5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5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__49.docx"/><Relationship Id="rId4" Type="http://schemas.openxmlformats.org/officeDocument/2006/relationships/image" Target="../media/image5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6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__54.docx"/><Relationship Id="rId4" Type="http://schemas.openxmlformats.org/officeDocument/2006/relationships/image" Target="../media/image6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6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6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package" Target="../embeddings/Microsoft_Word___57.docx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7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71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73.wmf"/><Relationship Id="rId11" Type="http://schemas.openxmlformats.org/officeDocument/2006/relationships/image" Target="../media/image75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7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7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7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80.emf"/><Relationship Id="rId5" Type="http://schemas.openxmlformats.org/officeDocument/2006/relationships/package" Target="../embeddings/Microsoft_Word___63.docx"/><Relationship Id="rId4" Type="http://schemas.openxmlformats.org/officeDocument/2006/relationships/image" Target="../media/image79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8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wmf"/><Relationship Id="rId9" Type="http://schemas.openxmlformats.org/officeDocument/2006/relationships/package" Target="../embeddings/Microsoft_Word_______4.docm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6.docx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__7.docx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有限域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en-US" altLang="zh-CN" dirty="0" smtClean="0"/>
          </a:p>
          <a:p>
            <a:r>
              <a:rPr lang="zh-CN" altLang="en-US" dirty="0" smtClean="0"/>
              <a:t>电子科技大学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向量空间（线性空间）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  <a:r>
              <a:rPr lang="en-US" dirty="0" smtClean="0">
                <a:solidFill>
                  <a:srgbClr val="0070C0"/>
                </a:solidFill>
              </a:rPr>
              <a:t>6.1.6 </a:t>
            </a:r>
            <a:r>
              <a:rPr lang="zh-CN" altLang="en-US" dirty="0" smtClean="0"/>
              <a:t>设</a:t>
            </a:r>
            <a:r>
              <a:rPr lang="en-US" dirty="0" smtClean="0"/>
              <a:t>F</a:t>
            </a:r>
            <a:r>
              <a:rPr lang="zh-CN" altLang="en-US" dirty="0" smtClean="0"/>
              <a:t>是一个域，</a:t>
            </a:r>
            <a:r>
              <a:rPr lang="en-US" dirty="0" smtClean="0"/>
              <a:t>V</a:t>
            </a:r>
            <a:r>
              <a:rPr lang="zh-CN" altLang="en-US" dirty="0" smtClean="0"/>
              <a:t>是一个加群，且集合</a:t>
            </a:r>
            <a:r>
              <a:rPr lang="en-US" dirty="0" smtClean="0"/>
              <a:t>F</a:t>
            </a:r>
            <a:r>
              <a:rPr lang="en-US" altLang="zh-CN" dirty="0" smtClean="0"/>
              <a:t>×</a:t>
            </a:r>
            <a:r>
              <a:rPr lang="en-US" dirty="0" smtClean="0"/>
              <a:t>V={ (</a:t>
            </a:r>
            <a:r>
              <a:rPr lang="en-US" dirty="0" err="1" smtClean="0"/>
              <a:t>a,v</a:t>
            </a:r>
            <a:r>
              <a:rPr lang="en-US" dirty="0" smtClean="0"/>
              <a:t>) | </a:t>
            </a:r>
            <a:r>
              <a:rPr lang="en-US" dirty="0" err="1" smtClean="0"/>
              <a:t>a∈F</a:t>
            </a:r>
            <a:r>
              <a:rPr lang="en-US" dirty="0" smtClean="0"/>
              <a:t>, v ∈ V}</a:t>
            </a:r>
            <a:r>
              <a:rPr lang="zh-CN" altLang="en-US" dirty="0" smtClean="0"/>
              <a:t>到</a:t>
            </a:r>
            <a:r>
              <a:rPr lang="en-US" dirty="0" smtClean="0"/>
              <a:t>V</a:t>
            </a:r>
            <a:r>
              <a:rPr lang="zh-CN" altLang="en-US" dirty="0" smtClean="0"/>
              <a:t>有一个映射，这一映射表示为</a:t>
            </a:r>
            <a:r>
              <a:rPr lang="en-US" dirty="0" smtClean="0"/>
              <a:t> (</a:t>
            </a:r>
            <a:r>
              <a:rPr lang="en-US" dirty="0" err="1" smtClean="0"/>
              <a:t>a,v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∈ V</a:t>
            </a:r>
            <a:r>
              <a:rPr lang="zh-CN" altLang="en-US" dirty="0" smtClean="0"/>
              <a:t>。假定映射满足下列条件，对每</a:t>
            </a:r>
            <a:r>
              <a:rPr lang="en-US" dirty="0" err="1" smtClean="0"/>
              <a:t>a,b</a:t>
            </a:r>
            <a:r>
              <a:rPr lang="en-US" dirty="0" smtClean="0"/>
              <a:t> ∈ F</a:t>
            </a:r>
            <a:r>
              <a:rPr lang="zh-CN" altLang="en-US" dirty="0" smtClean="0"/>
              <a:t>，</a:t>
            </a:r>
            <a:r>
              <a:rPr lang="en-US" dirty="0" err="1" smtClean="0"/>
              <a:t>u,v</a:t>
            </a:r>
            <a:r>
              <a:rPr lang="en-US" dirty="0" smtClean="0"/>
              <a:t> ∈ V</a:t>
            </a:r>
            <a:r>
              <a:rPr lang="zh-CN" altLang="en-US" dirty="0" smtClean="0"/>
              <a:t>有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en-US" dirty="0" smtClean="0"/>
              <a:t>a(</a:t>
            </a:r>
            <a:r>
              <a:rPr lang="en-US" dirty="0" err="1" smtClean="0"/>
              <a:t>u+v</a:t>
            </a:r>
            <a:r>
              <a:rPr lang="en-US" dirty="0" smtClean="0"/>
              <a:t>)=</a:t>
            </a:r>
            <a:r>
              <a:rPr lang="en-US" dirty="0" err="1" smtClean="0"/>
              <a:t>au+av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</a:t>
            </a: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)v=</a:t>
            </a:r>
            <a:r>
              <a:rPr lang="en-US" dirty="0" err="1" smtClean="0"/>
              <a:t>av+bv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（</a:t>
            </a:r>
            <a:r>
              <a:rPr lang="de-DE" dirty="0" smtClean="0"/>
              <a:t>3</a:t>
            </a:r>
            <a:r>
              <a:rPr lang="zh-CN" altLang="en-US" dirty="0" smtClean="0"/>
              <a:t>）</a:t>
            </a:r>
            <a:r>
              <a:rPr lang="de-DE" dirty="0" smtClean="0"/>
              <a:t>a(bv)=(ab)v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（</a:t>
            </a:r>
            <a:r>
              <a:rPr lang="de-DE" dirty="0" smtClean="0"/>
              <a:t>4</a:t>
            </a:r>
            <a:r>
              <a:rPr lang="zh-CN" altLang="en-US" dirty="0" smtClean="0"/>
              <a:t>）</a:t>
            </a:r>
            <a:r>
              <a:rPr lang="de-DE" dirty="0" smtClean="0"/>
              <a:t>1v=v</a:t>
            </a:r>
            <a:endParaRPr lang="zh-CN" altLang="en-US" dirty="0" smtClean="0"/>
          </a:p>
          <a:p>
            <a:r>
              <a:rPr lang="zh-CN" altLang="en-US" dirty="0" smtClean="0"/>
              <a:t>则</a:t>
            </a:r>
            <a:r>
              <a:rPr lang="en-US" dirty="0" smtClean="0"/>
              <a:t>V</a:t>
            </a:r>
            <a:r>
              <a:rPr lang="zh-CN" altLang="en-US" dirty="0" smtClean="0"/>
              <a:t>称为域</a:t>
            </a:r>
            <a:r>
              <a:rPr lang="en-US" dirty="0" smtClean="0"/>
              <a:t>F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向量空间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向量空间（续）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9644" y="1428736"/>
          <a:ext cx="8015694" cy="399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文档" r:id="rId3" imgW="3778447" imgH="1881316" progId="Word.Document.12">
                  <p:embed/>
                </p:oleObj>
              </mc:Choice>
              <mc:Fallback>
                <p:oleObj name="文档" r:id="rId3" imgW="3778447" imgH="188131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44" y="1428736"/>
                        <a:ext cx="8015694" cy="3997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扩张次数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1448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  <a:r>
              <a:rPr lang="en-US" dirty="0" smtClean="0">
                <a:solidFill>
                  <a:srgbClr val="0070C0"/>
                </a:solidFill>
              </a:rPr>
              <a:t>6.1.7 </a:t>
            </a:r>
            <a:r>
              <a:rPr lang="zh-CN" altLang="en-US" dirty="0" smtClean="0"/>
              <a:t>若</a:t>
            </a:r>
            <a:r>
              <a:rPr lang="en-US" dirty="0" smtClean="0"/>
              <a:t>E</a:t>
            </a:r>
            <a:r>
              <a:rPr lang="zh-CN" altLang="en-US" dirty="0" smtClean="0"/>
              <a:t>是</a:t>
            </a:r>
            <a:r>
              <a:rPr lang="en-US" dirty="0" smtClean="0"/>
              <a:t>F</a:t>
            </a:r>
            <a:r>
              <a:rPr lang="zh-CN" altLang="en-US" dirty="0" smtClean="0"/>
              <a:t>的扩域，则</a:t>
            </a:r>
            <a:r>
              <a:rPr lang="en-US" dirty="0" smtClean="0"/>
              <a:t>E</a:t>
            </a:r>
            <a:r>
              <a:rPr lang="zh-CN" altLang="en-US" dirty="0" smtClean="0"/>
              <a:t>是</a:t>
            </a:r>
            <a:r>
              <a:rPr lang="en-US" dirty="0" smtClean="0"/>
              <a:t>F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向量空间</a:t>
            </a:r>
            <a:r>
              <a:rPr lang="zh-CN" altLang="en-US" dirty="0" smtClean="0"/>
              <a:t>。如果</a:t>
            </a:r>
            <a:r>
              <a:rPr lang="en-US" dirty="0" smtClean="0"/>
              <a:t>E</a:t>
            </a:r>
            <a:r>
              <a:rPr lang="zh-CN" altLang="en-US" dirty="0" smtClean="0"/>
              <a:t>作为</a:t>
            </a:r>
            <a:r>
              <a:rPr lang="en-US" dirty="0" smtClean="0"/>
              <a:t>F</a:t>
            </a:r>
            <a:r>
              <a:rPr lang="zh-CN" altLang="en-US" dirty="0" smtClean="0"/>
              <a:t>上的向量空间是</a:t>
            </a:r>
            <a:r>
              <a:rPr lang="zh-CN" altLang="en-US" dirty="0" smtClean="0">
                <a:solidFill>
                  <a:srgbClr val="FF0000"/>
                </a:solidFill>
              </a:rPr>
              <a:t>有限维</a:t>
            </a:r>
            <a:r>
              <a:rPr lang="zh-CN" altLang="en-US" dirty="0" smtClean="0"/>
              <a:t>的，则称</a:t>
            </a:r>
            <a:r>
              <a:rPr lang="en-US" dirty="0" smtClean="0"/>
              <a:t>E</a:t>
            </a:r>
            <a:r>
              <a:rPr lang="zh-CN" altLang="en-US" dirty="0" smtClean="0"/>
              <a:t>为域</a:t>
            </a:r>
            <a:r>
              <a:rPr lang="en-US" dirty="0" smtClean="0"/>
              <a:t>F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有限扩域</a:t>
            </a:r>
            <a:r>
              <a:rPr lang="zh-CN" altLang="en-US" dirty="0" smtClean="0"/>
              <a:t>，</a:t>
            </a:r>
            <a:r>
              <a:rPr lang="en-US" dirty="0" smtClean="0"/>
              <a:t>E</a:t>
            </a:r>
            <a:r>
              <a:rPr lang="zh-CN" altLang="en-US" dirty="0" smtClean="0"/>
              <a:t>作为</a:t>
            </a:r>
            <a:r>
              <a:rPr lang="en-US" dirty="0" smtClean="0"/>
              <a:t>F</a:t>
            </a:r>
            <a:r>
              <a:rPr lang="zh-CN" altLang="en-US" dirty="0" smtClean="0"/>
              <a:t>上的向量空间的维数称为</a:t>
            </a:r>
            <a:r>
              <a:rPr lang="zh-CN" altLang="en-US" dirty="0" smtClean="0">
                <a:solidFill>
                  <a:srgbClr val="FF0000"/>
                </a:solidFill>
              </a:rPr>
              <a:t>扩张次数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[E:F]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429000"/>
            <a:ext cx="789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定理</a:t>
            </a:r>
            <a:r>
              <a:rPr lang="en-US" sz="2800" b="1" dirty="0" smtClean="0">
                <a:solidFill>
                  <a:srgbClr val="0070C0"/>
                </a:solidFill>
              </a:rPr>
              <a:t>6.1.3  </a:t>
            </a:r>
            <a:r>
              <a:rPr lang="zh-CN" altLang="en-US" sz="2800" b="1" dirty="0" smtClean="0"/>
              <a:t>设</a:t>
            </a:r>
            <a:r>
              <a:rPr lang="en-US" sz="2800" b="1" dirty="0" smtClean="0"/>
              <a:t>E</a:t>
            </a:r>
            <a:r>
              <a:rPr lang="zh-CN" altLang="en-US" sz="2800" b="1" dirty="0" smtClean="0"/>
              <a:t>是</a:t>
            </a:r>
            <a:r>
              <a:rPr lang="en-US" sz="2800" b="1" dirty="0" smtClean="0"/>
              <a:t>F</a:t>
            </a:r>
            <a:r>
              <a:rPr lang="zh-CN" altLang="en-US" sz="2800" b="1" dirty="0" smtClean="0"/>
              <a:t>的有限扩域，</a:t>
            </a:r>
            <a:r>
              <a:rPr lang="en-US" sz="2800" b="1" dirty="0" smtClean="0"/>
              <a:t>K</a:t>
            </a:r>
            <a:r>
              <a:rPr lang="zh-CN" altLang="en-US" sz="2800" b="1" dirty="0" smtClean="0"/>
              <a:t>是</a:t>
            </a:r>
            <a:r>
              <a:rPr lang="en-US" sz="2800" b="1" dirty="0" smtClean="0"/>
              <a:t>E</a:t>
            </a:r>
            <a:r>
              <a:rPr lang="zh-CN" altLang="en-US" sz="2800" b="1" dirty="0" smtClean="0"/>
              <a:t>的有限扩域，</a:t>
            </a:r>
            <a:r>
              <a:rPr lang="zh-CN" altLang="en-US" sz="2800" b="1" dirty="0" smtClean="0"/>
              <a:t>则有             </a:t>
            </a:r>
            <a:r>
              <a:rPr lang="en-US" sz="2800" b="1" dirty="0" smtClean="0"/>
              <a:t>                        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37942"/>
              </p:ext>
            </p:extLst>
          </p:nvPr>
        </p:nvGraphicFramePr>
        <p:xfrm>
          <a:off x="2699792" y="4133086"/>
          <a:ext cx="3595540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1435100" imgH="203200" progId="Equation.DSMT4">
                  <p:embed/>
                </p:oleObj>
              </mc:Choice>
              <mc:Fallback>
                <p:oleObj name="Equation" r:id="rId3" imgW="14351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133086"/>
                        <a:ext cx="3595540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507560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证明要点</a:t>
            </a:r>
            <a:r>
              <a:rPr lang="zh-CN" altLang="en-US" sz="2800" b="1" dirty="0" smtClean="0"/>
              <a:t>：利用基向量的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线性无关</a:t>
            </a:r>
            <a:r>
              <a:rPr lang="zh-CN" altLang="en-US" sz="2800" b="1" dirty="0" smtClean="0"/>
              <a:t>性。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6.1.3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3538" y="1495425"/>
          <a:ext cx="8213725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文档" r:id="rId3" imgW="4591517" imgH="2772674" progId="Word.Document.12">
                  <p:embed/>
                </p:oleObj>
              </mc:Choice>
              <mc:Fallback>
                <p:oleObj name="文档" r:id="rId3" imgW="4591517" imgH="277267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495425"/>
                        <a:ext cx="8213725" cy="471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6.1.3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428736"/>
          <a:ext cx="8338147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文档" r:id="rId3" imgW="4383287" imgH="2178555" progId="Word.Document.12">
                  <p:embed/>
                </p:oleObj>
              </mc:Choice>
              <mc:Fallback>
                <p:oleObj name="文档" r:id="rId3" imgW="4383287" imgH="217855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428736"/>
                        <a:ext cx="8338147" cy="4143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6.1.3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0513" y="1684338"/>
          <a:ext cx="8201025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文档" r:id="rId4" imgW="4393031" imgH="2178555" progId="Word.Document.12">
                  <p:embed/>
                </p:oleObj>
              </mc:Choice>
              <mc:Fallback>
                <p:oleObj name="文档" r:id="rId4" imgW="4393031" imgH="217855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684338"/>
                        <a:ext cx="8201025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代数扩张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291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dirty="0" smtClean="0">
                <a:solidFill>
                  <a:srgbClr val="0070C0"/>
                </a:solidFill>
              </a:rPr>
              <a:t>6.1.4 </a:t>
            </a:r>
            <a:r>
              <a:rPr lang="zh-CN" altLang="en-US" dirty="0" smtClean="0"/>
              <a:t>每个有限扩张都是代数扩张。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2214554"/>
          <a:ext cx="7469259" cy="39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文档" r:id="rId3" imgW="3787469" imgH="1980276" progId="Word.Document.12">
                  <p:embed/>
                </p:oleObj>
              </mc:Choice>
              <mc:Fallback>
                <p:oleObj name="文档" r:id="rId3" imgW="3787469" imgH="19802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214554"/>
                        <a:ext cx="7469259" cy="390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代数扩张（续）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3704" y="1422400"/>
          <a:ext cx="8593138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文档" r:id="rId3" imgW="4890689" imgH="1188237" progId="Word.Document.12">
                  <p:embed/>
                </p:oleObj>
              </mc:Choice>
              <mc:Fallback>
                <p:oleObj name="文档" r:id="rId3" imgW="4890689" imgH="118823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04" y="1422400"/>
                        <a:ext cx="8593138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0513" y="3425825"/>
          <a:ext cx="7496197" cy="321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文档" r:id="rId5" imgW="3202478" imgH="1782356" progId="Word.Document.12">
                  <p:embed/>
                </p:oleObj>
              </mc:Choice>
              <mc:Fallback>
                <p:oleObj name="文档" r:id="rId5" imgW="3202478" imgH="178235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425825"/>
                        <a:ext cx="7496197" cy="3216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6.1.5 </a:t>
            </a:r>
            <a:r>
              <a:rPr lang="zh-CN" altLang="en-US" dirty="0" smtClean="0"/>
              <a:t>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6773" y="1500174"/>
          <a:ext cx="7880003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文档" r:id="rId3" imgW="3259858" imgH="1980276" progId="Word.Document.12">
                  <p:embed/>
                </p:oleObj>
              </mc:Choice>
              <mc:Fallback>
                <p:oleObj name="文档" r:id="rId3" imgW="3259858" imgH="19802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73" y="1500174"/>
                        <a:ext cx="7880003" cy="478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6.1.5 </a:t>
            </a:r>
            <a:r>
              <a:rPr lang="zh-CN" altLang="en-US" dirty="0" smtClean="0"/>
              <a:t>证明（续）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14349" y="1428736"/>
          <a:ext cx="6929486" cy="416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文档" r:id="rId3" imgW="6926431" imgH="4158831" progId="Word.Document.12">
                  <p:embed/>
                </p:oleObj>
              </mc:Choice>
              <mc:Fallback>
                <p:oleObj name="文档" r:id="rId3" imgW="6926431" imgH="415883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9" y="1428736"/>
                        <a:ext cx="6929486" cy="4161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1472" y="5786454"/>
            <a:ext cx="6786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域的单代数扩张实际上是添加了一个不可约多项式的根的扩张。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内容安排</a:t>
            </a:r>
            <a:endParaRPr lang="zh-CN" altLang="en-US" sz="4000" b="1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6.1 </a:t>
            </a:r>
            <a:r>
              <a:rPr lang="zh-CN" altLang="en-US" sz="2800" b="1" dirty="0" smtClean="0"/>
              <a:t>域和扩域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6.2 </a:t>
            </a:r>
            <a:r>
              <a:rPr lang="zh-CN" altLang="en-US" sz="2800" b="1" dirty="0" smtClean="0"/>
              <a:t>有限域的结构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6.3 </a:t>
            </a:r>
            <a:r>
              <a:rPr lang="zh-CN" altLang="en-US" sz="2800" b="1" dirty="0" smtClean="0"/>
              <a:t>不可约多项式的根，迹和范数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6.4 </a:t>
            </a:r>
            <a:r>
              <a:rPr lang="zh-CN" altLang="en-US" sz="2800" b="1" dirty="0" smtClean="0"/>
              <a:t>有限域上元素的表示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6.5 </a:t>
            </a:r>
            <a:r>
              <a:rPr lang="zh-CN" altLang="en-US" sz="2800" b="1" dirty="0" smtClean="0"/>
              <a:t>有限域中的算法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分裂域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1500174"/>
          <a:ext cx="8077770" cy="400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文档" r:id="rId3" imgW="4575638" imgH="2270318" progId="Word.Document.12">
                  <p:embed/>
                </p:oleObj>
              </mc:Choice>
              <mc:Fallback>
                <p:oleObj name="文档" r:id="rId3" imgW="4575638" imgH="227031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500174"/>
                        <a:ext cx="8077770" cy="4000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5286388"/>
            <a:ext cx="7358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例</a:t>
            </a:r>
            <a:r>
              <a:rPr lang="en-US" sz="2800" b="1" dirty="0" smtClean="0">
                <a:solidFill>
                  <a:srgbClr val="0070C0"/>
                </a:solidFill>
              </a:rPr>
              <a:t>6.1.3 </a:t>
            </a:r>
            <a:r>
              <a:rPr lang="en-US" sz="2800" b="1" dirty="0" smtClean="0"/>
              <a:t>x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+1</a:t>
            </a:r>
            <a:r>
              <a:rPr lang="zh-CN" altLang="en-US" sz="2800" b="1" dirty="0" smtClean="0"/>
              <a:t>是实数域上的一个不可约多项式，则复数域就是</a:t>
            </a:r>
            <a:r>
              <a:rPr lang="en-US" sz="2800" b="1" dirty="0" smtClean="0"/>
              <a:t>x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+1</a:t>
            </a:r>
            <a:r>
              <a:rPr lang="zh-CN" altLang="en-US" sz="2800" b="1" dirty="0" smtClean="0"/>
              <a:t>在实数域上的一个分裂域。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分裂域（续）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001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dirty="0" smtClean="0">
                <a:solidFill>
                  <a:srgbClr val="0070C0"/>
                </a:solidFill>
              </a:rPr>
              <a:t>6.1.6 </a:t>
            </a:r>
            <a:r>
              <a:rPr lang="zh-CN" altLang="en-US" dirty="0" smtClean="0"/>
              <a:t>域</a:t>
            </a:r>
            <a:r>
              <a:rPr lang="en-US" altLang="zh-CN" dirty="0" smtClean="0"/>
              <a:t>F</a:t>
            </a:r>
            <a:r>
              <a:rPr lang="zh-CN" altLang="en-US" dirty="0" smtClean="0"/>
              <a:t>上任意一个次数大于等于</a:t>
            </a:r>
            <a:r>
              <a:rPr lang="en-US" dirty="0" smtClean="0"/>
              <a:t>1</a:t>
            </a:r>
            <a:r>
              <a:rPr lang="zh-CN" altLang="en-US" dirty="0" smtClean="0"/>
              <a:t>的多项式</a:t>
            </a:r>
            <a:r>
              <a:rPr lang="en-US" dirty="0" smtClean="0"/>
              <a:t> </a:t>
            </a:r>
            <a:r>
              <a:rPr lang="zh-CN" altLang="en-US" dirty="0" smtClean="0"/>
              <a:t>在</a:t>
            </a:r>
            <a:r>
              <a:rPr lang="en-US" dirty="0" smtClean="0"/>
              <a:t>F</a:t>
            </a:r>
            <a:r>
              <a:rPr lang="zh-CN" altLang="en-US" dirty="0" smtClean="0"/>
              <a:t>上都有分裂域。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786" y="2500306"/>
          <a:ext cx="6960396" cy="397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文档" r:id="rId3" imgW="3695805" imgH="2109103" progId="Word.Document.12">
                  <p:embed/>
                </p:oleObj>
              </mc:Choice>
              <mc:Fallback>
                <p:oleObj name="文档" r:id="rId3" imgW="3695805" imgH="210910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500306"/>
                        <a:ext cx="6960396" cy="3973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分裂域（续）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9" y="1500174"/>
          <a:ext cx="7858180" cy="4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文档" r:id="rId3" imgW="5013389" imgH="2574394" progId="Word.Document.12">
                  <p:embed/>
                </p:oleObj>
              </mc:Choice>
              <mc:Fallback>
                <p:oleObj name="文档" r:id="rId3" imgW="5013389" imgH="25743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1500174"/>
                        <a:ext cx="7858180" cy="4286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00810"/>
              </p:ext>
            </p:extLst>
          </p:nvPr>
        </p:nvGraphicFramePr>
        <p:xfrm>
          <a:off x="0" y="5857892"/>
          <a:ext cx="9143999" cy="80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文档" r:id="rId5" imgW="6139911" imgH="396581" progId="Word.Document.12">
                  <p:embed/>
                </p:oleObj>
              </mc:Choice>
              <mc:Fallback>
                <p:oleObj name="文档" r:id="rId5" imgW="6139911" imgH="39658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892"/>
                        <a:ext cx="9143999" cy="801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</a:t>
            </a:r>
            <a:r>
              <a:rPr lang="zh-CN" altLang="en-US" dirty="0" smtClean="0"/>
              <a:t>有限域的结构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有限域的三条结构定理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dirty="0" smtClean="0">
                <a:solidFill>
                  <a:srgbClr val="0070C0"/>
                </a:solidFill>
              </a:rPr>
              <a:t>6.2.1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是一个特征为素数</a:t>
            </a:r>
            <a:r>
              <a:rPr lang="en-US" dirty="0" smtClean="0"/>
              <a:t>p</a:t>
            </a:r>
            <a:r>
              <a:rPr lang="zh-CN" altLang="en-US" dirty="0" smtClean="0"/>
              <a:t>的有限域，则</a:t>
            </a:r>
            <a:r>
              <a:rPr lang="en-US" dirty="0" smtClean="0"/>
              <a:t>F</a:t>
            </a:r>
            <a:r>
              <a:rPr lang="zh-CN" altLang="en-US" dirty="0" smtClean="0"/>
              <a:t>中的元素个数为</a:t>
            </a:r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是一个正整数。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dirty="0" smtClean="0">
                <a:solidFill>
                  <a:srgbClr val="0070C0"/>
                </a:solidFill>
              </a:rPr>
              <a:t>6.2.2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存在性</a:t>
            </a:r>
            <a:r>
              <a:rPr lang="zh-CN" altLang="en-US" dirty="0" smtClean="0"/>
              <a:t>）对于任何素数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和任意正整数</a:t>
            </a:r>
            <a:r>
              <a:rPr lang="en-US" dirty="0" smtClean="0"/>
              <a:t>n</a:t>
            </a:r>
            <a:r>
              <a:rPr lang="zh-CN" altLang="en-US" dirty="0" smtClean="0"/>
              <a:t>，总存在一个有限域恰好含有</a:t>
            </a:r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zh-CN" altLang="en-US" dirty="0" smtClean="0"/>
              <a:t>个元素。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定理</a:t>
            </a:r>
            <a:r>
              <a:rPr lang="en-US" dirty="0" smtClean="0">
                <a:solidFill>
                  <a:srgbClr val="00B0F0"/>
                </a:solidFill>
              </a:rPr>
              <a:t>6.2.3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惟一性</a:t>
            </a:r>
            <a:r>
              <a:rPr lang="zh-CN" altLang="en-US" dirty="0" smtClean="0"/>
              <a:t>）任意两个</a:t>
            </a:r>
            <a:r>
              <a:rPr lang="en-US" altLang="zh-CN" dirty="0" smtClean="0"/>
              <a:t>q=</a:t>
            </a:r>
            <a:r>
              <a:rPr lang="en-US" altLang="zh-CN" dirty="0" err="1" smtClean="0"/>
              <a:t>p</a:t>
            </a:r>
            <a:r>
              <a:rPr lang="en-US" altLang="zh-CN" baseline="30000" dirty="0" err="1" smtClean="0"/>
              <a:t>n</a:t>
            </a:r>
            <a:r>
              <a:rPr lang="zh-CN" altLang="en-US" dirty="0" smtClean="0"/>
              <a:t>元域都同构，即</a:t>
            </a:r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zh-CN" altLang="en-US" dirty="0" smtClean="0"/>
              <a:t>元域在同构意义下是惟一的。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有限域中元素的个数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001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dirty="0" smtClean="0">
                <a:solidFill>
                  <a:srgbClr val="0070C0"/>
                </a:solidFill>
              </a:rPr>
              <a:t>6.2.1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是一个特征为素数</a:t>
            </a:r>
            <a:r>
              <a:rPr lang="en-US" dirty="0" smtClean="0"/>
              <a:t>p</a:t>
            </a:r>
            <a:r>
              <a:rPr lang="zh-CN" altLang="en-US" dirty="0" smtClean="0"/>
              <a:t>的有限域，则</a:t>
            </a:r>
            <a:r>
              <a:rPr lang="en-US" dirty="0" smtClean="0"/>
              <a:t>F</a:t>
            </a:r>
            <a:r>
              <a:rPr lang="zh-CN" altLang="en-US" dirty="0" smtClean="0"/>
              <a:t>中的元素个数为</a:t>
            </a:r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是一个正整数。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7224" y="2571744"/>
          <a:ext cx="7039881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文档" r:id="rId3" imgW="6699075" imgH="3168513" progId="Word.Document.12">
                  <p:embed/>
                </p:oleObj>
              </mc:Choice>
              <mc:Fallback>
                <p:oleObj name="文档" r:id="rId3" imgW="6699075" imgH="316851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71744"/>
                        <a:ext cx="7039881" cy="3357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有限域的存在性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001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dirty="0" smtClean="0">
                <a:solidFill>
                  <a:srgbClr val="0070C0"/>
                </a:solidFill>
              </a:rPr>
              <a:t>6.2.2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存在性</a:t>
            </a:r>
            <a:r>
              <a:rPr lang="zh-CN" altLang="en-US" dirty="0" smtClean="0"/>
              <a:t>）对于任何素数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和任意正整数</a:t>
            </a:r>
            <a:r>
              <a:rPr lang="en-US" dirty="0" smtClean="0"/>
              <a:t>n</a:t>
            </a:r>
            <a:r>
              <a:rPr lang="zh-CN" altLang="en-US" dirty="0" smtClean="0"/>
              <a:t>，总存在一个有限域恰好含有</a:t>
            </a:r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zh-CN" altLang="en-US" dirty="0" smtClean="0"/>
              <a:t>个元素。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2428868"/>
          <a:ext cx="7108364" cy="426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文档" r:id="rId3" imgW="4398084" imgH="2636289" progId="Word.Document.12">
                  <p:embed/>
                </p:oleObj>
              </mc:Choice>
              <mc:Fallback>
                <p:oleObj name="文档" r:id="rId3" imgW="4398084" imgH="263628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428868"/>
                        <a:ext cx="7108364" cy="4262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有限域的唯一性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001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定理</a:t>
            </a:r>
            <a:r>
              <a:rPr lang="en-US" dirty="0" smtClean="0">
                <a:solidFill>
                  <a:srgbClr val="00B0F0"/>
                </a:solidFill>
              </a:rPr>
              <a:t>6.2.3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惟一性</a:t>
            </a:r>
            <a:r>
              <a:rPr lang="zh-CN" altLang="en-US" dirty="0" smtClean="0"/>
              <a:t>）任意两个</a:t>
            </a:r>
            <a:r>
              <a:rPr lang="en-US" altLang="zh-CN" dirty="0" smtClean="0"/>
              <a:t>q=</a:t>
            </a:r>
            <a:r>
              <a:rPr lang="en-US" altLang="zh-CN" dirty="0" err="1" smtClean="0"/>
              <a:t>p</a:t>
            </a:r>
            <a:r>
              <a:rPr lang="en-US" altLang="zh-CN" baseline="30000" dirty="0" err="1" smtClean="0"/>
              <a:t>n</a:t>
            </a:r>
            <a:r>
              <a:rPr lang="zh-CN" altLang="en-US" dirty="0" smtClean="0"/>
              <a:t>元域都同构，即</a:t>
            </a:r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zh-CN" altLang="en-US" dirty="0" smtClean="0"/>
              <a:t>元域在同构意义下是惟一的。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2649547"/>
          <a:ext cx="7473173" cy="327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文档" r:id="rId3" imgW="3610636" imgH="1584436" progId="Word.Document.12">
                  <p:embed/>
                </p:oleObj>
              </mc:Choice>
              <mc:Fallback>
                <p:oleObj name="文档" r:id="rId3" imgW="3610636" imgH="158443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649547"/>
                        <a:ext cx="7473173" cy="3279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有限域的乘法群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0034" y="1357298"/>
          <a:ext cx="682314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文档" r:id="rId3" imgW="3436691" imgH="396199" progId="Word.Document.12">
                  <p:embed/>
                </p:oleObj>
              </mc:Choice>
              <mc:Fallback>
                <p:oleObj name="文档" r:id="rId3" imgW="3436691" imgH="39619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357298"/>
                        <a:ext cx="682314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5720" y="2000240"/>
          <a:ext cx="8286808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文档" r:id="rId5" imgW="4543159" imgH="2574394" progId="Word.Document.12">
                  <p:embed/>
                </p:oleObj>
              </mc:Choice>
              <mc:Fallback>
                <p:oleObj name="文档" r:id="rId5" imgW="4543159" imgH="257439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000240"/>
                        <a:ext cx="8286808" cy="478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4431" y="928670"/>
          <a:ext cx="8855287" cy="507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文档" r:id="rId3" imgW="4841609" imgH="2772674" progId="Word.Document.12">
                  <p:embed/>
                </p:oleObj>
              </mc:Choice>
              <mc:Fallback>
                <p:oleObj name="文档" r:id="rId3" imgW="4841609" imgH="2772674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1" y="928670"/>
                        <a:ext cx="8855287" cy="5072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本原元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291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  <a:r>
              <a:rPr lang="en-US" dirty="0" smtClean="0">
                <a:solidFill>
                  <a:srgbClr val="0070C0"/>
                </a:solidFill>
              </a:rPr>
              <a:t>6.2.1        </a:t>
            </a:r>
            <a:r>
              <a:rPr lang="zh-CN" altLang="en-US" dirty="0" smtClean="0"/>
              <a:t>中的生成元成为</a:t>
            </a:r>
            <a:r>
              <a:rPr lang="en-US" dirty="0" smtClean="0"/>
              <a:t>      </a:t>
            </a:r>
            <a:r>
              <a:rPr lang="zh-CN" altLang="en-US" dirty="0" smtClean="0"/>
              <a:t>的本原元。</a:t>
            </a:r>
          </a:p>
          <a:p>
            <a:endParaRPr lang="zh-CN" altLang="en-U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252064"/>
              </p:ext>
            </p:extLst>
          </p:nvPr>
        </p:nvGraphicFramePr>
        <p:xfrm>
          <a:off x="2669492" y="1439144"/>
          <a:ext cx="571504" cy="734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3" imgW="203024" imgH="253780" progId="Equation.DSMT4">
                  <p:embed/>
                </p:oleObj>
              </mc:Choice>
              <mc:Fallback>
                <p:oleObj name="Equation" r:id="rId3" imgW="203024" imgH="2537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492" y="1439144"/>
                        <a:ext cx="571504" cy="734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8405"/>
              </p:ext>
            </p:extLst>
          </p:nvPr>
        </p:nvGraphicFramePr>
        <p:xfrm>
          <a:off x="5868144" y="1531494"/>
          <a:ext cx="428596" cy="5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5" imgW="177646" imgH="241091" progId="Equation.DSMT4">
                  <p:embed/>
                </p:oleObj>
              </mc:Choice>
              <mc:Fallback>
                <p:oleObj name="Equation" r:id="rId5" imgW="177646" imgH="24109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531494"/>
                        <a:ext cx="428596" cy="58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8662" y="2214554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根据定理</a:t>
            </a:r>
            <a:r>
              <a:rPr lang="en-US" sz="2400" b="1" dirty="0" smtClean="0"/>
              <a:t>3.5.1</a:t>
            </a:r>
            <a:r>
              <a:rPr lang="zh-CN" altLang="en-US" sz="2400" b="1" dirty="0" smtClean="0"/>
              <a:t>，    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中的本原元有     </a:t>
            </a:r>
            <a:r>
              <a:rPr lang="en-US" sz="2400" b="1" dirty="0" smtClean="0"/>
              <a:t>          </a:t>
            </a:r>
            <a:r>
              <a:rPr lang="zh-CN" altLang="en-US" sz="2400" b="1" dirty="0" smtClean="0"/>
              <a:t>个。</a:t>
            </a:r>
            <a:endParaRPr lang="zh-CN" altLang="en-US" sz="2400" b="1" dirty="0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214678" y="2143116"/>
          <a:ext cx="4286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7" imgW="177646" imgH="241091" progId="Equation.DSMT4">
                  <p:embed/>
                </p:oleObj>
              </mc:Choice>
              <mc:Fallback>
                <p:oleObj name="Equation" r:id="rId7" imgW="177646" imgH="241091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143116"/>
                        <a:ext cx="4286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82719"/>
              </p:ext>
            </p:extLst>
          </p:nvPr>
        </p:nvGraphicFramePr>
        <p:xfrm>
          <a:off x="6075566" y="2216162"/>
          <a:ext cx="1285822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8" imgW="507780" imgH="203112" progId="Equation.DSMT4">
                  <p:embed/>
                </p:oleObj>
              </mc:Choice>
              <mc:Fallback>
                <p:oleObj name="Equation" r:id="rId8" imgW="507780" imgH="20311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566" y="2216162"/>
                        <a:ext cx="1285822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2844" y="3429000"/>
          <a:ext cx="8532872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文档" r:id="rId10" imgW="4778815" imgH="1200472" progId="Word.Document.12">
                  <p:embed/>
                </p:oleObj>
              </mc:Choice>
              <mc:Fallback>
                <p:oleObj name="文档" r:id="rId10" imgW="4778815" imgH="1200472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429000"/>
                        <a:ext cx="8532872" cy="214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6.1 </a:t>
            </a:r>
            <a:r>
              <a:rPr lang="zh-CN" altLang="en-US" b="1" dirty="0" smtClean="0"/>
              <a:t>域和扩域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76" cy="132873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  <a:r>
              <a:rPr lang="en-US" dirty="0" smtClean="0">
                <a:solidFill>
                  <a:srgbClr val="0070C0"/>
                </a:solidFill>
              </a:rPr>
              <a:t>6.1.1</a:t>
            </a:r>
            <a:r>
              <a:rPr lang="zh-CN" altLang="en-US" dirty="0" smtClean="0"/>
              <a:t>一个有限域</a:t>
            </a:r>
            <a:r>
              <a:rPr lang="en-US" dirty="0" smtClean="0"/>
              <a:t>F</a:t>
            </a:r>
            <a:r>
              <a:rPr lang="zh-CN" altLang="en-US" dirty="0" smtClean="0"/>
              <a:t>是指只含</a:t>
            </a:r>
            <a:r>
              <a:rPr lang="zh-CN" altLang="en-US" dirty="0" smtClean="0">
                <a:solidFill>
                  <a:srgbClr val="FF0000"/>
                </a:solidFill>
              </a:rPr>
              <a:t>有限个元素</a:t>
            </a:r>
            <a:r>
              <a:rPr lang="zh-CN" altLang="en-US" dirty="0" smtClean="0"/>
              <a:t>的域，</a:t>
            </a:r>
            <a:r>
              <a:rPr lang="en-US" dirty="0" smtClean="0"/>
              <a:t>F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阶</a:t>
            </a:r>
            <a:r>
              <a:rPr lang="zh-CN" altLang="en-US" dirty="0" smtClean="0"/>
              <a:t>是指</a:t>
            </a:r>
            <a:r>
              <a:rPr lang="en-US" dirty="0" smtClean="0"/>
              <a:t>F</a:t>
            </a:r>
            <a:r>
              <a:rPr lang="zh-CN" altLang="en-US" dirty="0" smtClean="0"/>
              <a:t>中元素的个数。有限域又称为</a:t>
            </a:r>
            <a:r>
              <a:rPr lang="en-US" dirty="0" smtClean="0"/>
              <a:t>Galois</a:t>
            </a:r>
            <a:r>
              <a:rPr lang="zh-CN" altLang="en-US" dirty="0" smtClean="0"/>
              <a:t>域。若域</a:t>
            </a:r>
            <a:r>
              <a:rPr lang="en-US" dirty="0" smtClean="0"/>
              <a:t>F</a:t>
            </a:r>
            <a:r>
              <a:rPr lang="zh-CN" altLang="en-US" dirty="0" smtClean="0"/>
              <a:t>的阶为</a:t>
            </a:r>
            <a:r>
              <a:rPr lang="en-US" dirty="0" smtClean="0"/>
              <a:t>n</a:t>
            </a:r>
            <a:r>
              <a:rPr lang="zh-CN" altLang="en-US" dirty="0" smtClean="0"/>
              <a:t>，则可将</a:t>
            </a:r>
            <a:r>
              <a:rPr lang="en-US" dirty="0" smtClean="0"/>
              <a:t>F</a:t>
            </a:r>
            <a:r>
              <a:rPr lang="zh-CN" altLang="en-US" dirty="0" smtClean="0"/>
              <a:t>记为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GF(n)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928934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定义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6.1.2 </a:t>
            </a:r>
            <a:r>
              <a:rPr lang="zh-CN" altLang="en-US" sz="2400" b="1" dirty="0" smtClean="0">
                <a:latin typeface="+mn-ea"/>
              </a:rPr>
              <a:t>设</a:t>
            </a:r>
            <a:r>
              <a:rPr lang="en-US" altLang="en-US" sz="2400" b="1" dirty="0" smtClean="0">
                <a:latin typeface="+mn-ea"/>
              </a:rPr>
              <a:t>F</a:t>
            </a:r>
            <a:r>
              <a:rPr lang="zh-CN" altLang="en-US" sz="2400" b="1" dirty="0" smtClean="0">
                <a:latin typeface="+mn-ea"/>
              </a:rPr>
              <a:t>是域，</a:t>
            </a:r>
            <a:r>
              <a:rPr lang="en-US" altLang="en-US" sz="2400" b="1" dirty="0" smtClean="0">
                <a:latin typeface="+mn-ea"/>
              </a:rPr>
              <a:t>K</a:t>
            </a:r>
            <a:r>
              <a:rPr lang="zh-CN" altLang="en-US" sz="2400" b="1" dirty="0" smtClean="0">
                <a:latin typeface="+mn-ea"/>
              </a:rPr>
              <a:t>是</a:t>
            </a:r>
            <a:r>
              <a:rPr lang="en-US" altLang="en-US" sz="2400" b="1" dirty="0" smtClean="0">
                <a:latin typeface="+mn-ea"/>
              </a:rPr>
              <a:t>F</a:t>
            </a:r>
            <a:r>
              <a:rPr lang="zh-CN" altLang="en-US" sz="2400" b="1" dirty="0" smtClean="0">
                <a:latin typeface="+mn-ea"/>
              </a:rPr>
              <a:t>的子集。如果</a:t>
            </a:r>
            <a:r>
              <a:rPr lang="en-US" altLang="en-US" sz="2400" b="1" dirty="0" smtClean="0">
                <a:latin typeface="+mn-ea"/>
              </a:rPr>
              <a:t>K</a:t>
            </a:r>
            <a:r>
              <a:rPr lang="zh-CN" altLang="en-US" sz="2400" b="1" dirty="0" smtClean="0">
                <a:latin typeface="+mn-ea"/>
              </a:rPr>
              <a:t>在</a:t>
            </a:r>
            <a:r>
              <a:rPr lang="en-US" altLang="en-US" sz="2400" b="1" dirty="0" smtClean="0">
                <a:latin typeface="+mn-ea"/>
              </a:rPr>
              <a:t>F</a:t>
            </a:r>
            <a:r>
              <a:rPr lang="zh-CN" altLang="en-US" sz="2400" b="1" dirty="0" smtClean="0">
                <a:latin typeface="+mn-ea"/>
              </a:rPr>
              <a:t>的运算下也构成一个域，则称</a:t>
            </a:r>
            <a:r>
              <a:rPr lang="en-US" altLang="en-US" sz="2400" b="1" dirty="0" smtClean="0">
                <a:latin typeface="+mn-ea"/>
              </a:rPr>
              <a:t>K</a:t>
            </a:r>
            <a:r>
              <a:rPr lang="zh-CN" altLang="en-US" sz="2400" b="1" dirty="0" smtClean="0">
                <a:latin typeface="+mn-ea"/>
              </a:rPr>
              <a:t>为</a:t>
            </a:r>
            <a:r>
              <a:rPr lang="en-US" altLang="en-US" sz="2400" b="1" dirty="0" smtClean="0">
                <a:latin typeface="+mn-ea"/>
              </a:rPr>
              <a:t>F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子域</a:t>
            </a:r>
            <a:r>
              <a:rPr lang="zh-CN" altLang="en-US" sz="2400" b="1" dirty="0" smtClean="0">
                <a:latin typeface="+mn-ea"/>
              </a:rPr>
              <a:t>，称</a:t>
            </a:r>
            <a:r>
              <a:rPr lang="en-US" altLang="en-US" sz="2400" b="1" dirty="0" smtClean="0">
                <a:latin typeface="+mn-ea"/>
              </a:rPr>
              <a:t>F</a:t>
            </a:r>
            <a:r>
              <a:rPr lang="zh-CN" altLang="en-US" sz="2400" b="1" dirty="0" smtClean="0">
                <a:latin typeface="+mn-ea"/>
              </a:rPr>
              <a:t>为</a:t>
            </a:r>
            <a:r>
              <a:rPr lang="en-US" altLang="en-US" sz="2400" b="1" dirty="0" smtClean="0">
                <a:latin typeface="+mn-ea"/>
              </a:rPr>
              <a:t>K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扩域</a:t>
            </a:r>
            <a:r>
              <a:rPr lang="zh-CN" altLang="en-US" sz="2400" b="1" dirty="0" smtClean="0">
                <a:latin typeface="+mn-ea"/>
              </a:rPr>
              <a:t>。特别地，如果</a:t>
            </a:r>
            <a:r>
              <a:rPr lang="en-US" altLang="en-US" sz="2400" b="1" dirty="0" smtClean="0">
                <a:latin typeface="+mn-ea"/>
              </a:rPr>
              <a:t>K≠F</a:t>
            </a:r>
            <a:r>
              <a:rPr lang="zh-CN" altLang="en-US" sz="2400" b="1" dirty="0" smtClean="0">
                <a:latin typeface="+mn-ea"/>
              </a:rPr>
              <a:t>，则称</a:t>
            </a:r>
            <a:r>
              <a:rPr lang="en-US" altLang="en-US" sz="2400" b="1" dirty="0" smtClean="0">
                <a:latin typeface="+mn-ea"/>
              </a:rPr>
              <a:t>K</a:t>
            </a:r>
            <a:r>
              <a:rPr lang="zh-CN" altLang="en-US" sz="2400" b="1" dirty="0" smtClean="0">
                <a:latin typeface="+mn-ea"/>
              </a:rPr>
              <a:t>为</a:t>
            </a:r>
            <a:r>
              <a:rPr lang="en-US" altLang="en-US" sz="2400" b="1" dirty="0" smtClean="0">
                <a:latin typeface="+mn-ea"/>
              </a:rPr>
              <a:t>F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真子域</a:t>
            </a:r>
            <a:r>
              <a:rPr lang="zh-CN" altLang="en-US" sz="2400" b="1" dirty="0" smtClean="0">
                <a:latin typeface="+mn-ea"/>
              </a:rPr>
              <a:t>。一个域如果不包含真子域，则称该域为素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域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5072074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例</a:t>
            </a:r>
            <a:r>
              <a:rPr lang="en-US" sz="2800" b="1" dirty="0" smtClean="0">
                <a:solidFill>
                  <a:srgbClr val="0070C0"/>
                </a:solidFill>
              </a:rPr>
              <a:t>6.1.1 </a:t>
            </a:r>
            <a:r>
              <a:rPr lang="zh-CN" altLang="en-US" sz="2800" b="1" dirty="0" smtClean="0"/>
              <a:t>有理数域和阶为素数</a:t>
            </a:r>
            <a:r>
              <a:rPr lang="en-US" sz="2800" b="1" dirty="0" smtClean="0"/>
              <a:t>p</a:t>
            </a:r>
            <a:r>
              <a:rPr lang="zh-CN" altLang="en-US" sz="2800" b="1" dirty="0" smtClean="0"/>
              <a:t>的有限域</a:t>
            </a:r>
            <a:r>
              <a:rPr lang="en-US" sz="2800" b="1" dirty="0" err="1" smtClean="0"/>
              <a:t>Z</a:t>
            </a:r>
            <a:r>
              <a:rPr lang="en-US" sz="2800" b="1" baseline="-25000" dirty="0" err="1" smtClean="0"/>
              <a:t>p</a:t>
            </a:r>
            <a:r>
              <a:rPr lang="zh-CN" altLang="en-US" sz="2800" b="1" dirty="0" smtClean="0"/>
              <a:t>都是素域。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有限域的子域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1472" y="1428736"/>
          <a:ext cx="7500990" cy="259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文档" r:id="rId3" imgW="3684978" imgH="1273883" progId="Word.Document.12">
                  <p:embed/>
                </p:oleObj>
              </mc:Choice>
              <mc:Fallback>
                <p:oleObj name="文档" r:id="rId3" imgW="3684978" imgH="127388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428736"/>
                        <a:ext cx="7500990" cy="2591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2910" y="3929066"/>
          <a:ext cx="7100594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文档" r:id="rId5" imgW="3446795" imgH="1318145" progId="Word.Document.12">
                  <p:embed/>
                </p:oleObj>
              </mc:Choice>
              <mc:Fallback>
                <p:oleObj name="文档" r:id="rId5" imgW="3446795" imgH="131814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929066"/>
                        <a:ext cx="7100594" cy="2714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有限域的子域（续）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1478"/>
          </a:xfrm>
        </p:spPr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6.2.5</a:t>
            </a:r>
            <a:r>
              <a:rPr lang="zh-CN" altLang="en-US" dirty="0" smtClean="0"/>
              <a:t>的证明：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7" y="2000240"/>
          <a:ext cx="8169698" cy="457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文档" r:id="rId3" imgW="4412519" imgH="2376475" progId="Word.Document.12">
                  <p:embed/>
                </p:oleObj>
              </mc:Choice>
              <mc:Fallback>
                <p:oleObj name="文档" r:id="rId3" imgW="4412519" imgH="23764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7" y="2000240"/>
                        <a:ext cx="8169698" cy="4572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 </a:t>
            </a:r>
            <a:r>
              <a:rPr lang="zh-CN" altLang="en-US" dirty="0" smtClean="0"/>
              <a:t>不可约多项式的根，迹和范数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1357298"/>
          <a:ext cx="788193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文档" r:id="rId3" imgW="4058132" imgH="990318" progId="Word.Document.12">
                  <p:embed/>
                </p:oleObj>
              </mc:Choice>
              <mc:Fallback>
                <p:oleObj name="文档" r:id="rId3" imgW="4058132" imgH="99031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357298"/>
                        <a:ext cx="7881938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5" y="3286124"/>
          <a:ext cx="7811505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文档" r:id="rId5" imgW="3313990" imgH="1273883" progId="Word.Document.12">
                  <p:embed/>
                </p:oleObj>
              </mc:Choice>
              <mc:Fallback>
                <p:oleObj name="文档" r:id="rId5" imgW="3313990" imgH="127388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5" y="3286124"/>
                        <a:ext cx="7811505" cy="3000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428604"/>
          <a:ext cx="7133103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文档" r:id="rId3" imgW="3704827" imgH="594119" progId="Word.Document.12">
                  <p:embed/>
                </p:oleObj>
              </mc:Choice>
              <mc:Fallback>
                <p:oleObj name="文档" r:id="rId3" imgW="3704827" imgH="59411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8604"/>
                        <a:ext cx="7133103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2844" y="1571612"/>
          <a:ext cx="8795258" cy="421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文档" r:id="rId5" imgW="4545685" imgH="2178555" progId="Word.Document.12">
                  <p:embed/>
                </p:oleObj>
              </mc:Choice>
              <mc:Fallback>
                <p:oleObj name="文档" r:id="rId5" imgW="4545685" imgH="217855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571612"/>
                        <a:ext cx="8795258" cy="4214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不可约多项式的根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6" y="1500174"/>
          <a:ext cx="8001056" cy="2752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文档" r:id="rId3" imgW="3451487" imgH="1188237" progId="Word.Document.12">
                  <p:embed/>
                </p:oleObj>
              </mc:Choice>
              <mc:Fallback>
                <p:oleObj name="文档" r:id="rId3" imgW="3451487" imgH="118823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500174"/>
                        <a:ext cx="8001056" cy="27528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5" y="4429132"/>
          <a:ext cx="7287132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文档" r:id="rId5" imgW="3624711" imgH="746697" progId="Word.Document.12">
                  <p:embed/>
                </p:oleObj>
              </mc:Choice>
              <mc:Fallback>
                <p:oleObj name="文档" r:id="rId5" imgW="3624711" imgH="74669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5" y="4429132"/>
                        <a:ext cx="7287132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6.3.3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571612"/>
          <a:ext cx="8078014" cy="385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文档" r:id="rId3" imgW="4561564" imgH="2178555" progId="Word.Document.12">
                  <p:embed/>
                </p:oleObj>
              </mc:Choice>
              <mc:Fallback>
                <p:oleObj name="文档" r:id="rId3" imgW="4561564" imgH="217855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571612"/>
                        <a:ext cx="8078014" cy="3857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6.3.3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7488" y="1566863"/>
          <a:ext cx="8432780" cy="393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文档" r:id="rId3" imgW="4085559" imgH="1980276" progId="Word.Document.12">
                  <p:embed/>
                </p:oleObj>
              </mc:Choice>
              <mc:Fallback>
                <p:oleObj name="文档" r:id="rId3" imgW="4085559" imgH="198027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566863"/>
                        <a:ext cx="8432780" cy="3933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共轭元与特征多项式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1357298"/>
          <a:ext cx="75961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文档" r:id="rId3" imgW="7614996" imgH="1237897" progId="Word.Document.12">
                  <p:embed/>
                </p:oleObj>
              </mc:Choice>
              <mc:Fallback>
                <p:oleObj name="文档" r:id="rId3" imgW="7614996" imgH="123789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357298"/>
                        <a:ext cx="75961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471" y="3000372"/>
          <a:ext cx="7500991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文档" r:id="rId5" imgW="3171442" imgH="1386157" progId="Word.Document.12">
                  <p:embed/>
                </p:oleObj>
              </mc:Choice>
              <mc:Fallback>
                <p:oleObj name="文档" r:id="rId5" imgW="3171442" imgH="138615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1" y="3000372"/>
                        <a:ext cx="7500991" cy="3000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特征多项式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1643050"/>
          <a:ext cx="8223524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文档" r:id="rId3" imgW="4331681" imgH="2182154" progId="Word.Document.12">
                  <p:embed/>
                </p:oleObj>
              </mc:Choice>
              <mc:Fallback>
                <p:oleObj name="文档" r:id="rId3" imgW="4331681" imgH="218215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643050"/>
                        <a:ext cx="8223524" cy="4143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6" y="1357298"/>
          <a:ext cx="7711985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文档" r:id="rId3" imgW="3448961" imgH="990318" progId="Word.Document.12">
                  <p:embed/>
                </p:oleObj>
              </mc:Choice>
              <mc:Fallback>
                <p:oleObj name="文档" r:id="rId3" imgW="3448961" imgH="99031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57298"/>
                        <a:ext cx="7711985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3500438"/>
          <a:ext cx="7782591" cy="31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文档" r:id="rId5" imgW="3922440" imgH="1584436" progId="Word.Document.12">
                  <p:embed/>
                </p:oleObj>
              </mc:Choice>
              <mc:Fallback>
                <p:oleObj name="文档" r:id="rId5" imgW="3922440" imgH="158443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500438"/>
                        <a:ext cx="7782591" cy="3143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素域的结构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7154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dirty="0" smtClean="0">
                <a:solidFill>
                  <a:srgbClr val="0070C0"/>
                </a:solidFill>
              </a:rPr>
              <a:t>6.1.1 </a:t>
            </a:r>
            <a:r>
              <a:rPr lang="zh-CN" altLang="en-US" dirty="0" smtClean="0"/>
              <a:t>特征为素数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的域</a:t>
            </a:r>
            <a:r>
              <a:rPr lang="en-US" dirty="0" smtClean="0"/>
              <a:t>F</a:t>
            </a:r>
            <a:r>
              <a:rPr lang="zh-CN" altLang="en-US" dirty="0" smtClean="0"/>
              <a:t>的素子域同构于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zh-CN" altLang="en-US" dirty="0" smtClean="0"/>
              <a:t>；特征为</a:t>
            </a:r>
            <a:r>
              <a:rPr lang="en-US" dirty="0" smtClean="0"/>
              <a:t>0</a:t>
            </a:r>
            <a:r>
              <a:rPr lang="zh-CN" altLang="en-US" dirty="0" smtClean="0"/>
              <a:t>的域</a:t>
            </a:r>
            <a:r>
              <a:rPr lang="en-US" dirty="0" smtClean="0"/>
              <a:t>F</a:t>
            </a:r>
            <a:r>
              <a:rPr lang="zh-CN" altLang="en-US" dirty="0" smtClean="0"/>
              <a:t>的素子域同构于有理数域。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2500306"/>
          <a:ext cx="7213600" cy="417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档" r:id="rId3" imgW="7426615" imgH="4291617" progId="Word.Document.12">
                  <p:embed/>
                </p:oleObj>
              </mc:Choice>
              <mc:Fallback>
                <p:oleObj name="文档" r:id="rId3" imgW="7426615" imgH="429161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500306"/>
                        <a:ext cx="7213600" cy="417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迹的应用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1285860"/>
          <a:ext cx="7715304" cy="147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文档" r:id="rId3" imgW="3112618" imgH="594119" progId="Word.Document.12">
                  <p:embed/>
                </p:oleObj>
              </mc:Choice>
              <mc:Fallback>
                <p:oleObj name="文档" r:id="rId3" imgW="3112618" imgH="59411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285860"/>
                        <a:ext cx="7715304" cy="147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7158" y="2714620"/>
          <a:ext cx="7786742" cy="329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文档" r:id="rId5" imgW="3747411" imgH="1584436" progId="Word.Document.12">
                  <p:embed/>
                </p:oleObj>
              </mc:Choice>
              <mc:Fallback>
                <p:oleObj name="文档" r:id="rId5" imgW="3747411" imgH="158443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714620"/>
                        <a:ext cx="7786742" cy="3291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631844"/>
          </a:xfrm>
        </p:spPr>
        <p:txBody>
          <a:bodyPr/>
          <a:lstStyle/>
          <a:p>
            <a:r>
              <a:rPr lang="zh-CN" altLang="en-US" dirty="0" smtClean="0"/>
              <a:t>迹的应用（续）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19" y="857232"/>
          <a:ext cx="7814091" cy="550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文档" r:id="rId3" imgW="4801551" imgH="3366793" progId="Word.Document.12">
                  <p:embed/>
                </p:oleObj>
              </mc:Choice>
              <mc:Fallback>
                <p:oleObj name="文档" r:id="rId3" imgW="4801551" imgH="336679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9" y="857232"/>
                        <a:ext cx="7814091" cy="5500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631844"/>
          </a:xfrm>
        </p:spPr>
        <p:txBody>
          <a:bodyPr/>
          <a:lstStyle/>
          <a:p>
            <a:r>
              <a:rPr lang="zh-CN" altLang="en-US" dirty="0" smtClean="0"/>
              <a:t>迹的应用（续）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2844" y="857232"/>
          <a:ext cx="8543570" cy="521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文档" r:id="rId3" imgW="5191305" imgH="3168513" progId="Word.Document.12">
                  <p:embed/>
                </p:oleObj>
              </mc:Choice>
              <mc:Fallback>
                <p:oleObj name="文档" r:id="rId3" imgW="5191305" imgH="316851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857232"/>
                        <a:ext cx="8543570" cy="5214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631844"/>
          </a:xfrm>
        </p:spPr>
        <p:txBody>
          <a:bodyPr/>
          <a:lstStyle/>
          <a:p>
            <a:r>
              <a:rPr lang="zh-CN" altLang="en-US" dirty="0" smtClean="0"/>
              <a:t>范数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282" y="928670"/>
          <a:ext cx="7806272" cy="23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文档" r:id="rId3" imgW="3268880" imgH="990318" progId="Word.Document.12">
                  <p:embed/>
                </p:oleObj>
              </mc:Choice>
              <mc:Fallback>
                <p:oleObj name="文档" r:id="rId3" imgW="3268880" imgH="99031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928670"/>
                        <a:ext cx="7806272" cy="2357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538" y="3429000"/>
          <a:ext cx="8374062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文档" r:id="rId5" imgW="4068958" imgH="1593433" progId="Word.Document.12">
                  <p:embed/>
                </p:oleObj>
              </mc:Choice>
              <mc:Fallback>
                <p:oleObj name="文档" r:id="rId5" imgW="4068958" imgH="159343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429000"/>
                        <a:ext cx="8374062" cy="328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有限域上元素的表示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 smtClean="0"/>
              <a:t>有限域上元素的三种表示方法：</a:t>
            </a:r>
            <a:endParaRPr lang="en-US" altLang="zh-CN" sz="3200" dirty="0" smtClean="0"/>
          </a:p>
          <a:p>
            <a:endParaRPr lang="en-US" altLang="zh-CN" dirty="0" smtClean="0"/>
          </a:p>
          <a:p>
            <a:pPr lvl="1"/>
            <a:r>
              <a:rPr lang="zh-CN" altLang="en-US" sz="2800" dirty="0" smtClean="0"/>
              <a:t>多项式表示法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本原元表示法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伴随矩阵表示法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多项式表示法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282" y="1714488"/>
          <a:ext cx="8335161" cy="371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文档" r:id="rId3" imgW="4442472" imgH="1980276" progId="Word.Document.12">
                  <p:embed/>
                </p:oleObj>
              </mc:Choice>
              <mc:Fallback>
                <p:oleObj name="文档" r:id="rId3" imgW="4442472" imgH="19802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714488"/>
                        <a:ext cx="8335161" cy="3714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多项式表示法（续）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7147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dirty="0" smtClean="0">
                <a:solidFill>
                  <a:srgbClr val="0070C0"/>
                </a:solidFill>
              </a:rPr>
              <a:t>6.4.1 </a:t>
            </a:r>
            <a:r>
              <a:rPr lang="zh-CN" altLang="en-US" dirty="0" smtClean="0"/>
              <a:t>给出有限域</a:t>
            </a:r>
            <a:r>
              <a:rPr lang="en-US" dirty="0" smtClean="0"/>
              <a:t>F</a:t>
            </a:r>
            <a:r>
              <a:rPr lang="en-US" baseline="-25000" dirty="0" smtClean="0"/>
              <a:t>9</a:t>
            </a:r>
            <a:r>
              <a:rPr lang="zh-CN" altLang="en-US" dirty="0" smtClean="0"/>
              <a:t>的元素表示，并给出</a:t>
            </a:r>
            <a:r>
              <a:rPr lang="en-US" dirty="0" smtClean="0"/>
              <a:t>F</a:t>
            </a:r>
            <a:r>
              <a:rPr lang="en-US" baseline="-25000" dirty="0" smtClean="0"/>
              <a:t>9</a:t>
            </a:r>
            <a:r>
              <a:rPr lang="zh-CN" altLang="en-US" dirty="0" smtClean="0"/>
              <a:t>的乘法表。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282" y="2285992"/>
          <a:ext cx="8572561" cy="36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文档" r:id="rId3" imgW="4704834" imgH="1980276" progId="Word.Document.12">
                  <p:embed/>
                </p:oleObj>
              </mc:Choice>
              <mc:Fallback>
                <p:oleObj name="文档" r:id="rId3" imgW="4704834" imgH="19802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285992"/>
                        <a:ext cx="8572561" cy="364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多项式表示法（续）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4282" y="1357298"/>
          <a:ext cx="8881998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文档" r:id="rId3" imgW="5739126" imgH="2446286" progId="Word.Document.12">
                  <p:embed/>
                </p:oleObj>
              </mc:Choice>
              <mc:Fallback>
                <p:oleObj name="文档" r:id="rId3" imgW="5739126" imgH="244628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357298"/>
                        <a:ext cx="8881998" cy="4143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本原元表示法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428736"/>
          <a:ext cx="8358246" cy="146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文档" r:id="rId3" imgW="5591524" imgH="792038" progId="Word.Document.12">
                  <p:embed/>
                </p:oleObj>
              </mc:Choice>
              <mc:Fallback>
                <p:oleObj name="文档" r:id="rId3" imgW="5591524" imgH="79203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428736"/>
                        <a:ext cx="8358246" cy="1462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5720" y="2714620"/>
          <a:ext cx="7834694" cy="371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文档" r:id="rId5" imgW="4175780" imgH="1980276" progId="Word.Document.12">
                  <p:embed/>
                </p:oleObj>
              </mc:Choice>
              <mc:Fallback>
                <p:oleObj name="文档" r:id="rId5" imgW="4175780" imgH="198027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714620"/>
                        <a:ext cx="7834694" cy="3714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伴随矩阵表示法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281" y="1500174"/>
          <a:ext cx="8312749" cy="421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文档" r:id="rId3" imgW="5077988" imgH="2574394" progId="Word.Document.12">
                  <p:embed/>
                </p:oleObj>
              </mc:Choice>
              <mc:Fallback>
                <p:oleObj name="文档" r:id="rId3" imgW="5077988" imgH="25743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1" y="1500174"/>
                        <a:ext cx="8312749" cy="4214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5812713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利用上述结果可给出有限域中元素的伴随矩阵表示，其加法和乘法均为矩阵的加法和乘法。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291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证明（续）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0100" y="2285992"/>
          <a:ext cx="6804025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文档" r:id="rId3" imgW="6804092" imgH="4056632" progId="Word.Document.12">
                  <p:embed/>
                </p:oleObj>
              </mc:Choice>
              <mc:Fallback>
                <p:oleObj name="文档" r:id="rId3" imgW="6804092" imgH="40566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285992"/>
                        <a:ext cx="6804025" cy="405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伴随矩阵表示法（续）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1357298"/>
          <a:ext cx="7863830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文档" r:id="rId3" imgW="4879863" imgH="2970593" progId="Word.Document.12">
                  <p:embed/>
                </p:oleObj>
              </mc:Choice>
              <mc:Fallback>
                <p:oleObj name="文档" r:id="rId3" imgW="4879863" imgH="297059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357298"/>
                        <a:ext cx="7863830" cy="478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有限域中的算法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85990"/>
          </a:xfrm>
        </p:spPr>
        <p:txBody>
          <a:bodyPr/>
          <a:lstStyle/>
          <a:p>
            <a:r>
              <a:rPr lang="zh-CN" altLang="en-US" dirty="0" smtClean="0"/>
              <a:t>素域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中的加法和乘法可由第二章介绍的模整数的加法和乘法来实现。求逆运算也可由算法</a:t>
            </a:r>
            <a:r>
              <a:rPr lang="en-US" dirty="0" smtClean="0"/>
              <a:t>2.5.1</a:t>
            </a:r>
            <a:r>
              <a:rPr lang="zh-CN" altLang="en-US" dirty="0" smtClean="0"/>
              <a:t>来实现。</a:t>
            </a:r>
            <a:endParaRPr lang="en-US" altLang="zh-CN" dirty="0" smtClean="0"/>
          </a:p>
          <a:p>
            <a:r>
              <a:rPr lang="zh-CN" altLang="en-US" dirty="0" smtClean="0"/>
              <a:t>根据    </a:t>
            </a:r>
            <a:r>
              <a:rPr lang="en-US" dirty="0" smtClean="0"/>
              <a:t> </a:t>
            </a:r>
            <a:r>
              <a:rPr lang="zh-CN" altLang="en-US" dirty="0" smtClean="0"/>
              <a:t>中元素的多项式表示，</a:t>
            </a:r>
            <a:r>
              <a:rPr lang="en-US" dirty="0" smtClean="0"/>
              <a:t>      </a:t>
            </a:r>
            <a:r>
              <a:rPr lang="zh-CN" altLang="en-US" dirty="0" smtClean="0"/>
              <a:t>中元素的乘法和求逆运算都可以通过模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/>
              <a:t>上的不可约多项式来实现。</a:t>
            </a:r>
            <a:endParaRPr lang="zh-CN" altLang="en-US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43593"/>
              </p:ext>
            </p:extLst>
          </p:nvPr>
        </p:nvGraphicFramePr>
        <p:xfrm>
          <a:off x="1619672" y="2423946"/>
          <a:ext cx="500034" cy="53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3" imgW="241091" imgH="266469" progId="Equation.DSMT4">
                  <p:embed/>
                </p:oleObj>
              </mc:Choice>
              <mc:Fallback>
                <p:oleObj name="Equation" r:id="rId3" imgW="241091" imgH="266469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423946"/>
                        <a:ext cx="500034" cy="5384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44986"/>
              </p:ext>
            </p:extLst>
          </p:nvPr>
        </p:nvGraphicFramePr>
        <p:xfrm>
          <a:off x="5364088" y="2423946"/>
          <a:ext cx="5000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Equation" r:id="rId5" imgW="241091" imgH="266469" progId="Equation.DSMT4">
                  <p:embed/>
                </p:oleObj>
              </mc:Choice>
              <mc:Fallback>
                <p:oleObj name="Equation" r:id="rId5" imgW="241091" imgH="26646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423946"/>
                        <a:ext cx="500063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71472" y="3857628"/>
          <a:ext cx="7324102" cy="228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文档" r:id="rId6" imgW="3941566" imgH="1229980" progId="Word.Document.12">
                  <p:embed/>
                </p:oleObj>
              </mc:Choice>
              <mc:Fallback>
                <p:oleObj name="文档" r:id="rId6" imgW="3941566" imgH="122998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857628"/>
                        <a:ext cx="7324102" cy="2286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631844"/>
          </a:xfrm>
        </p:spPr>
        <p:txBody>
          <a:bodyPr/>
          <a:lstStyle/>
          <a:p>
            <a:r>
              <a:rPr lang="zh-CN" altLang="en-US" dirty="0" smtClean="0"/>
              <a:t>逆元的实现</a:t>
            </a:r>
            <a:endParaRPr lang="zh-CN" altLang="en-US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436563" y="788988"/>
          <a:ext cx="8045450" cy="606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Picture" r:id="rId3" imgW="4328640" imgH="3260160" progId="Word.Picture.8">
                  <p:embed/>
                </p:oleObj>
              </mc:Choice>
              <mc:Fallback>
                <p:oleObj name="Picture" r:id="rId3" imgW="4328640" imgH="326016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788988"/>
                        <a:ext cx="8045450" cy="606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467600" cy="631844"/>
          </a:xfrm>
        </p:spPr>
        <p:txBody>
          <a:bodyPr/>
          <a:lstStyle/>
          <a:p>
            <a:r>
              <a:rPr lang="zh-CN" altLang="en-US" dirty="0" smtClean="0"/>
              <a:t>幂运算的实现（重复平方乘）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214282" y="1285860"/>
          <a:ext cx="8468451" cy="407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Picture" r:id="rId3" imgW="4328640" imgH="1999440" progId="Word.Picture.8">
                  <p:embed/>
                </p:oleObj>
              </mc:Choice>
              <mc:Fallback>
                <p:oleObj name="Picture" r:id="rId3" imgW="4328640" imgH="199944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285860"/>
                        <a:ext cx="8468451" cy="4071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467600" cy="631844"/>
          </a:xfrm>
        </p:spPr>
        <p:txBody>
          <a:bodyPr/>
          <a:lstStyle/>
          <a:p>
            <a:r>
              <a:rPr lang="zh-CN" altLang="en-US" dirty="0" smtClean="0"/>
              <a:t>幂运算的实现（重复平方乘）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85720" y="1285860"/>
          <a:ext cx="7691313" cy="499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Picture" r:id="rId3" imgW="4328640" imgH="2809800" progId="Word.Picture.8">
                  <p:embed/>
                </p:oleObj>
              </mc:Choice>
              <mc:Fallback>
                <p:oleObj name="Picture" r:id="rId3" imgW="4328640" imgH="280980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285860"/>
                        <a:ext cx="7691313" cy="4992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有限域运算实现举例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5" y="1428736"/>
          <a:ext cx="8101385" cy="471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文档" r:id="rId3" imgW="4424067" imgH="2574394" progId="Word.Document.12">
                  <p:embed/>
                </p:oleObj>
              </mc:Choice>
              <mc:Fallback>
                <p:oleObj name="文档" r:id="rId3" imgW="4424067" imgH="25743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5" y="1428736"/>
                        <a:ext cx="8101385" cy="4714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631844"/>
          </a:xfrm>
        </p:spPr>
        <p:txBody>
          <a:bodyPr/>
          <a:lstStyle/>
          <a:p>
            <a:r>
              <a:rPr lang="zh-CN" altLang="en-US" dirty="0" smtClean="0"/>
              <a:t>有限域运算实现举例（续）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28596" y="857232"/>
            <a:ext cx="8072494" cy="56436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域  </a:t>
            </a:r>
            <a:r>
              <a:rPr lang="en-US" dirty="0" smtClean="0"/>
              <a:t>    </a:t>
            </a:r>
            <a:r>
              <a:rPr lang="zh-CN" altLang="en-US" dirty="0" smtClean="0"/>
              <a:t>中算术的一些例子：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）域中元素相加，即为对应分量的简单相加，例如</a:t>
            </a:r>
            <a:r>
              <a:rPr lang="en-US" dirty="0" smtClean="0"/>
              <a:t>(1011)+(1001)=(0010)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）要将域中元素</a:t>
            </a:r>
            <a:r>
              <a:rPr lang="en-US" dirty="0" smtClean="0"/>
              <a:t>(1101)</a:t>
            </a:r>
            <a:r>
              <a:rPr lang="zh-CN" altLang="en-US" dirty="0" smtClean="0"/>
              <a:t>与</a:t>
            </a:r>
            <a:r>
              <a:rPr lang="en-US" dirty="0" smtClean="0"/>
              <a:t>(1001)</a:t>
            </a:r>
            <a:r>
              <a:rPr lang="zh-CN" altLang="en-US" dirty="0" smtClean="0"/>
              <a:t>相乘，将它们做多项式乘法，再模去        得到的乘积，取其余式：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因此</a:t>
            </a:r>
            <a:r>
              <a:rPr lang="en-US" altLang="zh-CN" dirty="0" smtClean="0"/>
              <a:t>(</a:t>
            </a:r>
            <a:r>
              <a:rPr lang="en-US" dirty="0" smtClean="0"/>
              <a:t>1101</a:t>
            </a:r>
            <a:r>
              <a:rPr lang="en-US" altLang="zh-CN" dirty="0" smtClean="0"/>
              <a:t>) ×(</a:t>
            </a:r>
            <a:r>
              <a:rPr lang="en-US" dirty="0" smtClean="0"/>
              <a:t>1001</a:t>
            </a:r>
            <a:r>
              <a:rPr lang="zh-CN" altLang="en-US" dirty="0" smtClean="0"/>
              <a:t>）</a:t>
            </a:r>
            <a:r>
              <a:rPr lang="en-US" dirty="0" smtClean="0"/>
              <a:t>=(1111)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en-US" dirty="0" smtClean="0"/>
              <a:t>      </a:t>
            </a:r>
            <a:r>
              <a:rPr lang="zh-CN" altLang="en-US" dirty="0" smtClean="0"/>
              <a:t>的乘法单位元是（</a:t>
            </a:r>
            <a:r>
              <a:rPr lang="en-US" dirty="0" smtClean="0"/>
              <a:t>0001</a:t>
            </a:r>
            <a:r>
              <a:rPr lang="zh-CN" altLang="en-US" dirty="0" smtClean="0"/>
              <a:t>）；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4</a:t>
            </a:r>
            <a:r>
              <a:rPr lang="zh-CN" altLang="en-US" dirty="0" smtClean="0"/>
              <a:t>）（</a:t>
            </a:r>
            <a:r>
              <a:rPr lang="en-US" dirty="0" smtClean="0"/>
              <a:t>1011</a:t>
            </a:r>
            <a:r>
              <a:rPr lang="zh-CN" altLang="en-US" dirty="0" smtClean="0"/>
              <a:t>）的逆元是（</a:t>
            </a:r>
            <a:r>
              <a:rPr lang="en-US" dirty="0" smtClean="0"/>
              <a:t>0101</a:t>
            </a:r>
            <a:r>
              <a:rPr lang="zh-CN" altLang="en-US" dirty="0" smtClean="0"/>
              <a:t>），因为：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          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(</a:t>
            </a:r>
            <a:r>
              <a:rPr lang="en-US" dirty="0" smtClean="0"/>
              <a:t>1011) × (0101)=(0001)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1285852" y="2928934"/>
          <a:ext cx="5702034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3" imgW="2921000" imgH="482600" progId="Equation.DSMT4">
                  <p:embed/>
                </p:oleObj>
              </mc:Choice>
              <mc:Fallback>
                <p:oleObj name="Equation" r:id="rId3" imgW="2921000" imgH="482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928934"/>
                        <a:ext cx="5702034" cy="92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928926" y="2500306"/>
          <a:ext cx="785786" cy="42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500306"/>
                        <a:ext cx="785786" cy="423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142976" y="785794"/>
          <a:ext cx="500034" cy="54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7" imgW="228600" imgH="241300" progId="Equation.DSMT4">
                  <p:embed/>
                </p:oleObj>
              </mc:Choice>
              <mc:Fallback>
                <p:oleObj name="Equation" r:id="rId7" imgW="2286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785794"/>
                        <a:ext cx="500034" cy="541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1571604" y="4143380"/>
          <a:ext cx="500034" cy="54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9" imgW="228600" imgH="241300" progId="Equation.DSMT4">
                  <p:embed/>
                </p:oleObj>
              </mc:Choice>
              <mc:Fallback>
                <p:oleObj name="Equation" r:id="rId9" imgW="228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143380"/>
                        <a:ext cx="500034" cy="541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1785918" y="5072074"/>
          <a:ext cx="4507919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10" imgW="2235200" imgH="457200" progId="Equation.DSMT4">
                  <p:embed/>
                </p:oleObj>
              </mc:Choice>
              <mc:Fallback>
                <p:oleObj name="Equation" r:id="rId10" imgW="22352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072074"/>
                        <a:ext cx="4507919" cy="92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256</a:t>
            </a:r>
            <a:r>
              <a:rPr lang="zh-CN" altLang="en-US" dirty="0" smtClean="0"/>
              <a:t>）中运算的快速实现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1428736"/>
          <a:ext cx="7794140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文档" r:id="rId3" imgW="4469899" imgH="2376475" progId="Word.Document.12">
                  <p:embed/>
                </p:oleObj>
              </mc:Choice>
              <mc:Fallback>
                <p:oleObj name="文档" r:id="rId3" imgW="4469899" imgH="23764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428736"/>
                        <a:ext cx="7794140" cy="4143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256</a:t>
            </a:r>
            <a:r>
              <a:rPr lang="zh-CN" altLang="en-US" dirty="0" smtClean="0"/>
              <a:t>）中运算的快速实现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还可以将每个字节表示为一个</a:t>
            </a:r>
            <a:r>
              <a:rPr lang="en-US" dirty="0" smtClean="0"/>
              <a:t>16</a:t>
            </a:r>
            <a:r>
              <a:rPr lang="zh-CN" altLang="en-US" dirty="0" smtClean="0"/>
              <a:t>进制数，即每</a:t>
            </a:r>
            <a:r>
              <a:rPr lang="en-US" dirty="0" smtClean="0"/>
              <a:t>4</a:t>
            </a:r>
            <a:r>
              <a:rPr lang="zh-CN" altLang="en-US" dirty="0" smtClean="0"/>
              <a:t>比特表示一个</a:t>
            </a:r>
            <a:r>
              <a:rPr lang="en-US" dirty="0" smtClean="0"/>
              <a:t>16</a:t>
            </a:r>
            <a:r>
              <a:rPr lang="zh-CN" altLang="en-US" dirty="0" smtClean="0"/>
              <a:t>进制数，代表较高位的</a:t>
            </a:r>
            <a:r>
              <a:rPr lang="en-US" dirty="0" smtClean="0"/>
              <a:t>4</a:t>
            </a:r>
            <a:r>
              <a:rPr lang="zh-CN" altLang="en-US" dirty="0" smtClean="0"/>
              <a:t>比特的符号仍在左边。例如，</a:t>
            </a:r>
            <a:r>
              <a:rPr lang="en-US" dirty="0" smtClean="0"/>
              <a:t>01101011</a:t>
            </a:r>
            <a:r>
              <a:rPr lang="zh-CN" altLang="en-US" dirty="0" smtClean="0"/>
              <a:t>可表示为</a:t>
            </a:r>
            <a:r>
              <a:rPr lang="en-US" dirty="0" smtClean="0"/>
              <a:t>6B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也可以用</a:t>
            </a:r>
            <a:r>
              <a:rPr lang="en-US" dirty="0" smtClean="0"/>
              <a:t>0-255</a:t>
            </a:r>
            <a:r>
              <a:rPr lang="zh-CN" altLang="en-US" dirty="0" smtClean="0"/>
              <a:t>这</a:t>
            </a:r>
            <a:r>
              <a:rPr lang="en-US" dirty="0" smtClean="0"/>
              <a:t>256</a:t>
            </a:r>
            <a:r>
              <a:rPr lang="zh-CN" altLang="en-US" dirty="0" smtClean="0"/>
              <a:t>个十进制整数来表示域</a:t>
            </a:r>
            <a:r>
              <a:rPr lang="en-US" dirty="0" smtClean="0"/>
              <a:t> </a:t>
            </a:r>
            <a:r>
              <a:rPr lang="zh-CN" altLang="en-US" dirty="0" smtClean="0"/>
              <a:t>中的元素。</a:t>
            </a:r>
            <a:endParaRPr lang="en-US" altLang="zh-CN" dirty="0" smtClean="0"/>
          </a:p>
          <a:p>
            <a:r>
              <a:rPr lang="zh-CN" altLang="en-US" dirty="0" smtClean="0"/>
              <a:t>加法定义为二进制多项式的加法，且其系数模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zh-CN" altLang="en-US" dirty="0" smtClean="0"/>
              <a:t>乘法定义为多项式的乘积模一个次数为</a:t>
            </a:r>
            <a:r>
              <a:rPr lang="en-US" dirty="0" smtClean="0"/>
              <a:t>8</a:t>
            </a:r>
            <a:r>
              <a:rPr lang="zh-CN" altLang="en-US" dirty="0" smtClean="0"/>
              <a:t>的不可约多项式</a:t>
            </a:r>
            <a:r>
              <a:rPr lang="en-US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元素“</a:t>
            </a:r>
            <a:r>
              <a:rPr lang="en-US" dirty="0" smtClean="0"/>
              <a:t>02</a:t>
            </a:r>
            <a:r>
              <a:rPr lang="zh-CN" altLang="en-US" dirty="0" smtClean="0"/>
              <a:t>”是域</a:t>
            </a:r>
            <a:r>
              <a:rPr lang="en-US" dirty="0" smtClean="0"/>
              <a:t> </a:t>
            </a:r>
            <a:r>
              <a:rPr lang="zh-CN" altLang="en-US" dirty="0" smtClean="0"/>
              <a:t>中的一个本原元。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乘法的两种方法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直接模多项式</a:t>
            </a:r>
            <a:r>
              <a:rPr lang="en-US" altLang="zh-CN" dirty="0" smtClean="0"/>
              <a:t>m(x)</a:t>
            </a:r>
          </a:p>
          <a:p>
            <a:pPr lvl="1" eaLnBrk="1" hangingPunct="1"/>
            <a:r>
              <a:rPr lang="zh-CN" altLang="en-US" dirty="0" smtClean="0"/>
              <a:t>需要</a:t>
            </a:r>
            <a:r>
              <a:rPr lang="en-US" altLang="zh-CN" dirty="0" smtClean="0"/>
              <a:t>64</a:t>
            </a:r>
            <a:r>
              <a:rPr lang="zh-CN" altLang="en-US" dirty="0" smtClean="0"/>
              <a:t>次</a:t>
            </a:r>
            <a:r>
              <a:rPr lang="en-US" altLang="zh-CN" dirty="0" smtClean="0"/>
              <a:t>GF(2)</a:t>
            </a:r>
            <a:r>
              <a:rPr lang="zh-CN" altLang="en-US" dirty="0" smtClean="0"/>
              <a:t>上乘法以及模多项式运算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建立乘法表</a:t>
            </a:r>
          </a:p>
          <a:p>
            <a:pPr lvl="1" eaLnBrk="1" hangingPunct="1"/>
            <a:r>
              <a:rPr lang="zh-CN" altLang="en-US" dirty="0" smtClean="0"/>
              <a:t>需要</a:t>
            </a:r>
            <a:r>
              <a:rPr lang="en-US" altLang="zh-CN" dirty="0" smtClean="0"/>
              <a:t>256×256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）的存储空间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建立指数对数表</a:t>
            </a:r>
          </a:p>
          <a:p>
            <a:pPr lvl="1" eaLnBrk="1" hangingPunct="1"/>
            <a:r>
              <a:rPr lang="en-US" altLang="zh-CN" dirty="0" smtClean="0"/>
              <a:t>512</a:t>
            </a:r>
            <a:r>
              <a:rPr lang="zh-CN" altLang="en-US" dirty="0" smtClean="0"/>
              <a:t>个字节的存储，每次乘法仅需要查表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扩域、单扩域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1448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  <a:r>
              <a:rPr lang="en-US" dirty="0" smtClean="0">
                <a:solidFill>
                  <a:srgbClr val="0070C0"/>
                </a:solidFill>
              </a:rPr>
              <a:t>6.1.3 </a:t>
            </a:r>
            <a:r>
              <a:rPr lang="zh-CN" altLang="en-US" dirty="0" smtClean="0"/>
              <a:t>设</a:t>
            </a:r>
            <a:r>
              <a:rPr lang="en-US" dirty="0" smtClean="0"/>
              <a:t>F</a:t>
            </a:r>
            <a:r>
              <a:rPr lang="zh-CN" altLang="en-US" dirty="0" smtClean="0"/>
              <a:t>是一个域，</a:t>
            </a:r>
            <a:r>
              <a:rPr lang="en-US" dirty="0" smtClean="0"/>
              <a:t>E</a:t>
            </a:r>
            <a:r>
              <a:rPr lang="zh-CN" altLang="en-US" dirty="0" smtClean="0"/>
              <a:t>是</a:t>
            </a:r>
            <a:r>
              <a:rPr lang="en-US" dirty="0" smtClean="0"/>
              <a:t>F</a:t>
            </a:r>
            <a:r>
              <a:rPr lang="zh-CN" altLang="en-US" dirty="0" smtClean="0"/>
              <a:t>的扩域，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E</a:t>
            </a:r>
            <a:r>
              <a:rPr lang="zh-CN" altLang="en-US" dirty="0" smtClean="0"/>
              <a:t>，将</a:t>
            </a:r>
            <a:r>
              <a:rPr lang="en-US" dirty="0" smtClean="0"/>
              <a:t>E</a:t>
            </a:r>
            <a:r>
              <a:rPr lang="zh-CN" altLang="en-US" dirty="0" smtClean="0"/>
              <a:t>中既包含</a:t>
            </a:r>
            <a:r>
              <a:rPr lang="en-US" dirty="0" smtClean="0"/>
              <a:t>F</a:t>
            </a:r>
            <a:r>
              <a:rPr lang="zh-CN" altLang="en-US" dirty="0" smtClean="0"/>
              <a:t>又包含</a:t>
            </a:r>
            <a:r>
              <a:rPr lang="en-US" dirty="0" smtClean="0"/>
              <a:t>S</a:t>
            </a:r>
            <a:r>
              <a:rPr lang="zh-CN" altLang="en-US" dirty="0" smtClean="0"/>
              <a:t>的最小子域记为</a:t>
            </a:r>
            <a:r>
              <a:rPr lang="en-US" dirty="0" smtClean="0"/>
              <a:t>F(S)</a:t>
            </a:r>
            <a:r>
              <a:rPr lang="zh-CN" altLang="en-US" dirty="0" smtClean="0"/>
              <a:t>，称之为由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生成的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</a:rPr>
              <a:t>的扩域</a:t>
            </a:r>
            <a:r>
              <a:rPr lang="zh-CN" altLang="en-US" dirty="0" smtClean="0"/>
              <a:t>。</a:t>
            </a:r>
            <a:r>
              <a:rPr lang="en-US" dirty="0" smtClean="0"/>
              <a:t>F(S)</a:t>
            </a:r>
            <a:r>
              <a:rPr lang="zh-CN" altLang="en-US" dirty="0" smtClean="0"/>
              <a:t>实际上是</a:t>
            </a:r>
            <a:r>
              <a:rPr lang="en-US" dirty="0" smtClean="0"/>
              <a:t>E</a:t>
            </a:r>
            <a:r>
              <a:rPr lang="zh-CN" altLang="en-US" dirty="0" smtClean="0"/>
              <a:t>中全体既包含</a:t>
            </a:r>
            <a:r>
              <a:rPr lang="en-US" dirty="0" smtClean="0"/>
              <a:t>F</a:t>
            </a:r>
            <a:r>
              <a:rPr lang="zh-CN" altLang="en-US" dirty="0" smtClean="0"/>
              <a:t>又包含</a:t>
            </a:r>
            <a:r>
              <a:rPr lang="en-US" dirty="0" smtClean="0"/>
              <a:t>S</a:t>
            </a:r>
            <a:r>
              <a:rPr lang="zh-CN" altLang="en-US" dirty="0" smtClean="0"/>
              <a:t>的子域的交集。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3143248"/>
          <a:ext cx="698182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文档" r:id="rId3" imgW="7114091" imgH="3441642" progId="Word.Document.12">
                  <p:embed/>
                </p:oleObj>
              </mc:Choice>
              <mc:Fallback>
                <p:oleObj name="文档" r:id="rId3" imgW="7114091" imgH="344164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143248"/>
                        <a:ext cx="6981825" cy="340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指数对数表的建立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8668"/>
          </a:xfrm>
        </p:spPr>
        <p:txBody>
          <a:bodyPr/>
          <a:lstStyle/>
          <a:p>
            <a:r>
              <a:rPr lang="zh-CN" altLang="en-US" dirty="0" smtClean="0"/>
              <a:t>域</a:t>
            </a:r>
            <a:r>
              <a:rPr lang="en-US" altLang="zh-CN" dirty="0" smtClean="0"/>
              <a:t>GF(256)</a:t>
            </a:r>
            <a:r>
              <a:rPr lang="zh-CN" altLang="en-US" dirty="0" smtClean="0"/>
              <a:t>中的元素用</a:t>
            </a:r>
            <a:r>
              <a:rPr lang="en-US" dirty="0" smtClean="0"/>
              <a:t>0-255</a:t>
            </a:r>
            <a:r>
              <a:rPr lang="zh-CN" altLang="en-US" dirty="0" smtClean="0"/>
              <a:t>这</a:t>
            </a:r>
            <a:r>
              <a:rPr lang="en-US" dirty="0" smtClean="0"/>
              <a:t>256</a:t>
            </a:r>
            <a:r>
              <a:rPr lang="zh-CN" altLang="en-US" dirty="0" smtClean="0"/>
              <a:t>个十进制整数来表示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4282" y="2571744"/>
          <a:ext cx="8358247" cy="378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文档" r:id="rId3" imgW="5129955" imgH="2197627" progId="Word.Document.12">
                  <p:embed/>
                </p:oleObj>
              </mc:Choice>
              <mc:Fallback>
                <p:oleObj name="文档" r:id="rId3" imgW="5129955" imgH="219762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571744"/>
                        <a:ext cx="8358247" cy="3786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指数对数表的建立（续）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9255" y="1712913"/>
          <a:ext cx="8709025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文档" r:id="rId3" imgW="5128872" imgH="2343368" progId="Word.Document.12">
                  <p:embed/>
                </p:oleObj>
              </mc:Choice>
              <mc:Fallback>
                <p:oleObj name="文档" r:id="rId3" imgW="5128872" imgH="23433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55" y="1712913"/>
                        <a:ext cx="8709025" cy="410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指数对数表的使用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0034" y="1285860"/>
          <a:ext cx="6856305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文档" r:id="rId3" imgW="3747411" imgH="1171324" progId="Word.Document.12">
                  <p:embed/>
                </p:oleObj>
              </mc:Choice>
              <mc:Fallback>
                <p:oleObj name="文档" r:id="rId3" imgW="3747411" imgH="117132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285860"/>
                        <a:ext cx="6856305" cy="214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5720" y="3286124"/>
          <a:ext cx="8358246" cy="321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文档" r:id="rId5" imgW="4716383" imgH="1771920" progId="Word.Document.12">
                  <p:embed/>
                </p:oleObj>
              </mc:Choice>
              <mc:Fallback>
                <p:oleObj name="文档" r:id="rId5" imgW="4716383" imgH="177192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286124"/>
                        <a:ext cx="8358246" cy="3214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1571612"/>
          <a:ext cx="7895954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文档" r:id="rId3" imgW="4067515" imgH="1434737" progId="Word.Document.12">
                  <p:embed/>
                </p:oleObj>
              </mc:Choice>
              <mc:Fallback>
                <p:oleObj name="文档" r:id="rId3" imgW="4067515" imgH="143473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571612"/>
                        <a:ext cx="7895954" cy="2786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P95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</a:t>
            </a:r>
          </a:p>
          <a:p>
            <a:r>
              <a:rPr lang="zh-CN" altLang="en-US" dirty="0" smtClean="0"/>
              <a:t>选做：</a:t>
            </a:r>
            <a:endParaRPr lang="en-US" altLang="zh-CN" dirty="0" smtClean="0"/>
          </a:p>
          <a:p>
            <a:r>
              <a:rPr lang="en-US" altLang="zh-CN" dirty="0" smtClean="0"/>
              <a:t>P95:7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smtClean="0"/>
              <a:t>，</a:t>
            </a:r>
            <a:r>
              <a:rPr lang="en-US" altLang="zh-CN" smtClean="0"/>
              <a:t>22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16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  <a:r>
              <a:rPr lang="en-US" dirty="0" smtClean="0">
                <a:solidFill>
                  <a:srgbClr val="0070C0"/>
                </a:solidFill>
              </a:rPr>
              <a:t>6.1.4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</a:t>
            </a:r>
            <a:r>
              <a:rPr lang="en-US" dirty="0" smtClean="0"/>
              <a:t>F</a:t>
            </a:r>
            <a:r>
              <a:rPr lang="zh-CN" altLang="en-US" dirty="0" smtClean="0"/>
              <a:t>的一个子域，       </a:t>
            </a:r>
            <a:r>
              <a:rPr lang="en-US" dirty="0" smtClean="0"/>
              <a:t> </a:t>
            </a:r>
            <a:r>
              <a:rPr lang="zh-CN" altLang="en-US" dirty="0" smtClean="0"/>
              <a:t>，如果     </a:t>
            </a:r>
            <a:r>
              <a:rPr lang="en-US" dirty="0" smtClean="0"/>
              <a:t> </a:t>
            </a:r>
            <a:r>
              <a:rPr lang="zh-CN" altLang="en-US" dirty="0" smtClean="0"/>
              <a:t>满足</a:t>
            </a:r>
            <a:r>
              <a:rPr lang="en-US" dirty="0" smtClean="0"/>
              <a:t>K</a:t>
            </a:r>
            <a:r>
              <a:rPr lang="zh-CN" altLang="en-US" dirty="0" smtClean="0"/>
              <a:t>上的一个非零多项式，则称</a:t>
            </a:r>
            <a:r>
              <a:rPr lang="en-US" dirty="0" smtClean="0"/>
              <a:t>      </a:t>
            </a:r>
            <a:r>
              <a:rPr lang="zh-CN" altLang="en-US" dirty="0" smtClean="0"/>
              <a:t>为</a:t>
            </a:r>
            <a:r>
              <a:rPr lang="en-US" dirty="0" smtClean="0"/>
              <a:t>K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代数元</a:t>
            </a:r>
            <a:r>
              <a:rPr lang="zh-CN" altLang="en-US" dirty="0" smtClean="0"/>
              <a:t>。不是代数元的元素称为</a:t>
            </a:r>
            <a:r>
              <a:rPr lang="zh-CN" altLang="en-US" dirty="0" smtClean="0">
                <a:solidFill>
                  <a:srgbClr val="FF0000"/>
                </a:solidFill>
              </a:rPr>
              <a:t>超越元</a:t>
            </a:r>
            <a:r>
              <a:rPr lang="zh-CN" altLang="en-US" dirty="0" smtClean="0"/>
              <a:t>。如果</a:t>
            </a:r>
            <a:r>
              <a:rPr lang="en-US" dirty="0" smtClean="0"/>
              <a:t> </a:t>
            </a:r>
            <a:r>
              <a:rPr lang="zh-CN" altLang="en-US" dirty="0" smtClean="0"/>
              <a:t>的一个扩张中所有的元素都是</a:t>
            </a:r>
            <a:r>
              <a:rPr lang="en-US" dirty="0" smtClean="0"/>
              <a:t> </a:t>
            </a:r>
            <a:r>
              <a:rPr lang="zh-CN" altLang="en-US" dirty="0" smtClean="0"/>
              <a:t>上的代数元，则称该扩张为</a:t>
            </a:r>
            <a:r>
              <a:rPr lang="zh-CN" altLang="en-US" dirty="0" smtClean="0">
                <a:solidFill>
                  <a:srgbClr val="FF0000"/>
                </a:solidFill>
              </a:rPr>
              <a:t>代数扩张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5000628" y="1643050"/>
          <a:ext cx="827121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418918" imgH="177723" progId="Equation.DSMT4">
                  <p:embed/>
                </p:oleObj>
              </mc:Choice>
              <mc:Fallback>
                <p:oleObj name="Equation" r:id="rId3" imgW="418918" imgH="177723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643050"/>
                        <a:ext cx="827121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71838"/>
              </p:ext>
            </p:extLst>
          </p:nvPr>
        </p:nvGraphicFramePr>
        <p:xfrm>
          <a:off x="5467387" y="2035193"/>
          <a:ext cx="360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87" y="2035193"/>
                        <a:ext cx="36036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858016" y="1663690"/>
          <a:ext cx="360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1663690"/>
                        <a:ext cx="36036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5500" y="3698896"/>
          <a:ext cx="7446962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启用了宏的模板" r:id="rId9" imgW="7902259" imgH="2970593" progId="Word.DocumentMacroEnabled.12">
                  <p:embed/>
                </p:oleObj>
              </mc:Choice>
              <mc:Fallback>
                <p:oleObj name="启用了宏的模板" r:id="rId9" imgW="7902259" imgH="2970593" progId="Word.DocumentMacroEnabled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00" y="3698896"/>
                        <a:ext cx="7446962" cy="280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极小多项式的性质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0034" y="1428736"/>
          <a:ext cx="8289328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文档" r:id="rId3" imgW="4205733" imgH="1485117" progId="Word.Document.12">
                  <p:embed/>
                </p:oleObj>
              </mc:Choice>
              <mc:Fallback>
                <p:oleObj name="文档" r:id="rId3" imgW="4205733" imgH="148511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428736"/>
                        <a:ext cx="8289328" cy="2928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11200" y="4117997"/>
          <a:ext cx="73580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文档" r:id="rId5" imgW="4324103" imgH="1485117" progId="Word.Document.12">
                  <p:embed/>
                </p:oleObj>
              </mc:Choice>
              <mc:Fallback>
                <p:oleObj name="文档" r:id="rId5" imgW="4324103" imgH="148511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117997"/>
                        <a:ext cx="7358063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6.1.2 </a:t>
            </a:r>
            <a:r>
              <a:rPr lang="zh-CN" altLang="en-US" dirty="0" smtClean="0"/>
              <a:t>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3538" y="1495425"/>
          <a:ext cx="821372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3961776" imgH="1188237" progId="Word.Document.8">
                  <p:embed/>
                </p:oleObj>
              </mc:Choice>
              <mc:Fallback>
                <p:oleObj name="Document" r:id="rId3" imgW="3961776" imgH="118823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495425"/>
                        <a:ext cx="8213725" cy="237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4282" y="4357694"/>
          <a:ext cx="8607239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文档" r:id="rId5" imgW="3847376" imgH="693078" progId="Word.Document.12">
                  <p:embed/>
                </p:oleObj>
              </mc:Choice>
              <mc:Fallback>
                <p:oleObj name="文档" r:id="rId5" imgW="3847376" imgH="69307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357694"/>
                        <a:ext cx="8607239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614</TotalTime>
  <Words>1484</Words>
  <Application>Microsoft Office PowerPoint</Application>
  <PresentationFormat>全屏显示(4:3)</PresentationFormat>
  <Paragraphs>140</Paragraphs>
  <Slides>64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Century Schoolbook</vt:lpstr>
      <vt:lpstr>华文楷体</vt:lpstr>
      <vt:lpstr>宋体</vt:lpstr>
      <vt:lpstr>Calibri</vt:lpstr>
      <vt:lpstr>Symbol</vt:lpstr>
      <vt:lpstr>Times New Roman</vt:lpstr>
      <vt:lpstr>Wingdings</vt:lpstr>
      <vt:lpstr>Wingdings 2</vt:lpstr>
      <vt:lpstr>凸显</vt:lpstr>
      <vt:lpstr>文档</vt:lpstr>
      <vt:lpstr>Equation</vt:lpstr>
      <vt:lpstr>启用了宏的模板</vt:lpstr>
      <vt:lpstr>Document</vt:lpstr>
      <vt:lpstr>Microsoft Word 文档</vt:lpstr>
      <vt:lpstr>Picture</vt:lpstr>
      <vt:lpstr>第六章 有限域</vt:lpstr>
      <vt:lpstr>内容安排</vt:lpstr>
      <vt:lpstr>6.1 域和扩域</vt:lpstr>
      <vt:lpstr>素域的结构</vt:lpstr>
      <vt:lpstr>PowerPoint 演示文稿</vt:lpstr>
      <vt:lpstr>扩域、单扩域</vt:lpstr>
      <vt:lpstr>代数元</vt:lpstr>
      <vt:lpstr>极小多项式的性质</vt:lpstr>
      <vt:lpstr>定理6.1.2 证明（续）</vt:lpstr>
      <vt:lpstr>向量空间（线性空间）</vt:lpstr>
      <vt:lpstr>向量空间（续）</vt:lpstr>
      <vt:lpstr>扩张次数</vt:lpstr>
      <vt:lpstr>定理6.1.3的证明</vt:lpstr>
      <vt:lpstr>定理6.1.3的证明（续）</vt:lpstr>
      <vt:lpstr>定理6.1.3的证明（续）</vt:lpstr>
      <vt:lpstr>代数扩张</vt:lpstr>
      <vt:lpstr>代数扩张（续）</vt:lpstr>
      <vt:lpstr>定理6.1.5 证明（续）</vt:lpstr>
      <vt:lpstr>定理6.1.5 证明（续）</vt:lpstr>
      <vt:lpstr>分裂域</vt:lpstr>
      <vt:lpstr>分裂域（续）</vt:lpstr>
      <vt:lpstr>分裂域（续）</vt:lpstr>
      <vt:lpstr>6.2 有限域的结构</vt:lpstr>
      <vt:lpstr>有限域中元素的个数</vt:lpstr>
      <vt:lpstr>有限域的存在性</vt:lpstr>
      <vt:lpstr>有限域的唯一性</vt:lpstr>
      <vt:lpstr>有限域的乘法群</vt:lpstr>
      <vt:lpstr>PowerPoint 演示文稿</vt:lpstr>
      <vt:lpstr>本原元</vt:lpstr>
      <vt:lpstr>有限域的子域</vt:lpstr>
      <vt:lpstr>有限域的子域（续）</vt:lpstr>
      <vt:lpstr>6.3 不可约多项式的根，迹和范数</vt:lpstr>
      <vt:lpstr>PowerPoint 演示文稿</vt:lpstr>
      <vt:lpstr>不可约多项式的根</vt:lpstr>
      <vt:lpstr>定理6.3.3的证明</vt:lpstr>
      <vt:lpstr>定理6.3.3的证明（续）</vt:lpstr>
      <vt:lpstr>共轭元与特征多项式</vt:lpstr>
      <vt:lpstr>特征多项式</vt:lpstr>
      <vt:lpstr>迹</vt:lpstr>
      <vt:lpstr>迹的应用</vt:lpstr>
      <vt:lpstr>迹的应用（续）</vt:lpstr>
      <vt:lpstr>迹的应用（续）</vt:lpstr>
      <vt:lpstr>范数</vt:lpstr>
      <vt:lpstr>6.4 有限域上元素的表示 </vt:lpstr>
      <vt:lpstr>多项式表示法</vt:lpstr>
      <vt:lpstr>多项式表示法（续）</vt:lpstr>
      <vt:lpstr>多项式表示法（续）</vt:lpstr>
      <vt:lpstr>本原元表示法</vt:lpstr>
      <vt:lpstr>伴随矩阵表示法</vt:lpstr>
      <vt:lpstr>伴随矩阵表示法（续）</vt:lpstr>
      <vt:lpstr>6.5 有限域中的算法</vt:lpstr>
      <vt:lpstr>逆元的实现</vt:lpstr>
      <vt:lpstr>幂运算的实现（重复平方乘）</vt:lpstr>
      <vt:lpstr>幂运算的实现（重复平方乘）</vt:lpstr>
      <vt:lpstr>有限域运算实现举例</vt:lpstr>
      <vt:lpstr>有限域运算实现举例（续）</vt:lpstr>
      <vt:lpstr>GF（256）中运算的快速实现</vt:lpstr>
      <vt:lpstr>GF（256）中运算的快速实现</vt:lpstr>
      <vt:lpstr>乘法的两种方法</vt:lpstr>
      <vt:lpstr>指数对数表的建立</vt:lpstr>
      <vt:lpstr>指数对数表的建立（续）</vt:lpstr>
      <vt:lpstr>指数对数表的使用</vt:lpstr>
      <vt:lpstr>PowerPoint 演示文稿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有限域</dc:title>
  <dc:creator>nxy7509</dc:creator>
  <cp:lastModifiedBy>nxy7509</cp:lastModifiedBy>
  <cp:revision>61</cp:revision>
  <dcterms:created xsi:type="dcterms:W3CDTF">2013-10-02T11:24:59Z</dcterms:created>
  <dcterms:modified xsi:type="dcterms:W3CDTF">2018-12-12T17:15:34Z</dcterms:modified>
</cp:coreProperties>
</file>