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64" r:id="rId4"/>
    <p:sldId id="275" r:id="rId5"/>
    <p:sldId id="271" r:id="rId6"/>
    <p:sldId id="268" r:id="rId7"/>
    <p:sldId id="277" r:id="rId8"/>
    <p:sldId id="276" r:id="rId9"/>
    <p:sldId id="272" r:id="rId10"/>
    <p:sldId id="316" r:id="rId11"/>
    <p:sldId id="317" r:id="rId12"/>
    <p:sldId id="273" r:id="rId13"/>
    <p:sldId id="258" r:id="rId14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orient="horz" pos="1616">
          <p15:clr>
            <a:srgbClr val="A4A3A4"/>
          </p15:clr>
        </p15:guide>
        <p15:guide id="3" orient="horz" pos="3567" userDrawn="1">
          <p15:clr>
            <a:srgbClr val="A4A3A4"/>
          </p15:clr>
        </p15:guide>
        <p15:guide id="4" pos="3840">
          <p15:clr>
            <a:srgbClr val="A4A3A4"/>
          </p15:clr>
        </p15:guide>
        <p15:guide id="5" pos="4747" userDrawn="1">
          <p15:clr>
            <a:srgbClr val="A4A3A4"/>
          </p15:clr>
        </p15:guide>
        <p15:guide id="6" pos="29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52C"/>
    <a:srgbClr val="002C3B"/>
    <a:srgbClr val="002434"/>
    <a:srgbClr val="861F21"/>
    <a:srgbClr val="00AD7C"/>
    <a:srgbClr val="61B390"/>
    <a:srgbClr val="242428"/>
    <a:srgbClr val="00B0F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5" autoAdjust="0"/>
    <p:restoredTop sz="95317" autoAdjust="0"/>
  </p:normalViewPr>
  <p:slideViewPr>
    <p:cSldViewPr>
      <p:cViewPr varScale="1">
        <p:scale>
          <a:sx n="80" d="100"/>
          <a:sy n="80" d="100"/>
        </p:scale>
        <p:origin x="82" y="155"/>
      </p:cViewPr>
      <p:guideLst>
        <p:guide orient="horz" pos="2161"/>
        <p:guide orient="horz" pos="1616"/>
        <p:guide orient="horz" pos="3567"/>
        <p:guide pos="3840"/>
        <p:guide pos="4747"/>
        <p:guide pos="29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D738-BC58-422D-9CB5-230D98E1A734}" type="datetimeFigureOut">
              <a:rPr lang="zh-CN" altLang="en-US" smtClean="0"/>
              <a:t>2019/6/13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B85C5-1ADC-43AA-9DF2-BA30A2615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8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55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6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8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1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9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9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2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4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0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83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5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71225" y="925904"/>
            <a:ext cx="5147064" cy="5007781"/>
          </a:xfrm>
          <a:custGeom>
            <a:avLst/>
            <a:gdLst>
              <a:gd name="connsiteX0" fmla="*/ 0 w 5147734"/>
              <a:gd name="connsiteY0" fmla="*/ 0 h 5006622"/>
              <a:gd name="connsiteX1" fmla="*/ 5147734 w 5147734"/>
              <a:gd name="connsiteY1" fmla="*/ 0 h 5006622"/>
              <a:gd name="connsiteX2" fmla="*/ 5147734 w 5147734"/>
              <a:gd name="connsiteY2" fmla="*/ 5006622 h 5006622"/>
              <a:gd name="connsiteX3" fmla="*/ 0 w 5147734"/>
              <a:gd name="connsiteY3" fmla="*/ 5006622 h 500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7734" h="5006622">
                <a:moveTo>
                  <a:pt x="0" y="0"/>
                </a:moveTo>
                <a:lnTo>
                  <a:pt x="5147734" y="0"/>
                </a:lnTo>
                <a:lnTo>
                  <a:pt x="5147734" y="5006622"/>
                </a:lnTo>
                <a:lnTo>
                  <a:pt x="0" y="500662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03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8F502C-05C7-49FA-9B1F-179261FF79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25709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849CDAA-BED8-4F99-9E30-9BEF163B47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2221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8A779CD-8479-4786-91B1-C0B228F350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8733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C121A7-5D40-4397-9807-C432BEFD0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25244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828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95205" y="-1"/>
            <a:ext cx="6095207" cy="3429794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429794"/>
            <a:ext cx="6095207" cy="3429794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407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AE08152-A475-4578-96BC-976F0E3609CE}"/>
              </a:ext>
            </a:extLst>
          </p:cNvPr>
          <p:cNvSpPr/>
          <p:nvPr userDrawn="1"/>
        </p:nvSpPr>
        <p:spPr>
          <a:xfrm>
            <a:off x="1" y="-177023"/>
            <a:ext cx="12190412" cy="4292734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5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B2CE7-FAC2-4C41-B9A9-6349097B3E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266" y="1156786"/>
            <a:ext cx="9197847" cy="514782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945485-1983-44CD-BB44-2B5EF9E48E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9498" y="1410939"/>
            <a:ext cx="5800835" cy="3628042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393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74EC26D-82C9-4767-8B60-0F1D51D2E45B}"/>
              </a:ext>
            </a:extLst>
          </p:cNvPr>
          <p:cNvSpPr/>
          <p:nvPr userDrawn="1"/>
        </p:nvSpPr>
        <p:spPr>
          <a:xfrm flipH="1">
            <a:off x="1" y="-177023"/>
            <a:ext cx="12190412" cy="4292734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5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C3F0B-AC44-4E4A-8CD3-B9DE19DD2C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6011" y="470826"/>
            <a:ext cx="3195714" cy="556389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241E6C3-7F82-43E7-B964-ECF71D698A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11839" y="1449080"/>
            <a:ext cx="2039866" cy="3607384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0329B9-4D8A-4258-B2BB-BF2BD2D5D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66566" y="1449080"/>
            <a:ext cx="2039866" cy="3607384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2A7F41-EBE0-484E-9832-46B005604C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338" y="1449080"/>
            <a:ext cx="2039866" cy="3607384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34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3497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280510" y="642393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6" r:id="rId15"/>
    <p:sldLayoutId id="2147483667" r:id="rId16"/>
    <p:sldLayoutId id="2147483671" r:id="rId17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E73D7BF0-E588-410B-BE68-4C7A0618CF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240"/>
            <a:ext cx="12192621" cy="6858348"/>
          </a:xfrm>
          <a:prstGeom prst="rect">
            <a:avLst/>
          </a:prstGeom>
        </p:spPr>
      </p:pic>
      <p:sp>
        <p:nvSpPr>
          <p:cNvPr id="18" name="PA_任意多边形 17">
            <a:extLst>
              <a:ext uri="{FF2B5EF4-FFF2-40B4-BE49-F238E27FC236}">
                <a16:creationId xmlns:a16="http://schemas.microsoft.com/office/drawing/2014/main" id="{105F24FF-4AB6-43E3-848F-2E8EB0228A9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18344" y="981522"/>
            <a:ext cx="5377656" cy="4896544"/>
          </a:xfrm>
          <a:custGeom>
            <a:avLst/>
            <a:gdLst>
              <a:gd name="connsiteX0" fmla="*/ 0 w 5377656"/>
              <a:gd name="connsiteY0" fmla="*/ 0 h 4896544"/>
              <a:gd name="connsiteX1" fmla="*/ 5377656 w 5377656"/>
              <a:gd name="connsiteY1" fmla="*/ 0 h 4896544"/>
              <a:gd name="connsiteX2" fmla="*/ 5377656 w 5377656"/>
              <a:gd name="connsiteY2" fmla="*/ 72272 h 4896544"/>
              <a:gd name="connsiteX3" fmla="*/ 72597 w 5377656"/>
              <a:gd name="connsiteY3" fmla="*/ 72272 h 4896544"/>
              <a:gd name="connsiteX4" fmla="*/ 72597 w 5377656"/>
              <a:gd name="connsiteY4" fmla="*/ 4824272 h 4896544"/>
              <a:gd name="connsiteX5" fmla="*/ 5377656 w 5377656"/>
              <a:gd name="connsiteY5" fmla="*/ 4824272 h 4896544"/>
              <a:gd name="connsiteX6" fmla="*/ 5377656 w 5377656"/>
              <a:gd name="connsiteY6" fmla="*/ 4896544 h 4896544"/>
              <a:gd name="connsiteX7" fmla="*/ 0 w 5377656"/>
              <a:gd name="connsiteY7" fmla="*/ 4896544 h 489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7656" h="4896544">
                <a:moveTo>
                  <a:pt x="0" y="0"/>
                </a:moveTo>
                <a:lnTo>
                  <a:pt x="5377656" y="0"/>
                </a:lnTo>
                <a:lnTo>
                  <a:pt x="5377656" y="72272"/>
                </a:lnTo>
                <a:lnTo>
                  <a:pt x="72597" y="72272"/>
                </a:lnTo>
                <a:lnTo>
                  <a:pt x="72597" y="4824272"/>
                </a:lnTo>
                <a:lnTo>
                  <a:pt x="5377656" y="4824272"/>
                </a:lnTo>
                <a:lnTo>
                  <a:pt x="5377656" y="4896544"/>
                </a:lnTo>
                <a:lnTo>
                  <a:pt x="0" y="4896544"/>
                </a:lnTo>
                <a:close/>
              </a:path>
            </a:pathLst>
          </a:cu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PA_矩形 7">
            <a:extLst>
              <a:ext uri="{FF2B5EF4-FFF2-40B4-BE49-F238E27FC236}">
                <a16:creationId xmlns:a16="http://schemas.microsoft.com/office/drawing/2014/main" id="{2C194E5C-64CE-4898-994E-58026E3483D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2372" y="981522"/>
            <a:ext cx="5377656" cy="4896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文本框 6">
            <a:extLst>
              <a:ext uri="{FF2B5EF4-FFF2-40B4-BE49-F238E27FC236}">
                <a16:creationId xmlns:a16="http://schemas.microsoft.com/office/drawing/2014/main" id="{97EBD167-658D-4C1E-AEAC-711C953E8E7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799062" y="1983768"/>
            <a:ext cx="2712564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Century Gothic" pitchFamily="34" charset="0"/>
              </a:rPr>
              <a:t>2018</a:t>
            </a:r>
            <a:endParaRPr lang="zh-CN" altLang="en-US" sz="40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PA_文本框 7">
            <a:extLst>
              <a:ext uri="{FF2B5EF4-FFF2-40B4-BE49-F238E27FC236}">
                <a16:creationId xmlns:a16="http://schemas.microsoft.com/office/drawing/2014/main" id="{6C7457F3-900C-4024-AB00-656C04572AD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774146" y="2593255"/>
            <a:ext cx="3528392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Century Gothic" pitchFamily="34" charset="0"/>
              </a:rPr>
              <a:t>计算机网络</a:t>
            </a:r>
          </a:p>
        </p:txBody>
      </p:sp>
      <p:sp>
        <p:nvSpPr>
          <p:cNvPr id="12" name="PA_文本框 8">
            <a:extLst>
              <a:ext uri="{FF2B5EF4-FFF2-40B4-BE49-F238E27FC236}">
                <a16:creationId xmlns:a16="http://schemas.microsoft.com/office/drawing/2014/main" id="{959E93DF-2792-4F2F-99D6-A831B77E0E0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799061" y="3319233"/>
            <a:ext cx="2712565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4400" b="1" spc="300" dirty="0">
                <a:solidFill>
                  <a:schemeClr val="bg1"/>
                </a:solidFill>
                <a:latin typeface="Century Gothic" pitchFamily="34" charset="0"/>
              </a:rPr>
              <a:t>课程设计</a:t>
            </a:r>
          </a:p>
        </p:txBody>
      </p:sp>
      <p:sp>
        <p:nvSpPr>
          <p:cNvPr id="15" name="PA_文本框 11">
            <a:extLst>
              <a:ext uri="{FF2B5EF4-FFF2-40B4-BE49-F238E27FC236}">
                <a16:creationId xmlns:a16="http://schemas.microsoft.com/office/drawing/2014/main" id="{9B7EDD1D-A91B-4237-8801-42E26345401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799062" y="4105031"/>
            <a:ext cx="287886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Century Gothic" pitchFamily="34" charset="0"/>
                <a:cs typeface="Consolas" pitchFamily="49" charset="0"/>
              </a:rPr>
              <a:t>=Designed by </a:t>
            </a:r>
            <a:r>
              <a:rPr lang="zh-CN" altLang="en-US" sz="1800" b="1" dirty="0">
                <a:solidFill>
                  <a:schemeClr val="bg1"/>
                </a:solidFill>
                <a:latin typeface="Century Gothic" pitchFamily="34" charset="0"/>
                <a:cs typeface="Consolas" pitchFamily="49" charset="0"/>
              </a:rPr>
              <a:t>陆圣珩</a:t>
            </a:r>
          </a:p>
        </p:txBody>
      </p:sp>
      <p:sp>
        <p:nvSpPr>
          <p:cNvPr id="16" name="PA_文本框 12">
            <a:extLst>
              <a:ext uri="{FF2B5EF4-FFF2-40B4-BE49-F238E27FC236}">
                <a16:creationId xmlns:a16="http://schemas.microsoft.com/office/drawing/2014/main" id="{1D002C43-9679-42BA-B9D8-9B7B2D0E4A9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99061" y="4423336"/>
            <a:ext cx="4944285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nsolas" pitchFamily="49" charset="0"/>
              </a:rPr>
              <a:t>基于</a:t>
            </a:r>
            <a:r>
              <a:rPr lang="en-US" altLang="zh-CN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nsolas" pitchFamily="49" charset="0"/>
              </a:rPr>
              <a:t>Scapy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nsolas" pitchFamily="49" charset="0"/>
              </a:rPr>
              <a:t>的流量监控平台</a:t>
            </a:r>
          </a:p>
        </p:txBody>
      </p:sp>
      <p:sp>
        <p:nvSpPr>
          <p:cNvPr id="17" name="PA_矩形 16">
            <a:extLst>
              <a:ext uri="{FF2B5EF4-FFF2-40B4-BE49-F238E27FC236}">
                <a16:creationId xmlns:a16="http://schemas.microsoft.com/office/drawing/2014/main" id="{8154F843-FB69-4D04-859E-BA22E4E6963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743347" y="1053794"/>
            <a:ext cx="768085" cy="1223475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等腰三角形 15">
            <a:extLst>
              <a:ext uri="{FF2B5EF4-FFF2-40B4-BE49-F238E27FC236}">
                <a16:creationId xmlns:a16="http://schemas.microsoft.com/office/drawing/2014/main" id="{2B5ECAAF-4D34-4B18-83FC-A7157369E52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9800000">
            <a:off x="1790213" y="4541953"/>
            <a:ext cx="648137" cy="648135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_等腰三角形 16">
            <a:extLst>
              <a:ext uri="{FF2B5EF4-FFF2-40B4-BE49-F238E27FC236}">
                <a16:creationId xmlns:a16="http://schemas.microsoft.com/office/drawing/2014/main" id="{81E9F3C7-F74B-4191-AA2E-17E1C5411F6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9800000">
            <a:off x="1312944" y="5107347"/>
            <a:ext cx="244907" cy="244906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AD22B3-EE55-4980-AA66-AED7642565D7}"/>
              </a:ext>
            </a:extLst>
          </p:cNvPr>
          <p:cNvSpPr txBox="1"/>
          <p:nvPr/>
        </p:nvSpPr>
        <p:spPr>
          <a:xfrm>
            <a:off x="7211778" y="3584160"/>
            <a:ext cx="109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Net-</a:t>
            </a:r>
          </a:p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Traffic-</a:t>
            </a:r>
          </a:p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Monitor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88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17" grpId="0" animBg="1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7D94E88-9742-49F9-ABCF-88ED156A3C1F}"/>
              </a:ext>
            </a:extLst>
          </p:cNvPr>
          <p:cNvSpPr/>
          <p:nvPr/>
        </p:nvSpPr>
        <p:spPr>
          <a:xfrm>
            <a:off x="4996135" y="1241"/>
            <a:ext cx="7194277" cy="6857107"/>
          </a:xfrm>
          <a:prstGeom prst="rect">
            <a:avLst/>
          </a:prstGeom>
          <a:solidFill>
            <a:srgbClr val="00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4BA48E-0CFE-4C75-84DA-716DB3B312CA}"/>
              </a:ext>
            </a:extLst>
          </p:cNvPr>
          <p:cNvSpPr txBox="1"/>
          <p:nvPr/>
        </p:nvSpPr>
        <p:spPr>
          <a:xfrm>
            <a:off x="655002" y="1162325"/>
            <a:ext cx="4009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61F2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核 心 问 题</a:t>
            </a:r>
            <a:r>
              <a:rPr lang="en-US" altLang="zh-CN" sz="4000" b="1" dirty="0">
                <a:solidFill>
                  <a:srgbClr val="861F2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 </a:t>
            </a:r>
            <a:endParaRPr lang="id-ID" altLang="zh-CN" sz="4000" b="1" dirty="0">
              <a:solidFill>
                <a:srgbClr val="861F2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  <a:p>
            <a:r>
              <a:rPr lang="en-US" altLang="zh-CN" sz="2800" b="1" dirty="0">
                <a:solidFill>
                  <a:schemeClr val="accent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数据监控</a:t>
            </a:r>
            <a:endParaRPr lang="id-ID" sz="2800" b="1" dirty="0">
              <a:solidFill>
                <a:schemeClr val="accent1"/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14F235-7F43-43F3-A7D6-7F0FCBFE5E59}"/>
              </a:ext>
            </a:extLst>
          </p:cNvPr>
          <p:cNvSpPr txBox="1"/>
          <p:nvPr/>
        </p:nvSpPr>
        <p:spPr>
          <a:xfrm>
            <a:off x="652529" y="2565629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95982DE-FBE5-48F5-A008-450003D07295}"/>
              </a:ext>
            </a:extLst>
          </p:cNvPr>
          <p:cNvCxnSpPr>
            <a:cxnSpLocks/>
          </p:cNvCxnSpPr>
          <p:nvPr/>
        </p:nvCxnSpPr>
        <p:spPr>
          <a:xfrm>
            <a:off x="819729" y="1174723"/>
            <a:ext cx="609521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62A355C-DA0E-49B8-931E-43C0091CA7BE}"/>
              </a:ext>
            </a:extLst>
          </p:cNvPr>
          <p:cNvSpPr/>
          <p:nvPr/>
        </p:nvSpPr>
        <p:spPr>
          <a:xfrm>
            <a:off x="652529" y="3720068"/>
            <a:ext cx="3930510" cy="229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Scapy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是一个可以让用户发送、侦听和解析并伪装网络报文的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Python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程序。这些功能可以用于制作侦测、扫描和攻击网络的工具。</a:t>
            </a: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换言之，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Scapy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是一个强大的操纵报文的交互程序。它可以伪造或者解析多种协议的报文，还具有发送、捕获、匹配请求和响应这些报文以及更多的功能。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Scapy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可以轻松地做到像扫描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(scanning)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、路由跟踪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(tracerouting)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、探测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(probing)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、单元测试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(unit tests)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、攻击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(attacks)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和发现网络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(network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discorvery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)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这样的传统任务。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5" name="Freeform 31">
            <a:extLst>
              <a:ext uri="{FF2B5EF4-FFF2-40B4-BE49-F238E27FC236}">
                <a16:creationId xmlns:a16="http://schemas.microsoft.com/office/drawing/2014/main" id="{7F41C035-99B8-4447-B513-3BD8DB37A8C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83522" y="3244843"/>
            <a:ext cx="338660" cy="340778"/>
          </a:xfrm>
          <a:custGeom>
            <a:avLst/>
            <a:gdLst>
              <a:gd name="T0" fmla="*/ 160 w 160"/>
              <a:gd name="T1" fmla="*/ 155 h 161"/>
              <a:gd name="T2" fmla="*/ 114 w 160"/>
              <a:gd name="T3" fmla="*/ 109 h 161"/>
              <a:gd name="T4" fmla="*/ 153 w 160"/>
              <a:gd name="T5" fmla="*/ 70 h 161"/>
              <a:gd name="T6" fmla="*/ 126 w 160"/>
              <a:gd name="T7" fmla="*/ 44 h 161"/>
              <a:gd name="T8" fmla="*/ 101 w 160"/>
              <a:gd name="T9" fmla="*/ 70 h 161"/>
              <a:gd name="T10" fmla="*/ 59 w 160"/>
              <a:gd name="T11" fmla="*/ 28 h 161"/>
              <a:gd name="T12" fmla="*/ 70 w 160"/>
              <a:gd name="T13" fmla="*/ 18 h 161"/>
              <a:gd name="T14" fmla="*/ 52 w 160"/>
              <a:gd name="T15" fmla="*/ 0 h 161"/>
              <a:gd name="T16" fmla="*/ 0 w 160"/>
              <a:gd name="T17" fmla="*/ 52 h 161"/>
              <a:gd name="T18" fmla="*/ 18 w 160"/>
              <a:gd name="T19" fmla="*/ 70 h 161"/>
              <a:gd name="T20" fmla="*/ 28 w 160"/>
              <a:gd name="T21" fmla="*/ 59 h 161"/>
              <a:gd name="T22" fmla="*/ 70 w 160"/>
              <a:gd name="T23" fmla="*/ 101 h 161"/>
              <a:gd name="T24" fmla="*/ 43 w 160"/>
              <a:gd name="T25" fmla="*/ 127 h 161"/>
              <a:gd name="T26" fmla="*/ 70 w 160"/>
              <a:gd name="T27" fmla="*/ 153 h 161"/>
              <a:gd name="T28" fmla="*/ 108 w 160"/>
              <a:gd name="T29" fmla="*/ 114 h 161"/>
              <a:gd name="T30" fmla="*/ 155 w 160"/>
              <a:gd name="T31" fmla="*/ 161 h 161"/>
              <a:gd name="T32" fmla="*/ 160 w 160"/>
              <a:gd name="T33" fmla="*/ 155 h 161"/>
              <a:gd name="T34" fmla="*/ 18 w 160"/>
              <a:gd name="T35" fmla="*/ 59 h 161"/>
              <a:gd name="T36" fmla="*/ 10 w 160"/>
              <a:gd name="T37" fmla="*/ 52 h 161"/>
              <a:gd name="T38" fmla="*/ 52 w 160"/>
              <a:gd name="T39" fmla="*/ 10 h 161"/>
              <a:gd name="T40" fmla="*/ 59 w 160"/>
              <a:gd name="T41" fmla="*/ 18 h 161"/>
              <a:gd name="T42" fmla="*/ 38 w 160"/>
              <a:gd name="T43" fmla="*/ 39 h 161"/>
              <a:gd name="T44" fmla="*/ 23 w 160"/>
              <a:gd name="T45" fmla="*/ 55 h 161"/>
              <a:gd name="T46" fmla="*/ 23 w 160"/>
              <a:gd name="T47" fmla="*/ 55 h 161"/>
              <a:gd name="T48" fmla="*/ 18 w 160"/>
              <a:gd name="T49" fmla="*/ 59 h 161"/>
              <a:gd name="T50" fmla="*/ 33 w 160"/>
              <a:gd name="T51" fmla="*/ 55 h 161"/>
              <a:gd name="T52" fmla="*/ 54 w 160"/>
              <a:gd name="T53" fmla="*/ 34 h 161"/>
              <a:gd name="T54" fmla="*/ 95 w 160"/>
              <a:gd name="T55" fmla="*/ 75 h 161"/>
              <a:gd name="T56" fmla="*/ 79 w 160"/>
              <a:gd name="T57" fmla="*/ 91 h 161"/>
              <a:gd name="T58" fmla="*/ 74 w 160"/>
              <a:gd name="T59" fmla="*/ 96 h 161"/>
              <a:gd name="T60" fmla="*/ 33 w 160"/>
              <a:gd name="T61" fmla="*/ 55 h 161"/>
              <a:gd name="T62" fmla="*/ 54 w 160"/>
              <a:gd name="T63" fmla="*/ 127 h 161"/>
              <a:gd name="T64" fmla="*/ 74 w 160"/>
              <a:gd name="T65" fmla="*/ 106 h 161"/>
              <a:gd name="T66" fmla="*/ 74 w 160"/>
              <a:gd name="T67" fmla="*/ 106 h 161"/>
              <a:gd name="T68" fmla="*/ 92 w 160"/>
              <a:gd name="T69" fmla="*/ 89 h 161"/>
              <a:gd name="T70" fmla="*/ 126 w 160"/>
              <a:gd name="T71" fmla="*/ 55 h 161"/>
              <a:gd name="T72" fmla="*/ 142 w 160"/>
              <a:gd name="T73" fmla="*/ 70 h 161"/>
              <a:gd name="T74" fmla="*/ 70 w 160"/>
              <a:gd name="T75" fmla="*/ 142 h 161"/>
              <a:gd name="T76" fmla="*/ 54 w 160"/>
              <a:gd name="T77" fmla="*/ 12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61">
                <a:moveTo>
                  <a:pt x="160" y="155"/>
                </a:moveTo>
                <a:lnTo>
                  <a:pt x="114" y="109"/>
                </a:lnTo>
                <a:lnTo>
                  <a:pt x="153" y="70"/>
                </a:lnTo>
                <a:lnTo>
                  <a:pt x="126" y="44"/>
                </a:lnTo>
                <a:lnTo>
                  <a:pt x="101" y="70"/>
                </a:lnTo>
                <a:lnTo>
                  <a:pt x="59" y="28"/>
                </a:lnTo>
                <a:lnTo>
                  <a:pt x="70" y="18"/>
                </a:lnTo>
                <a:lnTo>
                  <a:pt x="52" y="0"/>
                </a:lnTo>
                <a:lnTo>
                  <a:pt x="0" y="52"/>
                </a:lnTo>
                <a:lnTo>
                  <a:pt x="18" y="70"/>
                </a:lnTo>
                <a:lnTo>
                  <a:pt x="28" y="59"/>
                </a:lnTo>
                <a:lnTo>
                  <a:pt x="70" y="101"/>
                </a:lnTo>
                <a:lnTo>
                  <a:pt x="43" y="127"/>
                </a:lnTo>
                <a:lnTo>
                  <a:pt x="70" y="153"/>
                </a:lnTo>
                <a:lnTo>
                  <a:pt x="108" y="114"/>
                </a:lnTo>
                <a:lnTo>
                  <a:pt x="155" y="161"/>
                </a:lnTo>
                <a:lnTo>
                  <a:pt x="160" y="155"/>
                </a:lnTo>
                <a:close/>
                <a:moveTo>
                  <a:pt x="18" y="59"/>
                </a:moveTo>
                <a:lnTo>
                  <a:pt x="10" y="52"/>
                </a:lnTo>
                <a:lnTo>
                  <a:pt x="52" y="10"/>
                </a:lnTo>
                <a:lnTo>
                  <a:pt x="59" y="18"/>
                </a:lnTo>
                <a:lnTo>
                  <a:pt x="38" y="39"/>
                </a:lnTo>
                <a:lnTo>
                  <a:pt x="23" y="55"/>
                </a:lnTo>
                <a:lnTo>
                  <a:pt x="23" y="55"/>
                </a:lnTo>
                <a:lnTo>
                  <a:pt x="18" y="59"/>
                </a:lnTo>
                <a:close/>
                <a:moveTo>
                  <a:pt x="33" y="55"/>
                </a:moveTo>
                <a:lnTo>
                  <a:pt x="54" y="34"/>
                </a:lnTo>
                <a:lnTo>
                  <a:pt x="95" y="75"/>
                </a:lnTo>
                <a:lnTo>
                  <a:pt x="79" y="91"/>
                </a:lnTo>
                <a:lnTo>
                  <a:pt x="74" y="96"/>
                </a:lnTo>
                <a:lnTo>
                  <a:pt x="33" y="55"/>
                </a:lnTo>
                <a:close/>
                <a:moveTo>
                  <a:pt x="54" y="127"/>
                </a:moveTo>
                <a:lnTo>
                  <a:pt x="74" y="106"/>
                </a:lnTo>
                <a:lnTo>
                  <a:pt x="74" y="106"/>
                </a:lnTo>
                <a:lnTo>
                  <a:pt x="92" y="89"/>
                </a:lnTo>
                <a:lnTo>
                  <a:pt x="126" y="55"/>
                </a:lnTo>
                <a:lnTo>
                  <a:pt x="142" y="70"/>
                </a:lnTo>
                <a:lnTo>
                  <a:pt x="70" y="142"/>
                </a:lnTo>
                <a:lnTo>
                  <a:pt x="54" y="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070D08-E667-4A82-A741-2EE8D2071BD3}"/>
              </a:ext>
            </a:extLst>
          </p:cNvPr>
          <p:cNvSpPr txBox="1"/>
          <p:nvPr/>
        </p:nvSpPr>
        <p:spPr>
          <a:xfrm>
            <a:off x="652529" y="4557613"/>
            <a:ext cx="169313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CA0FE0-B3A2-4584-B4A0-9EFC694C7033}"/>
              </a:ext>
            </a:extLst>
          </p:cNvPr>
          <p:cNvSpPr txBox="1"/>
          <p:nvPr/>
        </p:nvSpPr>
        <p:spPr>
          <a:xfrm>
            <a:off x="2677474" y="4557613"/>
            <a:ext cx="169313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2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423034F-1E7D-47F5-BA0C-1BDCA8A4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84" y="2190911"/>
            <a:ext cx="5355816" cy="236670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F4BE254-CBC3-41E4-8765-1CFD0851E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74"/>
            <a:ext cx="12190413" cy="661583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196B3AD-BD2B-4E90-B033-895A1D46B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8" y="0"/>
            <a:ext cx="8236837" cy="685958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D60A3B0-2CBE-4EEB-8F1A-327A9EB63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92" y="0"/>
            <a:ext cx="10297529" cy="685958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FEFE9F5-F2B1-4114-BC8F-B377C5A429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517"/>
            <a:ext cx="12190413" cy="34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29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3" grpId="0"/>
      <p:bldP spid="65" grpId="0" animBg="1"/>
      <p:bldP spid="66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4C7C1E-D438-4716-B73C-03584EFA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91" y="263945"/>
            <a:ext cx="7330630" cy="63316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B8A238D-A360-425B-A3EF-D70E171E9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0" y="1269554"/>
            <a:ext cx="6923372" cy="45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899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359" y="421600"/>
            <a:ext cx="11349694" cy="6016389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4E638AC6-E276-40C7-80F1-FFE0A71671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225" y="926394"/>
            <a:ext cx="5147064" cy="5006800"/>
          </a:xfrm>
        </p:spPr>
      </p:pic>
      <p:sp>
        <p:nvSpPr>
          <p:cNvPr id="8" name="Rectangle 7"/>
          <p:cNvSpPr/>
          <p:nvPr/>
        </p:nvSpPr>
        <p:spPr>
          <a:xfrm>
            <a:off x="3476526" y="1378305"/>
            <a:ext cx="2517094" cy="251709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CB183-EF98-47AF-8823-20F1990F4E6A}"/>
              </a:ext>
            </a:extLst>
          </p:cNvPr>
          <p:cNvSpPr txBox="1"/>
          <p:nvPr/>
        </p:nvSpPr>
        <p:spPr>
          <a:xfrm>
            <a:off x="3701026" y="2375390"/>
            <a:ext cx="2431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总 结</a:t>
            </a:r>
            <a:endParaRPr lang="id-ID" altLang="zh-CN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0B60A5-6935-4BBC-B0FA-64F044C6D4B4}"/>
              </a:ext>
            </a:extLst>
          </p:cNvPr>
          <p:cNvCxnSpPr>
            <a:cxnSpLocks/>
          </p:cNvCxnSpPr>
          <p:nvPr/>
        </p:nvCxnSpPr>
        <p:spPr>
          <a:xfrm>
            <a:off x="3828406" y="2194675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C56CD85-2B1F-4843-9AF5-3DCEFA92660D}"/>
              </a:ext>
            </a:extLst>
          </p:cNvPr>
          <p:cNvSpPr/>
          <p:nvPr/>
        </p:nvSpPr>
        <p:spPr>
          <a:xfrm rot="6300000">
            <a:off x="2934403" y="1509111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2A713E1-3783-4048-8E7D-17ECF27E3A2E}"/>
              </a:ext>
            </a:extLst>
          </p:cNvPr>
          <p:cNvSpPr/>
          <p:nvPr/>
        </p:nvSpPr>
        <p:spPr>
          <a:xfrm rot="6300000">
            <a:off x="4160682" y="1163895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99">
            <a:extLst>
              <a:ext uri="{FF2B5EF4-FFF2-40B4-BE49-F238E27FC236}">
                <a16:creationId xmlns:a16="http://schemas.microsoft.com/office/drawing/2014/main" id="{77BB34C4-E94F-4582-ABAA-FA53098191D6}"/>
              </a:ext>
            </a:extLst>
          </p:cNvPr>
          <p:cNvSpPr>
            <a:spLocks noEditPoints="1"/>
          </p:cNvSpPr>
          <p:nvPr/>
        </p:nvSpPr>
        <p:spPr bwMode="auto">
          <a:xfrm>
            <a:off x="895557" y="4569825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90448-EF2C-4072-99CA-8D786A57AC13}"/>
              </a:ext>
            </a:extLst>
          </p:cNvPr>
          <p:cNvSpPr txBox="1"/>
          <p:nvPr/>
        </p:nvSpPr>
        <p:spPr>
          <a:xfrm rot="5400000">
            <a:off x="8686644" y="3255724"/>
            <a:ext cx="5057887" cy="40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NetTrafficMonitor</a:t>
            </a:r>
            <a:endParaRPr lang="id-ID" altLang="zh-CN" sz="2000" b="1" spc="300" dirty="0">
              <a:solidFill>
                <a:schemeClr val="accent1"/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A399D5E-48BE-43C0-95ED-BBE0CDA955AA}"/>
              </a:ext>
            </a:extLst>
          </p:cNvPr>
          <p:cNvSpPr/>
          <p:nvPr/>
        </p:nvSpPr>
        <p:spPr>
          <a:xfrm rot="16200000">
            <a:off x="10750587" y="3382932"/>
            <a:ext cx="168947" cy="145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32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4" grpId="0"/>
      <p:bldP spid="19" grpId="0" animBg="1"/>
      <p:bldP spid="20" grpId="0" animBg="1"/>
      <p:bldP spid="21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240"/>
            <a:ext cx="12192621" cy="68583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8084" y="3573891"/>
            <a:ext cx="5615831" cy="11387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6600" spc="300" dirty="0">
                <a:solidFill>
                  <a:schemeClr val="bg1"/>
                </a:solidFill>
                <a:latin typeface="Century Gothic" pitchFamily="34" charset="0"/>
                <a:ea typeface="MS Gothic" pitchFamily="49" charset="-128"/>
                <a:cs typeface="Consolas" pitchFamily="49" charset="0"/>
              </a:rPr>
              <a:t>THANKS</a:t>
            </a:r>
            <a:endParaRPr lang="zh-CN" altLang="en-US" sz="6600" spc="300" dirty="0">
              <a:solidFill>
                <a:schemeClr val="bg1"/>
              </a:solidFill>
              <a:latin typeface="Century Gothic" pitchFamily="34" charset="0"/>
              <a:ea typeface="MS Gothic" pitchFamily="49" charset="-128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4481" y="4653930"/>
            <a:ext cx="3383037" cy="8617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4800" spc="300" dirty="0">
                <a:solidFill>
                  <a:schemeClr val="bg1"/>
                </a:solidFill>
                <a:latin typeface="Brush Script MT" pitchFamily="66" charset="0"/>
                <a:ea typeface="MS Gothic" pitchFamily="49" charset="-128"/>
                <a:cs typeface="Consolas" pitchFamily="49" charset="0"/>
              </a:rPr>
              <a:t>Welcome</a:t>
            </a:r>
            <a:endParaRPr lang="zh-CN" altLang="en-US" sz="4800" spc="300" dirty="0">
              <a:solidFill>
                <a:schemeClr val="bg1"/>
              </a:solidFill>
              <a:latin typeface="Brush Script MT" pitchFamily="66" charset="0"/>
              <a:ea typeface="MS Gothic" pitchFamily="49" charset="-128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4">
            <a:extLst>
              <a:ext uri="{FF2B5EF4-FFF2-40B4-BE49-F238E27FC236}">
                <a16:creationId xmlns:a16="http://schemas.microsoft.com/office/drawing/2014/main" id="{56D2A145-0048-470F-B4C4-4F4E00566A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5278" l="1563" r="90000">
                        <a14:foregroundMark x1="28698" y1="94722" x2="5521" y2="91759"/>
                        <a14:foregroundMark x1="1771" y1="95278" x2="1563" y2="7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6527254" y="3670353"/>
            <a:ext cx="5669752" cy="318923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234576F-CFC2-46A9-B7EF-854110A127BF}"/>
              </a:ext>
            </a:extLst>
          </p:cNvPr>
          <p:cNvSpPr/>
          <p:nvPr/>
        </p:nvSpPr>
        <p:spPr>
          <a:xfrm>
            <a:off x="1374673" y="1355930"/>
            <a:ext cx="3543299" cy="4146141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rgbClr val="861F2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C8CD3E21-AB56-4AD9-8632-1F8F32A875EE}"/>
              </a:ext>
            </a:extLst>
          </p:cNvPr>
          <p:cNvSpPr txBox="1"/>
          <p:nvPr/>
        </p:nvSpPr>
        <p:spPr>
          <a:xfrm>
            <a:off x="1606902" y="1792197"/>
            <a:ext cx="3311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CONTEN</a:t>
            </a:r>
            <a:r>
              <a:rPr lang="en-US" sz="4000" b="1" dirty="0">
                <a:solidFill>
                  <a:schemeClr val="bg1">
                    <a:alpha val="40000"/>
                  </a:schemeClr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TS</a:t>
            </a:r>
            <a:endParaRPr lang="id-ID" sz="4000" b="1" dirty="0">
              <a:solidFill>
                <a:schemeClr val="bg1">
                  <a:alpha val="40000"/>
                </a:schemeClr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EF9000B7-D591-4240-A0EA-1DA3EAEBAFC1}"/>
              </a:ext>
            </a:extLst>
          </p:cNvPr>
          <p:cNvCxnSpPr>
            <a:cxnSpLocks/>
          </p:cNvCxnSpPr>
          <p:nvPr/>
        </p:nvCxnSpPr>
        <p:spPr>
          <a:xfrm>
            <a:off x="1771650" y="1804597"/>
            <a:ext cx="6096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">
            <a:extLst>
              <a:ext uri="{FF2B5EF4-FFF2-40B4-BE49-F238E27FC236}">
                <a16:creationId xmlns:a16="http://schemas.microsoft.com/office/drawing/2014/main" id="{F2AF60E6-F0EE-490A-863B-5E8306D50141}"/>
              </a:ext>
            </a:extLst>
          </p:cNvPr>
          <p:cNvSpPr/>
          <p:nvPr/>
        </p:nvSpPr>
        <p:spPr>
          <a:xfrm>
            <a:off x="1606902" y="4092319"/>
            <a:ext cx="2854429" cy="95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本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PPT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是针对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2018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计算机网络 课程设计制作，其主要内容为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NetTrafficMonitor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即 本机流量监控平台的设计介绍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/>
            </a:endParaRPr>
          </a:p>
        </p:txBody>
      </p:sp>
      <p:sp>
        <p:nvSpPr>
          <p:cNvPr id="8" name="Isosceles Triangle 15">
            <a:extLst>
              <a:ext uri="{FF2B5EF4-FFF2-40B4-BE49-F238E27FC236}">
                <a16:creationId xmlns:a16="http://schemas.microsoft.com/office/drawing/2014/main" id="{1144FEE9-A8E3-41A8-AB87-96E19D634C64}"/>
              </a:ext>
            </a:extLst>
          </p:cNvPr>
          <p:cNvSpPr/>
          <p:nvPr/>
        </p:nvSpPr>
        <p:spPr>
          <a:xfrm rot="19800000">
            <a:off x="4826133" y="2618700"/>
            <a:ext cx="648137" cy="648135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6">
            <a:extLst>
              <a:ext uri="{FF2B5EF4-FFF2-40B4-BE49-F238E27FC236}">
                <a16:creationId xmlns:a16="http://schemas.microsoft.com/office/drawing/2014/main" id="{97F4F79C-36D4-4822-923B-4A4CAC3F3A0F}"/>
              </a:ext>
            </a:extLst>
          </p:cNvPr>
          <p:cNvSpPr/>
          <p:nvPr/>
        </p:nvSpPr>
        <p:spPr>
          <a:xfrm rot="19800000">
            <a:off x="4348864" y="3184094"/>
            <a:ext cx="244907" cy="244906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BE8E1DE3-5B13-448E-A850-3D6D3339A77B}"/>
              </a:ext>
            </a:extLst>
          </p:cNvPr>
          <p:cNvSpPr/>
          <p:nvPr/>
        </p:nvSpPr>
        <p:spPr>
          <a:xfrm>
            <a:off x="6253815" y="2451320"/>
            <a:ext cx="1997246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主要包括本课程设计的基本任务，基本需求等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/>
            </a:endParaRP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A65CBF4A-58AF-43E9-8783-108EBAA5226E}"/>
              </a:ext>
            </a:extLst>
          </p:cNvPr>
          <p:cNvSpPr txBox="1"/>
          <p:nvPr/>
        </p:nvSpPr>
        <p:spPr>
          <a:xfrm>
            <a:off x="6253815" y="2143543"/>
            <a:ext cx="199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需求分析</a:t>
            </a:r>
            <a:endParaRPr lang="id-ID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1E13E71A-068D-422A-BB1D-5C08272C976C}"/>
              </a:ext>
            </a:extLst>
          </p:cNvPr>
          <p:cNvSpPr/>
          <p:nvPr/>
        </p:nvSpPr>
        <p:spPr>
          <a:xfrm>
            <a:off x="9119542" y="2451320"/>
            <a:ext cx="1997246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把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NetTrafficMonitor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设计及制作过程中的内容通过切片的方式进行论述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/>
            </a:endParaRPr>
          </a:p>
        </p:txBody>
      </p:sp>
      <p:sp>
        <p:nvSpPr>
          <p:cNvPr id="38" name="TextBox 31">
            <a:extLst>
              <a:ext uri="{FF2B5EF4-FFF2-40B4-BE49-F238E27FC236}">
                <a16:creationId xmlns:a16="http://schemas.microsoft.com/office/drawing/2014/main" id="{12561FED-F812-455C-8635-9E077BF9B057}"/>
              </a:ext>
            </a:extLst>
          </p:cNvPr>
          <p:cNvSpPr txBox="1"/>
          <p:nvPr/>
        </p:nvSpPr>
        <p:spPr>
          <a:xfrm>
            <a:off x="9119542" y="2143543"/>
            <a:ext cx="199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内容切片</a:t>
            </a:r>
            <a:endParaRPr lang="id-ID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DFB13136-FC7D-4BCE-89A8-A93D4CC16B8E}"/>
              </a:ext>
            </a:extLst>
          </p:cNvPr>
          <p:cNvSpPr>
            <a:spLocks noEditPoints="1"/>
          </p:cNvSpPr>
          <p:nvPr/>
        </p:nvSpPr>
        <p:spPr bwMode="auto">
          <a:xfrm>
            <a:off x="9250385" y="1639155"/>
            <a:ext cx="466070" cy="350500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0B780EF4-8668-4DBE-81A0-6D74C71BB1A1}"/>
              </a:ext>
            </a:extLst>
          </p:cNvPr>
          <p:cNvSpPr>
            <a:spLocks noEditPoints="1"/>
          </p:cNvSpPr>
          <p:nvPr/>
        </p:nvSpPr>
        <p:spPr bwMode="auto">
          <a:xfrm>
            <a:off x="6384658" y="1491238"/>
            <a:ext cx="309639" cy="511117"/>
          </a:xfrm>
          <a:custGeom>
            <a:avLst/>
            <a:gdLst>
              <a:gd name="T0" fmla="*/ 104 w 124"/>
              <a:gd name="T1" fmla="*/ 0 h 204"/>
              <a:gd name="T2" fmla="*/ 20 w 124"/>
              <a:gd name="T3" fmla="*/ 0 h 204"/>
              <a:gd name="T4" fmla="*/ 0 w 124"/>
              <a:gd name="T5" fmla="*/ 20 h 204"/>
              <a:gd name="T6" fmla="*/ 0 w 124"/>
              <a:gd name="T7" fmla="*/ 184 h 204"/>
              <a:gd name="T8" fmla="*/ 20 w 124"/>
              <a:gd name="T9" fmla="*/ 204 h 204"/>
              <a:gd name="T10" fmla="*/ 104 w 124"/>
              <a:gd name="T11" fmla="*/ 204 h 204"/>
              <a:gd name="T12" fmla="*/ 124 w 124"/>
              <a:gd name="T13" fmla="*/ 184 h 204"/>
              <a:gd name="T14" fmla="*/ 124 w 124"/>
              <a:gd name="T15" fmla="*/ 20 h 204"/>
              <a:gd name="T16" fmla="*/ 104 w 124"/>
              <a:gd name="T17" fmla="*/ 0 h 204"/>
              <a:gd name="T18" fmla="*/ 116 w 124"/>
              <a:gd name="T19" fmla="*/ 184 h 204"/>
              <a:gd name="T20" fmla="*/ 104 w 124"/>
              <a:gd name="T21" fmla="*/ 196 h 204"/>
              <a:gd name="T22" fmla="*/ 20 w 124"/>
              <a:gd name="T23" fmla="*/ 196 h 204"/>
              <a:gd name="T24" fmla="*/ 8 w 124"/>
              <a:gd name="T25" fmla="*/ 184 h 204"/>
              <a:gd name="T26" fmla="*/ 8 w 124"/>
              <a:gd name="T27" fmla="*/ 20 h 204"/>
              <a:gd name="T28" fmla="*/ 20 w 124"/>
              <a:gd name="T29" fmla="*/ 8 h 204"/>
              <a:gd name="T30" fmla="*/ 104 w 124"/>
              <a:gd name="T31" fmla="*/ 8 h 204"/>
              <a:gd name="T32" fmla="*/ 116 w 124"/>
              <a:gd name="T33" fmla="*/ 20 h 204"/>
              <a:gd name="T34" fmla="*/ 116 w 124"/>
              <a:gd name="T35" fmla="*/ 184 h 204"/>
              <a:gd name="T36" fmla="*/ 51 w 124"/>
              <a:gd name="T37" fmla="*/ 20 h 204"/>
              <a:gd name="T38" fmla="*/ 47 w 124"/>
              <a:gd name="T39" fmla="*/ 16 h 204"/>
              <a:gd name="T40" fmla="*/ 43 w 124"/>
              <a:gd name="T41" fmla="*/ 20 h 204"/>
              <a:gd name="T42" fmla="*/ 47 w 124"/>
              <a:gd name="T43" fmla="*/ 24 h 204"/>
              <a:gd name="T44" fmla="*/ 51 w 124"/>
              <a:gd name="T45" fmla="*/ 20 h 204"/>
              <a:gd name="T46" fmla="*/ 80 w 124"/>
              <a:gd name="T47" fmla="*/ 16 h 204"/>
              <a:gd name="T48" fmla="*/ 60 w 124"/>
              <a:gd name="T49" fmla="*/ 16 h 204"/>
              <a:gd name="T50" fmla="*/ 56 w 124"/>
              <a:gd name="T51" fmla="*/ 20 h 204"/>
              <a:gd name="T52" fmla="*/ 60 w 124"/>
              <a:gd name="T53" fmla="*/ 24 h 204"/>
              <a:gd name="T54" fmla="*/ 80 w 124"/>
              <a:gd name="T55" fmla="*/ 24 h 204"/>
              <a:gd name="T56" fmla="*/ 84 w 124"/>
              <a:gd name="T57" fmla="*/ 20 h 204"/>
              <a:gd name="T58" fmla="*/ 80 w 124"/>
              <a:gd name="T59" fmla="*/ 16 h 204"/>
              <a:gd name="T60" fmla="*/ 62 w 124"/>
              <a:gd name="T61" fmla="*/ 164 h 204"/>
              <a:gd name="T62" fmla="*/ 62 w 124"/>
              <a:gd name="T63" fmla="*/ 164 h 204"/>
              <a:gd name="T64" fmla="*/ 48 w 124"/>
              <a:gd name="T65" fmla="*/ 178 h 204"/>
              <a:gd name="T66" fmla="*/ 48 w 124"/>
              <a:gd name="T67" fmla="*/ 178 h 204"/>
              <a:gd name="T68" fmla="*/ 62 w 124"/>
              <a:gd name="T69" fmla="*/ 192 h 204"/>
              <a:gd name="T70" fmla="*/ 62 w 124"/>
              <a:gd name="T71" fmla="*/ 192 h 204"/>
              <a:gd name="T72" fmla="*/ 76 w 124"/>
              <a:gd name="T73" fmla="*/ 178 h 204"/>
              <a:gd name="T74" fmla="*/ 76 w 124"/>
              <a:gd name="T75" fmla="*/ 178 h 204"/>
              <a:gd name="T76" fmla="*/ 62 w 124"/>
              <a:gd name="T77" fmla="*/ 164 h 204"/>
              <a:gd name="T78" fmla="*/ 68 w 124"/>
              <a:gd name="T79" fmla="*/ 178 h 204"/>
              <a:gd name="T80" fmla="*/ 62 w 124"/>
              <a:gd name="T81" fmla="*/ 184 h 204"/>
              <a:gd name="T82" fmla="*/ 62 w 124"/>
              <a:gd name="T83" fmla="*/ 184 h 204"/>
              <a:gd name="T84" fmla="*/ 56 w 124"/>
              <a:gd name="T85" fmla="*/ 178 h 204"/>
              <a:gd name="T86" fmla="*/ 56 w 124"/>
              <a:gd name="T87" fmla="*/ 178 h 204"/>
              <a:gd name="T88" fmla="*/ 62 w 124"/>
              <a:gd name="T89" fmla="*/ 172 h 204"/>
              <a:gd name="T90" fmla="*/ 62 w 124"/>
              <a:gd name="T91" fmla="*/ 172 h 204"/>
              <a:gd name="T92" fmla="*/ 68 w 124"/>
              <a:gd name="T93" fmla="*/ 17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4" h="204">
                <a:moveTo>
                  <a:pt x="104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5"/>
                  <a:pt x="9" y="204"/>
                  <a:pt x="20" y="204"/>
                </a:cubicBezTo>
                <a:cubicBezTo>
                  <a:pt x="104" y="204"/>
                  <a:pt x="104" y="204"/>
                  <a:pt x="104" y="204"/>
                </a:cubicBezTo>
                <a:cubicBezTo>
                  <a:pt x="115" y="204"/>
                  <a:pt x="124" y="195"/>
                  <a:pt x="124" y="184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9"/>
                  <a:pt x="115" y="0"/>
                  <a:pt x="104" y="0"/>
                </a:cubicBezTo>
                <a:close/>
                <a:moveTo>
                  <a:pt x="116" y="184"/>
                </a:moveTo>
                <a:cubicBezTo>
                  <a:pt x="116" y="191"/>
                  <a:pt x="111" y="196"/>
                  <a:pt x="10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13" y="196"/>
                  <a:pt x="8" y="191"/>
                  <a:pt x="8" y="18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3"/>
                  <a:pt x="13" y="8"/>
                  <a:pt x="20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11" y="8"/>
                  <a:pt x="116" y="13"/>
                  <a:pt x="116" y="20"/>
                </a:cubicBezTo>
                <a:lnTo>
                  <a:pt x="116" y="184"/>
                </a:lnTo>
                <a:close/>
                <a:moveTo>
                  <a:pt x="51" y="20"/>
                </a:moveTo>
                <a:cubicBezTo>
                  <a:pt x="51" y="18"/>
                  <a:pt x="49" y="16"/>
                  <a:pt x="47" y="16"/>
                </a:cubicBezTo>
                <a:cubicBezTo>
                  <a:pt x="44" y="16"/>
                  <a:pt x="43" y="18"/>
                  <a:pt x="43" y="20"/>
                </a:cubicBezTo>
                <a:cubicBezTo>
                  <a:pt x="43" y="22"/>
                  <a:pt x="44" y="24"/>
                  <a:pt x="47" y="24"/>
                </a:cubicBezTo>
                <a:cubicBezTo>
                  <a:pt x="49" y="24"/>
                  <a:pt x="51" y="22"/>
                  <a:pt x="51" y="20"/>
                </a:cubicBezTo>
                <a:close/>
                <a:moveTo>
                  <a:pt x="80" y="16"/>
                </a:moveTo>
                <a:cubicBezTo>
                  <a:pt x="60" y="16"/>
                  <a:pt x="60" y="16"/>
                  <a:pt x="60" y="16"/>
                </a:cubicBezTo>
                <a:cubicBezTo>
                  <a:pt x="58" y="16"/>
                  <a:pt x="56" y="18"/>
                  <a:pt x="56" y="20"/>
                </a:cubicBezTo>
                <a:cubicBezTo>
                  <a:pt x="56" y="22"/>
                  <a:pt x="58" y="24"/>
                  <a:pt x="60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2" y="24"/>
                  <a:pt x="84" y="22"/>
                  <a:pt x="84" y="20"/>
                </a:cubicBezTo>
                <a:cubicBezTo>
                  <a:pt x="84" y="18"/>
                  <a:pt x="82" y="16"/>
                  <a:pt x="80" y="16"/>
                </a:cubicBezTo>
                <a:close/>
                <a:moveTo>
                  <a:pt x="62" y="164"/>
                </a:moveTo>
                <a:cubicBezTo>
                  <a:pt x="62" y="164"/>
                  <a:pt x="62" y="164"/>
                  <a:pt x="62" y="164"/>
                </a:cubicBezTo>
                <a:cubicBezTo>
                  <a:pt x="54" y="164"/>
                  <a:pt x="48" y="170"/>
                  <a:pt x="48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86"/>
                  <a:pt x="54" y="192"/>
                  <a:pt x="62" y="192"/>
                </a:cubicBezTo>
                <a:cubicBezTo>
                  <a:pt x="62" y="192"/>
                  <a:pt x="62" y="192"/>
                  <a:pt x="62" y="192"/>
                </a:cubicBezTo>
                <a:cubicBezTo>
                  <a:pt x="70" y="192"/>
                  <a:pt x="76" y="186"/>
                  <a:pt x="76" y="178"/>
                </a:cubicBezTo>
                <a:cubicBezTo>
                  <a:pt x="76" y="178"/>
                  <a:pt x="76" y="178"/>
                  <a:pt x="76" y="178"/>
                </a:cubicBezTo>
                <a:cubicBezTo>
                  <a:pt x="76" y="170"/>
                  <a:pt x="70" y="164"/>
                  <a:pt x="62" y="164"/>
                </a:cubicBezTo>
                <a:close/>
                <a:moveTo>
                  <a:pt x="68" y="178"/>
                </a:moveTo>
                <a:cubicBezTo>
                  <a:pt x="68" y="181"/>
                  <a:pt x="65" y="184"/>
                  <a:pt x="62" y="184"/>
                </a:cubicBezTo>
                <a:cubicBezTo>
                  <a:pt x="62" y="184"/>
                  <a:pt x="62" y="184"/>
                  <a:pt x="62" y="184"/>
                </a:cubicBezTo>
                <a:cubicBezTo>
                  <a:pt x="59" y="184"/>
                  <a:pt x="56" y="181"/>
                  <a:pt x="56" y="178"/>
                </a:cubicBezTo>
                <a:cubicBezTo>
                  <a:pt x="56" y="178"/>
                  <a:pt x="56" y="178"/>
                  <a:pt x="56" y="178"/>
                </a:cubicBezTo>
                <a:cubicBezTo>
                  <a:pt x="56" y="175"/>
                  <a:pt x="59" y="172"/>
                  <a:pt x="62" y="172"/>
                </a:cubicBezTo>
                <a:cubicBezTo>
                  <a:pt x="62" y="172"/>
                  <a:pt x="62" y="172"/>
                  <a:pt x="62" y="172"/>
                </a:cubicBezTo>
                <a:cubicBezTo>
                  <a:pt x="65" y="172"/>
                  <a:pt x="68" y="175"/>
                  <a:pt x="68" y="1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A0B3BBFF-AD35-40F0-BF51-E4E98B2517E4}"/>
              </a:ext>
            </a:extLst>
          </p:cNvPr>
          <p:cNvSpPr/>
          <p:nvPr/>
        </p:nvSpPr>
        <p:spPr>
          <a:xfrm>
            <a:off x="6253815" y="4555232"/>
            <a:ext cx="1997246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将主要针对本课程设计的核心难题进行讨论研究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/>
            </a:endParaRPr>
          </a:p>
        </p:txBody>
      </p:sp>
      <p:sp>
        <p:nvSpPr>
          <p:cNvPr id="42" name="TextBox 35">
            <a:extLst>
              <a:ext uri="{FF2B5EF4-FFF2-40B4-BE49-F238E27FC236}">
                <a16:creationId xmlns:a16="http://schemas.microsoft.com/office/drawing/2014/main" id="{009F14B3-E45A-46C4-A10A-0FC5F110ECBA}"/>
              </a:ext>
            </a:extLst>
          </p:cNvPr>
          <p:cNvSpPr txBox="1"/>
          <p:nvPr/>
        </p:nvSpPr>
        <p:spPr>
          <a:xfrm>
            <a:off x="6253815" y="4247455"/>
            <a:ext cx="199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核心问题</a:t>
            </a:r>
            <a:endParaRPr lang="id-ID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44" name="TextBox 39">
            <a:extLst>
              <a:ext uri="{FF2B5EF4-FFF2-40B4-BE49-F238E27FC236}">
                <a16:creationId xmlns:a16="http://schemas.microsoft.com/office/drawing/2014/main" id="{42D697E9-AC89-4AFD-88DF-669D3CA15940}"/>
              </a:ext>
            </a:extLst>
          </p:cNvPr>
          <p:cNvSpPr txBox="1"/>
          <p:nvPr/>
        </p:nvSpPr>
        <p:spPr>
          <a:xfrm>
            <a:off x="9119543" y="4247455"/>
            <a:ext cx="199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总结</a:t>
            </a:r>
            <a:endParaRPr lang="id-ID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45" name="Freeform 54">
            <a:extLst>
              <a:ext uri="{FF2B5EF4-FFF2-40B4-BE49-F238E27FC236}">
                <a16:creationId xmlns:a16="http://schemas.microsoft.com/office/drawing/2014/main" id="{6C3C9EDB-A921-4487-A483-D141F3F8BE3F}"/>
              </a:ext>
            </a:extLst>
          </p:cNvPr>
          <p:cNvSpPr>
            <a:spLocks noEditPoints="1"/>
          </p:cNvSpPr>
          <p:nvPr/>
        </p:nvSpPr>
        <p:spPr bwMode="auto">
          <a:xfrm>
            <a:off x="6384658" y="3734715"/>
            <a:ext cx="367206" cy="367204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7 w 200"/>
              <a:gd name="T35" fmla="*/ 146 h 200"/>
              <a:gd name="T36" fmla="*/ 8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1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1 w 200"/>
              <a:gd name="T69" fmla="*/ 10 h 200"/>
              <a:gd name="T70" fmla="*/ 78 w 200"/>
              <a:gd name="T71" fmla="*/ 10 h 200"/>
              <a:gd name="T72" fmla="*/ 34 w 200"/>
              <a:gd name="T73" fmla="*/ 35 h 200"/>
              <a:gd name="T74" fmla="*/ 34 w 200"/>
              <a:gd name="T75" fmla="*/ 164 h 200"/>
              <a:gd name="T76" fmla="*/ 78 w 200"/>
              <a:gd name="T77" fmla="*/ 189 h 200"/>
              <a:gd name="T78" fmla="*/ 121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4"/>
                  <a:pt x="155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3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6" y="51"/>
                  <a:pt x="76" y="50"/>
                  <a:pt x="67" y="48"/>
                </a:cubicBezTo>
                <a:cubicBezTo>
                  <a:pt x="74" y="25"/>
                  <a:pt x="85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5" y="59"/>
                  <a:pt x="96" y="59"/>
                </a:cubicBezTo>
                <a:close/>
                <a:moveTo>
                  <a:pt x="52" y="96"/>
                </a:moveTo>
                <a:cubicBezTo>
                  <a:pt x="8" y="96"/>
                  <a:pt x="8" y="96"/>
                  <a:pt x="8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7" y="50"/>
                  <a:pt x="57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7" y="146"/>
                </a:cubicBezTo>
                <a:cubicBezTo>
                  <a:pt x="47" y="149"/>
                  <a:pt x="38" y="153"/>
                  <a:pt x="29" y="158"/>
                </a:cubicBezTo>
                <a:cubicBezTo>
                  <a:pt x="17" y="143"/>
                  <a:pt x="9" y="124"/>
                  <a:pt x="8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5" y="140"/>
                  <a:pt x="75" y="141"/>
                  <a:pt x="65" y="144"/>
                </a:cubicBezTo>
                <a:cubicBezTo>
                  <a:pt x="62" y="132"/>
                  <a:pt x="60" y="118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5" y="188"/>
                  <a:pt x="74" y="174"/>
                  <a:pt x="67" y="152"/>
                </a:cubicBezTo>
                <a:cubicBezTo>
                  <a:pt x="76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3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3" y="143"/>
                  <a:pt x="171" y="158"/>
                </a:cubicBezTo>
                <a:cubicBezTo>
                  <a:pt x="162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2" y="46"/>
                  <a:pt x="171" y="41"/>
                </a:cubicBezTo>
                <a:cubicBezTo>
                  <a:pt x="183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49" y="43"/>
                  <a:pt x="140" y="46"/>
                </a:cubicBezTo>
                <a:cubicBezTo>
                  <a:pt x="136" y="30"/>
                  <a:pt x="129" y="18"/>
                  <a:pt x="121" y="10"/>
                </a:cubicBezTo>
                <a:cubicBezTo>
                  <a:pt x="138" y="14"/>
                  <a:pt x="154" y="23"/>
                  <a:pt x="166" y="35"/>
                </a:cubicBezTo>
                <a:close/>
                <a:moveTo>
                  <a:pt x="78" y="10"/>
                </a:moveTo>
                <a:cubicBezTo>
                  <a:pt x="71" y="18"/>
                  <a:pt x="64" y="30"/>
                  <a:pt x="59" y="45"/>
                </a:cubicBezTo>
                <a:cubicBezTo>
                  <a:pt x="51" y="43"/>
                  <a:pt x="42" y="39"/>
                  <a:pt x="34" y="35"/>
                </a:cubicBezTo>
                <a:cubicBezTo>
                  <a:pt x="46" y="23"/>
                  <a:pt x="61" y="14"/>
                  <a:pt x="78" y="10"/>
                </a:cubicBezTo>
                <a:close/>
                <a:moveTo>
                  <a:pt x="34" y="164"/>
                </a:moveTo>
                <a:cubicBezTo>
                  <a:pt x="42" y="160"/>
                  <a:pt x="51" y="156"/>
                  <a:pt x="59" y="154"/>
                </a:cubicBezTo>
                <a:cubicBezTo>
                  <a:pt x="64" y="169"/>
                  <a:pt x="71" y="181"/>
                  <a:pt x="78" y="189"/>
                </a:cubicBezTo>
                <a:cubicBezTo>
                  <a:pt x="61" y="185"/>
                  <a:pt x="46" y="176"/>
                  <a:pt x="34" y="164"/>
                </a:cubicBezTo>
                <a:close/>
                <a:moveTo>
                  <a:pt x="121" y="189"/>
                </a:moveTo>
                <a:cubicBezTo>
                  <a:pt x="129" y="181"/>
                  <a:pt x="136" y="169"/>
                  <a:pt x="140" y="154"/>
                </a:cubicBezTo>
                <a:cubicBezTo>
                  <a:pt x="149" y="156"/>
                  <a:pt x="158" y="160"/>
                  <a:pt x="166" y="164"/>
                </a:cubicBezTo>
                <a:cubicBezTo>
                  <a:pt x="154" y="176"/>
                  <a:pt x="138" y="185"/>
                  <a:pt x="121" y="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9">
            <a:extLst>
              <a:ext uri="{FF2B5EF4-FFF2-40B4-BE49-F238E27FC236}">
                <a16:creationId xmlns:a16="http://schemas.microsoft.com/office/drawing/2014/main" id="{0F1617F3-6737-4ACF-8131-A213BE63E176}"/>
              </a:ext>
            </a:extLst>
          </p:cNvPr>
          <p:cNvSpPr>
            <a:spLocks noEditPoints="1"/>
          </p:cNvSpPr>
          <p:nvPr/>
        </p:nvSpPr>
        <p:spPr bwMode="auto">
          <a:xfrm>
            <a:off x="9198347" y="3756591"/>
            <a:ext cx="364550" cy="336976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8" grpId="0" animBg="1"/>
      <p:bldP spid="9" grpId="0" animBg="1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  <p:bldP spid="42" grpId="0"/>
      <p:bldP spid="44" grpId="0"/>
      <p:bldP spid="45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359" y="421600"/>
            <a:ext cx="11349694" cy="6016389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A4992830-A203-4658-9DC9-F24374CBAA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70500" y="927100"/>
            <a:ext cx="5148263" cy="5005388"/>
          </a:xfrm>
        </p:spPr>
      </p:pic>
      <p:sp>
        <p:nvSpPr>
          <p:cNvPr id="8" name="Rectangle 7"/>
          <p:cNvSpPr/>
          <p:nvPr/>
        </p:nvSpPr>
        <p:spPr>
          <a:xfrm>
            <a:off x="3476526" y="1378305"/>
            <a:ext cx="2517094" cy="251709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CB183-EF98-47AF-8823-20F1990F4E6A}"/>
              </a:ext>
            </a:extLst>
          </p:cNvPr>
          <p:cNvSpPr txBox="1"/>
          <p:nvPr/>
        </p:nvSpPr>
        <p:spPr>
          <a:xfrm>
            <a:off x="3663681" y="2265135"/>
            <a:ext cx="2431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需 求</a:t>
            </a:r>
            <a:r>
              <a:rPr lang="id-ID" sz="48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 </a:t>
            </a:r>
            <a:endParaRPr lang="en-US" sz="48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  <a:p>
            <a:r>
              <a:rPr lang="zh-CN" altLang="en-US" sz="4800" b="1" dirty="0">
                <a:solidFill>
                  <a:schemeClr val="bg1">
                    <a:alpha val="40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分 析</a:t>
            </a:r>
            <a:endParaRPr lang="id-ID" sz="48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0B60A5-6935-4BBC-B0FA-64F044C6D4B4}"/>
              </a:ext>
            </a:extLst>
          </p:cNvPr>
          <p:cNvCxnSpPr>
            <a:cxnSpLocks/>
          </p:cNvCxnSpPr>
          <p:nvPr/>
        </p:nvCxnSpPr>
        <p:spPr>
          <a:xfrm>
            <a:off x="3828406" y="2194675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BD125-A30B-472D-871D-44495DB0AD6B}"/>
              </a:ext>
            </a:extLst>
          </p:cNvPr>
          <p:cNvSpPr/>
          <p:nvPr/>
        </p:nvSpPr>
        <p:spPr>
          <a:xfrm>
            <a:off x="826273" y="5087471"/>
            <a:ext cx="4049892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主要包括本课程设计的基本任务，基本需求等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C56CD85-2B1F-4843-9AF5-3DCEFA92660D}"/>
              </a:ext>
            </a:extLst>
          </p:cNvPr>
          <p:cNvSpPr/>
          <p:nvPr/>
        </p:nvSpPr>
        <p:spPr>
          <a:xfrm rot="6300000">
            <a:off x="2934403" y="1509111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2A713E1-3783-4048-8E7D-17ECF27E3A2E}"/>
              </a:ext>
            </a:extLst>
          </p:cNvPr>
          <p:cNvSpPr/>
          <p:nvPr/>
        </p:nvSpPr>
        <p:spPr>
          <a:xfrm rot="6300000">
            <a:off x="4160682" y="1163895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99">
            <a:extLst>
              <a:ext uri="{FF2B5EF4-FFF2-40B4-BE49-F238E27FC236}">
                <a16:creationId xmlns:a16="http://schemas.microsoft.com/office/drawing/2014/main" id="{77BB34C4-E94F-4582-ABAA-FA53098191D6}"/>
              </a:ext>
            </a:extLst>
          </p:cNvPr>
          <p:cNvSpPr>
            <a:spLocks noEditPoints="1"/>
          </p:cNvSpPr>
          <p:nvPr/>
        </p:nvSpPr>
        <p:spPr bwMode="auto">
          <a:xfrm>
            <a:off x="895557" y="4569825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90448-EF2C-4072-99CA-8D786A57AC13}"/>
              </a:ext>
            </a:extLst>
          </p:cNvPr>
          <p:cNvSpPr txBox="1"/>
          <p:nvPr/>
        </p:nvSpPr>
        <p:spPr>
          <a:xfrm rot="5400000">
            <a:off x="8686644" y="3255698"/>
            <a:ext cx="505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NetTrafficMonitor</a:t>
            </a:r>
            <a:endParaRPr lang="id-ID" sz="2000" b="1" spc="300" dirty="0">
              <a:solidFill>
                <a:schemeClr val="accent1"/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A399D5E-48BE-43C0-95ED-BBE0CDA955AA}"/>
              </a:ext>
            </a:extLst>
          </p:cNvPr>
          <p:cNvSpPr/>
          <p:nvPr/>
        </p:nvSpPr>
        <p:spPr>
          <a:xfrm rot="16200000">
            <a:off x="10750587" y="3382932"/>
            <a:ext cx="168947" cy="145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32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4" grpId="0"/>
      <p:bldP spid="17" grpId="0"/>
      <p:bldP spid="19" grpId="0" animBg="1"/>
      <p:bldP spid="20" grpId="0" animBg="1"/>
      <p:bldP spid="21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7A58D9E2-596B-4AAE-B02F-C570B567C72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205" y="2143"/>
            <a:ext cx="6095207" cy="3425506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90B43E4B-1E4B-401E-A67D-3C522118F88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31938"/>
            <a:ext cx="6095207" cy="3425506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76F3CA-0595-49CC-BB33-474F5EE33B16}"/>
              </a:ext>
            </a:extLst>
          </p:cNvPr>
          <p:cNvSpPr/>
          <p:nvPr/>
        </p:nvSpPr>
        <p:spPr>
          <a:xfrm>
            <a:off x="799996" y="703212"/>
            <a:ext cx="4414754" cy="315538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32146-33A6-40BF-BC59-ACD99A69B54D}"/>
              </a:ext>
            </a:extLst>
          </p:cNvPr>
          <p:cNvSpPr txBox="1"/>
          <p:nvPr/>
        </p:nvSpPr>
        <p:spPr>
          <a:xfrm>
            <a:off x="1175258" y="1435445"/>
            <a:ext cx="2986480" cy="8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需求分析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8E311-39E3-4543-8DB5-6234A672FA78}"/>
              </a:ext>
            </a:extLst>
          </p:cNvPr>
          <p:cNvCxnSpPr>
            <a:cxnSpLocks/>
          </p:cNvCxnSpPr>
          <p:nvPr/>
        </p:nvCxnSpPr>
        <p:spPr>
          <a:xfrm>
            <a:off x="1339984" y="118045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C7326-60A9-4E22-95A7-8DEB88EF51B5}"/>
              </a:ext>
            </a:extLst>
          </p:cNvPr>
          <p:cNvSpPr/>
          <p:nvPr/>
        </p:nvSpPr>
        <p:spPr>
          <a:xfrm>
            <a:off x="1175258" y="2968346"/>
            <a:ext cx="2986480" cy="73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Calibri"/>
                <a:cs typeface="Calibri"/>
              </a:rPr>
              <a:t>需求分析是开发人员经过深入细致的调研和分析，准确理解用户和项目的功能、性能、可靠性等具体要求过程。</a:t>
            </a:r>
            <a:endParaRPr lang="en-US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D6FC67E-6382-4DAF-B1D7-DFB61F82FEA4}"/>
              </a:ext>
            </a:extLst>
          </p:cNvPr>
          <p:cNvSpPr/>
          <p:nvPr/>
        </p:nvSpPr>
        <p:spPr>
          <a:xfrm rot="9900000">
            <a:off x="4934103" y="259826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E4E4EA3-E799-438D-B7A9-9E22B3ED7349}"/>
              </a:ext>
            </a:extLst>
          </p:cNvPr>
          <p:cNvSpPr/>
          <p:nvPr/>
        </p:nvSpPr>
        <p:spPr>
          <a:xfrm rot="10800000">
            <a:off x="5408332" y="197186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AF260F-375E-442B-9FDB-A4C40FA90EC2}"/>
              </a:ext>
            </a:extLst>
          </p:cNvPr>
          <p:cNvGrpSpPr/>
          <p:nvPr/>
        </p:nvGrpSpPr>
        <p:grpSpPr>
          <a:xfrm>
            <a:off x="6691785" y="4829047"/>
            <a:ext cx="4260538" cy="366895"/>
            <a:chOff x="6692657" y="4773163"/>
            <a:chExt cx="4261093" cy="36694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6091EF-F44E-4FE1-A951-FFA9A448A0FB}"/>
                </a:ext>
              </a:extLst>
            </p:cNvPr>
            <p:cNvSpPr/>
            <p:nvPr/>
          </p:nvSpPr>
          <p:spPr>
            <a:xfrm>
              <a:off x="7255549" y="4773163"/>
              <a:ext cx="3698201" cy="3669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dirty="0">
                  <a:ea typeface="造字工房朗宋（非商用）常规体" pitchFamily="2" charset="-122"/>
                </a:rPr>
                <a:t>图形化的统计结果</a:t>
              </a:r>
              <a:endParaRPr lang="en-US" sz="1600" dirty="0">
                <a:ea typeface="造字工房朗宋（非商用）常规体" pitchFamily="2" charset="-122"/>
              </a:endParaRPr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72E0F37-F134-4D2F-A499-7EB187813D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2657" y="4811623"/>
              <a:ext cx="421519" cy="316996"/>
            </a:xfrm>
            <a:custGeom>
              <a:avLst/>
              <a:gdLst>
                <a:gd name="T0" fmla="*/ 192 w 208"/>
                <a:gd name="T1" fmla="*/ 24 h 156"/>
                <a:gd name="T2" fmla="*/ 138 w 208"/>
                <a:gd name="T3" fmla="*/ 24 h 156"/>
                <a:gd name="T4" fmla="*/ 124 w 208"/>
                <a:gd name="T5" fmla="*/ 0 h 156"/>
                <a:gd name="T6" fmla="*/ 80 w 208"/>
                <a:gd name="T7" fmla="*/ 0 h 156"/>
                <a:gd name="T8" fmla="*/ 66 w 208"/>
                <a:gd name="T9" fmla="*/ 24 h 156"/>
                <a:gd name="T10" fmla="*/ 16 w 208"/>
                <a:gd name="T11" fmla="*/ 24 h 156"/>
                <a:gd name="T12" fmla="*/ 0 w 208"/>
                <a:gd name="T13" fmla="*/ 40 h 156"/>
                <a:gd name="T14" fmla="*/ 0 w 208"/>
                <a:gd name="T15" fmla="*/ 140 h 156"/>
                <a:gd name="T16" fmla="*/ 16 w 208"/>
                <a:gd name="T17" fmla="*/ 156 h 156"/>
                <a:gd name="T18" fmla="*/ 192 w 208"/>
                <a:gd name="T19" fmla="*/ 156 h 156"/>
                <a:gd name="T20" fmla="*/ 208 w 208"/>
                <a:gd name="T21" fmla="*/ 140 h 156"/>
                <a:gd name="T22" fmla="*/ 208 w 208"/>
                <a:gd name="T23" fmla="*/ 40 h 156"/>
                <a:gd name="T24" fmla="*/ 192 w 208"/>
                <a:gd name="T25" fmla="*/ 24 h 156"/>
                <a:gd name="T26" fmla="*/ 200 w 208"/>
                <a:gd name="T27" fmla="*/ 140 h 156"/>
                <a:gd name="T28" fmla="*/ 192 w 208"/>
                <a:gd name="T29" fmla="*/ 148 h 156"/>
                <a:gd name="T30" fmla="*/ 16 w 208"/>
                <a:gd name="T31" fmla="*/ 148 h 156"/>
                <a:gd name="T32" fmla="*/ 8 w 208"/>
                <a:gd name="T33" fmla="*/ 140 h 156"/>
                <a:gd name="T34" fmla="*/ 8 w 208"/>
                <a:gd name="T35" fmla="*/ 40 h 156"/>
                <a:gd name="T36" fmla="*/ 16 w 208"/>
                <a:gd name="T37" fmla="*/ 32 h 156"/>
                <a:gd name="T38" fmla="*/ 71 w 208"/>
                <a:gd name="T39" fmla="*/ 32 h 156"/>
                <a:gd name="T40" fmla="*/ 73 w 208"/>
                <a:gd name="T41" fmla="*/ 28 h 156"/>
                <a:gd name="T42" fmla="*/ 85 w 208"/>
                <a:gd name="T43" fmla="*/ 8 h 156"/>
                <a:gd name="T44" fmla="*/ 120 w 208"/>
                <a:gd name="T45" fmla="*/ 8 h 156"/>
                <a:gd name="T46" fmla="*/ 131 w 208"/>
                <a:gd name="T47" fmla="*/ 28 h 156"/>
                <a:gd name="T48" fmla="*/ 133 w 208"/>
                <a:gd name="T49" fmla="*/ 32 h 156"/>
                <a:gd name="T50" fmla="*/ 192 w 208"/>
                <a:gd name="T51" fmla="*/ 32 h 156"/>
                <a:gd name="T52" fmla="*/ 200 w 208"/>
                <a:gd name="T53" fmla="*/ 40 h 156"/>
                <a:gd name="T54" fmla="*/ 200 w 208"/>
                <a:gd name="T55" fmla="*/ 140 h 156"/>
                <a:gd name="T56" fmla="*/ 20 w 208"/>
                <a:gd name="T57" fmla="*/ 20 h 156"/>
                <a:gd name="T58" fmla="*/ 52 w 208"/>
                <a:gd name="T59" fmla="*/ 20 h 156"/>
                <a:gd name="T60" fmla="*/ 56 w 208"/>
                <a:gd name="T61" fmla="*/ 16 h 156"/>
                <a:gd name="T62" fmla="*/ 52 w 208"/>
                <a:gd name="T63" fmla="*/ 12 h 156"/>
                <a:gd name="T64" fmla="*/ 20 w 208"/>
                <a:gd name="T65" fmla="*/ 12 h 156"/>
                <a:gd name="T66" fmla="*/ 16 w 208"/>
                <a:gd name="T67" fmla="*/ 16 h 156"/>
                <a:gd name="T68" fmla="*/ 20 w 208"/>
                <a:gd name="T69" fmla="*/ 20 h 156"/>
                <a:gd name="T70" fmla="*/ 172 w 208"/>
                <a:gd name="T71" fmla="*/ 47 h 156"/>
                <a:gd name="T72" fmla="*/ 161 w 208"/>
                <a:gd name="T73" fmla="*/ 59 h 156"/>
                <a:gd name="T74" fmla="*/ 172 w 208"/>
                <a:gd name="T75" fmla="*/ 71 h 156"/>
                <a:gd name="T76" fmla="*/ 184 w 208"/>
                <a:gd name="T77" fmla="*/ 59 h 156"/>
                <a:gd name="T78" fmla="*/ 172 w 208"/>
                <a:gd name="T79" fmla="*/ 47 h 156"/>
                <a:gd name="T80" fmla="*/ 172 w 208"/>
                <a:gd name="T81" fmla="*/ 63 h 156"/>
                <a:gd name="T82" fmla="*/ 169 w 208"/>
                <a:gd name="T83" fmla="*/ 59 h 156"/>
                <a:gd name="T84" fmla="*/ 172 w 208"/>
                <a:gd name="T85" fmla="*/ 55 h 156"/>
                <a:gd name="T86" fmla="*/ 176 w 208"/>
                <a:gd name="T87" fmla="*/ 59 h 156"/>
                <a:gd name="T88" fmla="*/ 172 w 208"/>
                <a:gd name="T89" fmla="*/ 63 h 156"/>
                <a:gd name="T90" fmla="*/ 99 w 208"/>
                <a:gd name="T91" fmla="*/ 39 h 156"/>
                <a:gd name="T92" fmla="*/ 48 w 208"/>
                <a:gd name="T93" fmla="*/ 89 h 156"/>
                <a:gd name="T94" fmla="*/ 99 w 208"/>
                <a:gd name="T95" fmla="*/ 140 h 156"/>
                <a:gd name="T96" fmla="*/ 150 w 208"/>
                <a:gd name="T97" fmla="*/ 89 h 156"/>
                <a:gd name="T98" fmla="*/ 99 w 208"/>
                <a:gd name="T99" fmla="*/ 39 h 156"/>
                <a:gd name="T100" fmla="*/ 99 w 208"/>
                <a:gd name="T101" fmla="*/ 132 h 156"/>
                <a:gd name="T102" fmla="*/ 56 w 208"/>
                <a:gd name="T103" fmla="*/ 89 h 156"/>
                <a:gd name="T104" fmla="*/ 99 w 208"/>
                <a:gd name="T105" fmla="*/ 47 h 156"/>
                <a:gd name="T106" fmla="*/ 142 w 208"/>
                <a:gd name="T107" fmla="*/ 89 h 156"/>
                <a:gd name="T108" fmla="*/ 99 w 208"/>
                <a:gd name="T109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156">
                  <a:moveTo>
                    <a:pt x="192" y="24"/>
                  </a:moveTo>
                  <a:cubicBezTo>
                    <a:pt x="138" y="24"/>
                    <a:pt x="138" y="24"/>
                    <a:pt x="138" y="2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7" y="24"/>
                    <a:pt x="0" y="31"/>
                    <a:pt x="0" y="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9"/>
                    <a:pt x="7" y="156"/>
                    <a:pt x="16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201" y="156"/>
                    <a:pt x="208" y="149"/>
                    <a:pt x="208" y="1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1"/>
                    <a:pt x="201" y="24"/>
                    <a:pt x="192" y="24"/>
                  </a:cubicBezTo>
                  <a:close/>
                  <a:moveTo>
                    <a:pt x="200" y="140"/>
                  </a:moveTo>
                  <a:cubicBezTo>
                    <a:pt x="200" y="144"/>
                    <a:pt x="196" y="148"/>
                    <a:pt x="19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2" y="148"/>
                    <a:pt x="8" y="144"/>
                    <a:pt x="8" y="1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6"/>
                    <a:pt x="12" y="32"/>
                    <a:pt x="16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6" y="32"/>
                    <a:pt x="200" y="36"/>
                    <a:pt x="200" y="40"/>
                  </a:cubicBezTo>
                  <a:lnTo>
                    <a:pt x="200" y="140"/>
                  </a:lnTo>
                  <a:close/>
                  <a:moveTo>
                    <a:pt x="20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4" y="20"/>
                    <a:pt x="56" y="18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2"/>
                    <a:pt x="16" y="14"/>
                    <a:pt x="16" y="16"/>
                  </a:cubicBezTo>
                  <a:cubicBezTo>
                    <a:pt x="16" y="18"/>
                    <a:pt x="18" y="20"/>
                    <a:pt x="20" y="20"/>
                  </a:cubicBezTo>
                  <a:close/>
                  <a:moveTo>
                    <a:pt x="172" y="47"/>
                  </a:moveTo>
                  <a:cubicBezTo>
                    <a:pt x="166" y="47"/>
                    <a:pt x="161" y="53"/>
                    <a:pt x="161" y="59"/>
                  </a:cubicBezTo>
                  <a:cubicBezTo>
                    <a:pt x="161" y="65"/>
                    <a:pt x="166" y="71"/>
                    <a:pt x="172" y="71"/>
                  </a:cubicBezTo>
                  <a:cubicBezTo>
                    <a:pt x="179" y="71"/>
                    <a:pt x="184" y="65"/>
                    <a:pt x="184" y="59"/>
                  </a:cubicBezTo>
                  <a:cubicBezTo>
                    <a:pt x="184" y="53"/>
                    <a:pt x="179" y="47"/>
                    <a:pt x="172" y="47"/>
                  </a:cubicBezTo>
                  <a:close/>
                  <a:moveTo>
                    <a:pt x="172" y="63"/>
                  </a:moveTo>
                  <a:cubicBezTo>
                    <a:pt x="170" y="63"/>
                    <a:pt x="169" y="61"/>
                    <a:pt x="169" y="59"/>
                  </a:cubicBezTo>
                  <a:cubicBezTo>
                    <a:pt x="169" y="57"/>
                    <a:pt x="170" y="55"/>
                    <a:pt x="172" y="55"/>
                  </a:cubicBezTo>
                  <a:cubicBezTo>
                    <a:pt x="174" y="55"/>
                    <a:pt x="176" y="57"/>
                    <a:pt x="176" y="59"/>
                  </a:cubicBezTo>
                  <a:cubicBezTo>
                    <a:pt x="176" y="61"/>
                    <a:pt x="174" y="63"/>
                    <a:pt x="172" y="63"/>
                  </a:cubicBezTo>
                  <a:close/>
                  <a:moveTo>
                    <a:pt x="99" y="39"/>
                  </a:moveTo>
                  <a:cubicBezTo>
                    <a:pt x="71" y="39"/>
                    <a:pt x="48" y="61"/>
                    <a:pt x="48" y="89"/>
                  </a:cubicBezTo>
                  <a:cubicBezTo>
                    <a:pt x="48" y="117"/>
                    <a:pt x="71" y="140"/>
                    <a:pt x="99" y="140"/>
                  </a:cubicBezTo>
                  <a:cubicBezTo>
                    <a:pt x="127" y="140"/>
                    <a:pt x="150" y="117"/>
                    <a:pt x="150" y="89"/>
                  </a:cubicBezTo>
                  <a:cubicBezTo>
                    <a:pt x="150" y="61"/>
                    <a:pt x="127" y="39"/>
                    <a:pt x="99" y="39"/>
                  </a:cubicBezTo>
                  <a:close/>
                  <a:moveTo>
                    <a:pt x="99" y="132"/>
                  </a:moveTo>
                  <a:cubicBezTo>
                    <a:pt x="75" y="132"/>
                    <a:pt x="56" y="113"/>
                    <a:pt x="56" y="89"/>
                  </a:cubicBezTo>
                  <a:cubicBezTo>
                    <a:pt x="56" y="66"/>
                    <a:pt x="75" y="47"/>
                    <a:pt x="99" y="47"/>
                  </a:cubicBezTo>
                  <a:cubicBezTo>
                    <a:pt x="123" y="47"/>
                    <a:pt x="142" y="66"/>
                    <a:pt x="142" y="89"/>
                  </a:cubicBezTo>
                  <a:cubicBezTo>
                    <a:pt x="142" y="113"/>
                    <a:pt x="123" y="132"/>
                    <a:pt x="99" y="1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57607D-BF55-4C82-919E-A3A2981B57D2}"/>
              </a:ext>
            </a:extLst>
          </p:cNvPr>
          <p:cNvGrpSpPr/>
          <p:nvPr/>
        </p:nvGrpSpPr>
        <p:grpSpPr>
          <a:xfrm>
            <a:off x="6715021" y="4095129"/>
            <a:ext cx="4237302" cy="367156"/>
            <a:chOff x="6715896" y="4094420"/>
            <a:chExt cx="4237854" cy="3672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E50A61-B3C5-4281-BB14-826C57FB5C71}"/>
                </a:ext>
              </a:extLst>
            </p:cNvPr>
            <p:cNvSpPr/>
            <p:nvPr/>
          </p:nvSpPr>
          <p:spPr>
            <a:xfrm>
              <a:off x="7255549" y="4094550"/>
              <a:ext cx="3698201" cy="3669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dirty="0">
                  <a:ea typeface="造字工房朗宋（非商用）常规体" pitchFamily="2" charset="-122"/>
                </a:rPr>
                <a:t>网</a:t>
              </a:r>
              <a:r>
                <a:rPr lang="zh-CN" altLang="en-US" sz="1600" dirty="0">
                  <a:ea typeface="造字工房朗宋（非商用）常规体" pitchFamily="2" charset="-122"/>
                </a:rPr>
                <a:t>络</a:t>
              </a:r>
              <a:r>
                <a:rPr lang="zh-CN" altLang="zh-CN" sz="1600" dirty="0">
                  <a:ea typeface="造字工房朗宋（非商用）常规体" pitchFamily="2" charset="-122"/>
                </a:rPr>
                <a:t>行为监控</a:t>
              </a:r>
              <a:endParaRPr lang="en-US" sz="1600" dirty="0">
                <a:ea typeface="造字工房朗宋（非商用）常规体" pitchFamily="2" charset="-122"/>
              </a:endParaRPr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6DA311AC-A5E9-44C3-B10D-3D03B0B085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5896" y="4094420"/>
              <a:ext cx="367206" cy="367204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200 h 200"/>
                <a:gd name="T6" fmla="*/ 100 w 200"/>
                <a:gd name="T7" fmla="*/ 200 h 200"/>
                <a:gd name="T8" fmla="*/ 200 w 200"/>
                <a:gd name="T9" fmla="*/ 100 h 200"/>
                <a:gd name="T10" fmla="*/ 104 w 200"/>
                <a:gd name="T11" fmla="*/ 59 h 200"/>
                <a:gd name="T12" fmla="*/ 140 w 200"/>
                <a:gd name="T13" fmla="*/ 96 h 200"/>
                <a:gd name="T14" fmla="*/ 104 w 200"/>
                <a:gd name="T15" fmla="*/ 59 h 200"/>
                <a:gd name="T16" fmla="*/ 104 w 200"/>
                <a:gd name="T17" fmla="*/ 8 h 200"/>
                <a:gd name="T18" fmla="*/ 104 w 200"/>
                <a:gd name="T19" fmla="*/ 51 h 200"/>
                <a:gd name="T20" fmla="*/ 96 w 200"/>
                <a:gd name="T21" fmla="*/ 51 h 200"/>
                <a:gd name="T22" fmla="*/ 96 w 200"/>
                <a:gd name="T23" fmla="*/ 8 h 200"/>
                <a:gd name="T24" fmla="*/ 96 w 200"/>
                <a:gd name="T25" fmla="*/ 96 h 200"/>
                <a:gd name="T26" fmla="*/ 65 w 200"/>
                <a:gd name="T27" fmla="*/ 55 h 200"/>
                <a:gd name="T28" fmla="*/ 52 w 200"/>
                <a:gd name="T29" fmla="*/ 96 h 200"/>
                <a:gd name="T30" fmla="*/ 29 w 200"/>
                <a:gd name="T31" fmla="*/ 41 h 200"/>
                <a:gd name="T32" fmla="*/ 52 w 200"/>
                <a:gd name="T33" fmla="*/ 96 h 200"/>
                <a:gd name="T34" fmla="*/ 57 w 200"/>
                <a:gd name="T35" fmla="*/ 146 h 200"/>
                <a:gd name="T36" fmla="*/ 8 w 200"/>
                <a:gd name="T37" fmla="*/ 104 h 200"/>
                <a:gd name="T38" fmla="*/ 60 w 200"/>
                <a:gd name="T39" fmla="*/ 104 h 200"/>
                <a:gd name="T40" fmla="*/ 96 w 200"/>
                <a:gd name="T41" fmla="*/ 140 h 200"/>
                <a:gd name="T42" fmla="*/ 60 w 200"/>
                <a:gd name="T43" fmla="*/ 104 h 200"/>
                <a:gd name="T44" fmla="*/ 96 w 200"/>
                <a:gd name="T45" fmla="*/ 191 h 200"/>
                <a:gd name="T46" fmla="*/ 96 w 200"/>
                <a:gd name="T47" fmla="*/ 148 h 200"/>
                <a:gd name="T48" fmla="*/ 104 w 200"/>
                <a:gd name="T49" fmla="*/ 148 h 200"/>
                <a:gd name="T50" fmla="*/ 104 w 200"/>
                <a:gd name="T51" fmla="*/ 191 h 200"/>
                <a:gd name="T52" fmla="*/ 104 w 200"/>
                <a:gd name="T53" fmla="*/ 104 h 200"/>
                <a:gd name="T54" fmla="*/ 135 w 200"/>
                <a:gd name="T55" fmla="*/ 144 h 200"/>
                <a:gd name="T56" fmla="*/ 148 w 200"/>
                <a:gd name="T57" fmla="*/ 104 h 200"/>
                <a:gd name="T58" fmla="*/ 171 w 200"/>
                <a:gd name="T59" fmla="*/ 158 h 200"/>
                <a:gd name="T60" fmla="*/ 148 w 200"/>
                <a:gd name="T61" fmla="*/ 104 h 200"/>
                <a:gd name="T62" fmla="*/ 143 w 200"/>
                <a:gd name="T63" fmla="*/ 53 h 200"/>
                <a:gd name="T64" fmla="*/ 192 w 200"/>
                <a:gd name="T65" fmla="*/ 96 h 200"/>
                <a:gd name="T66" fmla="*/ 166 w 200"/>
                <a:gd name="T67" fmla="*/ 35 h 200"/>
                <a:gd name="T68" fmla="*/ 121 w 200"/>
                <a:gd name="T69" fmla="*/ 10 h 200"/>
                <a:gd name="T70" fmla="*/ 78 w 200"/>
                <a:gd name="T71" fmla="*/ 10 h 200"/>
                <a:gd name="T72" fmla="*/ 34 w 200"/>
                <a:gd name="T73" fmla="*/ 35 h 200"/>
                <a:gd name="T74" fmla="*/ 34 w 200"/>
                <a:gd name="T75" fmla="*/ 164 h 200"/>
                <a:gd name="T76" fmla="*/ 78 w 200"/>
                <a:gd name="T77" fmla="*/ 189 h 200"/>
                <a:gd name="T78" fmla="*/ 121 w 200"/>
                <a:gd name="T79" fmla="*/ 189 h 200"/>
                <a:gd name="T80" fmla="*/ 166 w 200"/>
                <a:gd name="T81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100"/>
                  </a:cubicBezTo>
                  <a:cubicBezTo>
                    <a:pt x="0" y="155"/>
                    <a:pt x="45" y="199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5" y="200"/>
                    <a:pt x="200" y="155"/>
                    <a:pt x="200" y="100"/>
                  </a:cubicBezTo>
                  <a:cubicBezTo>
                    <a:pt x="200" y="44"/>
                    <a:pt x="155" y="0"/>
                    <a:pt x="100" y="0"/>
                  </a:cubicBezTo>
                  <a:close/>
                  <a:moveTo>
                    <a:pt x="104" y="59"/>
                  </a:moveTo>
                  <a:cubicBezTo>
                    <a:pt x="115" y="59"/>
                    <a:pt x="125" y="58"/>
                    <a:pt x="135" y="55"/>
                  </a:cubicBezTo>
                  <a:cubicBezTo>
                    <a:pt x="138" y="67"/>
                    <a:pt x="140" y="81"/>
                    <a:pt x="140" y="96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04" y="59"/>
                  </a:lnTo>
                  <a:close/>
                  <a:moveTo>
                    <a:pt x="104" y="51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15" y="11"/>
                    <a:pt x="126" y="26"/>
                    <a:pt x="133" y="48"/>
                  </a:cubicBezTo>
                  <a:cubicBezTo>
                    <a:pt x="123" y="50"/>
                    <a:pt x="114" y="51"/>
                    <a:pt x="104" y="51"/>
                  </a:cubicBezTo>
                  <a:close/>
                  <a:moveTo>
                    <a:pt x="96" y="8"/>
                  </a:moveTo>
                  <a:cubicBezTo>
                    <a:pt x="96" y="51"/>
                    <a:pt x="96" y="51"/>
                    <a:pt x="96" y="51"/>
                  </a:cubicBezTo>
                  <a:cubicBezTo>
                    <a:pt x="86" y="51"/>
                    <a:pt x="76" y="50"/>
                    <a:pt x="67" y="48"/>
                  </a:cubicBezTo>
                  <a:cubicBezTo>
                    <a:pt x="74" y="25"/>
                    <a:pt x="85" y="11"/>
                    <a:pt x="96" y="8"/>
                  </a:cubicBezTo>
                  <a:close/>
                  <a:moveTo>
                    <a:pt x="96" y="59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81"/>
                    <a:pt x="62" y="67"/>
                    <a:pt x="65" y="55"/>
                  </a:cubicBezTo>
                  <a:cubicBezTo>
                    <a:pt x="75" y="58"/>
                    <a:pt x="85" y="59"/>
                    <a:pt x="96" y="59"/>
                  </a:cubicBezTo>
                  <a:close/>
                  <a:moveTo>
                    <a:pt x="52" y="96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" y="75"/>
                    <a:pt x="17" y="56"/>
                    <a:pt x="29" y="41"/>
                  </a:cubicBezTo>
                  <a:cubicBezTo>
                    <a:pt x="38" y="46"/>
                    <a:pt x="47" y="50"/>
                    <a:pt x="57" y="53"/>
                  </a:cubicBezTo>
                  <a:cubicBezTo>
                    <a:pt x="54" y="66"/>
                    <a:pt x="52" y="80"/>
                    <a:pt x="52" y="96"/>
                  </a:cubicBezTo>
                  <a:close/>
                  <a:moveTo>
                    <a:pt x="52" y="104"/>
                  </a:moveTo>
                  <a:cubicBezTo>
                    <a:pt x="52" y="119"/>
                    <a:pt x="54" y="133"/>
                    <a:pt x="57" y="146"/>
                  </a:cubicBezTo>
                  <a:cubicBezTo>
                    <a:pt x="47" y="149"/>
                    <a:pt x="38" y="153"/>
                    <a:pt x="29" y="158"/>
                  </a:cubicBezTo>
                  <a:cubicBezTo>
                    <a:pt x="17" y="143"/>
                    <a:pt x="9" y="124"/>
                    <a:pt x="8" y="104"/>
                  </a:cubicBezTo>
                  <a:lnTo>
                    <a:pt x="52" y="104"/>
                  </a:lnTo>
                  <a:close/>
                  <a:moveTo>
                    <a:pt x="60" y="104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85" y="140"/>
                    <a:pt x="75" y="141"/>
                    <a:pt x="65" y="144"/>
                  </a:cubicBezTo>
                  <a:cubicBezTo>
                    <a:pt x="62" y="132"/>
                    <a:pt x="60" y="118"/>
                    <a:pt x="60" y="104"/>
                  </a:cubicBezTo>
                  <a:close/>
                  <a:moveTo>
                    <a:pt x="96" y="148"/>
                  </a:moveTo>
                  <a:cubicBezTo>
                    <a:pt x="96" y="191"/>
                    <a:pt x="96" y="191"/>
                    <a:pt x="96" y="191"/>
                  </a:cubicBezTo>
                  <a:cubicBezTo>
                    <a:pt x="85" y="188"/>
                    <a:pt x="74" y="174"/>
                    <a:pt x="67" y="152"/>
                  </a:cubicBezTo>
                  <a:cubicBezTo>
                    <a:pt x="76" y="149"/>
                    <a:pt x="86" y="148"/>
                    <a:pt x="96" y="148"/>
                  </a:cubicBezTo>
                  <a:close/>
                  <a:moveTo>
                    <a:pt x="104" y="191"/>
                  </a:moveTo>
                  <a:cubicBezTo>
                    <a:pt x="104" y="148"/>
                    <a:pt x="104" y="148"/>
                    <a:pt x="104" y="148"/>
                  </a:cubicBezTo>
                  <a:cubicBezTo>
                    <a:pt x="114" y="148"/>
                    <a:pt x="123" y="149"/>
                    <a:pt x="133" y="152"/>
                  </a:cubicBezTo>
                  <a:cubicBezTo>
                    <a:pt x="126" y="174"/>
                    <a:pt x="115" y="188"/>
                    <a:pt x="104" y="191"/>
                  </a:cubicBezTo>
                  <a:close/>
                  <a:moveTo>
                    <a:pt x="104" y="140"/>
                  </a:moveTo>
                  <a:cubicBezTo>
                    <a:pt x="104" y="104"/>
                    <a:pt x="104" y="104"/>
                    <a:pt x="104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18"/>
                    <a:pt x="138" y="132"/>
                    <a:pt x="135" y="144"/>
                  </a:cubicBezTo>
                  <a:cubicBezTo>
                    <a:pt x="125" y="141"/>
                    <a:pt x="115" y="140"/>
                    <a:pt x="104" y="140"/>
                  </a:cubicBezTo>
                  <a:close/>
                  <a:moveTo>
                    <a:pt x="148" y="104"/>
                  </a:moveTo>
                  <a:cubicBezTo>
                    <a:pt x="192" y="104"/>
                    <a:pt x="192" y="104"/>
                    <a:pt x="192" y="104"/>
                  </a:cubicBezTo>
                  <a:cubicBezTo>
                    <a:pt x="191" y="124"/>
                    <a:pt x="183" y="143"/>
                    <a:pt x="171" y="158"/>
                  </a:cubicBezTo>
                  <a:cubicBezTo>
                    <a:pt x="162" y="153"/>
                    <a:pt x="153" y="149"/>
                    <a:pt x="143" y="146"/>
                  </a:cubicBezTo>
                  <a:cubicBezTo>
                    <a:pt x="146" y="133"/>
                    <a:pt x="148" y="119"/>
                    <a:pt x="148" y="104"/>
                  </a:cubicBezTo>
                  <a:close/>
                  <a:moveTo>
                    <a:pt x="148" y="96"/>
                  </a:moveTo>
                  <a:cubicBezTo>
                    <a:pt x="148" y="80"/>
                    <a:pt x="146" y="66"/>
                    <a:pt x="143" y="53"/>
                  </a:cubicBezTo>
                  <a:cubicBezTo>
                    <a:pt x="153" y="50"/>
                    <a:pt x="162" y="46"/>
                    <a:pt x="171" y="41"/>
                  </a:cubicBezTo>
                  <a:cubicBezTo>
                    <a:pt x="183" y="56"/>
                    <a:pt x="191" y="75"/>
                    <a:pt x="192" y="96"/>
                  </a:cubicBezTo>
                  <a:lnTo>
                    <a:pt x="148" y="96"/>
                  </a:lnTo>
                  <a:close/>
                  <a:moveTo>
                    <a:pt x="166" y="35"/>
                  </a:moveTo>
                  <a:cubicBezTo>
                    <a:pt x="158" y="39"/>
                    <a:pt x="149" y="43"/>
                    <a:pt x="140" y="46"/>
                  </a:cubicBezTo>
                  <a:cubicBezTo>
                    <a:pt x="136" y="30"/>
                    <a:pt x="129" y="18"/>
                    <a:pt x="121" y="10"/>
                  </a:cubicBezTo>
                  <a:cubicBezTo>
                    <a:pt x="138" y="14"/>
                    <a:pt x="154" y="23"/>
                    <a:pt x="166" y="35"/>
                  </a:cubicBezTo>
                  <a:close/>
                  <a:moveTo>
                    <a:pt x="78" y="10"/>
                  </a:moveTo>
                  <a:cubicBezTo>
                    <a:pt x="71" y="18"/>
                    <a:pt x="64" y="30"/>
                    <a:pt x="59" y="45"/>
                  </a:cubicBezTo>
                  <a:cubicBezTo>
                    <a:pt x="51" y="43"/>
                    <a:pt x="42" y="39"/>
                    <a:pt x="34" y="35"/>
                  </a:cubicBezTo>
                  <a:cubicBezTo>
                    <a:pt x="46" y="23"/>
                    <a:pt x="61" y="14"/>
                    <a:pt x="78" y="10"/>
                  </a:cubicBezTo>
                  <a:close/>
                  <a:moveTo>
                    <a:pt x="34" y="164"/>
                  </a:moveTo>
                  <a:cubicBezTo>
                    <a:pt x="42" y="160"/>
                    <a:pt x="51" y="156"/>
                    <a:pt x="59" y="154"/>
                  </a:cubicBezTo>
                  <a:cubicBezTo>
                    <a:pt x="64" y="169"/>
                    <a:pt x="71" y="181"/>
                    <a:pt x="78" y="189"/>
                  </a:cubicBezTo>
                  <a:cubicBezTo>
                    <a:pt x="61" y="185"/>
                    <a:pt x="46" y="176"/>
                    <a:pt x="34" y="164"/>
                  </a:cubicBezTo>
                  <a:close/>
                  <a:moveTo>
                    <a:pt x="121" y="189"/>
                  </a:moveTo>
                  <a:cubicBezTo>
                    <a:pt x="129" y="181"/>
                    <a:pt x="136" y="169"/>
                    <a:pt x="140" y="154"/>
                  </a:cubicBezTo>
                  <a:cubicBezTo>
                    <a:pt x="149" y="156"/>
                    <a:pt x="158" y="160"/>
                    <a:pt x="166" y="164"/>
                  </a:cubicBezTo>
                  <a:cubicBezTo>
                    <a:pt x="154" y="176"/>
                    <a:pt x="138" y="185"/>
                    <a:pt x="121" y="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00241EE-6451-406D-9091-4B346D462A4A}"/>
              </a:ext>
            </a:extLst>
          </p:cNvPr>
          <p:cNvGrpSpPr/>
          <p:nvPr/>
        </p:nvGrpSpPr>
        <p:grpSpPr>
          <a:xfrm>
            <a:off x="6691786" y="5549647"/>
            <a:ext cx="4260538" cy="366895"/>
            <a:chOff x="6692657" y="5549129"/>
            <a:chExt cx="4261093" cy="3669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CBC6A0-031C-4E09-B3C1-93B75DD2F1A5}"/>
                </a:ext>
              </a:extLst>
            </p:cNvPr>
            <p:cNvSpPr/>
            <p:nvPr/>
          </p:nvSpPr>
          <p:spPr>
            <a:xfrm>
              <a:off x="7255549" y="5549129"/>
              <a:ext cx="3698201" cy="3669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ea typeface="造字工房朗宋（非商用）常规体" pitchFamily="2" charset="-122"/>
                </a:rPr>
                <a:t>持续的用户使用平台</a:t>
              </a:r>
              <a:endParaRPr lang="en-US" sz="1600" dirty="0">
                <a:ea typeface="造字工房朗宋（非商用）常规体" pitchFamily="2" charset="-122"/>
              </a:endParaRPr>
            </a:p>
          </p:txBody>
        </p:sp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2C3C125A-B10A-4FD2-9F4D-34CA4DD8C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2657" y="5562189"/>
              <a:ext cx="364550" cy="336976"/>
            </a:xfrm>
            <a:custGeom>
              <a:avLst/>
              <a:gdLst>
                <a:gd name="T0" fmla="*/ 200 w 200"/>
                <a:gd name="T1" fmla="*/ 0 h 184"/>
                <a:gd name="T2" fmla="*/ 0 w 200"/>
                <a:gd name="T3" fmla="*/ 74 h 184"/>
                <a:gd name="T4" fmla="*/ 64 w 200"/>
                <a:gd name="T5" fmla="*/ 123 h 184"/>
                <a:gd name="T6" fmla="*/ 64 w 200"/>
                <a:gd name="T7" fmla="*/ 154 h 184"/>
                <a:gd name="T8" fmla="*/ 65 w 200"/>
                <a:gd name="T9" fmla="*/ 156 h 184"/>
                <a:gd name="T10" fmla="*/ 65 w 200"/>
                <a:gd name="T11" fmla="*/ 157 h 184"/>
                <a:gd name="T12" fmla="*/ 69 w 200"/>
                <a:gd name="T13" fmla="*/ 159 h 184"/>
                <a:gd name="T14" fmla="*/ 71 w 200"/>
                <a:gd name="T15" fmla="*/ 158 h 184"/>
                <a:gd name="T16" fmla="*/ 93 w 200"/>
                <a:gd name="T17" fmla="*/ 144 h 184"/>
                <a:gd name="T18" fmla="*/ 147 w 200"/>
                <a:gd name="T19" fmla="*/ 184 h 184"/>
                <a:gd name="T20" fmla="*/ 200 w 200"/>
                <a:gd name="T21" fmla="*/ 0 h 184"/>
                <a:gd name="T22" fmla="*/ 178 w 200"/>
                <a:gd name="T23" fmla="*/ 17 h 184"/>
                <a:gd name="T24" fmla="*/ 70 w 200"/>
                <a:gd name="T25" fmla="*/ 117 h 184"/>
                <a:gd name="T26" fmla="*/ 17 w 200"/>
                <a:gd name="T27" fmla="*/ 77 h 184"/>
                <a:gd name="T28" fmla="*/ 178 w 200"/>
                <a:gd name="T29" fmla="*/ 17 h 184"/>
                <a:gd name="T30" fmla="*/ 72 w 200"/>
                <a:gd name="T31" fmla="*/ 148 h 184"/>
                <a:gd name="T32" fmla="*/ 72 w 200"/>
                <a:gd name="T33" fmla="*/ 129 h 184"/>
                <a:gd name="T34" fmla="*/ 87 w 200"/>
                <a:gd name="T35" fmla="*/ 139 h 184"/>
                <a:gd name="T36" fmla="*/ 72 w 200"/>
                <a:gd name="T37" fmla="*/ 148 h 184"/>
                <a:gd name="T38" fmla="*/ 77 w 200"/>
                <a:gd name="T39" fmla="*/ 122 h 184"/>
                <a:gd name="T40" fmla="*/ 186 w 200"/>
                <a:gd name="T41" fmla="*/ 21 h 184"/>
                <a:gd name="T42" fmla="*/ 142 w 200"/>
                <a:gd name="T43" fmla="*/ 171 h 184"/>
                <a:gd name="T44" fmla="*/ 77 w 200"/>
                <a:gd name="T45" fmla="*/ 12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184">
                  <a:moveTo>
                    <a:pt x="200" y="0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4" y="155"/>
                    <a:pt x="65" y="156"/>
                    <a:pt x="65" y="156"/>
                  </a:cubicBezTo>
                  <a:cubicBezTo>
                    <a:pt x="65" y="156"/>
                    <a:pt x="65" y="157"/>
                    <a:pt x="65" y="157"/>
                  </a:cubicBezTo>
                  <a:cubicBezTo>
                    <a:pt x="66" y="158"/>
                    <a:pt x="67" y="159"/>
                    <a:pt x="69" y="159"/>
                  </a:cubicBezTo>
                  <a:cubicBezTo>
                    <a:pt x="69" y="159"/>
                    <a:pt x="70" y="159"/>
                    <a:pt x="71" y="158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47" y="184"/>
                    <a:pt x="147" y="184"/>
                    <a:pt x="147" y="184"/>
                  </a:cubicBezTo>
                  <a:lnTo>
                    <a:pt x="200" y="0"/>
                  </a:lnTo>
                  <a:close/>
                  <a:moveTo>
                    <a:pt x="178" y="17"/>
                  </a:moveTo>
                  <a:cubicBezTo>
                    <a:pt x="70" y="117"/>
                    <a:pt x="70" y="117"/>
                    <a:pt x="70" y="117"/>
                  </a:cubicBezTo>
                  <a:cubicBezTo>
                    <a:pt x="17" y="77"/>
                    <a:pt x="17" y="77"/>
                    <a:pt x="17" y="77"/>
                  </a:cubicBezTo>
                  <a:lnTo>
                    <a:pt x="178" y="17"/>
                  </a:lnTo>
                  <a:close/>
                  <a:moveTo>
                    <a:pt x="72" y="148"/>
                  </a:moveTo>
                  <a:cubicBezTo>
                    <a:pt x="72" y="129"/>
                    <a:pt x="72" y="129"/>
                    <a:pt x="72" y="129"/>
                  </a:cubicBezTo>
                  <a:cubicBezTo>
                    <a:pt x="87" y="139"/>
                    <a:pt x="87" y="139"/>
                    <a:pt x="87" y="139"/>
                  </a:cubicBezTo>
                  <a:lnTo>
                    <a:pt x="72" y="148"/>
                  </a:lnTo>
                  <a:close/>
                  <a:moveTo>
                    <a:pt x="77" y="122"/>
                  </a:moveTo>
                  <a:cubicBezTo>
                    <a:pt x="186" y="21"/>
                    <a:pt x="186" y="21"/>
                    <a:pt x="186" y="21"/>
                  </a:cubicBezTo>
                  <a:cubicBezTo>
                    <a:pt x="142" y="171"/>
                    <a:pt x="142" y="171"/>
                    <a:pt x="142" y="171"/>
                  </a:cubicBezTo>
                  <a:lnTo>
                    <a:pt x="77" y="1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81612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359" y="421600"/>
            <a:ext cx="11349694" cy="6016389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773840-26CF-4C1E-91BE-FE17A15CAEA8}"/>
              </a:ext>
            </a:extLst>
          </p:cNvPr>
          <p:cNvSpPr/>
          <p:nvPr/>
        </p:nvSpPr>
        <p:spPr>
          <a:xfrm>
            <a:off x="5182642" y="765498"/>
            <a:ext cx="5176692" cy="505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476526" y="1378305"/>
            <a:ext cx="2517094" cy="251709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CB183-EF98-47AF-8823-20F1990F4E6A}"/>
              </a:ext>
            </a:extLst>
          </p:cNvPr>
          <p:cNvSpPr txBox="1"/>
          <p:nvPr/>
        </p:nvSpPr>
        <p:spPr>
          <a:xfrm>
            <a:off x="3663681" y="2182277"/>
            <a:ext cx="2431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内 容</a:t>
            </a:r>
            <a:r>
              <a:rPr lang="id-ID" altLang="zh-CN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 </a:t>
            </a:r>
            <a:endParaRPr lang="en-US" altLang="zh-CN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  <a:p>
            <a:r>
              <a:rPr lang="zh-CN" altLang="en-US" sz="4000" b="1" dirty="0">
                <a:solidFill>
                  <a:schemeClr val="bg1">
                    <a:alpha val="40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切 片</a:t>
            </a:r>
            <a:endParaRPr lang="id-ID" altLang="zh-CN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0B60A5-6935-4BBC-B0FA-64F044C6D4B4}"/>
              </a:ext>
            </a:extLst>
          </p:cNvPr>
          <p:cNvCxnSpPr>
            <a:cxnSpLocks/>
          </p:cNvCxnSpPr>
          <p:nvPr/>
        </p:nvCxnSpPr>
        <p:spPr>
          <a:xfrm>
            <a:off x="3828406" y="2194675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BD125-A30B-472D-871D-44495DB0AD6B}"/>
              </a:ext>
            </a:extLst>
          </p:cNvPr>
          <p:cNvSpPr/>
          <p:nvPr/>
        </p:nvSpPr>
        <p:spPr>
          <a:xfrm>
            <a:off x="826272" y="5087471"/>
            <a:ext cx="4101003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把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NetTrafficMonitor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设计及制作过程中的内容通过切片的方式进行论述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C56CD85-2B1F-4843-9AF5-3DCEFA92660D}"/>
              </a:ext>
            </a:extLst>
          </p:cNvPr>
          <p:cNvSpPr/>
          <p:nvPr/>
        </p:nvSpPr>
        <p:spPr>
          <a:xfrm rot="6300000">
            <a:off x="2934403" y="1509111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2A713E1-3783-4048-8E7D-17ECF27E3A2E}"/>
              </a:ext>
            </a:extLst>
          </p:cNvPr>
          <p:cNvSpPr/>
          <p:nvPr/>
        </p:nvSpPr>
        <p:spPr>
          <a:xfrm rot="6300000">
            <a:off x="4160682" y="1163895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99">
            <a:extLst>
              <a:ext uri="{FF2B5EF4-FFF2-40B4-BE49-F238E27FC236}">
                <a16:creationId xmlns:a16="http://schemas.microsoft.com/office/drawing/2014/main" id="{77BB34C4-E94F-4582-ABAA-FA53098191D6}"/>
              </a:ext>
            </a:extLst>
          </p:cNvPr>
          <p:cNvSpPr>
            <a:spLocks noEditPoints="1"/>
          </p:cNvSpPr>
          <p:nvPr/>
        </p:nvSpPr>
        <p:spPr bwMode="auto">
          <a:xfrm>
            <a:off x="895557" y="4569825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90448-EF2C-4072-99CA-8D786A57AC13}"/>
              </a:ext>
            </a:extLst>
          </p:cNvPr>
          <p:cNvSpPr txBox="1"/>
          <p:nvPr/>
        </p:nvSpPr>
        <p:spPr>
          <a:xfrm rot="5400000">
            <a:off x="8686644" y="3255724"/>
            <a:ext cx="5057887" cy="40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NetTrafficMonitor</a:t>
            </a:r>
            <a:endParaRPr lang="id-ID" altLang="zh-CN" sz="2000" b="1" spc="300" dirty="0">
              <a:solidFill>
                <a:schemeClr val="accent1"/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A399D5E-48BE-43C0-95ED-BBE0CDA955AA}"/>
              </a:ext>
            </a:extLst>
          </p:cNvPr>
          <p:cNvSpPr/>
          <p:nvPr/>
        </p:nvSpPr>
        <p:spPr>
          <a:xfrm rot="16200000">
            <a:off x="10750587" y="3382932"/>
            <a:ext cx="168947" cy="145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8B952C-D935-4E59-9900-C2B366D1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6" y="1152902"/>
            <a:ext cx="4245628" cy="9736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7BC1E30-5881-48A6-B75F-AC0635B49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70" y="2312269"/>
            <a:ext cx="3113232" cy="17233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5A9B14-54BB-49AE-AF4D-ADAB505A3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07" y="4048289"/>
            <a:ext cx="1570983" cy="157098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9BA986-78E9-4262-A1D8-027A6F896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365" y="4212968"/>
            <a:ext cx="2716769" cy="14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642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4" grpId="0"/>
      <p:bldP spid="17" grpId="0"/>
      <p:bldP spid="19" grpId="0" animBg="1"/>
      <p:bldP spid="20" grpId="0" animBg="1"/>
      <p:bldP spid="21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2910A-B472-4599-A0EC-4A6C58D91431}"/>
              </a:ext>
            </a:extLst>
          </p:cNvPr>
          <p:cNvSpPr txBox="1"/>
          <p:nvPr/>
        </p:nvSpPr>
        <p:spPr>
          <a:xfrm>
            <a:off x="3864237" y="705776"/>
            <a:ext cx="4461939" cy="707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应用技术</a:t>
            </a:r>
            <a:endParaRPr lang="id-ID" sz="4000" b="1" dirty="0">
              <a:solidFill>
                <a:schemeClr val="accent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5BC2E-874F-4385-AF69-8371ADE4604B}"/>
              </a:ext>
            </a:extLst>
          </p:cNvPr>
          <p:cNvCxnSpPr>
            <a:cxnSpLocks/>
          </p:cNvCxnSpPr>
          <p:nvPr/>
        </p:nvCxnSpPr>
        <p:spPr>
          <a:xfrm>
            <a:off x="5790446" y="655718"/>
            <a:ext cx="609521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7673F1-824D-4973-BF38-F36FF6260837}"/>
              </a:ext>
            </a:extLst>
          </p:cNvPr>
          <p:cNvGrpSpPr/>
          <p:nvPr/>
        </p:nvGrpSpPr>
        <p:grpSpPr>
          <a:xfrm>
            <a:off x="1399263" y="4940125"/>
            <a:ext cx="1996986" cy="1050120"/>
            <a:chOff x="1031705" y="4870391"/>
            <a:chExt cx="1997246" cy="105025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7EB4F0-62CF-4155-8FAB-421A3BF18722}"/>
                </a:ext>
              </a:extLst>
            </p:cNvPr>
            <p:cNvSpPr/>
            <p:nvPr/>
          </p:nvSpPr>
          <p:spPr>
            <a:xfrm>
              <a:off x="1031705" y="5178168"/>
              <a:ext cx="1997246" cy="742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Calibri"/>
                  <a:cs typeface="Calibri"/>
                </a:rPr>
                <a:t>A powerful, interactive charting and visualization library for browser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8A6DDB-1F14-46C6-B1FF-9E9B047ED0C0}"/>
                </a:ext>
              </a:extLst>
            </p:cNvPr>
            <p:cNvSpPr txBox="1"/>
            <p:nvPr/>
          </p:nvSpPr>
          <p:spPr>
            <a:xfrm>
              <a:off x="1031705" y="4870391"/>
              <a:ext cx="1997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rgbClr val="861F21"/>
                  </a:solidFill>
                  <a:latin typeface="Montserrat" panose="00000500000000000000" pitchFamily="50" charset="0"/>
                  <a:cs typeface="Lato" panose="020F0502020204030203" pitchFamily="34" charset="0"/>
                </a:rPr>
                <a:t>Echarts</a:t>
              </a:r>
              <a:endParaRPr lang="id-ID" sz="1400" b="1" dirty="0">
                <a:solidFill>
                  <a:srgbClr val="861F21"/>
                </a:solidFill>
                <a:latin typeface="Montserrat" panose="00000500000000000000" pitchFamily="50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9E8EF3-04DB-4F64-8A3F-16367892CBFA}"/>
              </a:ext>
            </a:extLst>
          </p:cNvPr>
          <p:cNvGrpSpPr/>
          <p:nvPr/>
        </p:nvGrpSpPr>
        <p:grpSpPr>
          <a:xfrm>
            <a:off x="3864227" y="4940128"/>
            <a:ext cx="1996986" cy="769402"/>
            <a:chOff x="1031705" y="4870391"/>
            <a:chExt cx="1997246" cy="76950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5A240-B71C-4F9A-B2C4-DEF15C92A1CB}"/>
                </a:ext>
              </a:extLst>
            </p:cNvPr>
            <p:cNvSpPr/>
            <p:nvPr/>
          </p:nvSpPr>
          <p:spPr>
            <a:xfrm>
              <a:off x="1031705" y="5178168"/>
              <a:ext cx="1997246" cy="461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Calibri"/>
                  <a:cs typeface="Calibri"/>
                </a:rPr>
                <a:t>A JavaScript library for building user interfaces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4D8DF9-5E46-41F4-BC74-CC46FA637D5E}"/>
                </a:ext>
              </a:extLst>
            </p:cNvPr>
            <p:cNvSpPr txBox="1"/>
            <p:nvPr/>
          </p:nvSpPr>
          <p:spPr>
            <a:xfrm>
              <a:off x="1031705" y="4870391"/>
              <a:ext cx="1997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861F21"/>
                  </a:solidFill>
                  <a:latin typeface="Montserrat" panose="00000500000000000000" pitchFamily="50" charset="0"/>
                  <a:cs typeface="Lato" panose="020F0502020204030203" pitchFamily="34" charset="0"/>
                </a:rPr>
                <a:t>React</a:t>
              </a:r>
              <a:endParaRPr lang="id-ID" sz="1400" b="1" dirty="0">
                <a:solidFill>
                  <a:srgbClr val="861F21"/>
                </a:solidFill>
                <a:latin typeface="Montserrat" panose="00000500000000000000" pitchFamily="50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DDA3131-ADC1-4711-88A4-6062F9FA23A7}"/>
              </a:ext>
            </a:extLst>
          </p:cNvPr>
          <p:cNvGrpSpPr/>
          <p:nvPr/>
        </p:nvGrpSpPr>
        <p:grpSpPr>
          <a:xfrm>
            <a:off x="6329191" y="4940126"/>
            <a:ext cx="1996986" cy="828521"/>
            <a:chOff x="1031705" y="4870391"/>
            <a:chExt cx="1997246" cy="8286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154295-C113-4C24-BE21-903F16685FD7}"/>
                </a:ext>
              </a:extLst>
            </p:cNvPr>
            <p:cNvSpPr/>
            <p:nvPr/>
          </p:nvSpPr>
          <p:spPr>
            <a:xfrm>
              <a:off x="1031705" y="5178168"/>
              <a:ext cx="1997246" cy="520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Calibri"/>
                  <a:cs typeface="Calibri"/>
                </a:rPr>
                <a:t>The Python micro framework for building web applications.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5BDC86-399B-4942-8976-A065BB965CD4}"/>
                </a:ext>
              </a:extLst>
            </p:cNvPr>
            <p:cNvSpPr txBox="1"/>
            <p:nvPr/>
          </p:nvSpPr>
          <p:spPr>
            <a:xfrm>
              <a:off x="1031705" y="4870391"/>
              <a:ext cx="1997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861F21"/>
                  </a:solidFill>
                  <a:latin typeface="Montserrat" panose="00000500000000000000" pitchFamily="50" charset="0"/>
                  <a:cs typeface="Lato" panose="020F0502020204030203" pitchFamily="34" charset="0"/>
                </a:rPr>
                <a:t>Flask</a:t>
              </a:r>
              <a:endParaRPr lang="id-ID" sz="1400" b="1" dirty="0">
                <a:solidFill>
                  <a:srgbClr val="861F21"/>
                </a:solidFill>
                <a:latin typeface="Montserrat" panose="00000500000000000000" pitchFamily="50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CA1E92-E9F1-460A-8EF6-96B1973F45E9}"/>
              </a:ext>
            </a:extLst>
          </p:cNvPr>
          <p:cNvGrpSpPr/>
          <p:nvPr/>
        </p:nvGrpSpPr>
        <p:grpSpPr>
          <a:xfrm>
            <a:off x="8800626" y="4940126"/>
            <a:ext cx="1996986" cy="1050120"/>
            <a:chOff x="1031705" y="4870391"/>
            <a:chExt cx="1997246" cy="10502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32071B2-45B1-4D05-A383-F4BC816C92DE}"/>
                </a:ext>
              </a:extLst>
            </p:cNvPr>
            <p:cNvSpPr/>
            <p:nvPr/>
          </p:nvSpPr>
          <p:spPr>
            <a:xfrm>
              <a:off x="1031705" y="5178168"/>
              <a:ext cx="1997246" cy="742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Calibri"/>
                  <a:cs typeface="Calibri"/>
                </a:rPr>
                <a:t>the Python-based interactive packet manipulation program &amp; library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A7F1D9-096F-4AB7-A422-6127EAA73693}"/>
                </a:ext>
              </a:extLst>
            </p:cNvPr>
            <p:cNvSpPr txBox="1"/>
            <p:nvPr/>
          </p:nvSpPr>
          <p:spPr>
            <a:xfrm>
              <a:off x="1031705" y="4870391"/>
              <a:ext cx="1997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rgbClr val="861F21"/>
                  </a:solidFill>
                  <a:latin typeface="Montserrat" panose="00000500000000000000" pitchFamily="50" charset="0"/>
                  <a:cs typeface="Lato" panose="020F0502020204030203" pitchFamily="34" charset="0"/>
                </a:rPr>
                <a:t>Scapy</a:t>
              </a:r>
              <a:endParaRPr lang="id-ID" sz="1400" b="1" dirty="0">
                <a:solidFill>
                  <a:srgbClr val="861F21"/>
                </a:solidFill>
                <a:latin typeface="Montserrat" panose="00000500000000000000" pitchFamily="50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02B4344-A141-4F49-ABE3-A6FB004440A4}"/>
              </a:ext>
            </a:extLst>
          </p:cNvPr>
          <p:cNvSpPr/>
          <p:nvPr/>
        </p:nvSpPr>
        <p:spPr>
          <a:xfrm>
            <a:off x="4456374" y="3828134"/>
            <a:ext cx="812694" cy="81269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469900" dist="190500" dir="8100000" sx="95000" sy="95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1531B-CBFF-46B5-9BDA-E492C467BBED}"/>
              </a:ext>
            </a:extLst>
          </p:cNvPr>
          <p:cNvSpPr txBox="1"/>
          <p:nvPr/>
        </p:nvSpPr>
        <p:spPr>
          <a:xfrm>
            <a:off x="4603708" y="4034452"/>
            <a:ext cx="518025" cy="4000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A297B4-3704-45AE-BE0B-782A3E3B0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31" y="1651828"/>
            <a:ext cx="2183104" cy="218310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079F2291-ABBF-4474-B7F2-291DC41A846F}"/>
              </a:ext>
            </a:extLst>
          </p:cNvPr>
          <p:cNvSpPr/>
          <p:nvPr/>
        </p:nvSpPr>
        <p:spPr>
          <a:xfrm>
            <a:off x="9386301" y="3828134"/>
            <a:ext cx="812694" cy="81269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469900" dist="190500" dir="8100000" sx="95000" sy="95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597DF0-245E-4434-8390-57AE6D7017A0}"/>
              </a:ext>
            </a:extLst>
          </p:cNvPr>
          <p:cNvSpPr txBox="1"/>
          <p:nvPr/>
        </p:nvSpPr>
        <p:spPr>
          <a:xfrm>
            <a:off x="9529629" y="4034452"/>
            <a:ext cx="526037" cy="4000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52DBDA-A1C5-482B-ABE6-821478870461}"/>
              </a:ext>
            </a:extLst>
          </p:cNvPr>
          <p:cNvSpPr/>
          <p:nvPr/>
        </p:nvSpPr>
        <p:spPr>
          <a:xfrm>
            <a:off x="1991410" y="3828134"/>
            <a:ext cx="812694" cy="81269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469900" dist="190500" dir="8100000" sx="95000" sy="95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Montserrat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15084-4F3C-4C8B-8D5F-B075EA3BCD29}"/>
              </a:ext>
            </a:extLst>
          </p:cNvPr>
          <p:cNvSpPr txBox="1"/>
          <p:nvPr/>
        </p:nvSpPr>
        <p:spPr>
          <a:xfrm>
            <a:off x="2162787" y="4034452"/>
            <a:ext cx="469939" cy="4000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E92C052-EEEC-4D69-A53B-545695558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6" y="2086650"/>
            <a:ext cx="2210969" cy="156536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630A6A0-20D4-4084-8ED2-1A7A3FE8C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44" y="2491374"/>
            <a:ext cx="3249421" cy="7451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4E1282-BF6B-4CE7-A01F-B5BB766A1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893" y="1771969"/>
            <a:ext cx="2518450" cy="202767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24AD1E2-6C2B-4774-A294-2242239C3377}"/>
              </a:ext>
            </a:extLst>
          </p:cNvPr>
          <p:cNvSpPr/>
          <p:nvPr/>
        </p:nvSpPr>
        <p:spPr>
          <a:xfrm>
            <a:off x="6921338" y="3828134"/>
            <a:ext cx="812694" cy="81269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469900" dist="190500" dir="8100000" sx="95000" sy="95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5B0EFD-6250-481A-BDB6-628D090692EE}"/>
              </a:ext>
            </a:extLst>
          </p:cNvPr>
          <p:cNvSpPr txBox="1"/>
          <p:nvPr/>
        </p:nvSpPr>
        <p:spPr>
          <a:xfrm>
            <a:off x="7074282" y="4034452"/>
            <a:ext cx="506804" cy="4000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1074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6" grpId="0"/>
      <p:bldP spid="25" grpId="0" animBg="1"/>
      <p:bldP spid="26" grpId="0"/>
      <p:bldP spid="10" grpId="0" animBg="1"/>
      <p:bldP spid="11" grpId="0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918D3C-B0A3-4538-B0E5-9DAC03042143}"/>
              </a:ext>
            </a:extLst>
          </p:cNvPr>
          <p:cNvSpPr txBox="1"/>
          <p:nvPr/>
        </p:nvSpPr>
        <p:spPr>
          <a:xfrm>
            <a:off x="7532028" y="1124186"/>
            <a:ext cx="3531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数 据 可 视 化 </a:t>
            </a:r>
          </a:p>
          <a:p>
            <a:r>
              <a:rPr lang="zh-CN" altLang="en-US" sz="4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的 实 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C4CE9-5EA6-4E82-9CCD-1CB31D622969}"/>
              </a:ext>
            </a:extLst>
          </p:cNvPr>
          <p:cNvSpPr txBox="1"/>
          <p:nvPr/>
        </p:nvSpPr>
        <p:spPr>
          <a:xfrm>
            <a:off x="7532030" y="2415512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基于 </a:t>
            </a:r>
            <a:r>
              <a:rPr lang="en-US" altLang="zh-CN" sz="1200" dirty="0" err="1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Echarts</a:t>
            </a:r>
            <a:r>
              <a:rPr lang="en-US" altLang="zh-CN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的图形化统计结果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63B96F-ECD4-4B70-A953-8ABA94A83D15}"/>
              </a:ext>
            </a:extLst>
          </p:cNvPr>
          <p:cNvCxnSpPr>
            <a:cxnSpLocks/>
          </p:cNvCxnSpPr>
          <p:nvPr/>
        </p:nvCxnSpPr>
        <p:spPr>
          <a:xfrm>
            <a:off x="7696755" y="1136584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11B773-876D-4608-B303-046997684662}"/>
              </a:ext>
            </a:extLst>
          </p:cNvPr>
          <p:cNvSpPr txBox="1"/>
          <p:nvPr/>
        </p:nvSpPr>
        <p:spPr>
          <a:xfrm>
            <a:off x="7532029" y="4718475"/>
            <a:ext cx="1996985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2F948-5201-4384-83E9-3AC9871CBFD6}"/>
              </a:ext>
            </a:extLst>
          </p:cNvPr>
          <p:cNvSpPr/>
          <p:nvPr/>
        </p:nvSpPr>
        <p:spPr>
          <a:xfrm>
            <a:off x="585574" y="5801637"/>
            <a:ext cx="3713746" cy="296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33" indent="-171433">
              <a:lnSpc>
                <a:spcPct val="120000"/>
              </a:lnSpc>
              <a:buSzPct val="80000"/>
              <a:buFont typeface="Monotype Corsiva" panose="03010101010201010101" pitchFamily="66" charset="0"/>
              <a:buChar char="►"/>
            </a:pPr>
            <a:r>
              <a:rPr lang="en-US" sz="1200" b="1" i="1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*</a:t>
            </a:r>
            <a:r>
              <a:rPr lang="zh-CN" altLang="zh-CN" sz="1200" b="1" i="1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此数据为随机数据</a:t>
            </a:r>
            <a:endParaRPr lang="en-US" sz="1200" b="1" i="1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02FFF95-5C03-4C7D-BC5F-ED5DB6CB9E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5574" y="761780"/>
            <a:ext cx="6799519" cy="49232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7227B4F-FB22-450C-A3EF-8939D22682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82398" y="3611467"/>
            <a:ext cx="4499260" cy="308653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67FFB6F-8462-428F-AA07-2346F5897BE4}"/>
              </a:ext>
            </a:extLst>
          </p:cNvPr>
          <p:cNvSpPr txBox="1"/>
          <p:nvPr/>
        </p:nvSpPr>
        <p:spPr>
          <a:xfrm>
            <a:off x="10271670" y="4656880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alibri"/>
                <a:cs typeface="Calibri"/>
              </a:rPr>
              <a:t>以 </a:t>
            </a:r>
            <a:r>
              <a:rPr lang="en-US" altLang="zh-CN" sz="1400" dirty="0">
                <a:latin typeface="Calibri"/>
                <a:cs typeface="Calibri"/>
              </a:rPr>
              <a:t>json </a:t>
            </a:r>
            <a:r>
              <a:rPr lang="zh-CN" altLang="en-US" sz="1400" dirty="0">
                <a:latin typeface="Calibri"/>
                <a:cs typeface="Calibri"/>
              </a:rPr>
              <a:t>格式遵循</a:t>
            </a:r>
            <a:r>
              <a:rPr lang="en-US" altLang="zh-CN" sz="1400" dirty="0">
                <a:latin typeface="Calibri"/>
                <a:cs typeface="Calibri"/>
              </a:rPr>
              <a:t>RESTful </a:t>
            </a:r>
            <a:r>
              <a:rPr lang="en-US" altLang="zh-CN" sz="1400" dirty="0" err="1">
                <a:latin typeface="Calibri"/>
                <a:cs typeface="Calibri"/>
              </a:rPr>
              <a:t>api</a:t>
            </a:r>
            <a:r>
              <a:rPr lang="en-US" altLang="zh-CN" sz="1400" dirty="0">
                <a:latin typeface="Calibri"/>
                <a:cs typeface="Calibri"/>
              </a:rPr>
              <a:t> </a:t>
            </a:r>
            <a:r>
              <a:rPr lang="zh-CN" altLang="en-US" sz="1400" dirty="0">
                <a:latin typeface="Calibri"/>
                <a:cs typeface="Calibri"/>
              </a:rPr>
              <a:t>端口设计规范进行前后端交互</a:t>
            </a:r>
          </a:p>
        </p:txBody>
      </p:sp>
    </p:spTree>
    <p:extLst>
      <p:ext uri="{BB962C8B-B14F-4D97-AF65-F5344CB8AC3E}">
        <p14:creationId xmlns:p14="http://schemas.microsoft.com/office/powerpoint/2010/main" val="105626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4FBB1-0D96-4EB9-97CA-103C5FF82435}"/>
              </a:ext>
            </a:extLst>
          </p:cNvPr>
          <p:cNvSpPr txBox="1"/>
          <p:nvPr/>
        </p:nvSpPr>
        <p:spPr>
          <a:xfrm>
            <a:off x="734117" y="1107783"/>
            <a:ext cx="298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用 户 界 面的 实 现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DFE56B-2AC0-40D1-A65D-FD1744AB5440}"/>
              </a:ext>
            </a:extLst>
          </p:cNvPr>
          <p:cNvCxnSpPr>
            <a:cxnSpLocks/>
          </p:cNvCxnSpPr>
          <p:nvPr/>
        </p:nvCxnSpPr>
        <p:spPr>
          <a:xfrm>
            <a:off x="898843" y="1120181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821F797-EB35-4FE9-B70D-51711E923D0F}"/>
              </a:ext>
            </a:extLst>
          </p:cNvPr>
          <p:cNvSpPr/>
          <p:nvPr/>
        </p:nvSpPr>
        <p:spPr>
          <a:xfrm>
            <a:off x="734116" y="2761926"/>
            <a:ext cx="33654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基于 </a:t>
            </a:r>
            <a:r>
              <a:rPr lang="en-US" altLang="zh-CN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React +</a:t>
            </a:r>
            <a:r>
              <a:rPr lang="en-US" altLang="zh-CN" sz="1200" dirty="0" err="1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antd</a:t>
            </a:r>
            <a:r>
              <a:rPr lang="en-US" altLang="zh-CN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的前端界面设计</a:t>
            </a:r>
            <a:endParaRPr lang="id-ID" altLang="zh-CN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B01F52-2789-4A7C-8D4D-8CA74B639941}"/>
              </a:ext>
            </a:extLst>
          </p:cNvPr>
          <p:cNvSpPr txBox="1"/>
          <p:nvPr/>
        </p:nvSpPr>
        <p:spPr>
          <a:xfrm>
            <a:off x="734117" y="4718475"/>
            <a:ext cx="1996985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D7351-4E07-4AB6-A0BB-7687C757B11B}"/>
              </a:ext>
            </a:extLst>
          </p:cNvPr>
          <p:cNvSpPr/>
          <p:nvPr/>
        </p:nvSpPr>
        <p:spPr>
          <a:xfrm>
            <a:off x="894248" y="3628091"/>
            <a:ext cx="935044" cy="9350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127000" dir="8100000" sx="95000" sy="95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09640F-779C-4ECD-B69C-8CE69FCE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" y="5479020"/>
            <a:ext cx="2914905" cy="1232185"/>
          </a:xfrm>
          <a:prstGeom prst="rect">
            <a:avLst/>
          </a:prstGeom>
        </p:spPr>
      </p:pic>
      <p:sp>
        <p:nvSpPr>
          <p:cNvPr id="13" name="Freeform 18">
            <a:extLst>
              <a:ext uri="{FF2B5EF4-FFF2-40B4-BE49-F238E27FC236}">
                <a16:creationId xmlns:a16="http://schemas.microsoft.com/office/drawing/2014/main" id="{3287EAC6-298E-453F-A304-F4F817ED2853}"/>
              </a:ext>
            </a:extLst>
          </p:cNvPr>
          <p:cNvSpPr>
            <a:spLocks noEditPoints="1"/>
          </p:cNvSpPr>
          <p:nvPr/>
        </p:nvSpPr>
        <p:spPr bwMode="auto">
          <a:xfrm>
            <a:off x="1128765" y="3918130"/>
            <a:ext cx="466009" cy="350454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图片占位符 23">
            <a:extLst>
              <a:ext uri="{FF2B5EF4-FFF2-40B4-BE49-F238E27FC236}">
                <a16:creationId xmlns:a16="http://schemas.microsoft.com/office/drawing/2014/main" id="{03A8C3B9-4886-42DC-81D4-186E4834C1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t="2455" b="245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8FBD36-B8BD-4659-AAE0-69E9C0A4C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46" y="46343"/>
            <a:ext cx="11926719" cy="64727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E32660-605F-4868-B1F0-30D3CA277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025"/>
            <a:ext cx="12190413" cy="68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624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7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359" y="421600"/>
            <a:ext cx="11349694" cy="6016389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BD125-A30B-472D-871D-44495DB0AD6B}"/>
              </a:ext>
            </a:extLst>
          </p:cNvPr>
          <p:cNvSpPr/>
          <p:nvPr/>
        </p:nvSpPr>
        <p:spPr>
          <a:xfrm>
            <a:off x="826273" y="5087471"/>
            <a:ext cx="4049892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将主要针对本课程设计的核心难题进行讨论研究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/>
            </a:endParaRPr>
          </a:p>
        </p:txBody>
      </p:sp>
      <p:sp>
        <p:nvSpPr>
          <p:cNvPr id="21" name="Freeform 99">
            <a:extLst>
              <a:ext uri="{FF2B5EF4-FFF2-40B4-BE49-F238E27FC236}">
                <a16:creationId xmlns:a16="http://schemas.microsoft.com/office/drawing/2014/main" id="{77BB34C4-E94F-4582-ABAA-FA53098191D6}"/>
              </a:ext>
            </a:extLst>
          </p:cNvPr>
          <p:cNvSpPr>
            <a:spLocks noEditPoints="1"/>
          </p:cNvSpPr>
          <p:nvPr/>
        </p:nvSpPr>
        <p:spPr bwMode="auto">
          <a:xfrm>
            <a:off x="895557" y="4569825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90448-EF2C-4072-99CA-8D786A57AC13}"/>
              </a:ext>
            </a:extLst>
          </p:cNvPr>
          <p:cNvSpPr txBox="1"/>
          <p:nvPr/>
        </p:nvSpPr>
        <p:spPr>
          <a:xfrm rot="5400000">
            <a:off x="8686644" y="3255724"/>
            <a:ext cx="5057887" cy="40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/>
              </a:rPr>
              <a:t>NetTrafficMonitor</a:t>
            </a:r>
            <a:endParaRPr lang="id-ID" sz="2000" b="1" spc="300" dirty="0">
              <a:solidFill>
                <a:schemeClr val="accent1"/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A399D5E-48BE-43C0-95ED-BBE0CDA955AA}"/>
              </a:ext>
            </a:extLst>
          </p:cNvPr>
          <p:cNvSpPr/>
          <p:nvPr/>
        </p:nvSpPr>
        <p:spPr>
          <a:xfrm rot="16200000">
            <a:off x="10750587" y="3382932"/>
            <a:ext cx="168947" cy="145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55BD1961-9FD4-42D9-98F6-C590493E8929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4" r="1576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476526" y="1378305"/>
            <a:ext cx="2517094" cy="251709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CB183-EF98-47AF-8823-20F1990F4E6A}"/>
              </a:ext>
            </a:extLst>
          </p:cNvPr>
          <p:cNvSpPr txBox="1"/>
          <p:nvPr/>
        </p:nvSpPr>
        <p:spPr>
          <a:xfrm>
            <a:off x="3663681" y="2182277"/>
            <a:ext cx="2431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核 心</a:t>
            </a:r>
            <a:r>
              <a:rPr lang="id-ID" altLang="zh-CN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 </a:t>
            </a:r>
            <a:endParaRPr lang="en-US" altLang="zh-CN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  <a:p>
            <a:r>
              <a:rPr lang="zh-CN" altLang="en-US" sz="4000" b="1" dirty="0">
                <a:solidFill>
                  <a:schemeClr val="bg1">
                    <a:alpha val="40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问 题 </a:t>
            </a:r>
            <a:endParaRPr lang="id-ID" altLang="zh-CN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0B60A5-6935-4BBC-B0FA-64F044C6D4B4}"/>
              </a:ext>
            </a:extLst>
          </p:cNvPr>
          <p:cNvCxnSpPr>
            <a:cxnSpLocks/>
          </p:cNvCxnSpPr>
          <p:nvPr/>
        </p:nvCxnSpPr>
        <p:spPr>
          <a:xfrm>
            <a:off x="3828406" y="2194675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C56CD85-2B1F-4843-9AF5-3DCEFA92660D}"/>
              </a:ext>
            </a:extLst>
          </p:cNvPr>
          <p:cNvSpPr/>
          <p:nvPr/>
        </p:nvSpPr>
        <p:spPr>
          <a:xfrm rot="6300000">
            <a:off x="2934403" y="1509111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2A713E1-3783-4048-8E7D-17ECF27E3A2E}"/>
              </a:ext>
            </a:extLst>
          </p:cNvPr>
          <p:cNvSpPr/>
          <p:nvPr/>
        </p:nvSpPr>
        <p:spPr>
          <a:xfrm rot="6300000">
            <a:off x="4160682" y="1163895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41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21" grpId="0" animBg="1"/>
      <p:bldP spid="11" grpId="0"/>
      <p:bldP spid="12" grpId="0" animBg="1"/>
      <p:bldP spid="8" grpId="0" animBg="1"/>
      <p:bldP spid="14" grpId="0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323232"/>
      </a:dk2>
      <a:lt2>
        <a:srgbClr val="000000"/>
      </a:lt2>
      <a:accent1>
        <a:srgbClr val="A5300F"/>
      </a:accent1>
      <a:accent2>
        <a:srgbClr val="323232"/>
      </a:accent2>
      <a:accent3>
        <a:srgbClr val="323232"/>
      </a:accent3>
      <a:accent4>
        <a:srgbClr val="A5300F"/>
      </a:accent4>
      <a:accent5>
        <a:srgbClr val="323232"/>
      </a:accent5>
      <a:accent6>
        <a:srgbClr val="A5300F"/>
      </a:accent6>
      <a:hlink>
        <a:srgbClr val="A5300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438</Words>
  <Application>Microsoft Office PowerPoint</Application>
  <PresentationFormat>自定义</PresentationFormat>
  <Paragraphs>80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Montserrat</vt:lpstr>
      <vt:lpstr>华文中宋</vt:lpstr>
      <vt:lpstr>造字工房朗宋（非商用）常规体</vt:lpstr>
      <vt:lpstr>Arial</vt:lpstr>
      <vt:lpstr>Brush Script MT</vt:lpstr>
      <vt:lpstr>Calibri</vt:lpstr>
      <vt:lpstr>Century Gothic</vt:lpstr>
      <vt:lpstr>Monotype Corsiva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杂志</dc:title>
  <dc:creator>第一PPT</dc:creator>
  <cp:keywords>www.1ppt.com</cp:keywords>
  <cp:lastModifiedBy>lu shengheng</cp:lastModifiedBy>
  <cp:revision>29</cp:revision>
  <dcterms:created xsi:type="dcterms:W3CDTF">2016-12-27T01:47:58Z</dcterms:created>
  <dcterms:modified xsi:type="dcterms:W3CDTF">2019-06-13T13:35:36Z</dcterms:modified>
</cp:coreProperties>
</file>