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4346" y="1281869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CAP理论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8797" y="3685374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BASE理论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690" y="533845"/>
            <a:ext cx="6391275" cy="5505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4346" y="4059252"/>
            <a:ext cx="4397523" cy="104151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Basically Available（基本可用）</a:t>
            </a:r>
            <a:endParaRPr lang="zh-CN" altLang="en-US" sz="1600"/>
          </a:p>
          <a:p>
            <a:r>
              <a:rPr lang="zh-CN" altLang="en-US" sz="1600"/>
              <a:t>Soft State （软状态）</a:t>
            </a:r>
            <a:endParaRPr lang="zh-CN" altLang="en-US" sz="1600"/>
          </a:p>
          <a:p>
            <a:r>
              <a:rPr lang="zh-CN" altLang="en-US" sz="1600"/>
              <a:t>Eventually Consistent（最终一致性）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854579" y="801168"/>
            <a:ext cx="6596285" cy="64093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现存的一些分布式事务解决方案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1. Seata（http://seata.io/zh-cn/docs/overview/what-is-seata.html）</a:t>
            </a:r>
            <a:endParaRPr lang="zh-CN" altLang="en-US"/>
          </a:p>
          <a:p>
            <a:r>
              <a:rPr lang="zh-CN" altLang="en-US"/>
              <a:t>2. TCC-Transaction/Hmily   （https://github.com/changmingxie/tcc-transaction）</a:t>
            </a:r>
            <a:endParaRPr lang="zh-CN" altLang="en-US"/>
          </a:p>
          <a:p>
            <a:r>
              <a:rPr lang="zh-CN" altLang="en-US"/>
              <a:t> （https://github.com/Dromara/hmily）</a:t>
            </a:r>
            <a:endParaRPr lang="zh-CN" altLang="en-US"/>
          </a:p>
          <a:p>
            <a:r>
              <a:rPr lang="zh-CN" altLang="en-US"/>
              <a:t>3. XA（数据库提供接口）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7523" y="583072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分布式事务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587523" y="2416857"/>
            <a:ext cx="8857360" cy="1744766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1. 2PC/3PC</a:t>
            </a:r>
            <a:endParaRPr lang="en-US" altLang="zh-CN"/>
          </a:p>
          <a:p>
            <a:r>
              <a:rPr lang="en-US" altLang="zh-CN"/>
              <a:t>2. TCC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可靠消息最终一致性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 最大努力通知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 </a:t>
            </a:r>
            <a:r>
              <a:rPr lang="en-US" altLang="zh-CN"/>
              <a:t>Saga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269727" y="362306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/>
              <a:t>2PC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609" y="743378"/>
            <a:ext cx="10220325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 userDrawn="1"/>
        </p:nvSpPr>
        <p:spPr>
          <a:xfrm>
            <a:off x="440643" y="1277418"/>
            <a:ext cx="10878084" cy="119285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1. 性能问题，事务过程中，节点处于阻塞状态，参与者一直占用数据库资源，直到事务结束后才能释放</a:t>
            </a:r>
            <a:endParaRPr lang="zh-CN" altLang="en-US"/>
          </a:p>
          <a:p>
            <a:r>
              <a:rPr lang="zh-CN" altLang="en-US"/>
              <a:t>2. 协调者单点故障问题</a:t>
            </a:r>
            <a:endParaRPr lang="zh-CN" altLang="en-US"/>
          </a:p>
          <a:p>
            <a:r>
              <a:rPr lang="zh-CN" altLang="en-US"/>
              <a:t>3. 数据丢失导致不一致： 提交阶段，部分参与者没有收到commit/rollback，导致数据没有commit/rollback成功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470019" y="500285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b="1"/>
              <a:t>缺点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367647" y="371208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/>
              <a:t>3PC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83" y="752236"/>
            <a:ext cx="10515600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 userDrawn="1"/>
        </p:nvSpPr>
        <p:spPr>
          <a:xfrm>
            <a:off x="262605" y="351624"/>
            <a:ext cx="11661449" cy="667640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b="1"/>
              <a:t>增加</a:t>
            </a:r>
            <a:r>
              <a:rPr lang="en-US" altLang="zh-CN" b="1"/>
              <a:t>CanCommit</a:t>
            </a:r>
            <a:r>
              <a:rPr lang="zh-CN" altLang="en-US" b="1"/>
              <a:t>阶段，引入参与者超时机制</a:t>
            </a:r>
            <a:r>
              <a:rPr lang="zh-CN" altLang="en-US"/>
              <a:t></a:t>
            </a:r>
            <a:endParaRPr lang="zh-CN" altLang="en-US"/>
          </a:p>
          <a:p>
            <a:r>
              <a:rPr lang="en-US" altLang="zh-CN"/>
              <a:t>1. 2PC</a:t>
            </a:r>
            <a:r>
              <a:rPr lang="zh-CN" altLang="en-US"/>
              <a:t>提交阶段，协调者出现故障，参与者一直无法获得协调者的</a:t>
            </a:r>
            <a:r>
              <a:rPr lang="en-US" altLang="zh-CN"/>
              <a:t>commit/rollback</a:t>
            </a:r>
            <a:r>
              <a:rPr lang="zh-CN" altLang="en-US"/>
              <a:t>信息，参与者一直无法释放资源。</a:t>
            </a:r>
            <a:endParaRPr lang="zh-CN" altLang="en-US"/>
          </a:p>
          <a:p>
            <a:r>
              <a:rPr lang="en-US" altLang="zh-CN"/>
              <a:t>2. 3PC DoCommit</a:t>
            </a:r>
            <a:r>
              <a:rPr lang="zh-CN" altLang="en-US"/>
              <a:t>阶段， 参与者如果超时无法获取</a:t>
            </a:r>
            <a:r>
              <a:rPr lang="en-US" altLang="zh-CN"/>
              <a:t>commit</a:t>
            </a:r>
            <a:r>
              <a:rPr lang="zh-CN" altLang="en-US"/>
              <a:t>信息，参与者会自动</a:t>
            </a:r>
            <a:r>
              <a:rPr lang="en-US" altLang="zh-CN"/>
              <a:t>commit</a:t>
            </a:r>
            <a:r>
              <a:rPr lang="zh-CN" altLang="en-US"/>
              <a:t>事务，释放资源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因为加入了</a:t>
            </a:r>
            <a:r>
              <a:rPr lang="en-US" altLang="zh-CN"/>
              <a:t>CanCommit</a:t>
            </a:r>
            <a:r>
              <a:rPr lang="zh-CN" altLang="en-US"/>
              <a:t>阶段，提前获得数据库锁，所以到了</a:t>
            </a:r>
            <a:r>
              <a:rPr lang="en-US" altLang="zh-CN"/>
              <a:t>DoCommit</a:t>
            </a:r>
            <a:r>
              <a:rPr lang="zh-CN" altLang="en-US"/>
              <a:t>阶段，基本可以认为所有参与者都能正常执行提交事务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 u="sng"/>
              <a:t>一定程度上减低数据丢失的情况，但是无法根本解决数据一致性问题。而且事务过程复杂，性能比2PC要差。</a:t>
            </a:r>
            <a:r>
              <a:rPr lang="zh-CN" altLang="en-US"/>
              <a:t>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532332" y="598206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/>
              <a:t>TCC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534112" y="1335280"/>
            <a:ext cx="5715000" cy="228778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Try/Confrom/Cancel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1. Try： 检查业务，预留资源</a:t>
            </a:r>
            <a:endParaRPr lang="zh-CN" altLang="en-US"/>
          </a:p>
          <a:p>
            <a:r>
              <a:rPr lang="zh-CN" altLang="en-US"/>
              <a:t>2. Commit： 确认执行业务操作</a:t>
            </a:r>
            <a:endParaRPr lang="zh-CN" altLang="en-US"/>
          </a:p>
          <a:p>
            <a:r>
              <a:rPr lang="zh-CN" altLang="en-US"/>
              <a:t>3. Cancel： 取消Try阶段预留的业务资源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34112" y="3623061"/>
            <a:ext cx="7424159" cy="64093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缺点：侵入性强，大量业务代码在Try/Commit/Cancel中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62897" y="4593364"/>
            <a:ext cx="10441893" cy="159343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>
                <a:latin typeface="宋体" charset="0"/>
                <a:ea typeface="宋体" charset="0"/>
              </a:rPr>
              <a:t>实现过程中的问题：</a:t>
            </a:r>
            <a:endParaRPr lang="zh-CN" altLang="en-US">
              <a:latin typeface="宋体" charset="0"/>
              <a:ea typeface="宋体" charset="0"/>
            </a:endParaRPr>
          </a:p>
          <a:p>
            <a:r>
              <a:rPr lang="en-US" altLang="zh-CN">
                <a:latin typeface="宋体" charset="0"/>
                <a:ea typeface="宋体" charset="0"/>
              </a:rPr>
              <a:t>1. 空回滚： 执行Try阶段由于网络故障，某些参与者没有执行Try操作。事务管理器发起Cancel操作，导致某些参与者没有执行Try就执行了Cancel操作</a:t>
            </a:r>
            <a:endParaRPr lang="en-US" altLang="zh-CN">
              <a:latin typeface="宋体" charset="0"/>
              <a:ea typeface="宋体" charset="0"/>
            </a:endParaRPr>
          </a:p>
          <a:p>
            <a:r>
              <a:rPr lang="zh-CN" altLang="en-US">
                <a:latin typeface="宋体" charset="0"/>
                <a:ea typeface="宋体" charset="0"/>
              </a:rPr>
              <a:t>2. 悬挂： 由于网络延迟，导致Cancel操作先于Try执行</a:t>
            </a:r>
            <a:endParaRPr lang="zh-CN" altLang="en-US">
              <a:latin typeface="宋体" charset="0"/>
              <a:ea typeface="宋体" charset="0"/>
            </a:endParaRPr>
          </a:p>
          <a:p>
            <a:r>
              <a:rPr lang="zh-CN" altLang="en-US">
                <a:latin typeface="宋体" charset="0"/>
                <a:ea typeface="宋体" charset="0"/>
              </a:rPr>
              <a:t>3. 幂等： 保证Try成功执行，Commit/Cancel一定执行成功，重复执行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385451" y="380110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b="1"/>
              <a:t> 可靠消息最终一致性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578621" y="1290771"/>
            <a:ext cx="10646636" cy="146880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1. 本地消息表 - 把消息记录到数据库，另外一个定时任务从数据库中获取消息发送</a:t>
            </a:r>
            <a:endParaRPr lang="zh-CN" altLang="en-US"/>
          </a:p>
          <a:p>
            <a:r>
              <a:rPr lang="zh-CN" altLang="en-US"/>
              <a:t>2. RocketMQ事务消息 - 原生支持事务消息，保证本地事务和消息发送的原子性</a:t>
            </a:r>
            <a:endParaRPr lang="zh-CN" altLang="en-US"/>
          </a:p>
          <a:p>
            <a:r>
              <a:rPr lang="zh-CN" altLang="en-US"/>
              <a:t>3. The outbox pattern - 与本地消息表相似，不同的是消息表是一个全局表</a:t>
            </a:r>
            <a:endParaRPr lang="zh-CN" altLang="en-US"/>
          </a:p>
          <a:p>
            <a:r>
              <a:rPr lang="zh-CN" altLang="en-US"/>
              <a:t>4.  Listen to yourself - 接受者和发送者同时接受消息，发送者接受到消息后才做业务处理，更新数据库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559037" y="3491313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b="1"/>
              <a:t>最大努力通知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0818" y="3965783"/>
            <a:ext cx="9444883" cy="36497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发送方尽最大努力通知接收方，如果通知不到，接收方提供接口给发送方查询结果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572390" y="647166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/>
              <a:t>Saga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623131" y="1397593"/>
            <a:ext cx="10103621" cy="91689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>
                <a:latin typeface="宋体" charset="0"/>
                <a:ea typeface="宋体" charset="0"/>
              </a:rPr>
              <a:t>长事务解决方案，由数个Ti和Ci组成，每一个业务Ti都会有一个对应的补偿Ci</a:t>
            </a:r>
            <a:endParaRPr lang="zh-CN" altLang="en-US">
              <a:latin typeface="宋体" charset="0"/>
              <a:ea typeface="宋体" charset="0"/>
            </a:endParaRPr>
          </a:p>
          <a:p>
            <a:endParaRPr lang="zh-CN" altLang="en-US">
              <a:latin typeface="宋体" charset="0"/>
              <a:ea typeface="宋体" charset="0"/>
            </a:endParaRPr>
          </a:p>
          <a:p>
            <a:r>
              <a:rPr lang="en-US" altLang="zh-CN">
                <a:latin typeface="宋体" charset="0"/>
                <a:ea typeface="宋体" charset="0"/>
              </a:rPr>
              <a:t>1. </a:t>
            </a:r>
            <a:r>
              <a:rPr lang="zh-CN" altLang="en-US">
                <a:latin typeface="宋体" charset="0"/>
                <a:ea typeface="宋体" charset="0"/>
              </a:rPr>
              <a:t>不保证事务的ACID</a:t>
            </a:r>
            <a:endParaRPr lang="zh-CN" altLang="en-US">
              <a:latin typeface="宋体" charset="0"/>
              <a:ea typeface="宋体" charset="0"/>
            </a:endParaRPr>
          </a:p>
          <a:p>
            <a:r>
              <a:rPr lang="en-US" altLang="zh-CN">
                <a:latin typeface="宋体" charset="0"/>
                <a:ea typeface="宋体" charset="0"/>
              </a:rPr>
              <a:t>2. 跟踪保证每一个子事务执行情况，如果出现系统故障，需要重新获取之前的事务继续进行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623159" y="3504666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/>
              <a:t>Saga的两种恢复策略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4579" y="4077056"/>
            <a:ext cx="9703037" cy="91689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1. backward recovery，向后恢复，补偿所有已完成的事务，如果任一子事务失败</a:t>
            </a:r>
            <a:endParaRPr lang="zh-CN" altLang="en-US"/>
          </a:p>
          <a:p>
            <a:r>
              <a:rPr lang="zh-CN" altLang="en-US"/>
              <a:t>2. forward recovery，向前恢复，重试失败的事务，假设每个子事务最终都会成功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605355" y="4937867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/>
              <a:t>实现方式</a:t>
            </a:r>
            <a:r>
              <a:rPr lang="en-US" altLang="zh-CN"/>
              <a:t>: </a:t>
            </a:r>
            <a:r>
              <a:rPr lang="zh-CN" altLang="en-US"/>
              <a:t>编排</a:t>
            </a:r>
            <a:r>
              <a:rPr lang="en-US" altLang="zh-CN"/>
              <a:t>/</a:t>
            </a:r>
            <a:r>
              <a:rPr lang="zh-CN" altLang="en-US"/>
              <a:t>控制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1453</Words>
  <Application>WWO_wpscloud_20200730182524-82e2fa9d9e</Application>
  <PresentationFormat>宽屏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汉仪旗黑KW 55S</vt:lpstr>
      <vt:lpstr>Calibri</vt:lpstr>
      <vt:lpstr>汉仪书宋二KW</vt:lpstr>
      <vt:lpstr>Kingsoft Confetti</vt:lpstr>
      <vt:lpstr>宋体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dcterms:created xsi:type="dcterms:W3CDTF">2020-08-03T15:35:32Z</dcterms:created>
  <dcterms:modified xsi:type="dcterms:W3CDTF">2020-08-03T15:35:32Z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