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76AF-25E5-D98F-91D9-C4AEB4984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2ACB9-8717-A50D-39F4-105587415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8D2E8-A4ED-34DC-60D1-A2DC11AC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1A8-6D76-4E76-9E53-D9C063E067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5DA0E-1F99-F130-A395-F5F02BDB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C9E94-361E-C9F2-DDE0-25E0D96A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17C7-9F9E-4C94-9F67-942356CF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3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2244-76D8-5586-9429-ABF5982F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0178C-DC70-211C-FB32-0386D67A3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4001-5736-8EC1-8558-4D9312C9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1A8-6D76-4E76-9E53-D9C063E067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3C937-3849-6A04-2D45-E37EFF11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6220A-09F4-BADA-0638-B32AFCEF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17C7-9F9E-4C94-9F67-942356CF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3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93CCC-1430-E2AF-3DE5-7AD91D904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B399C-B5D3-5834-5450-F5D1DD931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3A7E9-B917-EC6F-4A16-58B49FEA9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1A8-6D76-4E76-9E53-D9C063E067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EA3B-39D2-B531-D089-79768F2F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28039-89F2-E0C0-E24D-E17D9A21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17C7-9F9E-4C94-9F67-942356CF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6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B7F2-A1DA-262C-D037-40780213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B5BD5-9E4E-8ACA-E722-B42661FB2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B783-4DE1-C63F-1715-262013C0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1A8-6D76-4E76-9E53-D9C063E067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FB45C-B9B6-0B09-FD4E-9D68A4E6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B6237-1DA7-821B-4BF0-50EF1D36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17C7-9F9E-4C94-9F67-942356CF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EFCD-293F-C62B-C963-8BF30577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1515C-1CFF-A2E1-8D14-41BD19137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DBE2F-7F13-465D-E65A-3C457E0F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1A8-6D76-4E76-9E53-D9C063E067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F0B9-0434-D2E9-0B64-8EB6F2B6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E0A46-64A3-5F1A-022C-4A4607B1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17C7-9F9E-4C94-9F67-942356CF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5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B326-9637-5B54-B8F7-3F33C1E6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A0D8-953A-C55B-E54A-11F090770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0FFEB-EE75-9762-CE6B-965AA8B7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E035B-527D-F109-9A4A-85279584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1A8-6D76-4E76-9E53-D9C063E067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051E5-9DCE-A557-6D7E-631B73A3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72BBF-1E05-1DB0-D6C2-A67FAF30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17C7-9F9E-4C94-9F67-942356CF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6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022A-A19E-CDC6-63C3-A0310A3B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7E492-A1CF-93FE-7BFA-8641FA066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390A1-EB98-AA60-3ACF-5B69732AE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4F5DC-AE69-D95D-3961-AB56EAED3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B3047-98A7-221E-1128-CE4A0CD54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C2EFF-2F81-946C-7868-8092A1D7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1A8-6D76-4E76-9E53-D9C063E067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52286-957E-3D09-ED4C-2C2FAA63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D7B8A-0222-36FC-CAA5-5E6B8411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17C7-9F9E-4C94-9F67-942356CF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11A0-07D5-8BCC-D224-CB06F187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E48C4-12F7-829D-E3A7-EE9F5648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1A8-6D76-4E76-9E53-D9C063E067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44FEA-7B46-2BA2-1BC8-0EBF4033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148FA-94D3-6CEC-FB56-80432A99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17C7-9F9E-4C94-9F67-942356CF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3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A4998-F3A9-F9ED-DAE4-14140D9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1A8-6D76-4E76-9E53-D9C063E067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78952-F903-5561-7085-FF1544E3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AD19F-FEC4-9CA0-1855-F20C5BF5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17C7-9F9E-4C94-9F67-942356CF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3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A3C3-9764-EAE2-F673-18A77C44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A595-1E27-F605-FF7D-31BC056C5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C81CA-DFDB-1816-114C-D3F66B9EE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35F66-DE3B-8EF0-AB36-37B95722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1A8-6D76-4E76-9E53-D9C063E067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54C6A-E094-6B3C-F147-2CCFE594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3AF70-5AE5-441E-FE47-D5FC87E2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17C7-9F9E-4C94-9F67-942356CF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7806-93EF-7D69-DC1E-576D4F9A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D9944-006A-4CC4-9D46-B440D9CAA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754C7-37E4-52CB-A2EB-FA6AC90C6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11D33-94A6-19E0-CBB1-3FBE9F65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1A8-6D76-4E76-9E53-D9C063E067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F7E40-0C5D-2CE3-414F-1C9C3806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85208-38CD-0DEB-873F-C725AF16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F17C7-9F9E-4C94-9F67-942356CF7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0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00FF2-1E4F-0ACB-076C-4A7C63EA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ED33-D689-48BC-F171-C2B8AE295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19695-F6AC-4659-9F78-42A52158A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741A8-6D76-4E76-9E53-D9C063E0672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A4D0D-9541-CC95-D4F0-195901893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F83EC-1E8B-66AA-F8E1-FF5F5178A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17C7-9F9E-4C94-9F67-942356CF7C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451985486,&quot;Placement&quot;:&quot;Footer&quot;,&quot;Top&quot;:519.343,&quot;Left&quot;:453.295349,&quot;SlideWidth&quot;:960,&quot;SlideHeight&quot;:540}">
            <a:extLst>
              <a:ext uri="{FF2B5EF4-FFF2-40B4-BE49-F238E27FC236}">
                <a16:creationId xmlns:a16="http://schemas.microsoft.com/office/drawing/2014/main" id="{60590DEC-5E87-13D8-7D30-2B8BDC09E8E3}"/>
              </a:ext>
            </a:extLst>
          </p:cNvPr>
          <p:cNvSpPr txBox="1"/>
          <p:nvPr userDrawn="1"/>
        </p:nvSpPr>
        <p:spPr>
          <a:xfrm>
            <a:off x="5756851" y="6595656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Internal </a:t>
            </a:r>
          </a:p>
        </p:txBody>
      </p:sp>
    </p:spTree>
    <p:extLst>
      <p:ext uri="{BB962C8B-B14F-4D97-AF65-F5344CB8AC3E}">
        <p14:creationId xmlns:p14="http://schemas.microsoft.com/office/powerpoint/2010/main" val="108429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ge.sharepoint.com/:x:/r/sites/TIMPRisk/_layouts/15/doc2.aspx?sourcedoc=%7Bee520059-b61b-4c53-af05-eb4e1f389d19%7D&amp;action=edit&amp;activeCell=%27IndividualThreatDomains%27!D2&amp;wdinitialsession=307f8813-bbcf-40b3-9b3e-37dab54c93b3&amp;wdrldsc=4&amp;wdrldc=1&amp;wdrldr=AccessTokenExpiredWarning%2CRefreshingExpiredAccessT&amp;cid=c56723dd-b1df-4b8a-b33d-d6e9a2d7cabf&amp;ovuser=44ae661a-ece6-41aa-bc96-7c2c85a08941%2CA1YU%40pge.com&amp;clickparams=eyJBcHBOYW1lIjoiVGVhbXMtRGVza3RvcCIsIkFwcFZlcnNpb24iOiIyNy8yMzA3MDMwNzMzMCIsIkhhc0ZlZGVyYXRlZFVzZXIiOmZhbHNlfQ%3D%3D&amp;SafelinksUrl=https%3A%2F%2Fpge.sharepoint.com%2F%3Ax%3A%2Fr%2Fsites%2FTIMPRisk%2F_layouts%2F15%2Fdoc2.aspx" TargetMode="External"/><Relationship Id="rId2" Type="http://schemas.openxmlformats.org/officeDocument/2006/relationships/hyperlink" Target="https://pge-my.sharepoint.com/:x:/r/personal/s3lg_pge_com/Documents/Microsoft%20Teams%20Chat%20Files/TIMP_Risk_Data_Sources_Doc_12132022.xlsx?d=w75d46adc4cd34cd4a5870a7a576c224e&amp;csf=1&amp;web=1&amp;e=d23fG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ge-my.sharepoint.com/:x:/r/personal/s3lg_pge_com/Documents/Microsoft%20Teams%20Chat%20Files/TIMP_Risk_Data_Sources_Doc_12132022.xlsx?d=w75d46adc4cd34cd4a5870a7a576c224e&amp;csf=1&amp;web=1&amp;e=d23fG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1F64FD5-3C53-12CC-1202-051F7F7FF7AB}"/>
              </a:ext>
            </a:extLst>
          </p:cNvPr>
          <p:cNvSpPr/>
          <p:nvPr/>
        </p:nvSpPr>
        <p:spPr>
          <a:xfrm>
            <a:off x="2737262" y="738420"/>
            <a:ext cx="2084122" cy="40049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TIMP intermediate</a:t>
            </a:r>
          </a:p>
          <a:p>
            <a:r>
              <a:rPr lang="en-US" sz="1400" dirty="0"/>
              <a:t>data (</a:t>
            </a:r>
            <a:r>
              <a:rPr lang="en-US" sz="1400" dirty="0" err="1"/>
              <a:t>ValidationData.gdb</a:t>
            </a:r>
            <a:r>
              <a:rPr lang="en-US" sz="1400" dirty="0"/>
              <a:t>, Validation/…)</a:t>
            </a:r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E612B-25FD-83BA-7CA1-73B08DC0B576}"/>
              </a:ext>
            </a:extLst>
          </p:cNvPr>
          <p:cNvSpPr txBox="1"/>
          <p:nvPr/>
        </p:nvSpPr>
        <p:spPr>
          <a:xfrm>
            <a:off x="240227" y="891877"/>
            <a:ext cx="18050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GT-GIS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AEE33-15F2-6DB1-77ED-EA92C2D29071}"/>
              </a:ext>
            </a:extLst>
          </p:cNvPr>
          <p:cNvSpPr txBox="1"/>
          <p:nvPr/>
        </p:nvSpPr>
        <p:spPr>
          <a:xfrm>
            <a:off x="201886" y="1717008"/>
            <a:ext cx="18050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H-Forms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0D689-73F3-32A6-2C51-CAA3E7ABAB40}"/>
              </a:ext>
            </a:extLst>
          </p:cNvPr>
          <p:cNvSpPr txBox="1"/>
          <p:nvPr/>
        </p:nvSpPr>
        <p:spPr>
          <a:xfrm>
            <a:off x="237263" y="2354860"/>
            <a:ext cx="17516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A-Forms (SAP)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4A65A-BCBD-88A4-B06B-32BA4745BE61}"/>
              </a:ext>
            </a:extLst>
          </p:cNvPr>
          <p:cNvSpPr txBox="1"/>
          <p:nvPr/>
        </p:nvSpPr>
        <p:spPr>
          <a:xfrm>
            <a:off x="237263" y="4808447"/>
            <a:ext cx="1895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Data sources</a:t>
            </a:r>
          </a:p>
          <a:p>
            <a:r>
              <a:rPr lang="en-US" dirty="0">
                <a:solidFill>
                  <a:schemeClr val="accent6"/>
                </a:solidFill>
              </a:rPr>
              <a:t>At different places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76BCA9-569C-AC88-4B0B-A83D2279001C}"/>
              </a:ext>
            </a:extLst>
          </p:cNvPr>
          <p:cNvSpPr/>
          <p:nvPr/>
        </p:nvSpPr>
        <p:spPr>
          <a:xfrm>
            <a:off x="5041080" y="613453"/>
            <a:ext cx="2737263" cy="40969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A24DE-BF5E-F3F7-08E9-50C88024C61B}"/>
              </a:ext>
            </a:extLst>
          </p:cNvPr>
          <p:cNvSpPr txBox="1"/>
          <p:nvPr/>
        </p:nvSpPr>
        <p:spPr>
          <a:xfrm>
            <a:off x="5067799" y="738420"/>
            <a:ext cx="192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Mariner Database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9820C1-38CC-F7E8-D5CB-6EA28DEB4080}"/>
              </a:ext>
            </a:extLst>
          </p:cNvPr>
          <p:cNvSpPr/>
          <p:nvPr/>
        </p:nvSpPr>
        <p:spPr>
          <a:xfrm>
            <a:off x="5213271" y="1254720"/>
            <a:ext cx="2173185" cy="12528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379755-1467-7DA7-B699-226BB917677D}"/>
              </a:ext>
            </a:extLst>
          </p:cNvPr>
          <p:cNvSpPr/>
          <p:nvPr/>
        </p:nvSpPr>
        <p:spPr>
          <a:xfrm>
            <a:off x="5213272" y="2626321"/>
            <a:ext cx="2113808" cy="92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2C6D89-A78B-DE39-BE45-770A2F542281}"/>
              </a:ext>
            </a:extLst>
          </p:cNvPr>
          <p:cNvSpPr/>
          <p:nvPr/>
        </p:nvSpPr>
        <p:spPr>
          <a:xfrm>
            <a:off x="5213272" y="3803174"/>
            <a:ext cx="2113808" cy="6887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FAD53-CC4F-5184-BE07-7BFAA6F2C45F}"/>
              </a:ext>
            </a:extLst>
          </p:cNvPr>
          <p:cNvSpPr txBox="1"/>
          <p:nvPr/>
        </p:nvSpPr>
        <p:spPr>
          <a:xfrm>
            <a:off x="5337963" y="1373473"/>
            <a:ext cx="1217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Table: Coating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DDA986-9FF9-011E-C464-E9DBCAFC5511}"/>
              </a:ext>
            </a:extLst>
          </p:cNvPr>
          <p:cNvSpPr txBox="1"/>
          <p:nvPr/>
        </p:nvSpPr>
        <p:spPr>
          <a:xfrm>
            <a:off x="5334994" y="1688983"/>
            <a:ext cx="187036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Column: </a:t>
            </a:r>
            <a:r>
              <a:rPr lang="en-US" sz="1000" dirty="0" err="1"/>
              <a:t>CoatingLineDomain</a:t>
            </a:r>
            <a:endParaRPr 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4DD87-32DC-5406-77BA-37D29DDD95E7}"/>
              </a:ext>
            </a:extLst>
          </p:cNvPr>
          <p:cNvSpPr txBox="1"/>
          <p:nvPr/>
        </p:nvSpPr>
        <p:spPr>
          <a:xfrm>
            <a:off x="5274133" y="3116886"/>
            <a:ext cx="199208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Column: </a:t>
            </a:r>
            <a:r>
              <a:rPr lang="en-US" sz="1000" dirty="0" err="1"/>
              <a:t>CoatingConditionDomain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6024BE-17A9-907B-871D-0EF2420DAB1E}"/>
              </a:ext>
            </a:extLst>
          </p:cNvPr>
          <p:cNvSpPr txBox="1"/>
          <p:nvPr/>
        </p:nvSpPr>
        <p:spPr>
          <a:xfrm>
            <a:off x="5284029" y="2635395"/>
            <a:ext cx="2020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Table: </a:t>
            </a:r>
            <a:r>
              <a:rPr lang="en-US" sz="1400" dirty="0" err="1"/>
              <a:t>Coating_Condition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1941B2-3B6A-1C83-3273-4891A6FC5F8C}"/>
              </a:ext>
            </a:extLst>
          </p:cNvPr>
          <p:cNvSpPr txBox="1"/>
          <p:nvPr/>
        </p:nvSpPr>
        <p:spPr>
          <a:xfrm>
            <a:off x="5184933" y="3814834"/>
            <a:ext cx="794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Table: 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14BC86-76B5-0E28-82BF-BD8DC64933E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045276" y="1040984"/>
            <a:ext cx="3289718" cy="77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57F046-B36E-BE77-018C-06C686528005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2006935" y="1812094"/>
            <a:ext cx="3328059" cy="8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3C2CD4-CCB3-9DA7-75AE-729B8F0A2CC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000754" y="1812094"/>
            <a:ext cx="3334240" cy="79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08C846-51CC-ACB2-4EF7-B51049CD52AD}"/>
              </a:ext>
            </a:extLst>
          </p:cNvPr>
          <p:cNvSpPr txBox="1"/>
          <p:nvPr/>
        </p:nvSpPr>
        <p:spPr>
          <a:xfrm>
            <a:off x="4943560" y="4760832"/>
            <a:ext cx="3223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Mariner Table on mariner server</a:t>
            </a:r>
          </a:p>
          <a:p>
            <a:r>
              <a:rPr lang="en-US" sz="1400" dirty="0"/>
              <a:t>SME: Gordon/Steven Liu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AB046B-E822-38EC-FEA1-29DF67485932}"/>
              </a:ext>
            </a:extLst>
          </p:cNvPr>
          <p:cNvSpPr txBox="1"/>
          <p:nvPr/>
        </p:nvSpPr>
        <p:spPr>
          <a:xfrm>
            <a:off x="8544300" y="1681250"/>
            <a:ext cx="179386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Attachment3 – EC 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757317-DA32-5BE0-9FA4-D5B63B53A7DC}"/>
              </a:ext>
            </a:extLst>
          </p:cNvPr>
          <p:cNvSpPr txBox="1"/>
          <p:nvPr/>
        </p:nvSpPr>
        <p:spPr>
          <a:xfrm>
            <a:off x="8559144" y="2507567"/>
            <a:ext cx="179386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Attachment3 – IC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24E87D-010E-6522-3C2A-2E519BE8B875}"/>
              </a:ext>
            </a:extLst>
          </p:cNvPr>
          <p:cNvSpPr txBox="1"/>
          <p:nvPr/>
        </p:nvSpPr>
        <p:spPr>
          <a:xfrm>
            <a:off x="8570032" y="3318250"/>
            <a:ext cx="22068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Attachment3 – …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61A5B7-4D1A-5A75-1893-66BEAFE2490C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>
            <a:off x="7205358" y="1812094"/>
            <a:ext cx="1338942" cy="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4EFAE9-2240-E052-6907-D4B32AC1F379}"/>
              </a:ext>
            </a:extLst>
          </p:cNvPr>
          <p:cNvCxnSpPr>
            <a:stCxn id="17" idx="3"/>
          </p:cNvCxnSpPr>
          <p:nvPr/>
        </p:nvCxnSpPr>
        <p:spPr>
          <a:xfrm flipV="1">
            <a:off x="7266219" y="2019986"/>
            <a:ext cx="1218705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91B612-E899-1CC5-B988-1B655802B0DC}"/>
              </a:ext>
            </a:extLst>
          </p:cNvPr>
          <p:cNvCxnSpPr>
            <a:stCxn id="13" idx="3"/>
          </p:cNvCxnSpPr>
          <p:nvPr/>
        </p:nvCxnSpPr>
        <p:spPr>
          <a:xfrm flipV="1">
            <a:off x="7327080" y="2103806"/>
            <a:ext cx="1217220" cy="20437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1FFE51D-0904-67CD-50AB-5EA976D56A1F}"/>
              </a:ext>
            </a:extLst>
          </p:cNvPr>
          <p:cNvSpPr txBox="1"/>
          <p:nvPr/>
        </p:nvSpPr>
        <p:spPr>
          <a:xfrm>
            <a:off x="7778343" y="318519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5B3B2E-5CE7-297B-EA17-7187DCF21D7D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7205358" y="1812094"/>
            <a:ext cx="1364674" cy="164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F511E82-4981-1EB5-1542-4D108FCBF5E9}"/>
              </a:ext>
            </a:extLst>
          </p:cNvPr>
          <p:cNvSpPr txBox="1"/>
          <p:nvPr/>
        </p:nvSpPr>
        <p:spPr>
          <a:xfrm>
            <a:off x="5334994" y="2037146"/>
            <a:ext cx="187036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Column: ??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D95460-E833-98EF-BE8B-8597C9E81111}"/>
              </a:ext>
            </a:extLst>
          </p:cNvPr>
          <p:cNvSpPr txBox="1"/>
          <p:nvPr/>
        </p:nvSpPr>
        <p:spPr>
          <a:xfrm>
            <a:off x="5284029" y="4145954"/>
            <a:ext cx="187036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Column: ??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AD3293-1AEC-8147-5452-34ED800E62CA}"/>
              </a:ext>
            </a:extLst>
          </p:cNvPr>
          <p:cNvCxnSpPr>
            <a:stCxn id="13" idx="3"/>
          </p:cNvCxnSpPr>
          <p:nvPr/>
        </p:nvCxnSpPr>
        <p:spPr>
          <a:xfrm flipV="1">
            <a:off x="7327080" y="2876899"/>
            <a:ext cx="1232064" cy="12706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375F79-7706-E478-9AB4-B48FBC806E0A}"/>
              </a:ext>
            </a:extLst>
          </p:cNvPr>
          <p:cNvSpPr txBox="1"/>
          <p:nvPr/>
        </p:nvSpPr>
        <p:spPr>
          <a:xfrm>
            <a:off x="10654196" y="2160256"/>
            <a:ext cx="977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EC_LOF_Risk</a:t>
            </a:r>
            <a:endParaRPr lang="en-US" sz="12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6DB7E0-BBC7-6A55-B475-A94252995C4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0338162" y="1819750"/>
            <a:ext cx="711828" cy="39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598DF7D-5B9D-5D2C-8ED7-1783CF336CE6}"/>
              </a:ext>
            </a:extLst>
          </p:cNvPr>
          <p:cNvSpPr txBox="1"/>
          <p:nvPr/>
        </p:nvSpPr>
        <p:spPr>
          <a:xfrm>
            <a:off x="237263" y="3016510"/>
            <a:ext cx="21647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Atmospheric corrosion program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76051F-7971-D1AF-9B44-88556AC85816}"/>
              </a:ext>
            </a:extLst>
          </p:cNvPr>
          <p:cNvSpPr txBox="1"/>
          <p:nvPr/>
        </p:nvSpPr>
        <p:spPr>
          <a:xfrm>
            <a:off x="9139097" y="4760832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Run models</a:t>
            </a:r>
          </a:p>
          <a:p>
            <a:r>
              <a:rPr lang="en-US" sz="1400" dirty="0"/>
              <a:t>SME: Jackson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68EA841-B838-6B9B-6780-94264EC796A2}"/>
              </a:ext>
            </a:extLst>
          </p:cNvPr>
          <p:cNvSpPr/>
          <p:nvPr/>
        </p:nvSpPr>
        <p:spPr>
          <a:xfrm>
            <a:off x="103370" y="172449"/>
            <a:ext cx="2363047" cy="5460754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102F90-0DB0-011B-5049-F8BB089988B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385410" y="3339675"/>
            <a:ext cx="2898619" cy="9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3FF928-B61F-B05B-2303-766EB7984860}"/>
              </a:ext>
            </a:extLst>
          </p:cNvPr>
          <p:cNvSpPr txBox="1"/>
          <p:nvPr/>
        </p:nvSpPr>
        <p:spPr>
          <a:xfrm>
            <a:off x="95002" y="5870331"/>
            <a:ext cx="3900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Goal: Figure out the data sources so they can</a:t>
            </a:r>
          </a:p>
          <a:p>
            <a:r>
              <a:rPr lang="en-US" sz="1600" dirty="0"/>
              <a:t>be ingested into Foundry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6263DB-6D03-3673-561E-BEBCBD26E9EC}"/>
              </a:ext>
            </a:extLst>
          </p:cNvPr>
          <p:cNvSpPr txBox="1"/>
          <p:nvPr/>
        </p:nvSpPr>
        <p:spPr>
          <a:xfrm>
            <a:off x="7867403" y="91658"/>
            <a:ext cx="383573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References to check for these mappings:</a:t>
            </a: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1. Threat flowchart data mapping: </a:t>
            </a:r>
            <a:r>
              <a:rPr lang="en-US" sz="1000" dirty="0">
                <a:hlinkClick r:id="rId2"/>
              </a:rPr>
              <a:t>TIMP_Risk_Data_Sources_Doc_12132022.xlsx</a:t>
            </a:r>
            <a:br>
              <a:rPr lang="en-US" sz="1000" dirty="0"/>
            </a:br>
            <a:r>
              <a:rPr lang="en-US" sz="1000" dirty="0"/>
              <a:t>2. Risk model data mapping (Mariner table) (refer to 6/28/2023 notes)</a:t>
            </a:r>
          </a:p>
          <a:p>
            <a:r>
              <a:rPr lang="en-US" sz="1000" dirty="0">
                <a:hlinkClick r:id="rId3"/>
              </a:rPr>
              <a:t>QRAD Data Variable Mapping 2022.xlsx (sharepoint.com)</a:t>
            </a:r>
            <a:endParaRPr lang="en-US" sz="1400" dirty="0"/>
          </a:p>
          <a:p>
            <a:r>
              <a:rPr lang="en-US" sz="1000" dirty="0"/>
              <a:t>3. Steven/Gordon/Jackson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651F43F-6D4E-E7FC-A441-7A6474EDD3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5477" y="201730"/>
            <a:ext cx="5311928" cy="951048"/>
          </a:xfrm>
          <a:prstGeom prst="bentConnector3">
            <a:avLst>
              <a:gd name="adj1" fmla="val 99966"/>
            </a:avLst>
          </a:prstGeom>
          <a:ln>
            <a:solidFill>
              <a:schemeClr val="accent3"/>
            </a:solidFill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49986D0-4A9A-1C50-22C8-012B1268DB21}"/>
              </a:ext>
            </a:extLst>
          </p:cNvPr>
          <p:cNvSpPr txBox="1"/>
          <p:nvPr/>
        </p:nvSpPr>
        <p:spPr>
          <a:xfrm>
            <a:off x="4976486" y="5870331"/>
            <a:ext cx="56037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Different data sources gets pulled into intermediate data storage,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then gets cleaned and aggregated into Mariner database tables,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before being used to do risk model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50166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1A1F7F-5B26-AC6F-E2B7-1CE619550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3" y="531496"/>
            <a:ext cx="11408236" cy="59612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FE142-49B2-12B0-5A79-AAA7760885C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589836" y="1008680"/>
            <a:ext cx="367624" cy="1651393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F88C0D-53AE-D24A-5B33-85AC9B9CCA9F}"/>
              </a:ext>
            </a:extLst>
          </p:cNvPr>
          <p:cNvSpPr txBox="1"/>
          <p:nvPr/>
        </p:nvSpPr>
        <p:spPr>
          <a:xfrm>
            <a:off x="7843653" y="362349"/>
            <a:ext cx="3492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ValidationData.gdb</a:t>
            </a:r>
            <a:r>
              <a:rPr lang="en-US" sz="1200" b="1" dirty="0">
                <a:solidFill>
                  <a:srgbClr val="FF0000"/>
                </a:solidFill>
              </a:rPr>
              <a:t> means Gordon/Steve pulled the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data from original sources and compiled them in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this database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ED7AB6-CD0C-F806-DF39-8894E2B95289}"/>
              </a:ext>
            </a:extLst>
          </p:cNvPr>
          <p:cNvCxnSpPr/>
          <p:nvPr/>
        </p:nvCxnSpPr>
        <p:spPr>
          <a:xfrm flipH="1">
            <a:off x="10539351" y="765958"/>
            <a:ext cx="308758" cy="2084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17C424-3C3C-44C5-2620-E8DBB0B598E5}"/>
              </a:ext>
            </a:extLst>
          </p:cNvPr>
          <p:cNvSpPr txBox="1"/>
          <p:nvPr/>
        </p:nvSpPr>
        <p:spPr>
          <a:xfrm>
            <a:off x="5183579" y="765958"/>
            <a:ext cx="1989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DataQuality</a:t>
            </a:r>
            <a:r>
              <a:rPr lang="en-US" sz="1200" b="1" dirty="0">
                <a:solidFill>
                  <a:srgbClr val="FF0000"/>
                </a:solidFill>
              </a:rPr>
              <a:t>\??</a:t>
            </a:r>
            <a:br>
              <a:rPr lang="en-US" sz="1200" b="1" dirty="0">
                <a:solidFill>
                  <a:srgbClr val="FF0000"/>
                </a:solidFill>
              </a:rPr>
            </a:br>
            <a:r>
              <a:rPr lang="en-US" sz="1200" b="1" dirty="0">
                <a:solidFill>
                  <a:srgbClr val="FF0000"/>
                </a:solidFill>
              </a:rPr>
              <a:t>Gordon/Steven compiled it?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904E98-F3C6-4CF1-C515-9CC1B55DA985}"/>
              </a:ext>
            </a:extLst>
          </p:cNvPr>
          <p:cNvCxnSpPr/>
          <p:nvPr/>
        </p:nvCxnSpPr>
        <p:spPr>
          <a:xfrm>
            <a:off x="6154710" y="1227623"/>
            <a:ext cx="1611752" cy="13018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DAFB7E-119A-F18B-E251-62B59241CD04}"/>
              </a:ext>
            </a:extLst>
          </p:cNvPr>
          <p:cNvSpPr txBox="1"/>
          <p:nvPr/>
        </p:nvSpPr>
        <p:spPr>
          <a:xfrm>
            <a:off x="1923803" y="911046"/>
            <a:ext cx="2934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This column (G) are likely all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Intermediate TIMP data storage,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NOT raw sources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A248EC-C078-DFCF-B08C-2DBC6C07CC1C}"/>
              </a:ext>
            </a:extLst>
          </p:cNvPr>
          <p:cNvCxnSpPr>
            <a:cxnSpLocks/>
          </p:cNvCxnSpPr>
          <p:nvPr/>
        </p:nvCxnSpPr>
        <p:spPr>
          <a:xfrm>
            <a:off x="4880758" y="1341912"/>
            <a:ext cx="1353787" cy="9440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220D2A9-0F89-E97B-A213-3C793BD22BAF}"/>
              </a:ext>
            </a:extLst>
          </p:cNvPr>
          <p:cNvSpPr/>
          <p:nvPr/>
        </p:nvSpPr>
        <p:spPr>
          <a:xfrm>
            <a:off x="3954483" y="4756068"/>
            <a:ext cx="2200227" cy="15437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86BBD-1370-406D-1A82-B0E603EA5DC7}"/>
              </a:ext>
            </a:extLst>
          </p:cNvPr>
          <p:cNvSpPr txBox="1"/>
          <p:nvPr/>
        </p:nvSpPr>
        <p:spPr>
          <a:xfrm>
            <a:off x="4224482" y="6447702"/>
            <a:ext cx="4981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Ask Richard/Steven what data and/or transformation this involves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EAAD6E0-2E8F-439D-F144-02F2692D0AC4}"/>
              </a:ext>
            </a:extLst>
          </p:cNvPr>
          <p:cNvCxnSpPr>
            <a:stCxn id="29" idx="1"/>
          </p:cNvCxnSpPr>
          <p:nvPr/>
        </p:nvCxnSpPr>
        <p:spPr>
          <a:xfrm rot="10800000">
            <a:off x="4049486" y="4910447"/>
            <a:ext cx="174996" cy="169114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9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C172C1-BC48-45D1-5EE0-471865FFD46A}"/>
              </a:ext>
            </a:extLst>
          </p:cNvPr>
          <p:cNvSpPr txBox="1"/>
          <p:nvPr/>
        </p:nvSpPr>
        <p:spPr>
          <a:xfrm>
            <a:off x="724394" y="482378"/>
            <a:ext cx="222662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Raw sources:</a:t>
            </a:r>
          </a:p>
          <a:p>
            <a:br>
              <a:rPr lang="en-US" dirty="0"/>
            </a:br>
            <a:r>
              <a:rPr lang="en-US" dirty="0"/>
              <a:t>GT-GIS,</a:t>
            </a:r>
          </a:p>
          <a:p>
            <a:r>
              <a:rPr lang="en-US" dirty="0"/>
              <a:t>H-Forms,</a:t>
            </a:r>
          </a:p>
          <a:p>
            <a:r>
              <a:rPr lang="en-US" dirty="0"/>
              <a:t>A-Form (SAP),</a:t>
            </a:r>
          </a:p>
          <a:p>
            <a:r>
              <a:rPr lang="en-US" dirty="0"/>
              <a:t>DA Program,</a:t>
            </a:r>
          </a:p>
          <a:p>
            <a:r>
              <a:rPr lang="en-US" dirty="0"/>
              <a:t>Corrosion Program,</a:t>
            </a:r>
          </a:p>
          <a:p>
            <a:r>
              <a:rPr lang="en-US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29FDA-2BFF-45D1-A2E6-A918A1488A59}"/>
              </a:ext>
            </a:extLst>
          </p:cNvPr>
          <p:cNvSpPr txBox="1"/>
          <p:nvPr/>
        </p:nvSpPr>
        <p:spPr>
          <a:xfrm>
            <a:off x="5425043" y="482378"/>
            <a:ext cx="320237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Intermediate sources:</a:t>
            </a:r>
          </a:p>
          <a:p>
            <a:br>
              <a:rPr lang="en-US" dirty="0"/>
            </a:br>
            <a:r>
              <a:rPr lang="en-US" dirty="0" err="1"/>
              <a:t>TIMP_LeakRepair</a:t>
            </a:r>
            <a:r>
              <a:rPr lang="en-US" dirty="0"/>
              <a:t> (</a:t>
            </a:r>
            <a:r>
              <a:rPr lang="en-US" dirty="0" err="1"/>
              <a:t>Leakmaster</a:t>
            </a:r>
            <a:r>
              <a:rPr lang="en-US" dirty="0"/>
              <a:t>)</a:t>
            </a:r>
          </a:p>
          <a:p>
            <a:r>
              <a:rPr lang="en-US" dirty="0"/>
              <a:t>Casing,</a:t>
            </a:r>
          </a:p>
          <a:p>
            <a:r>
              <a:rPr lang="en-US" dirty="0" err="1"/>
              <a:t>Soil_master</a:t>
            </a:r>
            <a:r>
              <a:rPr lang="en-US" dirty="0"/>
              <a:t>,</a:t>
            </a:r>
          </a:p>
          <a:p>
            <a:r>
              <a:rPr lang="en-US" dirty="0"/>
              <a:t>MIC,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A84C172-0375-BE65-AAE9-592D74D685C0}"/>
              </a:ext>
            </a:extLst>
          </p:cNvPr>
          <p:cNvSpPr/>
          <p:nvPr/>
        </p:nvSpPr>
        <p:spPr>
          <a:xfrm>
            <a:off x="2951017" y="1563032"/>
            <a:ext cx="2474026" cy="7184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E5778-5B9C-7C21-CC30-2CBB5FF08745}"/>
              </a:ext>
            </a:extLst>
          </p:cNvPr>
          <p:cNvSpPr txBox="1"/>
          <p:nvPr/>
        </p:nvSpPr>
        <p:spPr>
          <a:xfrm>
            <a:off x="320635" y="2980706"/>
            <a:ext cx="9350445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 the context of EC, for example:</a:t>
            </a:r>
          </a:p>
          <a:p>
            <a:r>
              <a:rPr lang="en-US" sz="1200" dirty="0"/>
              <a:t>- How many distinct intermediate sources are needed? (Column G in</a:t>
            </a:r>
            <a:r>
              <a:rPr lang="en-US" sz="1200" dirty="0">
                <a:hlinkClick r:id="rId2"/>
              </a:rPr>
              <a:t> TIMP_Risk_Data_Sources_Doc_12132022.xlsx</a:t>
            </a:r>
            <a:r>
              <a:rPr lang="en-US" sz="1200" dirty="0"/>
              <a:t>)</a:t>
            </a:r>
          </a:p>
          <a:p>
            <a:r>
              <a:rPr lang="en-US" sz="1200" dirty="0"/>
              <a:t>- How many distinct raw data sources are used to derived these intermediate sources? (Column E in </a:t>
            </a:r>
            <a:r>
              <a:rPr lang="en-US" sz="1200" dirty="0">
                <a:hlinkClick r:id="rId2"/>
              </a:rPr>
              <a:t>TIMP_Risk_Data_Sources_Doc_12132022.xlsx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For raw sources, some are more straight forward.</a:t>
            </a:r>
          </a:p>
          <a:p>
            <a:r>
              <a:rPr lang="en-US" sz="1200" dirty="0"/>
              <a:t>Ex: H-Forms, A-Forms – they are forms that get digitized.</a:t>
            </a:r>
          </a:p>
          <a:p>
            <a:endParaRPr lang="en-US" sz="1200" dirty="0"/>
          </a:p>
          <a:p>
            <a:r>
              <a:rPr lang="en-US" sz="1200" dirty="0"/>
              <a:t>DA program/Corrosion program:  need to figure out the specific dataset(s) that get pulled from these data sources.</a:t>
            </a:r>
          </a:p>
          <a:p>
            <a:endParaRPr lang="en-US" sz="1200" dirty="0"/>
          </a:p>
          <a:p>
            <a:r>
              <a:rPr lang="en-US" sz="1200" dirty="0"/>
              <a:t>Note: “Dataset” here can mean a specific table in a database, an excel sheet, or other method of record.</a:t>
            </a:r>
          </a:p>
          <a:p>
            <a:endParaRPr lang="en-US" sz="1200" dirty="0"/>
          </a:p>
          <a:p>
            <a:r>
              <a:rPr lang="en-US" sz="1200" u="sng" dirty="0"/>
              <a:t>Deliverable 1 example:</a:t>
            </a:r>
          </a:p>
          <a:p>
            <a:pPr marL="342900" indent="-342900">
              <a:buAutoNum type="arabicPeriod"/>
            </a:pPr>
            <a:r>
              <a:rPr lang="en-US" sz="1200" dirty="0"/>
              <a:t>Coating condition is derived from GT-GIS pipe specs, H-Forms, and A-Form (SAP)</a:t>
            </a:r>
          </a:p>
          <a:p>
            <a:pPr marL="342900" indent="-342900">
              <a:buAutoNum type="arabicPeriod"/>
            </a:pPr>
            <a:r>
              <a:rPr lang="en-US" sz="1200" dirty="0" err="1"/>
              <a:t>Soil_Master</a:t>
            </a:r>
            <a:r>
              <a:rPr lang="en-US" sz="1200" dirty="0"/>
              <a:t> intermediate data- set is derived from dataset x of DA program, dataset y of Corrosion program, and …</a:t>
            </a:r>
          </a:p>
          <a:p>
            <a:endParaRPr lang="en-US" sz="1200" dirty="0"/>
          </a:p>
          <a:p>
            <a:r>
              <a:rPr lang="en-US" sz="1200" u="sng" dirty="0"/>
              <a:t>Aggregation deliverable example:</a:t>
            </a:r>
          </a:p>
          <a:p>
            <a:pPr marL="342900" indent="-342900">
              <a:buAutoNum type="arabicPeriod"/>
            </a:pPr>
            <a:r>
              <a:rPr lang="en-US" sz="1200" dirty="0"/>
              <a:t>Dataset x of DA program feeds into 20 intermediate sources used for EC</a:t>
            </a:r>
          </a:p>
          <a:p>
            <a:pPr marL="342900" indent="-342900">
              <a:buAutoNum type="arabicPeriod"/>
            </a:pPr>
            <a:r>
              <a:rPr lang="en-US" sz="1200" dirty="0"/>
              <a:t>Dataset y of corrosion program feeds into 30 intermediate sources used for EC</a:t>
            </a:r>
          </a:p>
          <a:p>
            <a:pPr marL="342900" indent="-342900">
              <a:buAutoNum type="arabicPeriod"/>
            </a:pPr>
            <a:r>
              <a:rPr lang="en-US" sz="1200" dirty="0"/>
              <a:t>H-Forms feed into 50 intermediate sources used for EC..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7AE6C5-AF40-1F89-35F5-98E16FEED6E8}"/>
              </a:ext>
            </a:extLst>
          </p:cNvPr>
          <p:cNvSpPr txBox="1"/>
          <p:nvPr/>
        </p:nvSpPr>
        <p:spPr>
          <a:xfrm>
            <a:off x="3206674" y="1206420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Steven/Gordon</a:t>
            </a:r>
          </a:p>
          <a:p>
            <a:r>
              <a:rPr lang="en-US" sz="1400" dirty="0"/>
              <a:t>and other SME magic</a:t>
            </a:r>
          </a:p>
        </p:txBody>
      </p:sp>
    </p:spTree>
    <p:extLst>
      <p:ext uri="{BB962C8B-B14F-4D97-AF65-F5344CB8AC3E}">
        <p14:creationId xmlns:p14="http://schemas.microsoft.com/office/powerpoint/2010/main" val="21647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947DC-D60E-B8EA-55E6-1A11512E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260"/>
            <a:ext cx="10515600" cy="582070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Example for goal of investigation:</a:t>
            </a:r>
          </a:p>
          <a:p>
            <a:r>
              <a:rPr lang="en-US" sz="2000" dirty="0"/>
              <a:t>Richard/</a:t>
            </a:r>
            <a:r>
              <a:rPr lang="en-US" sz="2000" dirty="0" err="1"/>
              <a:t>StevenLiu</a:t>
            </a:r>
            <a:r>
              <a:rPr lang="en-US" sz="2000" dirty="0"/>
              <a:t> tells me: Dataset x from Corrosion Program (column E) feeds into “Soil_Master2022” (column G)</a:t>
            </a:r>
          </a:p>
          <a:p>
            <a:r>
              <a:rPr lang="en-US" sz="2000" dirty="0" err="1"/>
              <a:t>JasonKletchka</a:t>
            </a:r>
            <a:r>
              <a:rPr lang="en-US" sz="2000" dirty="0"/>
              <a:t>/</a:t>
            </a:r>
            <a:r>
              <a:rPr lang="en-US" sz="2000" dirty="0" err="1"/>
              <a:t>StevenLiu</a:t>
            </a:r>
            <a:r>
              <a:rPr lang="en-US" sz="2000" dirty="0"/>
              <a:t> tells me: Dataset y from Corrosion </a:t>
            </a:r>
            <a:r>
              <a:rPr lang="en-US" sz="2000" dirty="0" err="1"/>
              <a:t>Progrm</a:t>
            </a:r>
            <a:r>
              <a:rPr lang="en-US" sz="2000" dirty="0"/>
              <a:t> feeds into “DC int”</a:t>
            </a:r>
          </a:p>
          <a:p>
            <a:r>
              <a:rPr lang="en-US" sz="2000" dirty="0" err="1"/>
              <a:t>JasonKletchka</a:t>
            </a:r>
            <a:r>
              <a:rPr lang="en-US" sz="2000" dirty="0"/>
              <a:t>/</a:t>
            </a:r>
            <a:r>
              <a:rPr lang="en-US" sz="2000" dirty="0" err="1"/>
              <a:t>StevenLiu</a:t>
            </a:r>
            <a:r>
              <a:rPr lang="en-US" sz="2000" dirty="0"/>
              <a:t> tells me: Dataset x from Corrosion Program feeds into “Bart lines into Transit Lines”</a:t>
            </a:r>
          </a:p>
          <a:p>
            <a:r>
              <a:rPr lang="en-US" sz="2000" dirty="0"/>
              <a:t>Aggregate summary:</a:t>
            </a:r>
          </a:p>
          <a:p>
            <a:pPr lvl="1"/>
            <a:r>
              <a:rPr lang="en-US" sz="2000" dirty="0"/>
              <a:t>Dataset x from Corrosion Program feeds into 2 intermediate datasets</a:t>
            </a:r>
          </a:p>
          <a:p>
            <a:pPr lvl="1"/>
            <a:r>
              <a:rPr lang="en-US" sz="2000" dirty="0"/>
              <a:t>Dataset y from Corrosion Program feeds into 1 intermediate datasets</a:t>
            </a:r>
          </a:p>
          <a:p>
            <a:r>
              <a:rPr lang="en-US" sz="2000" dirty="0"/>
              <a:t>So in this example, Dataset x should be prioritized for ingestion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2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619</Words>
  <Application>Microsoft Office PowerPoint</Application>
  <PresentationFormat>Widescreen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Pacific Gas and Electric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Yin, Allen</dc:creator>
  <cp:lastModifiedBy>Yin, Allen</cp:lastModifiedBy>
  <cp:revision>1</cp:revision>
  <dcterms:created xsi:type="dcterms:W3CDTF">2023-12-19T22:40:20Z</dcterms:created>
  <dcterms:modified xsi:type="dcterms:W3CDTF">2023-12-20T00:12:20Z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fb56ae-b253-43b2-ae76-5b0fef4d3037_Enabled">
    <vt:lpwstr>true</vt:lpwstr>
  </property>
  <property fmtid="{D5CDD505-2E9C-101B-9397-08002B2CF9AE}" pid="3" name="MSIP_Label_64fb56ae-b253-43b2-ae76-5b0fef4d3037_SetDate">
    <vt:lpwstr>2023-12-20T00:12:20Z</vt:lpwstr>
  </property>
  <property fmtid="{D5CDD505-2E9C-101B-9397-08002B2CF9AE}" pid="4" name="MSIP_Label_64fb56ae-b253-43b2-ae76-5b0fef4d3037_Method">
    <vt:lpwstr>Privileged</vt:lpwstr>
  </property>
  <property fmtid="{D5CDD505-2E9C-101B-9397-08002B2CF9AE}" pid="5" name="MSIP_Label_64fb56ae-b253-43b2-ae76-5b0fef4d3037_Name">
    <vt:lpwstr>Internal (With Markings)</vt:lpwstr>
  </property>
  <property fmtid="{D5CDD505-2E9C-101B-9397-08002B2CF9AE}" pid="6" name="MSIP_Label_64fb56ae-b253-43b2-ae76-5b0fef4d3037_SiteId">
    <vt:lpwstr>44ae661a-ece6-41aa-bc96-7c2c85a08941</vt:lpwstr>
  </property>
  <property fmtid="{D5CDD505-2E9C-101B-9397-08002B2CF9AE}" pid="7" name="MSIP_Label_64fb56ae-b253-43b2-ae76-5b0fef4d3037_ActionId">
    <vt:lpwstr>da66bc1a-d919-4b99-91d6-ea2c021247e9</vt:lpwstr>
  </property>
  <property fmtid="{D5CDD505-2E9C-101B-9397-08002B2CF9AE}" pid="8" name="MSIP_Label_64fb56ae-b253-43b2-ae76-5b0fef4d3037_ContentBits">
    <vt:lpwstr>3</vt:lpwstr>
  </property>
</Properties>
</file>