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301" r:id="rId2"/>
    <p:sldId id="258" r:id="rId3"/>
    <p:sldId id="259" r:id="rId4"/>
    <p:sldId id="260" r:id="rId5"/>
    <p:sldId id="261" r:id="rId6"/>
    <p:sldId id="262" r:id="rId7"/>
    <p:sldId id="30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99" d="100"/>
          <a:sy n="99" d="100"/>
        </p:scale>
        <p:origin x="10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10" Type="http://schemas.openxmlformats.org/officeDocument/2006/relationships/image" Target="../media/image10.wmf"/><Relationship Id="rId4" Type="http://schemas.openxmlformats.org/officeDocument/2006/relationships/image" Target="../media/image4.wmf"/><Relationship Id="rId9"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5.wmf"/><Relationship Id="rId2" Type="http://schemas.openxmlformats.org/officeDocument/2006/relationships/image" Target="../media/image12.wmf"/><Relationship Id="rId1" Type="http://schemas.openxmlformats.org/officeDocument/2006/relationships/image" Target="../media/image4.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3.wmf"/><Relationship Id="rId5" Type="http://schemas.openxmlformats.org/officeDocument/2006/relationships/image" Target="../media/image18.wmf"/><Relationship Id="rId4"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5.wmf"/><Relationship Id="rId7" Type="http://schemas.openxmlformats.org/officeDocument/2006/relationships/image" Target="../media/image15.wmf"/><Relationship Id="rId2" Type="http://schemas.openxmlformats.org/officeDocument/2006/relationships/image" Target="../media/image4.wmf"/><Relationship Id="rId1" Type="http://schemas.openxmlformats.org/officeDocument/2006/relationships/image" Target="../media/image22.wmf"/><Relationship Id="rId6" Type="http://schemas.openxmlformats.org/officeDocument/2006/relationships/image" Target="../media/image14.wmf"/><Relationship Id="rId5" Type="http://schemas.openxmlformats.org/officeDocument/2006/relationships/image" Target="../media/image24.wmf"/><Relationship Id="rId4"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0.wmf"/><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0.wmf"/><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5D8AC9-6A92-4863-BC5C-4AA47C1507DA}" type="datetimeFigureOut">
              <a:rPr lang="zh-TW" altLang="en-US" smtClean="0"/>
              <a:t>2018/2/12</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B47494-D232-4B86-B2C9-29201EB99623}" type="slidenum">
              <a:rPr lang="zh-TW" altLang="en-US" smtClean="0"/>
              <a:t>‹#›</a:t>
            </a:fld>
            <a:endParaRPr lang="zh-TW" altLang="en-US"/>
          </a:p>
        </p:txBody>
      </p:sp>
    </p:spTree>
    <p:extLst>
      <p:ext uri="{BB962C8B-B14F-4D97-AF65-F5344CB8AC3E}">
        <p14:creationId xmlns:p14="http://schemas.microsoft.com/office/powerpoint/2010/main" val="3063727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n.wikipedia.org/wiki/Vowel_height"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s://en.wikipedia.org/wiki/Roundedness" TargetMode="External"/><Relationship Id="rId4" Type="http://schemas.openxmlformats.org/officeDocument/2006/relationships/hyperlink" Target="https://en.wikipedia.org/wiki/Vowel_backness"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163.21.57.10/%E6%95%99%E5%AD%B8%E5%96%AE%E4%BD%8D/kp6/2007dp/download/teacher_teach/%E8%98%87%E7%B4%A0%E8%8F%AF%E8%80%81%E5%B8%AB/%E8%A8%88%E6%A6%82/%E5%90%8C%E4%BD%8D%E5%85%83%E6%AA%A2%E6%9F%A5(Parity%20Check).ppt"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arxiv.org/abs/1611.03530"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Actually for every machine learning</a:t>
            </a:r>
          </a:p>
          <a:p>
            <a:r>
              <a:rPr lang="en-US" altLang="zh-TW" dirty="0"/>
              <a:t>Three things</a:t>
            </a:r>
            <a:r>
              <a:rPr lang="en-US" altLang="zh-TW" baseline="0" dirty="0"/>
              <a:t>: model, cost, learning</a:t>
            </a:r>
            <a:endParaRPr lang="en-US" altLang="zh-TW"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1</a:t>
            </a:fld>
            <a:endParaRPr lang="zh-TW" altLang="en-US"/>
          </a:p>
        </p:txBody>
      </p:sp>
    </p:spTree>
    <p:extLst>
      <p:ext uri="{BB962C8B-B14F-4D97-AF65-F5344CB8AC3E}">
        <p14:creationId xmlns:p14="http://schemas.microsoft.com/office/powerpoint/2010/main" val="2963193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14</a:t>
            </a:fld>
            <a:endParaRPr lang="zh-TW" altLang="en-US"/>
          </a:p>
        </p:txBody>
      </p:sp>
    </p:spTree>
    <p:extLst>
      <p:ext uri="{BB962C8B-B14F-4D97-AF65-F5344CB8AC3E}">
        <p14:creationId xmlns:p14="http://schemas.microsoft.com/office/powerpoint/2010/main" val="3889724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a:t>Poepel</a:t>
            </a:r>
            <a:r>
              <a:rPr lang="en-US" altLang="zh-TW" baseline="0" dirty="0"/>
              <a:t> said AI</a:t>
            </a:r>
            <a:r>
              <a:rPr lang="zh-TW" altLang="en-US" baseline="0" dirty="0"/>
              <a:t>＝　ｄｅｅｐ　＋　ｂｉｇｄａｔａ</a:t>
            </a:r>
            <a:endParaRPr lang="en-US" altLang="zh-TW" baseline="0" dirty="0"/>
          </a:p>
          <a:p>
            <a:r>
              <a:rPr lang="en-US" altLang="zh-TW" baseline="0" dirty="0" err="1"/>
              <a:t>Bigdata</a:t>
            </a:r>
            <a:r>
              <a:rPr lang="en-US" altLang="zh-TW" baseline="0" dirty="0"/>
              <a:t> -&gt; deep</a:t>
            </a:r>
          </a:p>
          <a:p>
            <a:r>
              <a:rPr lang="en-US" altLang="zh-TW" baseline="0" dirty="0"/>
              <a:t>Deep is not for big data</a:t>
            </a:r>
          </a:p>
          <a:p>
            <a:endParaRPr lang="en-US" altLang="zh-TW" dirty="0"/>
          </a:p>
          <a:p>
            <a:endParaRPr lang="en-US" altLang="zh-TW" dirty="0"/>
          </a:p>
          <a:p>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Deep Learning also works on small data set.</a:t>
            </a:r>
            <a:endParaRPr lang="zh-TW" altLang="en-US" sz="1200" dirty="0"/>
          </a:p>
          <a:p>
            <a:endParaRPr lang="en-US" altLang="zh-TW" dirty="0"/>
          </a:p>
          <a:p>
            <a:endParaRPr lang="en-US" altLang="zh-TW" dirty="0"/>
          </a:p>
          <a:p>
            <a:r>
              <a:rPr lang="en-US" altLang="zh-TW" dirty="0"/>
              <a:t>Need less data!!!!!</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15</a:t>
            </a:fld>
            <a:endParaRPr lang="zh-TW" altLang="en-US"/>
          </a:p>
        </p:txBody>
      </p:sp>
    </p:spTree>
    <p:extLst>
      <p:ext uri="{BB962C8B-B14F-4D97-AF65-F5344CB8AC3E}">
        <p14:creationId xmlns:p14="http://schemas.microsoft.com/office/powerpoint/2010/main" val="3500036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Less training data</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16</a:t>
            </a:fld>
            <a:endParaRPr lang="zh-TW" altLang="en-US"/>
          </a:p>
        </p:txBody>
      </p:sp>
    </p:spTree>
    <p:extLst>
      <p:ext uri="{BB962C8B-B14F-4D97-AF65-F5344CB8AC3E}">
        <p14:creationId xmlns:p14="http://schemas.microsoft.com/office/powerpoint/2010/main" val="4240764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Mel-scale Frequency </a:t>
            </a:r>
            <a:r>
              <a:rPr lang="en-US" altLang="zh-TW" sz="1200" b="0" i="0" kern="1200" dirty="0" err="1">
                <a:solidFill>
                  <a:schemeClr val="tx1"/>
                </a:solidFill>
                <a:effectLst/>
                <a:latin typeface="+mn-lt"/>
                <a:ea typeface="+mn-ea"/>
                <a:cs typeface="+mn-cs"/>
              </a:rPr>
              <a:t>Cepstral</a:t>
            </a:r>
            <a:r>
              <a:rPr lang="en-US" altLang="zh-TW" sz="1200" b="0" i="0" kern="1200" dirty="0">
                <a:solidFill>
                  <a:schemeClr val="tx1"/>
                </a:solidFill>
                <a:effectLst/>
                <a:latin typeface="+mn-lt"/>
                <a:ea typeface="+mn-ea"/>
                <a:cs typeface="+mn-cs"/>
              </a:rPr>
              <a:t> Coefficients</a:t>
            </a:r>
            <a:endParaRPr lang="zh-TW" altLang="en-US" b="1" dirty="0"/>
          </a:p>
        </p:txBody>
      </p:sp>
      <p:sp>
        <p:nvSpPr>
          <p:cNvPr id="4" name="投影片編號版面配置區 3"/>
          <p:cNvSpPr>
            <a:spLocks noGrp="1"/>
          </p:cNvSpPr>
          <p:nvPr>
            <p:ph type="sldNum" sz="quarter" idx="10"/>
          </p:nvPr>
        </p:nvSpPr>
        <p:spPr/>
        <p:txBody>
          <a:bodyPr/>
          <a:lstStyle/>
          <a:p>
            <a:fld id="{BD22BD70-4397-4067-AAF5-075DD707A23D}" type="slidenum">
              <a:rPr lang="zh-TW" altLang="en-US" smtClean="0"/>
              <a:t>18</a:t>
            </a:fld>
            <a:endParaRPr lang="zh-TW" altLang="en-US"/>
          </a:p>
        </p:txBody>
      </p:sp>
    </p:spTree>
    <p:extLst>
      <p:ext uri="{BB962C8B-B14F-4D97-AF65-F5344CB8AC3E}">
        <p14:creationId xmlns:p14="http://schemas.microsoft.com/office/powerpoint/2010/main" val="21336620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http://www.danielpovey.com/files/icassp10_multiling.pdf</a:t>
            </a:r>
          </a:p>
          <a:p>
            <a:endParaRPr lang="en-US" altLang="zh-TW" dirty="0"/>
          </a:p>
          <a:p>
            <a:r>
              <a:rPr lang="en-US" altLang="zh-TW" sz="1200" b="0" i="0" kern="1200" dirty="0">
                <a:solidFill>
                  <a:schemeClr val="tx1"/>
                </a:solidFill>
                <a:effectLst/>
                <a:latin typeface="+mn-lt"/>
                <a:ea typeface="+mn-ea"/>
                <a:cs typeface="+mn-cs"/>
              </a:rPr>
              <a:t>The vertical axis of the chart is mapped by </a:t>
            </a:r>
            <a:r>
              <a:rPr lang="en-US" altLang="zh-TW" sz="1200" b="0" i="0" u="none" strike="noStrike" kern="1200" dirty="0">
                <a:solidFill>
                  <a:schemeClr val="tx1"/>
                </a:solidFill>
                <a:effectLst/>
                <a:latin typeface="+mn-lt"/>
                <a:ea typeface="+mn-ea"/>
                <a:cs typeface="+mn-cs"/>
                <a:hlinkClick r:id="rId3" tooltip="Vowel height"/>
              </a:rPr>
              <a:t>vowel height</a:t>
            </a:r>
            <a:r>
              <a:rPr lang="en-US" altLang="zh-TW" sz="1200" b="0" i="0" kern="1200" dirty="0">
                <a:solidFill>
                  <a:schemeClr val="tx1"/>
                </a:solidFill>
                <a:effectLst/>
                <a:latin typeface="+mn-lt"/>
                <a:ea typeface="+mn-ea"/>
                <a:cs typeface="+mn-cs"/>
              </a:rPr>
              <a:t>. Vowels pronounced with the tongue lowered are at the bottom, and vowels pronounced with the tongue raised are at the top. For example, [ɑ] (the first vowel in </a:t>
            </a:r>
            <a:r>
              <a:rPr lang="en-US" altLang="zh-TW" sz="1200" b="0" i="1" kern="1200" dirty="0">
                <a:solidFill>
                  <a:schemeClr val="tx1"/>
                </a:solidFill>
                <a:effectLst/>
                <a:latin typeface="+mn-lt"/>
                <a:ea typeface="+mn-ea"/>
                <a:cs typeface="+mn-cs"/>
              </a:rPr>
              <a:t>father</a:t>
            </a:r>
            <a:r>
              <a:rPr lang="en-US" altLang="zh-TW" sz="1200" b="0" i="0" kern="1200" dirty="0">
                <a:solidFill>
                  <a:schemeClr val="tx1"/>
                </a:solidFill>
                <a:effectLst/>
                <a:latin typeface="+mn-lt"/>
                <a:ea typeface="+mn-ea"/>
                <a:cs typeface="+mn-cs"/>
              </a:rPr>
              <a:t>) is at the bottom because the tongue is lowered in this position. However, [</a:t>
            </a:r>
            <a:r>
              <a:rPr lang="en-US" altLang="zh-TW" sz="1200" b="0" i="0" kern="1200" dirty="0" err="1">
                <a:solidFill>
                  <a:schemeClr val="tx1"/>
                </a:solidFill>
                <a:effectLst/>
                <a:latin typeface="+mn-lt"/>
                <a:ea typeface="+mn-ea"/>
                <a:cs typeface="+mn-cs"/>
              </a:rPr>
              <a:t>i</a:t>
            </a:r>
            <a:r>
              <a:rPr lang="en-US" altLang="zh-TW" sz="1200" b="0" i="0" kern="1200" dirty="0">
                <a:solidFill>
                  <a:schemeClr val="tx1"/>
                </a:solidFill>
                <a:effectLst/>
                <a:latin typeface="+mn-lt"/>
                <a:ea typeface="+mn-ea"/>
                <a:cs typeface="+mn-cs"/>
              </a:rPr>
              <a:t>] (the vowel in "meet") is at the top because the sound is said with the tongue raised to the roof of the mouth.</a:t>
            </a:r>
          </a:p>
          <a:p>
            <a:r>
              <a:rPr lang="en-US" altLang="zh-TW" sz="1200" b="0" i="0" kern="1200" dirty="0">
                <a:solidFill>
                  <a:schemeClr val="tx1"/>
                </a:solidFill>
                <a:effectLst/>
                <a:latin typeface="+mn-lt"/>
                <a:ea typeface="+mn-ea"/>
                <a:cs typeface="+mn-cs"/>
              </a:rPr>
              <a:t>In a similar fashion, the horizontal axis of the chart is determined by </a:t>
            </a:r>
            <a:r>
              <a:rPr lang="en-US" altLang="zh-TW" sz="1200" b="0" i="0" u="none" strike="noStrike" kern="1200" dirty="0">
                <a:solidFill>
                  <a:schemeClr val="tx1"/>
                </a:solidFill>
                <a:effectLst/>
                <a:latin typeface="+mn-lt"/>
                <a:ea typeface="+mn-ea"/>
                <a:cs typeface="+mn-cs"/>
                <a:hlinkClick r:id="rId4" tooltip="Vowel backness"/>
              </a:rPr>
              <a:t>vowel </a:t>
            </a:r>
            <a:r>
              <a:rPr lang="en-US" altLang="zh-TW" sz="1200" b="0" i="0" u="none" strike="noStrike" kern="1200" dirty="0" err="1">
                <a:solidFill>
                  <a:schemeClr val="tx1"/>
                </a:solidFill>
                <a:effectLst/>
                <a:latin typeface="+mn-lt"/>
                <a:ea typeface="+mn-ea"/>
                <a:cs typeface="+mn-cs"/>
                <a:hlinkClick r:id="rId4" tooltip="Vowel backness"/>
              </a:rPr>
              <a:t>backness</a:t>
            </a:r>
            <a:r>
              <a:rPr lang="en-US" altLang="zh-TW" sz="1200" b="0" i="0" kern="1200" dirty="0">
                <a:solidFill>
                  <a:schemeClr val="tx1"/>
                </a:solidFill>
                <a:effectLst/>
                <a:latin typeface="+mn-lt"/>
                <a:ea typeface="+mn-ea"/>
                <a:cs typeface="+mn-cs"/>
              </a:rPr>
              <a:t>. Vowels with the tongue moved towards the front of the mouth (such as [ɛ], the vowel in "met") are to the left in the chart, while those in which it is moved to the back (such as [ʌ], the vowel in "but") are placed to the right in the chart.</a:t>
            </a:r>
          </a:p>
          <a:p>
            <a:r>
              <a:rPr lang="en-US" altLang="zh-TW" sz="1200" b="0" i="0" kern="1200" dirty="0">
                <a:solidFill>
                  <a:schemeClr val="tx1"/>
                </a:solidFill>
                <a:effectLst/>
                <a:latin typeface="+mn-lt"/>
                <a:ea typeface="+mn-ea"/>
                <a:cs typeface="+mn-cs"/>
              </a:rPr>
              <a:t>In places where vowels are paired, the right represents a </a:t>
            </a:r>
            <a:r>
              <a:rPr lang="en-US" altLang="zh-TW" sz="1200" b="0" i="0" u="none" strike="noStrike" kern="1200" dirty="0">
                <a:solidFill>
                  <a:schemeClr val="tx1"/>
                </a:solidFill>
                <a:effectLst/>
                <a:latin typeface="+mn-lt"/>
                <a:ea typeface="+mn-ea"/>
                <a:cs typeface="+mn-cs"/>
                <a:hlinkClick r:id="rId5" tooltip="Roundedness"/>
              </a:rPr>
              <a:t>rounded vowel</a:t>
            </a:r>
            <a:r>
              <a:rPr lang="en-US" altLang="zh-TW" sz="1200" b="0" i="0" kern="1200" dirty="0">
                <a:solidFill>
                  <a:schemeClr val="tx1"/>
                </a:solidFill>
                <a:effectLst/>
                <a:latin typeface="+mn-lt"/>
                <a:ea typeface="+mn-ea"/>
                <a:cs typeface="+mn-cs"/>
              </a:rPr>
              <a:t> (in which the lips are rounded) while the left is its unrounded counterpart.</a:t>
            </a:r>
          </a:p>
          <a:p>
            <a:endParaRPr lang="zh-TW" altLang="en-US" dirty="0"/>
          </a:p>
        </p:txBody>
      </p:sp>
      <p:sp>
        <p:nvSpPr>
          <p:cNvPr id="4" name="投影片編號版面配置區 3"/>
          <p:cNvSpPr>
            <a:spLocks noGrp="1"/>
          </p:cNvSpPr>
          <p:nvPr>
            <p:ph type="sldNum" sz="quarter" idx="10"/>
          </p:nvPr>
        </p:nvSpPr>
        <p:spPr/>
        <p:txBody>
          <a:bodyPr/>
          <a:lstStyle/>
          <a:p>
            <a:fld id="{BD22BD70-4397-4067-AAF5-075DD707A23D}" type="slidenum">
              <a:rPr lang="zh-TW" altLang="en-US" smtClean="0"/>
              <a:t>21</a:t>
            </a:fld>
            <a:endParaRPr lang="zh-TW" altLang="en-US"/>
          </a:p>
        </p:txBody>
      </p:sp>
    </p:spTree>
    <p:extLst>
      <p:ext uri="{BB962C8B-B14F-4D97-AF65-F5344CB8AC3E}">
        <p14:creationId xmlns:p14="http://schemas.microsoft.com/office/powerpoint/2010/main" val="883158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err="1">
                <a:latin typeface="Times-Roman6"/>
              </a:rPr>
              <a:t>senones</a:t>
            </a:r>
            <a:r>
              <a:rPr lang="en-US" altLang="zh-TW" sz="1200" dirty="0">
                <a:latin typeface="Times-Roman6"/>
              </a:rPr>
              <a:t> (tied </a:t>
            </a:r>
            <a:r>
              <a:rPr lang="en-US" altLang="zh-TW" sz="1200" dirty="0" err="1">
                <a:latin typeface="Times-Roman6"/>
              </a:rPr>
              <a:t>triphone</a:t>
            </a:r>
            <a:endParaRPr lang="en-US" altLang="zh-TW" sz="1200" dirty="0">
              <a:latin typeface="Times-Roman6"/>
            </a:endParaRPr>
          </a:p>
          <a:p>
            <a:r>
              <a:rPr lang="en-US" altLang="zh-TW" sz="1200" dirty="0">
                <a:latin typeface="Times-Roman6"/>
              </a:rPr>
              <a:t>states)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RNN may</a:t>
            </a:r>
            <a:r>
              <a:rPr lang="en-US" altLang="zh-TW" baseline="0" dirty="0"/>
              <a:t> be preferred, but it still can not address the problem</a:t>
            </a:r>
            <a:endParaRPr lang="zh-TW" altLang="en-US" dirty="0"/>
          </a:p>
          <a:p>
            <a:endParaRPr lang="en-US" altLang="zh-TW" sz="1200" dirty="0">
              <a:latin typeface="Times-Roman6"/>
            </a:endParaRPr>
          </a:p>
          <a:p>
            <a:endParaRPr lang="en-US" altLang="zh-TW" sz="1200" dirty="0">
              <a:latin typeface="Times-Roman6"/>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Dynamics should be considered </a:t>
            </a:r>
            <a:endParaRPr lang="zh-TW" altLang="en-US" sz="1200" dirty="0"/>
          </a:p>
          <a:p>
            <a:endParaRPr lang="en-US" altLang="zh-TW" sz="1200" dirty="0">
              <a:latin typeface="Times-Roman6"/>
            </a:endParaRPr>
          </a:p>
          <a:p>
            <a:endParaRPr lang="en-US" altLang="zh-TW" sz="1200" dirty="0">
              <a:latin typeface="Times-Roman6"/>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Three ways to doing that</a:t>
            </a:r>
            <a:endParaRPr lang="zh-TW" altLang="en-US" sz="1200" dirty="0"/>
          </a:p>
          <a:p>
            <a:endParaRPr lang="en-US" altLang="zh-TW" sz="1200" dirty="0">
              <a:latin typeface="Times-Roman6"/>
            </a:endParaRPr>
          </a:p>
          <a:p>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BD22BD70-4397-4067-AAF5-075DD707A23D}" type="slidenum">
              <a:rPr lang="zh-TW" altLang="en-US" smtClean="0"/>
              <a:t>22</a:t>
            </a:fld>
            <a:endParaRPr lang="zh-TW" altLang="en-US"/>
          </a:p>
        </p:txBody>
      </p:sp>
    </p:spTree>
    <p:extLst>
      <p:ext uri="{BB962C8B-B14F-4D97-AF65-F5344CB8AC3E}">
        <p14:creationId xmlns:p14="http://schemas.microsoft.com/office/powerpoint/2010/main" val="4622352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http://www.ipachart.com/</a:t>
            </a:r>
            <a:endParaRPr lang="zh-TW" altLang="en-US" dirty="0"/>
          </a:p>
          <a:p>
            <a:endParaRPr lang="en-US" altLang="zh-TW" dirty="0"/>
          </a:p>
          <a:p>
            <a:endParaRPr lang="en-US" altLang="zh-TW" dirty="0"/>
          </a:p>
          <a:p>
            <a:r>
              <a:rPr lang="en-US" altLang="zh-TW" dirty="0"/>
              <a:t>http://csl.anthropomatik.kit.edu/downloads/354_Paper.pdf</a:t>
            </a:r>
          </a:p>
          <a:p>
            <a:r>
              <a:rPr lang="en-US" altLang="zh-TW" dirty="0"/>
              <a:t>143-1500-42-1500-152</a:t>
            </a:r>
          </a:p>
          <a:p>
            <a:r>
              <a:rPr lang="en-US" altLang="zh-TW" dirty="0"/>
              <a:t>This</a:t>
            </a:r>
            <a:r>
              <a:rPr lang="en-US" altLang="zh-TW" baseline="0" dirty="0"/>
              <a:t> is BN </a:t>
            </a:r>
            <a:r>
              <a:rPr lang="en-US" altLang="zh-TW" baseline="0" dirty="0" err="1"/>
              <a:t>acturally</a:t>
            </a:r>
            <a:endParaRPr lang="en-US" altLang="zh-TW" baseline="0" dirty="0"/>
          </a:p>
          <a:p>
            <a:endParaRPr lang="en-US" altLang="zh-TW" baseline="0" dirty="0"/>
          </a:p>
          <a:p>
            <a:r>
              <a:rPr lang="en-US" altLang="zh-TW" sz="1200" b="0" i="0" kern="1200" dirty="0">
                <a:solidFill>
                  <a:schemeClr val="tx1"/>
                </a:solidFill>
                <a:effectLst/>
                <a:latin typeface="+mn-lt"/>
                <a:ea typeface="+mn-ea"/>
                <a:cs typeface="+mn-cs"/>
              </a:rPr>
              <a:t>a </a:t>
            </a:r>
            <a:r>
              <a:rPr lang="en-US" altLang="zh-TW" sz="1200" b="0" i="1" kern="1200" dirty="0">
                <a:solidFill>
                  <a:schemeClr val="tx1"/>
                </a:solidFill>
                <a:effectLst/>
                <a:latin typeface="+mn-lt"/>
                <a:ea typeface="+mn-ea"/>
                <a:cs typeface="+mn-cs"/>
              </a:rPr>
              <a:t>rounded</a:t>
            </a:r>
            <a:r>
              <a:rPr lang="en-US" altLang="zh-TW" sz="1200" b="0" i="0" kern="1200" dirty="0">
                <a:solidFill>
                  <a:schemeClr val="tx1"/>
                </a:solidFill>
                <a:effectLst/>
                <a:latin typeface="+mn-lt"/>
                <a:ea typeface="+mn-ea"/>
                <a:cs typeface="+mn-cs"/>
              </a:rPr>
              <a:t> vowel, the lips form a circular opening</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BD22BD70-4397-4067-AAF5-075DD707A23D}" type="slidenum">
              <a:rPr lang="zh-TW" altLang="en-US" smtClean="0"/>
              <a:t>23</a:t>
            </a:fld>
            <a:endParaRPr lang="zh-TW" altLang="en-US"/>
          </a:p>
        </p:txBody>
      </p:sp>
    </p:spTree>
    <p:extLst>
      <p:ext uri="{BB962C8B-B14F-4D97-AF65-F5344CB8AC3E}">
        <p14:creationId xmlns:p14="http://schemas.microsoft.com/office/powerpoint/2010/main" val="282879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a:p>
            <a:endParaRPr lang="en-US" altLang="zh-TW" dirty="0"/>
          </a:p>
          <a:p>
            <a:r>
              <a:rPr lang="en-US" altLang="zh-TW" dirty="0"/>
              <a:t>Any Boolean function can be written as a sum of products (disjunctive normal form: AND gates on the first layer with optional negation of inputs, and OR gate on the second layer) or a product of sums (conjunctive normal form: OR gates on the first layer with optional negation of inputs, and </a:t>
            </a:r>
            <a:r>
              <a:rPr lang="en-US" altLang="zh-TW" dirty="0" err="1"/>
              <a:t>AND</a:t>
            </a:r>
            <a:r>
              <a:rPr lang="en-US" altLang="zh-TW" dirty="0"/>
              <a:t> gate on the second layer).</a:t>
            </a:r>
          </a:p>
          <a:p>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i="0" u="none" strike="noStrike" kern="1200" dirty="0">
                <a:solidFill>
                  <a:schemeClr val="tx1"/>
                </a:solidFill>
                <a:effectLst/>
                <a:latin typeface="+mn-lt"/>
                <a:ea typeface="+mn-ea"/>
                <a:cs typeface="+mn-cs"/>
                <a:hlinkClick r:id="rId3"/>
              </a:rPr>
              <a:t>同位元檢查</a:t>
            </a:r>
            <a:r>
              <a:rPr lang="en-US" altLang="zh-TW" sz="1200" b="0" i="0" u="none" strike="noStrike" kern="1200" dirty="0">
                <a:solidFill>
                  <a:schemeClr val="tx1"/>
                </a:solidFill>
                <a:effectLst/>
                <a:latin typeface="+mn-lt"/>
                <a:ea typeface="+mn-ea"/>
                <a:cs typeface="+mn-cs"/>
                <a:hlinkClick r:id="rId3"/>
              </a:rPr>
              <a:t>(Parity Check)</a:t>
            </a:r>
            <a:endParaRPr lang="en-US" altLang="zh-TW" sz="1200" b="0" i="0" u="none" strike="noStrike"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b="0" i="0" u="none" strike="noStrike"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00 1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01 0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10 0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11  1</a:t>
            </a:r>
          </a:p>
          <a:p>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25</a:t>
            </a:fld>
            <a:endParaRPr lang="zh-TW" altLang="en-US"/>
          </a:p>
        </p:txBody>
      </p:sp>
    </p:spTree>
    <p:extLst>
      <p:ext uri="{BB962C8B-B14F-4D97-AF65-F5344CB8AC3E}">
        <p14:creationId xmlns:p14="http://schemas.microsoft.com/office/powerpoint/2010/main" val="20492692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28</a:t>
            </a:fld>
            <a:endParaRPr lang="zh-TW" altLang="en-US"/>
          </a:p>
        </p:txBody>
      </p:sp>
    </p:spTree>
    <p:extLst>
      <p:ext uri="{BB962C8B-B14F-4D97-AF65-F5344CB8AC3E}">
        <p14:creationId xmlns:p14="http://schemas.microsoft.com/office/powerpoint/2010/main" val="15304918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It is hard to define deep learning.</a:t>
            </a:r>
          </a:p>
          <a:p>
            <a:endParaRPr lang="en-US" altLang="zh-TW" dirty="0"/>
          </a:p>
          <a:p>
            <a:r>
              <a:rPr lang="zh-TW" altLang="en-US" dirty="0"/>
              <a:t>生產線的概念</a:t>
            </a:r>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29</a:t>
            </a:fld>
            <a:endParaRPr lang="zh-TW" altLang="en-US"/>
          </a:p>
        </p:txBody>
      </p:sp>
    </p:spTree>
    <p:extLst>
      <p:ext uri="{BB962C8B-B14F-4D97-AF65-F5344CB8AC3E}">
        <p14:creationId xmlns:p14="http://schemas.microsoft.com/office/powerpoint/2010/main" val="2413079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preceding example employed typical “opportunistic,” or found, data. But even data generated by a designed experiment need external information. A DoD project from the early days of neural networks attempted to distinguish aerial images of forests with and without tanks in them. Perfect performance was achieved on the training set, and then on an </a:t>
            </a:r>
            <a:r>
              <a:rPr lang="en-US" altLang="zh-TW" dirty="0" err="1"/>
              <a:t>outof</a:t>
            </a:r>
            <a:r>
              <a:rPr lang="en-US" altLang="zh-TW" dirty="0"/>
              <a:t>-sample set of data that had been gathered at the same time but not used for training. This was celebrated but, wisely, a confirming study was performed. New images were collected on which the models performed extremely poorly. This drove investigation into the features driving the models and revealed them to be magnitude readings from specific locations of the images; i.e., background pixels. It turns out that the day the tanks had been photographed was sunny, and that for </a:t>
            </a:r>
            <a:r>
              <a:rPr lang="en-US" altLang="zh-TW" dirty="0" err="1"/>
              <a:t>nontanks</a:t>
            </a:r>
            <a:r>
              <a:rPr lang="en-US" altLang="zh-TW" dirty="0"/>
              <a:t>, cloudy!11 Even resampling the original data wouldn’t have protected against this error, as the flaw was inherent in the generating experiment.</a:t>
            </a:r>
          </a:p>
          <a:p>
            <a:endParaRPr lang="en-US" altLang="zh-TW" dirty="0"/>
          </a:p>
          <a:p>
            <a:r>
              <a:rPr lang="en-US" altLang="zh-TW" dirty="0"/>
              <a:t>PBS featured this project in a 1991 documentary series The Machine That Changed the World: Episode IV, “The Thinking Machine.”</a:t>
            </a:r>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2</a:t>
            </a:fld>
            <a:endParaRPr lang="zh-TW" altLang="en-US"/>
          </a:p>
        </p:txBody>
      </p:sp>
    </p:spTree>
    <p:extLst>
      <p:ext uri="{BB962C8B-B14F-4D97-AF65-F5344CB8AC3E}">
        <p14:creationId xmlns:p14="http://schemas.microsoft.com/office/powerpoint/2010/main" val="22804774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Each box is a simple function in product line</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30</a:t>
            </a:fld>
            <a:endParaRPr lang="zh-TW" altLang="en-US"/>
          </a:p>
        </p:txBody>
      </p:sp>
    </p:spTree>
    <p:extLst>
      <p:ext uri="{BB962C8B-B14F-4D97-AF65-F5344CB8AC3E}">
        <p14:creationId xmlns:p14="http://schemas.microsoft.com/office/powerpoint/2010/main" val="42303128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Same</a:t>
            </a:r>
            <a:r>
              <a:rPr lang="en-US" altLang="zh-TW" baseline="0" dirty="0"/>
              <a:t> as in image and text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MFCC:</a:t>
            </a:r>
            <a:r>
              <a:rPr lang="en-US" altLang="zh-TW" sz="1200" baseline="0" dirty="0"/>
              <a:t> </a:t>
            </a:r>
            <a:r>
              <a:rPr lang="en-US" altLang="zh-TW" sz="1200" b="0" i="0" kern="1200" dirty="0">
                <a:solidFill>
                  <a:schemeClr val="tx1"/>
                </a:solidFill>
                <a:effectLst/>
                <a:latin typeface="+mn-lt"/>
                <a:ea typeface="+mn-ea"/>
                <a:cs typeface="+mn-cs"/>
              </a:rPr>
              <a:t>Mel-frequency cepstral coefficients</a:t>
            </a:r>
            <a:endParaRPr lang="zh-TW" altLang="en-US" sz="1200"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31</a:t>
            </a:fld>
            <a:endParaRPr lang="zh-TW" altLang="en-US"/>
          </a:p>
        </p:txBody>
      </p:sp>
    </p:spTree>
    <p:extLst>
      <p:ext uri="{BB962C8B-B14F-4D97-AF65-F5344CB8AC3E}">
        <p14:creationId xmlns:p14="http://schemas.microsoft.com/office/powerpoint/2010/main" val="13148812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Scale Invariant Feature Transform </a:t>
            </a:r>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32</a:t>
            </a:fld>
            <a:endParaRPr lang="zh-TW" altLang="en-US"/>
          </a:p>
        </p:txBody>
      </p:sp>
    </p:spTree>
    <p:extLst>
      <p:ext uri="{BB962C8B-B14F-4D97-AF65-F5344CB8AC3E}">
        <p14:creationId xmlns:p14="http://schemas.microsoft.com/office/powerpoint/2010/main" val="42810593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 Lower later for speaker </a:t>
            </a:r>
            <a:r>
              <a:rPr lang="en-US" altLang="zh-TW" dirty="0" err="1"/>
              <a:t>adp</a:t>
            </a:r>
            <a:endParaRPr lang="en-US" altLang="zh-TW" dirty="0"/>
          </a:p>
          <a:p>
            <a:r>
              <a:rPr lang="en-US" altLang="zh-TW" dirty="0"/>
              <a:t>. This fits with human speech recognition which appears to use many layers of feature extractors and event detectors [7].</a:t>
            </a:r>
          </a:p>
          <a:p>
            <a:endParaRPr lang="zh-TW" altLang="en-US" dirty="0"/>
          </a:p>
        </p:txBody>
      </p:sp>
      <p:sp>
        <p:nvSpPr>
          <p:cNvPr id="4" name="投影片編號版面配置區 3"/>
          <p:cNvSpPr>
            <a:spLocks noGrp="1"/>
          </p:cNvSpPr>
          <p:nvPr>
            <p:ph type="sldNum" sz="quarter" idx="10"/>
          </p:nvPr>
        </p:nvSpPr>
        <p:spPr/>
        <p:txBody>
          <a:bodyPr/>
          <a:lstStyle/>
          <a:p>
            <a:fld id="{BD22BD70-4397-4067-AAF5-075DD707A23D}" type="slidenum">
              <a:rPr lang="zh-TW" altLang="en-US" smtClean="0"/>
              <a:t>35</a:t>
            </a:fld>
            <a:endParaRPr lang="zh-TW" altLang="en-US"/>
          </a:p>
        </p:txBody>
      </p:sp>
    </p:spTree>
    <p:extLst>
      <p:ext uri="{BB962C8B-B14F-4D97-AF65-F5344CB8AC3E}">
        <p14:creationId xmlns:p14="http://schemas.microsoft.com/office/powerpoint/2010/main" val="27073448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 Lower later for speaker </a:t>
            </a:r>
            <a:r>
              <a:rPr lang="en-US" altLang="zh-TW" dirty="0" err="1"/>
              <a:t>adp</a:t>
            </a:r>
            <a:endParaRPr lang="en-US" altLang="zh-TW" dirty="0"/>
          </a:p>
          <a:p>
            <a:r>
              <a:rPr lang="en-US" altLang="zh-TW" dirty="0"/>
              <a:t>. This fits with human speech recognition which appears to use many layers of feature extractors and event detectors [7].</a:t>
            </a:r>
          </a:p>
          <a:p>
            <a:endParaRPr lang="zh-TW" altLang="en-US" dirty="0"/>
          </a:p>
        </p:txBody>
      </p:sp>
      <p:sp>
        <p:nvSpPr>
          <p:cNvPr id="4" name="投影片編號版面配置區 3"/>
          <p:cNvSpPr>
            <a:spLocks noGrp="1"/>
          </p:cNvSpPr>
          <p:nvPr>
            <p:ph type="sldNum" sz="quarter" idx="10"/>
          </p:nvPr>
        </p:nvSpPr>
        <p:spPr/>
        <p:txBody>
          <a:bodyPr/>
          <a:lstStyle/>
          <a:p>
            <a:fld id="{BD22BD70-4397-4067-AAF5-075DD707A23D}" type="slidenum">
              <a:rPr lang="zh-TW" altLang="en-US" smtClean="0"/>
              <a:t>36</a:t>
            </a:fld>
            <a:endParaRPr lang="zh-TW" altLang="en-US"/>
          </a:p>
        </p:txBody>
      </p:sp>
    </p:spTree>
    <p:extLst>
      <p:ext uri="{BB962C8B-B14F-4D97-AF65-F5344CB8AC3E}">
        <p14:creationId xmlns:p14="http://schemas.microsoft.com/office/powerpoint/2010/main" val="36432934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hlinkClick r:id="rId3"/>
              </a:rPr>
              <a:t>Understanding deep learning requires rethinking generalization</a:t>
            </a:r>
            <a:endParaRPr lang="en-US" altLang="zh-TW" dirty="0"/>
          </a:p>
          <a:p>
            <a:r>
              <a:rPr lang="en-US" altLang="zh-TW" dirty="0"/>
              <a:t>https://medium.com/intuitionmachine/rethinking-generalization-in-deep-learning-ec66ed684ace</a:t>
            </a:r>
            <a:endParaRPr lang="zh-TW" altLang="en-US" dirty="0"/>
          </a:p>
          <a:p>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r>
              <a:rPr lang="en-US" altLang="zh-TW" dirty="0"/>
              <a:t>1. The effective capacity of neural networks is large enough for a brute-force memorization of the entire data set.</a:t>
            </a:r>
          </a:p>
          <a:p>
            <a:r>
              <a:rPr lang="en-US" altLang="zh-TW" i="1" dirty="0"/>
              <a:t>2. Even optimization on random labels remains easy. In fact, training time increases only by a small constant factor compared with training on the true labels.</a:t>
            </a:r>
          </a:p>
          <a:p>
            <a:r>
              <a:rPr lang="en-US" altLang="zh-TW" i="1" dirty="0"/>
              <a:t>3. Randomizing labels is solely a data transformation, leaving all other properties of the learning problem unchanged.</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demo</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https://xkcd.com/1838/</a:t>
            </a:r>
          </a:p>
          <a:p>
            <a:endParaRPr lang="en-US" altLang="zh-TW" dirty="0"/>
          </a:p>
          <a:p>
            <a:endParaRPr lang="en-US" altLang="zh-TW" dirty="0"/>
          </a:p>
          <a:p>
            <a:endParaRPr lang="en-US" altLang="zh-TW" dirty="0"/>
          </a:p>
          <a:p>
            <a:endParaRPr lang="en-US" altLang="zh-TW" dirty="0"/>
          </a:p>
          <a:p>
            <a:r>
              <a:rPr lang="zh-TW" altLang="en-US" dirty="0"/>
              <a:t>驗證留言</a:t>
            </a:r>
            <a:endParaRPr lang="en-US" altLang="zh-TW" dirty="0"/>
          </a:p>
          <a:p>
            <a:r>
              <a:rPr lang="en-US" altLang="zh-TW" dirty="0"/>
              <a:t>https://ntumlds.wordpress.com/2017/03/27/r05922018_drliao/</a:t>
            </a:r>
            <a:endParaRPr lang="zh-TW" altLang="en-US" dirty="0"/>
          </a:p>
        </p:txBody>
      </p:sp>
      <p:sp>
        <p:nvSpPr>
          <p:cNvPr id="4" name="投影片編號版面配置區 3"/>
          <p:cNvSpPr>
            <a:spLocks noGrp="1"/>
          </p:cNvSpPr>
          <p:nvPr>
            <p:ph type="sldNum" sz="quarter" idx="10"/>
          </p:nvPr>
        </p:nvSpPr>
        <p:spPr/>
        <p:txBody>
          <a:bodyPr/>
          <a:lstStyle/>
          <a:p>
            <a:fld id="{5D76B85E-76DE-4769-AC39-05214A330808}" type="slidenum">
              <a:rPr lang="zh-TW" altLang="en-US" smtClean="0"/>
              <a:t>38</a:t>
            </a:fld>
            <a:endParaRPr lang="zh-TW" altLang="en-US"/>
          </a:p>
        </p:txBody>
      </p:sp>
    </p:spTree>
    <p:extLst>
      <p:ext uri="{BB962C8B-B14F-4D97-AF65-F5344CB8AC3E}">
        <p14:creationId xmlns:p14="http://schemas.microsoft.com/office/powerpoint/2010/main" val="7114795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Shallow</a:t>
            </a:r>
            <a:r>
              <a:rPr lang="en-US" altLang="zh-TW" baseline="0" dirty="0" smtClean="0"/>
              <a:t> network </a:t>
            </a:r>
            <a:r>
              <a:rPr lang="zh-TW" altLang="en-US" baseline="0" dirty="0" smtClean="0"/>
              <a:t>單獨 </a:t>
            </a:r>
            <a:r>
              <a:rPr lang="en-US" altLang="zh-TW" baseline="0" dirty="0" smtClean="0"/>
              <a:t>train</a:t>
            </a:r>
            <a:r>
              <a:rPr lang="zh-TW" altLang="en-US" baseline="0" dirty="0" smtClean="0"/>
              <a:t> 不出來 </a:t>
            </a:r>
            <a:r>
              <a:rPr lang="en-US" altLang="zh-TW" baseline="0" dirty="0" smtClean="0"/>
              <a:t>deep network </a:t>
            </a:r>
            <a:r>
              <a:rPr lang="zh-TW" altLang="en-US" baseline="0" dirty="0" smtClean="0"/>
              <a:t>的</a:t>
            </a:r>
            <a:r>
              <a:rPr lang="en-US" altLang="zh-TW" baseline="0" smtClean="0"/>
              <a:t>performance, </a:t>
            </a:r>
            <a:r>
              <a:rPr lang="zh-TW" altLang="en-US" baseline="0" dirty="0" smtClean="0"/>
              <a:t>必須要模仿</a:t>
            </a:r>
            <a:r>
              <a:rPr lang="en-US" altLang="zh-TW" baseline="0" dirty="0" smtClean="0"/>
              <a:t>deep network</a:t>
            </a:r>
            <a:endParaRPr lang="zh-TW" altLang="en-US" dirty="0"/>
          </a:p>
        </p:txBody>
      </p:sp>
      <p:sp>
        <p:nvSpPr>
          <p:cNvPr id="4" name="投影片編號版面配置區 3"/>
          <p:cNvSpPr>
            <a:spLocks noGrp="1"/>
          </p:cNvSpPr>
          <p:nvPr>
            <p:ph type="sldNum" sz="quarter" idx="10"/>
          </p:nvPr>
        </p:nvSpPr>
        <p:spPr/>
        <p:txBody>
          <a:bodyPr/>
          <a:lstStyle/>
          <a:p>
            <a:fld id="{E4B47494-D232-4B86-B2C9-29201EB99623}" type="slidenum">
              <a:rPr lang="zh-TW" altLang="en-US" smtClean="0"/>
              <a:t>42</a:t>
            </a:fld>
            <a:endParaRPr lang="zh-TW" altLang="en-US"/>
          </a:p>
        </p:txBody>
      </p:sp>
    </p:spTree>
    <p:extLst>
      <p:ext uri="{BB962C8B-B14F-4D97-AF65-F5344CB8AC3E}">
        <p14:creationId xmlns:p14="http://schemas.microsoft.com/office/powerpoint/2010/main" val="3757396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1,-1,-3</a:t>
            </a:r>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5</a:t>
            </a:fld>
            <a:endParaRPr lang="zh-TW" altLang="en-US"/>
          </a:p>
        </p:txBody>
      </p:sp>
    </p:spTree>
    <p:extLst>
      <p:ext uri="{BB962C8B-B14F-4D97-AF65-F5344CB8AC3E}">
        <p14:creationId xmlns:p14="http://schemas.microsoft.com/office/powerpoint/2010/main" val="61037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sz="1200" dirty="0">
              <a:solidFill>
                <a:srgbClr val="0000FF"/>
              </a:solidFill>
            </a:endParaRPr>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7</a:t>
            </a:fld>
            <a:endParaRPr lang="zh-TW" altLang="en-US"/>
          </a:p>
        </p:txBody>
      </p:sp>
    </p:spTree>
    <p:extLst>
      <p:ext uri="{BB962C8B-B14F-4D97-AF65-F5344CB8AC3E}">
        <p14:creationId xmlns:p14="http://schemas.microsoft.com/office/powerpoint/2010/main" val="1151528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SWB</a:t>
            </a:r>
          </a:p>
          <a:p>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rgbClr val="0000FF"/>
                </a:solidFill>
              </a:rPr>
              <a:t>For a fixed number of parameters, a deep model is clearly better than the shallow one.</a:t>
            </a:r>
            <a:endParaRPr lang="zh-TW" altLang="en-US" sz="1200" dirty="0">
              <a:solidFill>
                <a:srgbClr val="0000FF"/>
              </a:solidFill>
            </a:endParaRPr>
          </a:p>
          <a:p>
            <a:endParaRPr lang="zh-TW" altLang="en-US" dirty="0"/>
          </a:p>
        </p:txBody>
      </p:sp>
      <p:sp>
        <p:nvSpPr>
          <p:cNvPr id="4" name="投影片編號版面配置區 3"/>
          <p:cNvSpPr>
            <a:spLocks noGrp="1"/>
          </p:cNvSpPr>
          <p:nvPr>
            <p:ph type="sldNum" sz="quarter" idx="10"/>
          </p:nvPr>
        </p:nvSpPr>
        <p:spPr/>
        <p:txBody>
          <a:bodyPr/>
          <a:lstStyle/>
          <a:p>
            <a:fld id="{BD22BD70-4397-4067-AAF5-075DD707A23D}" type="slidenum">
              <a:rPr lang="zh-TW" altLang="en-US" smtClean="0"/>
              <a:t>8</a:t>
            </a:fld>
            <a:endParaRPr lang="zh-TW" altLang="en-US"/>
          </a:p>
        </p:txBody>
      </p:sp>
    </p:spTree>
    <p:extLst>
      <p:ext uri="{BB962C8B-B14F-4D97-AF65-F5344CB8AC3E}">
        <p14:creationId xmlns:p14="http://schemas.microsoft.com/office/powerpoint/2010/main" val="3212068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9</a:t>
            </a:fld>
            <a:endParaRPr lang="zh-TW" altLang="en-US"/>
          </a:p>
        </p:txBody>
      </p:sp>
    </p:spTree>
    <p:extLst>
      <p:ext uri="{BB962C8B-B14F-4D97-AF65-F5344CB8AC3E}">
        <p14:creationId xmlns:p14="http://schemas.microsoft.com/office/powerpoint/2010/main" val="1531140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D22BD70-4397-4067-AAF5-075DD707A23D}" type="slidenum">
              <a:rPr lang="zh-TW" altLang="en-US" smtClean="0"/>
              <a:t>10</a:t>
            </a:fld>
            <a:endParaRPr lang="zh-TW" altLang="en-US"/>
          </a:p>
        </p:txBody>
      </p:sp>
    </p:spTree>
    <p:extLst>
      <p:ext uri="{BB962C8B-B14F-4D97-AF65-F5344CB8AC3E}">
        <p14:creationId xmlns:p14="http://schemas.microsoft.com/office/powerpoint/2010/main" val="212397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Programming -&gt; all in main -&gt; so long and</a:t>
            </a:r>
            <a:r>
              <a:rPr lang="en-US" altLang="zh-TW" baseline="0" dirty="0"/>
              <a:t> bad</a:t>
            </a:r>
          </a:p>
          <a:p>
            <a:r>
              <a:rPr lang="en-US" altLang="zh-TW" baseline="0" dirty="0"/>
              <a:t>-&gt; function -&gt;</a:t>
            </a:r>
            <a:r>
              <a:rPr lang="zh-TW" altLang="en-US" baseline="0" dirty="0"/>
              <a:t> </a:t>
            </a:r>
            <a:r>
              <a:rPr lang="en-US" altLang="zh-TW" baseline="0" dirty="0"/>
              <a:t>shorter</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12</a:t>
            </a:fld>
            <a:endParaRPr lang="zh-TW" altLang="en-US"/>
          </a:p>
        </p:txBody>
      </p:sp>
    </p:spTree>
    <p:extLst>
      <p:ext uri="{BB962C8B-B14F-4D97-AF65-F5344CB8AC3E}">
        <p14:creationId xmlns:p14="http://schemas.microsoft.com/office/powerpoint/2010/main" val="1974991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13</a:t>
            </a:fld>
            <a:endParaRPr lang="zh-TW" altLang="en-US"/>
          </a:p>
        </p:txBody>
      </p:sp>
    </p:spTree>
    <p:extLst>
      <p:ext uri="{BB962C8B-B14F-4D97-AF65-F5344CB8AC3E}">
        <p14:creationId xmlns:p14="http://schemas.microsoft.com/office/powerpoint/2010/main" val="333301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576A9EBB-BB0B-401C-B3B3-9BED22E95DE1}" type="datetimeFigureOut">
              <a:rPr lang="zh-TW" altLang="en-US" smtClean="0"/>
              <a:t>2018/2/12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3888062-6233-4952-BDBD-3C8393F4D1C6}" type="slidenum">
              <a:rPr lang="zh-TW" altLang="en-US" smtClean="0"/>
              <a:t>‹#›</a:t>
            </a:fld>
            <a:endParaRPr lang="zh-TW" altLang="en-US"/>
          </a:p>
        </p:txBody>
      </p:sp>
    </p:spTree>
    <p:extLst>
      <p:ext uri="{BB962C8B-B14F-4D97-AF65-F5344CB8AC3E}">
        <p14:creationId xmlns:p14="http://schemas.microsoft.com/office/powerpoint/2010/main" val="198759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76A9EBB-BB0B-401C-B3B3-9BED22E95DE1}" type="datetimeFigureOut">
              <a:rPr lang="zh-TW" altLang="en-US" smtClean="0"/>
              <a:t>2018/2/12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3888062-6233-4952-BDBD-3C8393F4D1C6}" type="slidenum">
              <a:rPr lang="zh-TW" altLang="en-US" smtClean="0"/>
              <a:t>‹#›</a:t>
            </a:fld>
            <a:endParaRPr lang="zh-TW" altLang="en-US"/>
          </a:p>
        </p:txBody>
      </p:sp>
    </p:spTree>
    <p:extLst>
      <p:ext uri="{BB962C8B-B14F-4D97-AF65-F5344CB8AC3E}">
        <p14:creationId xmlns:p14="http://schemas.microsoft.com/office/powerpoint/2010/main" val="289331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76A9EBB-BB0B-401C-B3B3-9BED22E95DE1}" type="datetimeFigureOut">
              <a:rPr lang="zh-TW" altLang="en-US" smtClean="0"/>
              <a:t>2018/2/12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3888062-6233-4952-BDBD-3C8393F4D1C6}" type="slidenum">
              <a:rPr lang="zh-TW" altLang="en-US" smtClean="0"/>
              <a:t>‹#›</a:t>
            </a:fld>
            <a:endParaRPr lang="zh-TW" altLang="en-US"/>
          </a:p>
        </p:txBody>
      </p:sp>
    </p:spTree>
    <p:extLst>
      <p:ext uri="{BB962C8B-B14F-4D97-AF65-F5344CB8AC3E}">
        <p14:creationId xmlns:p14="http://schemas.microsoft.com/office/powerpoint/2010/main" val="3154334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76A9EBB-BB0B-401C-B3B3-9BED22E95DE1}" type="datetimeFigureOut">
              <a:rPr lang="zh-TW" altLang="en-US" smtClean="0"/>
              <a:t>2018/2/12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3888062-6233-4952-BDBD-3C8393F4D1C6}" type="slidenum">
              <a:rPr lang="zh-TW" altLang="en-US" smtClean="0"/>
              <a:t>‹#›</a:t>
            </a:fld>
            <a:endParaRPr lang="zh-TW" altLang="en-US"/>
          </a:p>
        </p:txBody>
      </p:sp>
    </p:spTree>
    <p:extLst>
      <p:ext uri="{BB962C8B-B14F-4D97-AF65-F5344CB8AC3E}">
        <p14:creationId xmlns:p14="http://schemas.microsoft.com/office/powerpoint/2010/main" val="326430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76A9EBB-BB0B-401C-B3B3-9BED22E95DE1}" type="datetimeFigureOut">
              <a:rPr lang="zh-TW" altLang="en-US" smtClean="0"/>
              <a:t>2018/2/12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3888062-6233-4952-BDBD-3C8393F4D1C6}" type="slidenum">
              <a:rPr lang="zh-TW" altLang="en-US" smtClean="0"/>
              <a:t>‹#›</a:t>
            </a:fld>
            <a:endParaRPr lang="zh-TW" altLang="en-US"/>
          </a:p>
        </p:txBody>
      </p:sp>
    </p:spTree>
    <p:extLst>
      <p:ext uri="{BB962C8B-B14F-4D97-AF65-F5344CB8AC3E}">
        <p14:creationId xmlns:p14="http://schemas.microsoft.com/office/powerpoint/2010/main" val="393130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576A9EBB-BB0B-401C-B3B3-9BED22E95DE1}" type="datetimeFigureOut">
              <a:rPr lang="zh-TW" altLang="en-US" smtClean="0"/>
              <a:t>2018/2/12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3888062-6233-4952-BDBD-3C8393F4D1C6}" type="slidenum">
              <a:rPr lang="zh-TW" altLang="en-US" smtClean="0"/>
              <a:t>‹#›</a:t>
            </a:fld>
            <a:endParaRPr lang="zh-TW" altLang="en-US"/>
          </a:p>
        </p:txBody>
      </p:sp>
    </p:spTree>
    <p:extLst>
      <p:ext uri="{BB962C8B-B14F-4D97-AF65-F5344CB8AC3E}">
        <p14:creationId xmlns:p14="http://schemas.microsoft.com/office/powerpoint/2010/main" val="2768781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576A9EBB-BB0B-401C-B3B3-9BED22E95DE1}" type="datetimeFigureOut">
              <a:rPr lang="zh-TW" altLang="en-US" smtClean="0"/>
              <a:t>2018/2/12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43888062-6233-4952-BDBD-3C8393F4D1C6}" type="slidenum">
              <a:rPr lang="zh-TW" altLang="en-US" smtClean="0"/>
              <a:t>‹#›</a:t>
            </a:fld>
            <a:endParaRPr lang="zh-TW" altLang="en-US"/>
          </a:p>
        </p:txBody>
      </p:sp>
    </p:spTree>
    <p:extLst>
      <p:ext uri="{BB962C8B-B14F-4D97-AF65-F5344CB8AC3E}">
        <p14:creationId xmlns:p14="http://schemas.microsoft.com/office/powerpoint/2010/main" val="3715019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576A9EBB-BB0B-401C-B3B3-9BED22E95DE1}" type="datetimeFigureOut">
              <a:rPr lang="zh-TW" altLang="en-US" smtClean="0"/>
              <a:t>2018/2/12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43888062-6233-4952-BDBD-3C8393F4D1C6}" type="slidenum">
              <a:rPr lang="zh-TW" altLang="en-US" smtClean="0"/>
              <a:t>‹#›</a:t>
            </a:fld>
            <a:endParaRPr lang="zh-TW" altLang="en-US"/>
          </a:p>
        </p:txBody>
      </p:sp>
    </p:spTree>
    <p:extLst>
      <p:ext uri="{BB962C8B-B14F-4D97-AF65-F5344CB8AC3E}">
        <p14:creationId xmlns:p14="http://schemas.microsoft.com/office/powerpoint/2010/main" val="2901709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6A9EBB-BB0B-401C-B3B3-9BED22E95DE1}" type="datetimeFigureOut">
              <a:rPr lang="zh-TW" altLang="en-US" smtClean="0"/>
              <a:t>2018/2/12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43888062-6233-4952-BDBD-3C8393F4D1C6}" type="slidenum">
              <a:rPr lang="zh-TW" altLang="en-US" smtClean="0"/>
              <a:t>‹#›</a:t>
            </a:fld>
            <a:endParaRPr lang="zh-TW" altLang="en-US"/>
          </a:p>
        </p:txBody>
      </p:sp>
    </p:spTree>
    <p:extLst>
      <p:ext uri="{BB962C8B-B14F-4D97-AF65-F5344CB8AC3E}">
        <p14:creationId xmlns:p14="http://schemas.microsoft.com/office/powerpoint/2010/main" val="3019095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576A9EBB-BB0B-401C-B3B3-9BED22E95DE1}" type="datetimeFigureOut">
              <a:rPr lang="zh-TW" altLang="en-US" smtClean="0"/>
              <a:t>2018/2/12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3888062-6233-4952-BDBD-3C8393F4D1C6}" type="slidenum">
              <a:rPr lang="zh-TW" altLang="en-US" smtClean="0"/>
              <a:t>‹#›</a:t>
            </a:fld>
            <a:endParaRPr lang="zh-TW" altLang="en-US"/>
          </a:p>
        </p:txBody>
      </p:sp>
    </p:spTree>
    <p:extLst>
      <p:ext uri="{BB962C8B-B14F-4D97-AF65-F5344CB8AC3E}">
        <p14:creationId xmlns:p14="http://schemas.microsoft.com/office/powerpoint/2010/main" val="4047978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576A9EBB-BB0B-401C-B3B3-9BED22E95DE1}" type="datetimeFigureOut">
              <a:rPr lang="zh-TW" altLang="en-US" smtClean="0"/>
              <a:t>2018/2/12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3888062-6233-4952-BDBD-3C8393F4D1C6}" type="slidenum">
              <a:rPr lang="zh-TW" altLang="en-US" smtClean="0"/>
              <a:t>‹#›</a:t>
            </a:fld>
            <a:endParaRPr lang="zh-TW" altLang="en-US"/>
          </a:p>
        </p:txBody>
      </p:sp>
    </p:spTree>
    <p:extLst>
      <p:ext uri="{BB962C8B-B14F-4D97-AF65-F5344CB8AC3E}">
        <p14:creationId xmlns:p14="http://schemas.microsoft.com/office/powerpoint/2010/main" val="2013940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6A9EBB-BB0B-401C-B3B3-9BED22E95DE1}" type="datetimeFigureOut">
              <a:rPr lang="zh-TW" altLang="en-US" smtClean="0"/>
              <a:t>2018/2/12</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888062-6233-4952-BDBD-3C8393F4D1C6}" type="slidenum">
              <a:rPr lang="zh-TW" altLang="en-US" smtClean="0"/>
              <a:t>‹#›</a:t>
            </a:fld>
            <a:endParaRPr lang="zh-TW" altLang="en-US"/>
          </a:p>
        </p:txBody>
      </p:sp>
    </p:spTree>
    <p:extLst>
      <p:ext uri="{BB962C8B-B14F-4D97-AF65-F5344CB8AC3E}">
        <p14:creationId xmlns:p14="http://schemas.microsoft.com/office/powerpoint/2010/main" val="8345557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notesSlide" Target="../notesSlides/notesSlide11.xml"/><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44.bin"/><Relationship Id="rId5" Type="http://schemas.openxmlformats.org/officeDocument/2006/relationships/image" Target="../media/image29.wmf"/><Relationship Id="rId4" Type="http://schemas.openxmlformats.org/officeDocument/2006/relationships/oleObject" Target="../embeddings/oleObject43.bin"/><Relationship Id="rId9" Type="http://schemas.openxmlformats.org/officeDocument/2006/relationships/image" Target="../media/image33.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8.bin"/><Relationship Id="rId13" Type="http://schemas.openxmlformats.org/officeDocument/2006/relationships/image" Target="../media/image37.png"/><Relationship Id="rId18" Type="http://schemas.openxmlformats.org/officeDocument/2006/relationships/image" Target="../media/image42.png"/><Relationship Id="rId3" Type="http://schemas.openxmlformats.org/officeDocument/2006/relationships/notesSlide" Target="../notesSlides/notesSlide12.xml"/><Relationship Id="rId7" Type="http://schemas.openxmlformats.org/officeDocument/2006/relationships/image" Target="../media/image30.wmf"/><Relationship Id="rId12" Type="http://schemas.openxmlformats.org/officeDocument/2006/relationships/image" Target="../media/image36.png"/><Relationship Id="rId17" Type="http://schemas.openxmlformats.org/officeDocument/2006/relationships/image" Target="../media/image41.png"/><Relationship Id="rId2" Type="http://schemas.openxmlformats.org/officeDocument/2006/relationships/slideLayout" Target="../slideLayouts/slideLayout2.xml"/><Relationship Id="rId16" Type="http://schemas.openxmlformats.org/officeDocument/2006/relationships/image" Target="../media/image40.png"/><Relationship Id="rId1" Type="http://schemas.openxmlformats.org/officeDocument/2006/relationships/vmlDrawing" Target="../drawings/vmlDrawing9.vml"/><Relationship Id="rId6" Type="http://schemas.openxmlformats.org/officeDocument/2006/relationships/oleObject" Target="../embeddings/oleObject47.bin"/><Relationship Id="rId11" Type="http://schemas.openxmlformats.org/officeDocument/2006/relationships/image" Target="../media/image35.png"/><Relationship Id="rId5" Type="http://schemas.openxmlformats.org/officeDocument/2006/relationships/image" Target="../media/image29.wmf"/><Relationship Id="rId15" Type="http://schemas.openxmlformats.org/officeDocument/2006/relationships/image" Target="../media/image39.png"/><Relationship Id="rId10" Type="http://schemas.openxmlformats.org/officeDocument/2006/relationships/image" Target="../media/image34.png"/><Relationship Id="rId4" Type="http://schemas.openxmlformats.org/officeDocument/2006/relationships/oleObject" Target="../embeddings/oleObject46.bin"/><Relationship Id="rId9" Type="http://schemas.openxmlformats.org/officeDocument/2006/relationships/image" Target="../media/image33.wmf"/><Relationship Id="rId14" Type="http://schemas.openxmlformats.org/officeDocument/2006/relationships/image" Target="../media/image3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wmf"/><Relationship Id="rId13" Type="http://schemas.openxmlformats.org/officeDocument/2006/relationships/oleObject" Target="../embeddings/oleObject5.bin"/><Relationship Id="rId18" Type="http://schemas.openxmlformats.org/officeDocument/2006/relationships/image" Target="../media/image7.wmf"/><Relationship Id="rId26" Type="http://schemas.openxmlformats.org/officeDocument/2006/relationships/image" Target="../media/image10.wmf"/><Relationship Id="rId3" Type="http://schemas.openxmlformats.org/officeDocument/2006/relationships/notesSlide" Target="../notesSlides/notesSlide2.xml"/><Relationship Id="rId21" Type="http://schemas.openxmlformats.org/officeDocument/2006/relationships/oleObject" Target="../embeddings/oleObject10.bin"/><Relationship Id="rId7" Type="http://schemas.openxmlformats.org/officeDocument/2006/relationships/oleObject" Target="../embeddings/oleObject2.bin"/><Relationship Id="rId12" Type="http://schemas.openxmlformats.org/officeDocument/2006/relationships/image" Target="../media/image4.wmf"/><Relationship Id="rId17" Type="http://schemas.openxmlformats.org/officeDocument/2006/relationships/oleObject" Target="../embeddings/oleObject7.bin"/><Relationship Id="rId25" Type="http://schemas.openxmlformats.org/officeDocument/2006/relationships/oleObject" Target="../embeddings/oleObject12.bin"/><Relationship Id="rId2" Type="http://schemas.openxmlformats.org/officeDocument/2006/relationships/slideLayout" Target="../slideLayouts/slideLayout2.xml"/><Relationship Id="rId16" Type="http://schemas.openxmlformats.org/officeDocument/2006/relationships/image" Target="../media/image6.wmf"/><Relationship Id="rId20" Type="http://schemas.openxmlformats.org/officeDocument/2006/relationships/oleObject" Target="../embeddings/oleObject9.bin"/><Relationship Id="rId1" Type="http://schemas.openxmlformats.org/officeDocument/2006/relationships/vmlDrawing" Target="../drawings/vmlDrawing1.vml"/><Relationship Id="rId6" Type="http://schemas.openxmlformats.org/officeDocument/2006/relationships/image" Target="../media/image1.wmf"/><Relationship Id="rId11" Type="http://schemas.openxmlformats.org/officeDocument/2006/relationships/oleObject" Target="../embeddings/oleObject4.bin"/><Relationship Id="rId24" Type="http://schemas.openxmlformats.org/officeDocument/2006/relationships/image" Target="../media/image9.wmf"/><Relationship Id="rId5" Type="http://schemas.openxmlformats.org/officeDocument/2006/relationships/oleObject" Target="../embeddings/oleObject1.bin"/><Relationship Id="rId15" Type="http://schemas.openxmlformats.org/officeDocument/2006/relationships/oleObject" Target="../embeddings/oleObject6.bin"/><Relationship Id="rId23" Type="http://schemas.openxmlformats.org/officeDocument/2006/relationships/oleObject" Target="../embeddings/oleObject11.bin"/><Relationship Id="rId28" Type="http://schemas.openxmlformats.org/officeDocument/2006/relationships/image" Target="../media/image86.png"/><Relationship Id="rId10" Type="http://schemas.openxmlformats.org/officeDocument/2006/relationships/image" Target="../media/image3.wmf"/><Relationship Id="rId19" Type="http://schemas.openxmlformats.org/officeDocument/2006/relationships/oleObject" Target="../embeddings/oleObject8.bin"/><Relationship Id="rId4" Type="http://schemas.openxmlformats.org/officeDocument/2006/relationships/image" Target="../media/image11.png"/><Relationship Id="rId9" Type="http://schemas.openxmlformats.org/officeDocument/2006/relationships/oleObject" Target="../embeddings/oleObject3.bin"/><Relationship Id="rId14" Type="http://schemas.openxmlformats.org/officeDocument/2006/relationships/image" Target="../media/image5.wmf"/><Relationship Id="rId22" Type="http://schemas.openxmlformats.org/officeDocument/2006/relationships/image" Target="../media/image8.wmf"/><Relationship Id="rId27" Type="http://schemas.openxmlformats.org/officeDocument/2006/relationships/image" Target="../media/image8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9.jpeg"/><Relationship Id="rId5" Type="http://schemas.openxmlformats.org/officeDocument/2006/relationships/image" Target="../media/image48.wmf"/><Relationship Id="rId4" Type="http://schemas.openxmlformats.org/officeDocument/2006/relationships/oleObject" Target="../embeddings/oleObject49.bin"/></Relationships>
</file>

<file path=ppt/slides/_rels/slide26.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9.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98.png"/><Relationship Id="rId13" Type="http://schemas.openxmlformats.org/officeDocument/2006/relationships/image" Target="../media/image203.png"/><Relationship Id="rId18" Type="http://schemas.openxmlformats.org/officeDocument/2006/relationships/image" Target="../media/image208.png"/><Relationship Id="rId3" Type="http://schemas.openxmlformats.org/officeDocument/2006/relationships/image" Target="../media/image11.png"/><Relationship Id="rId7" Type="http://schemas.openxmlformats.org/officeDocument/2006/relationships/image" Target="../media/image2.wmf"/><Relationship Id="rId12" Type="http://schemas.openxmlformats.org/officeDocument/2006/relationships/image" Target="../media/image202.png"/><Relationship Id="rId17" Type="http://schemas.openxmlformats.org/officeDocument/2006/relationships/image" Target="../media/image207.png"/><Relationship Id="rId2" Type="http://schemas.openxmlformats.org/officeDocument/2006/relationships/slideLayout" Target="../slideLayouts/slideLayout2.xml"/><Relationship Id="rId16" Type="http://schemas.openxmlformats.org/officeDocument/2006/relationships/image" Target="../media/image206.png"/><Relationship Id="rId1" Type="http://schemas.openxmlformats.org/officeDocument/2006/relationships/vmlDrawing" Target="../drawings/vmlDrawing2.vml"/><Relationship Id="rId6" Type="http://schemas.openxmlformats.org/officeDocument/2006/relationships/oleObject" Target="../embeddings/oleObject2.bin"/><Relationship Id="rId11" Type="http://schemas.openxmlformats.org/officeDocument/2006/relationships/image" Target="../media/image201.png"/><Relationship Id="rId5" Type="http://schemas.openxmlformats.org/officeDocument/2006/relationships/image" Target="../media/image1.wmf"/><Relationship Id="rId15" Type="http://schemas.openxmlformats.org/officeDocument/2006/relationships/image" Target="../media/image205.png"/><Relationship Id="rId10" Type="http://schemas.openxmlformats.org/officeDocument/2006/relationships/image" Target="../media/image200.png"/><Relationship Id="rId19" Type="http://schemas.openxmlformats.org/officeDocument/2006/relationships/image" Target="../media/image209.png"/><Relationship Id="rId4" Type="http://schemas.openxmlformats.org/officeDocument/2006/relationships/oleObject" Target="../embeddings/oleObject1.bin"/><Relationship Id="rId9" Type="http://schemas.openxmlformats.org/officeDocument/2006/relationships/image" Target="../media/image199.png"/><Relationship Id="rId14" Type="http://schemas.openxmlformats.org/officeDocument/2006/relationships/image" Target="../media/image852.png"/></Relationships>
</file>

<file path=ppt/slides/_rels/slide30.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1.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34.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image" Target="../media/image68.jpeg"/><Relationship Id="rId1" Type="http://schemas.openxmlformats.org/officeDocument/2006/relationships/slideLayout" Target="../slideLayouts/slideLayout2.xml"/><Relationship Id="rId5" Type="http://schemas.openxmlformats.org/officeDocument/2006/relationships/image" Target="../media/image71.jpeg"/><Relationship Id="rId4" Type="http://schemas.openxmlformats.org/officeDocument/2006/relationships/image" Target="../media/image70.jpg"/></Relationships>
</file>

<file path=ppt/slides/_rels/slide3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3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3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38.x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15.wmf"/><Relationship Id="rId18" Type="http://schemas.openxmlformats.org/officeDocument/2006/relationships/image" Target="../media/image5.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oleObject" Target="../embeddings/oleObject18.bin"/><Relationship Id="rId17" Type="http://schemas.openxmlformats.org/officeDocument/2006/relationships/oleObject" Target="../embeddings/oleObject21.bin"/><Relationship Id="rId2" Type="http://schemas.openxmlformats.org/officeDocument/2006/relationships/slideLayout" Target="../slideLayouts/slideLayout2.xml"/><Relationship Id="rId16" Type="http://schemas.openxmlformats.org/officeDocument/2006/relationships/oleObject" Target="../embeddings/oleObject20.bin"/><Relationship Id="rId20" Type="http://schemas.openxmlformats.org/officeDocument/2006/relationships/image" Target="../media/image214.png"/><Relationship Id="rId1" Type="http://schemas.openxmlformats.org/officeDocument/2006/relationships/vmlDrawing" Target="../drawings/vmlDrawing3.vml"/><Relationship Id="rId6" Type="http://schemas.openxmlformats.org/officeDocument/2006/relationships/image" Target="../media/image12.wmf"/><Relationship Id="rId11" Type="http://schemas.openxmlformats.org/officeDocument/2006/relationships/image" Target="../media/image14.wmf"/><Relationship Id="rId5" Type="http://schemas.openxmlformats.org/officeDocument/2006/relationships/oleObject" Target="../embeddings/oleObject14.bin"/><Relationship Id="rId15" Type="http://schemas.openxmlformats.org/officeDocument/2006/relationships/image" Target="../media/image16.wmf"/><Relationship Id="rId10" Type="http://schemas.openxmlformats.org/officeDocument/2006/relationships/oleObject" Target="../embeddings/oleObject17.bin"/><Relationship Id="rId19" Type="http://schemas.openxmlformats.org/officeDocument/2006/relationships/image" Target="../media/image213.png"/><Relationship Id="rId4" Type="http://schemas.openxmlformats.org/officeDocument/2006/relationships/image" Target="../media/image4.wmf"/><Relationship Id="rId9" Type="http://schemas.openxmlformats.org/officeDocument/2006/relationships/image" Target="../media/image13.wmf"/><Relationship Id="rId14" Type="http://schemas.openxmlformats.org/officeDocument/2006/relationships/oleObject" Target="../embeddings/oleObject19.bin"/></Relationships>
</file>

<file path=ppt/slides/_rels/slide4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5.xml.rels><?xml version="1.0" encoding="UTF-8" standalone="yes"?>
<Relationships xmlns="http://schemas.openxmlformats.org/package/2006/relationships"><Relationship Id="rId13" Type="http://schemas.openxmlformats.org/officeDocument/2006/relationships/image" Target="../media/image215.png"/><Relationship Id="rId18" Type="http://schemas.openxmlformats.org/officeDocument/2006/relationships/image" Target="../media/image219.png"/><Relationship Id="rId26" Type="http://schemas.openxmlformats.org/officeDocument/2006/relationships/image" Target="../media/image222.png"/><Relationship Id="rId39" Type="http://schemas.openxmlformats.org/officeDocument/2006/relationships/oleObject" Target="../embeddings/oleObject18.bin"/><Relationship Id="rId21" Type="http://schemas.openxmlformats.org/officeDocument/2006/relationships/oleObject" Target="../embeddings/oleObject34.bin"/><Relationship Id="rId34" Type="http://schemas.openxmlformats.org/officeDocument/2006/relationships/image" Target="../media/image18.wmf"/><Relationship Id="rId42" Type="http://schemas.openxmlformats.org/officeDocument/2006/relationships/oleObject" Target="../embeddings/oleObject14.bin"/><Relationship Id="rId7" Type="http://schemas.openxmlformats.org/officeDocument/2006/relationships/oleObject" Target="../embeddings/oleObject22.bin"/><Relationship Id="rId2" Type="http://schemas.openxmlformats.org/officeDocument/2006/relationships/slideLayout" Target="../slideLayouts/slideLayout2.xml"/><Relationship Id="rId16" Type="http://schemas.openxmlformats.org/officeDocument/2006/relationships/image" Target="../media/image218.png"/><Relationship Id="rId20" Type="http://schemas.openxmlformats.org/officeDocument/2006/relationships/image" Target="../media/image17.wmf"/><Relationship Id="rId29" Type="http://schemas.openxmlformats.org/officeDocument/2006/relationships/oleObject" Target="../embeddings/oleObject13.bin"/><Relationship Id="rId41" Type="http://schemas.openxmlformats.org/officeDocument/2006/relationships/image" Target="../media/image224.png"/><Relationship Id="rId1" Type="http://schemas.openxmlformats.org/officeDocument/2006/relationships/vmlDrawing" Target="../drawings/vmlDrawing4.vml"/><Relationship Id="rId6" Type="http://schemas.openxmlformats.org/officeDocument/2006/relationships/image" Target="../media/image14.wmf"/><Relationship Id="rId11" Type="http://schemas.openxmlformats.org/officeDocument/2006/relationships/oleObject" Target="../embeddings/oleObject23.bin"/><Relationship Id="rId24" Type="http://schemas.openxmlformats.org/officeDocument/2006/relationships/image" Target="../media/image220.png"/><Relationship Id="rId32" Type="http://schemas.openxmlformats.org/officeDocument/2006/relationships/oleObject" Target="../embeddings/oleObject15.bin"/><Relationship Id="rId37" Type="http://schemas.openxmlformats.org/officeDocument/2006/relationships/oleObject" Target="../embeddings/oleObject27.bin"/><Relationship Id="rId40" Type="http://schemas.openxmlformats.org/officeDocument/2006/relationships/image" Target="../media/image223.png"/><Relationship Id="rId5" Type="http://schemas.openxmlformats.org/officeDocument/2006/relationships/oleObject" Target="../embeddings/oleObject22.bin"/><Relationship Id="rId15" Type="http://schemas.openxmlformats.org/officeDocument/2006/relationships/image" Target="../media/image217.png"/><Relationship Id="rId23" Type="http://schemas.openxmlformats.org/officeDocument/2006/relationships/oleObject" Target="../embeddings/oleObject25.bin"/><Relationship Id="rId28" Type="http://schemas.openxmlformats.org/officeDocument/2006/relationships/image" Target="../media/image4.wmf"/><Relationship Id="rId36" Type="http://schemas.openxmlformats.org/officeDocument/2006/relationships/image" Target="../media/image13.wmf"/><Relationship Id="rId10" Type="http://schemas.openxmlformats.org/officeDocument/2006/relationships/image" Target="../media/image15.wmf"/><Relationship Id="rId19" Type="http://schemas.openxmlformats.org/officeDocument/2006/relationships/oleObject" Target="../embeddings/oleObject24.bin"/><Relationship Id="rId31" Type="http://schemas.openxmlformats.org/officeDocument/2006/relationships/oleObject" Target="../embeddings/oleObject15.bin"/><Relationship Id="rId4" Type="http://schemas.openxmlformats.org/officeDocument/2006/relationships/image" Target="../media/image19.png"/><Relationship Id="rId9" Type="http://schemas.openxmlformats.org/officeDocument/2006/relationships/oleObject" Target="../embeddings/oleObject23.bin"/><Relationship Id="rId14" Type="http://schemas.openxmlformats.org/officeDocument/2006/relationships/image" Target="../media/image216.png"/><Relationship Id="rId22" Type="http://schemas.openxmlformats.org/officeDocument/2006/relationships/oleObject" Target="../embeddings/oleObject25.bin"/><Relationship Id="rId27" Type="http://schemas.openxmlformats.org/officeDocument/2006/relationships/oleObject" Target="../embeddings/oleObject13.bin"/><Relationship Id="rId30" Type="http://schemas.openxmlformats.org/officeDocument/2006/relationships/image" Target="../media/image4.wmf"/><Relationship Id="rId35" Type="http://schemas.openxmlformats.org/officeDocument/2006/relationships/oleObject" Target="../embeddings/oleObject16.bin"/><Relationship Id="rId43" Type="http://schemas.openxmlformats.org/officeDocument/2006/relationships/image" Target="../media/image21.png"/><Relationship Id="rId8" Type="http://schemas.openxmlformats.org/officeDocument/2006/relationships/image" Target="../media/image14.wmf"/><Relationship Id="rId3" Type="http://schemas.openxmlformats.org/officeDocument/2006/relationships/notesSlide" Target="../notesSlides/notesSlide3.xml"/><Relationship Id="rId12" Type="http://schemas.openxmlformats.org/officeDocument/2006/relationships/image" Target="../media/image15.wmf"/><Relationship Id="rId17" Type="http://schemas.openxmlformats.org/officeDocument/2006/relationships/image" Target="../media/image20.png"/><Relationship Id="rId25" Type="http://schemas.openxmlformats.org/officeDocument/2006/relationships/image" Target="../media/image221.png"/><Relationship Id="rId33" Type="http://schemas.openxmlformats.org/officeDocument/2006/relationships/oleObject" Target="../embeddings/oleObject26.bin"/><Relationship Id="rId38" Type="http://schemas.openxmlformats.org/officeDocument/2006/relationships/oleObject" Target="../embeddings/oleObject17.bin"/></Relationships>
</file>

<file path=ppt/slides/_rels/slide6.xml.rels><?xml version="1.0" encoding="UTF-8" standalone="yes"?>
<Relationships xmlns="http://schemas.openxmlformats.org/package/2006/relationships"><Relationship Id="rId13" Type="http://schemas.openxmlformats.org/officeDocument/2006/relationships/image" Target="../media/image26.png"/><Relationship Id="rId18" Type="http://schemas.openxmlformats.org/officeDocument/2006/relationships/image" Target="../media/image19.png"/><Relationship Id="rId26" Type="http://schemas.openxmlformats.org/officeDocument/2006/relationships/image" Target="../media/image15.wmf"/><Relationship Id="rId39" Type="http://schemas.openxmlformats.org/officeDocument/2006/relationships/image" Target="../media/image240.png"/><Relationship Id="rId21" Type="http://schemas.openxmlformats.org/officeDocument/2006/relationships/oleObject" Target="../embeddings/oleObject22.bin"/><Relationship Id="rId34" Type="http://schemas.openxmlformats.org/officeDocument/2006/relationships/oleObject" Target="../embeddings/oleObject34.bin"/><Relationship Id="rId7" Type="http://schemas.openxmlformats.org/officeDocument/2006/relationships/oleObject" Target="../embeddings/oleObject30.bin"/><Relationship Id="rId2" Type="http://schemas.openxmlformats.org/officeDocument/2006/relationships/slideLayout" Target="../slideLayouts/slideLayout2.xml"/><Relationship Id="rId16" Type="http://schemas.openxmlformats.org/officeDocument/2006/relationships/image" Target="../media/image231.png"/><Relationship Id="rId20" Type="http://schemas.openxmlformats.org/officeDocument/2006/relationships/image" Target="../media/image14.wmf"/><Relationship Id="rId29" Type="http://schemas.openxmlformats.org/officeDocument/2006/relationships/image" Target="../media/image235.png"/><Relationship Id="rId41" Type="http://schemas.openxmlformats.org/officeDocument/2006/relationships/image" Target="../media/image25.wmf"/><Relationship Id="rId1" Type="http://schemas.openxmlformats.org/officeDocument/2006/relationships/vmlDrawing" Target="../drawings/vmlDrawing5.vml"/><Relationship Id="rId6" Type="http://schemas.openxmlformats.org/officeDocument/2006/relationships/image" Target="../media/image4.wmf"/><Relationship Id="rId11" Type="http://schemas.openxmlformats.org/officeDocument/2006/relationships/oleObject" Target="../embeddings/oleObject33.bin"/><Relationship Id="rId24" Type="http://schemas.openxmlformats.org/officeDocument/2006/relationships/image" Target="../media/image15.wmf"/><Relationship Id="rId32" Type="http://schemas.openxmlformats.org/officeDocument/2006/relationships/image" Target="../media/image237.png"/><Relationship Id="rId37" Type="http://schemas.openxmlformats.org/officeDocument/2006/relationships/image" Target="../media/image238.png"/><Relationship Id="rId40" Type="http://schemas.openxmlformats.org/officeDocument/2006/relationships/oleObject" Target="../embeddings/oleObject35.bin"/><Relationship Id="rId5" Type="http://schemas.openxmlformats.org/officeDocument/2006/relationships/oleObject" Target="../embeddings/oleObject29.bin"/><Relationship Id="rId15" Type="http://schemas.openxmlformats.org/officeDocument/2006/relationships/image" Target="../media/image230.png"/><Relationship Id="rId23" Type="http://schemas.openxmlformats.org/officeDocument/2006/relationships/oleObject" Target="../embeddings/oleObject23.bin"/><Relationship Id="rId28" Type="http://schemas.openxmlformats.org/officeDocument/2006/relationships/image" Target="../media/image234.png"/><Relationship Id="rId36" Type="http://schemas.openxmlformats.org/officeDocument/2006/relationships/oleObject" Target="../embeddings/oleObject25.bin"/><Relationship Id="rId10" Type="http://schemas.openxmlformats.org/officeDocument/2006/relationships/image" Target="../media/image23.wmf"/><Relationship Id="rId19" Type="http://schemas.openxmlformats.org/officeDocument/2006/relationships/oleObject" Target="../embeddings/oleObject22.bin"/><Relationship Id="rId31" Type="http://schemas.openxmlformats.org/officeDocument/2006/relationships/image" Target="../media/image20.png"/><Relationship Id="rId4" Type="http://schemas.openxmlformats.org/officeDocument/2006/relationships/image" Target="../media/image22.wmf"/><Relationship Id="rId9" Type="http://schemas.openxmlformats.org/officeDocument/2006/relationships/oleObject" Target="../embeddings/oleObject31.bin"/><Relationship Id="rId14" Type="http://schemas.openxmlformats.org/officeDocument/2006/relationships/image" Target="../media/image229.png"/><Relationship Id="rId22" Type="http://schemas.openxmlformats.org/officeDocument/2006/relationships/image" Target="../media/image14.wmf"/><Relationship Id="rId27" Type="http://schemas.openxmlformats.org/officeDocument/2006/relationships/image" Target="../media/image233.png"/><Relationship Id="rId30" Type="http://schemas.openxmlformats.org/officeDocument/2006/relationships/image" Target="../media/image236.png"/><Relationship Id="rId35" Type="http://schemas.openxmlformats.org/officeDocument/2006/relationships/oleObject" Target="../embeddings/oleObject25.bin"/><Relationship Id="rId8" Type="http://schemas.openxmlformats.org/officeDocument/2006/relationships/image" Target="../media/image5.wmf"/><Relationship Id="rId3" Type="http://schemas.openxmlformats.org/officeDocument/2006/relationships/oleObject" Target="../embeddings/oleObject28.bin"/><Relationship Id="rId12" Type="http://schemas.openxmlformats.org/officeDocument/2006/relationships/image" Target="../media/image24.wmf"/><Relationship Id="rId17" Type="http://schemas.openxmlformats.org/officeDocument/2006/relationships/image" Target="../media/image232.png"/><Relationship Id="rId25" Type="http://schemas.openxmlformats.org/officeDocument/2006/relationships/oleObject" Target="../embeddings/oleObject23.bin"/><Relationship Id="rId33" Type="http://schemas.openxmlformats.org/officeDocument/2006/relationships/oleObject" Target="../embeddings/oleObject34.bin"/><Relationship Id="rId38" Type="http://schemas.openxmlformats.org/officeDocument/2006/relationships/image" Target="../media/image23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7.wmf"/><Relationship Id="rId5" Type="http://schemas.openxmlformats.org/officeDocument/2006/relationships/oleObject" Target="../embeddings/oleObject36.bin"/><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notesSlide" Target="../notesSlides/notesSlide6.xml"/><Relationship Id="rId7" Type="http://schemas.openxmlformats.org/officeDocument/2006/relationships/image" Target="../media/image30.wmf"/><Relationship Id="rId12"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38.bin"/><Relationship Id="rId11" Type="http://schemas.openxmlformats.org/officeDocument/2006/relationships/oleObject" Target="../embeddings/oleObject41.bin"/><Relationship Id="rId5" Type="http://schemas.openxmlformats.org/officeDocument/2006/relationships/image" Target="../media/image29.wmf"/><Relationship Id="rId10" Type="http://schemas.openxmlformats.org/officeDocument/2006/relationships/oleObject" Target="../embeddings/oleObject40.bin"/><Relationship Id="rId4" Type="http://schemas.openxmlformats.org/officeDocument/2006/relationships/oleObject" Target="../embeddings/oleObject37.bin"/><Relationship Id="rId9" Type="http://schemas.openxmlformats.org/officeDocument/2006/relationships/image" Target="../media/image3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348242"/>
            <a:ext cx="7772400" cy="2387600"/>
          </a:xfrm>
        </p:spPr>
        <p:txBody>
          <a:bodyPr>
            <a:normAutofit/>
          </a:bodyPr>
          <a:lstStyle/>
          <a:p>
            <a:pPr lvl="0"/>
            <a:r>
              <a:rPr lang="en-US" altLang="zh-TW" dirty="0"/>
              <a:t>Why Deep?</a:t>
            </a:r>
            <a:endParaRPr lang="zh-TW" altLang="en-US" dirty="0"/>
          </a:p>
        </p:txBody>
      </p:sp>
    </p:spTree>
    <p:extLst>
      <p:ext uri="{BB962C8B-B14F-4D97-AF65-F5344CB8AC3E}">
        <p14:creationId xmlns:p14="http://schemas.microsoft.com/office/powerpoint/2010/main" val="5002391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Fat + Short </a:t>
            </a:r>
            <a:r>
              <a:rPr lang="en-US" altLang="zh-TW" dirty="0" err="1"/>
              <a:t>v.s</a:t>
            </a:r>
            <a:r>
              <a:rPr lang="en-US" altLang="zh-TW" dirty="0"/>
              <a:t>. Thin + Tall</a:t>
            </a:r>
            <a:endParaRPr lang="zh-TW" altLang="en-US" dirty="0"/>
          </a:p>
        </p:txBody>
      </p:sp>
      <p:sp>
        <p:nvSpPr>
          <p:cNvPr id="10" name="矩形 9"/>
          <p:cNvSpPr/>
          <p:nvPr/>
        </p:nvSpPr>
        <p:spPr>
          <a:xfrm>
            <a:off x="829440" y="6051166"/>
            <a:ext cx="7835153" cy="646331"/>
          </a:xfrm>
          <a:prstGeom prst="rect">
            <a:avLst/>
          </a:prstGeom>
        </p:spPr>
        <p:txBody>
          <a:bodyPr wrap="square">
            <a:spAutoFit/>
          </a:bodyPr>
          <a:lstStyle/>
          <a:p>
            <a:r>
              <a:rPr lang="en-US" altLang="zh-TW" dirty="0" err="1">
                <a:latin typeface="Arial" panose="020B0604020202020204" pitchFamily="34" charset="0"/>
              </a:rPr>
              <a:t>Seide</a:t>
            </a:r>
            <a:r>
              <a:rPr lang="en-US" altLang="zh-TW" dirty="0">
                <a:latin typeface="Arial" panose="020B0604020202020204" pitchFamily="34" charset="0"/>
              </a:rPr>
              <a:t>, Frank, Gang Li, and Dong Yu. "Conversational Speech Transcription Using Context-Dependent Deep Neural Networks." </a:t>
            </a:r>
            <a:r>
              <a:rPr lang="en-US" altLang="zh-TW" i="1" dirty="0" err="1">
                <a:latin typeface="Arial" panose="020B0604020202020204" pitchFamily="34" charset="0"/>
              </a:rPr>
              <a:t>Interspeech</a:t>
            </a:r>
            <a:r>
              <a:rPr lang="en-US" altLang="zh-TW" dirty="0">
                <a:latin typeface="Arial" panose="020B0604020202020204" pitchFamily="34" charset="0"/>
              </a:rPr>
              <a:t>. 2011.</a:t>
            </a:r>
            <a:endParaRPr lang="zh-TW" altLang="en-US" dirty="0"/>
          </a:p>
        </p:txBody>
      </p:sp>
      <p:sp>
        <p:nvSpPr>
          <p:cNvPr id="4" name="內容版面配置區 3"/>
          <p:cNvSpPr>
            <a:spLocks noGrp="1"/>
          </p:cNvSpPr>
          <p:nvPr>
            <p:ph idx="1"/>
          </p:nvPr>
        </p:nvSpPr>
        <p:spPr/>
        <p:txBody>
          <a:bodyPr/>
          <a:lstStyle/>
          <a:p>
            <a:endParaRPr lang="zh-TW" altLang="en-US"/>
          </a:p>
        </p:txBody>
      </p:sp>
      <p:graphicFrame>
        <p:nvGraphicFramePr>
          <p:cNvPr id="13" name="表格 12"/>
          <p:cNvGraphicFramePr>
            <a:graphicFrameLocks noGrp="1"/>
          </p:cNvGraphicFramePr>
          <p:nvPr>
            <p:extLst/>
          </p:nvPr>
        </p:nvGraphicFramePr>
        <p:xfrm>
          <a:off x="927700" y="1901893"/>
          <a:ext cx="7288600" cy="4023360"/>
        </p:xfrm>
        <a:graphic>
          <a:graphicData uri="http://schemas.openxmlformats.org/drawingml/2006/table">
            <a:tbl>
              <a:tblPr firstRow="1" bandRow="1">
                <a:tableStyleId>{3C2FFA5D-87B4-456A-9821-1D502468CF0F}</a:tableStyleId>
              </a:tblPr>
              <a:tblGrid>
                <a:gridCol w="1822150">
                  <a:extLst>
                    <a:ext uri="{9D8B030D-6E8A-4147-A177-3AD203B41FA5}">
                      <a16:colId xmlns:a16="http://schemas.microsoft.com/office/drawing/2014/main" val="20000"/>
                    </a:ext>
                  </a:extLst>
                </a:gridCol>
                <a:gridCol w="1822150">
                  <a:extLst>
                    <a:ext uri="{9D8B030D-6E8A-4147-A177-3AD203B41FA5}">
                      <a16:colId xmlns:a16="http://schemas.microsoft.com/office/drawing/2014/main" val="20001"/>
                    </a:ext>
                  </a:extLst>
                </a:gridCol>
                <a:gridCol w="1822150">
                  <a:extLst>
                    <a:ext uri="{9D8B030D-6E8A-4147-A177-3AD203B41FA5}">
                      <a16:colId xmlns:a16="http://schemas.microsoft.com/office/drawing/2014/main" val="20002"/>
                    </a:ext>
                  </a:extLst>
                </a:gridCol>
                <a:gridCol w="1822150">
                  <a:extLst>
                    <a:ext uri="{9D8B030D-6E8A-4147-A177-3AD203B41FA5}">
                      <a16:colId xmlns:a16="http://schemas.microsoft.com/office/drawing/2014/main" val="20003"/>
                    </a:ext>
                  </a:extLst>
                </a:gridCol>
              </a:tblGrid>
              <a:tr h="370840">
                <a:tc>
                  <a:txBody>
                    <a:bodyPr/>
                    <a:lstStyle/>
                    <a:p>
                      <a:pPr algn="ctr"/>
                      <a:r>
                        <a:rPr lang="en-US" altLang="zh-TW" sz="2400" dirty="0"/>
                        <a:t>Layer</a:t>
                      </a:r>
                      <a:r>
                        <a:rPr lang="en-US" altLang="zh-TW" sz="2400" baseline="0" dirty="0"/>
                        <a:t> X</a:t>
                      </a:r>
                      <a:r>
                        <a:rPr lang="en-US" altLang="zh-TW" sz="2400" dirty="0"/>
                        <a:t> Size</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Word Error Rate (%)</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Layer</a:t>
                      </a:r>
                      <a:r>
                        <a:rPr lang="en-US" altLang="zh-TW" sz="2400" baseline="0" dirty="0"/>
                        <a:t> X</a:t>
                      </a:r>
                      <a:r>
                        <a:rPr lang="en-US" altLang="zh-TW" sz="2400" dirty="0"/>
                        <a:t> Size</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Word Error Rate (%)</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altLang="zh-TW" sz="2400" dirty="0"/>
                        <a:t>1 X 2k</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24.2</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2 X 2k</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20.4</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3 X 2k</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18.4</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4 X 2k</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17.8</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5 X 2k</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17.2</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1 X 3772</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22.5</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7 X 2k</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17.1</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1 X 4634</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22.6</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1 X</a:t>
                      </a:r>
                      <a:r>
                        <a:rPr lang="en-US" altLang="zh-TW" sz="2400" baseline="0" dirty="0"/>
                        <a:t> 16k</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22.1</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3" name="左-右雙向箭號 2"/>
          <p:cNvSpPr/>
          <p:nvPr/>
        </p:nvSpPr>
        <p:spPr>
          <a:xfrm>
            <a:off x="4194628" y="4630057"/>
            <a:ext cx="696686" cy="290286"/>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7" name="左-右雙向箭號 6"/>
          <p:cNvSpPr/>
          <p:nvPr/>
        </p:nvSpPr>
        <p:spPr>
          <a:xfrm>
            <a:off x="4194628" y="5055279"/>
            <a:ext cx="696686" cy="290286"/>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5" name="矩形 4"/>
          <p:cNvSpPr/>
          <p:nvPr/>
        </p:nvSpPr>
        <p:spPr>
          <a:xfrm>
            <a:off x="4572000" y="5457371"/>
            <a:ext cx="3644300" cy="4678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927700" y="2708568"/>
            <a:ext cx="3644300" cy="4678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927700" y="3169105"/>
            <a:ext cx="3644300" cy="4678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5692462" y="3335628"/>
            <a:ext cx="1558344"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Why?</a:t>
            </a:r>
            <a:endParaRPr lang="zh-TW" altLang="en-US" sz="2800" dirty="0"/>
          </a:p>
        </p:txBody>
      </p:sp>
    </p:spTree>
    <p:extLst>
      <p:ext uri="{BB962C8B-B14F-4D97-AF65-F5344CB8AC3E}">
        <p14:creationId xmlns:p14="http://schemas.microsoft.com/office/powerpoint/2010/main" val="89659364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5" grpId="0" animBg="1"/>
      <p:bldP spid="9" grpId="0" animBg="1"/>
      <p:bldP spid="9" grpId="1" animBg="1"/>
      <p:bldP spid="11"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Modularization</a:t>
            </a:r>
            <a:endParaRPr lang="zh-TW" altLang="en-US" dirty="0"/>
          </a:p>
        </p:txBody>
      </p:sp>
      <p:sp>
        <p:nvSpPr>
          <p:cNvPr id="3" name="內容版面配置區 2"/>
          <p:cNvSpPr>
            <a:spLocks noGrp="1"/>
          </p:cNvSpPr>
          <p:nvPr>
            <p:ph idx="1"/>
          </p:nvPr>
        </p:nvSpPr>
        <p:spPr/>
        <p:txBody>
          <a:bodyPr/>
          <a:lstStyle/>
          <a:p>
            <a:r>
              <a:rPr lang="en-US" altLang="zh-TW" dirty="0"/>
              <a:t>Deep → Modularization</a:t>
            </a:r>
            <a:endParaRPr lang="zh-TW" altLang="en-US" dirty="0"/>
          </a:p>
          <a:p>
            <a:endParaRPr lang="zh-TW" altLang="en-US" dirty="0"/>
          </a:p>
        </p:txBody>
      </p:sp>
      <p:pic>
        <p:nvPicPr>
          <p:cNvPr id="4" name="圖片 3" descr="Deep program"/>
          <p:cNvPicPr/>
          <p:nvPr/>
        </p:nvPicPr>
        <p:blipFill>
          <a:blip r:embed="rId2">
            <a:extLst>
              <a:ext uri="{28A0092B-C50C-407E-A947-70E740481C1C}">
                <a14:useLocalDpi xmlns:a14="http://schemas.microsoft.com/office/drawing/2010/main" val="0"/>
              </a:ext>
            </a:extLst>
          </a:blip>
          <a:srcRect/>
          <a:stretch>
            <a:fillRect/>
          </a:stretch>
        </p:blipFill>
        <p:spPr bwMode="auto">
          <a:xfrm>
            <a:off x="3099380" y="2337547"/>
            <a:ext cx="5854120" cy="4195006"/>
          </a:xfrm>
          <a:prstGeom prst="rect">
            <a:avLst/>
          </a:prstGeom>
          <a:noFill/>
          <a:ln>
            <a:noFill/>
          </a:ln>
        </p:spPr>
      </p:pic>
      <p:sp>
        <p:nvSpPr>
          <p:cNvPr id="5" name="矩形 4"/>
          <p:cNvSpPr/>
          <p:nvPr/>
        </p:nvSpPr>
        <p:spPr>
          <a:xfrm>
            <a:off x="241880" y="6380153"/>
            <a:ext cx="8858250" cy="369332"/>
          </a:xfrm>
          <a:prstGeom prst="rect">
            <a:avLst/>
          </a:prstGeom>
        </p:spPr>
        <p:txBody>
          <a:bodyPr wrap="square">
            <a:spAutoFit/>
          </a:bodyPr>
          <a:lstStyle/>
          <a:p>
            <a:pPr algn="ctr"/>
            <a:r>
              <a:rPr lang="zh-TW" altLang="en-US" dirty="0"/>
              <a:t>http://rinuboney.github.io/2015/10/18/theoretical-motivations-deep-learning.html</a:t>
            </a:r>
          </a:p>
        </p:txBody>
      </p:sp>
      <p:sp>
        <p:nvSpPr>
          <p:cNvPr id="6" name="文字方塊 5"/>
          <p:cNvSpPr txBox="1"/>
          <p:nvPr/>
        </p:nvSpPr>
        <p:spPr>
          <a:xfrm>
            <a:off x="819150" y="3435257"/>
            <a:ext cx="2667000" cy="1200329"/>
          </a:xfrm>
          <a:prstGeom prst="rect">
            <a:avLst/>
          </a:prstGeom>
          <a:noFill/>
        </p:spPr>
        <p:txBody>
          <a:bodyPr wrap="square" rtlCol="0">
            <a:spAutoFit/>
          </a:bodyPr>
          <a:lstStyle/>
          <a:p>
            <a:r>
              <a:rPr lang="en-US" altLang="zh-TW" sz="2400" dirty="0"/>
              <a:t>Don’t put everything in your main function.</a:t>
            </a:r>
            <a:endParaRPr lang="zh-TW" altLang="en-US" sz="2400" dirty="0"/>
          </a:p>
        </p:txBody>
      </p:sp>
    </p:spTree>
    <p:extLst>
      <p:ext uri="{BB962C8B-B14F-4D97-AF65-F5344CB8AC3E}">
        <p14:creationId xmlns:p14="http://schemas.microsoft.com/office/powerpoint/2010/main" val="334231165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6618287" y="3509115"/>
            <a:ext cx="825500" cy="79988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TW" altLang="en-US" sz="2400" dirty="0"/>
              <a:t>長髮男</a:t>
            </a:r>
          </a:p>
        </p:txBody>
      </p:sp>
      <p:sp>
        <p:nvSpPr>
          <p:cNvPr id="2" name="標題 1"/>
          <p:cNvSpPr>
            <a:spLocks noGrp="1"/>
          </p:cNvSpPr>
          <p:nvPr>
            <p:ph type="title"/>
          </p:nvPr>
        </p:nvSpPr>
        <p:spPr/>
        <p:txBody>
          <a:bodyPr/>
          <a:lstStyle/>
          <a:p>
            <a:r>
              <a:rPr lang="en-US" altLang="zh-TW" dirty="0"/>
              <a:t>Modularization</a:t>
            </a:r>
            <a:endParaRPr lang="zh-TW" altLang="en-US" dirty="0"/>
          </a:p>
        </p:txBody>
      </p:sp>
      <p:sp>
        <p:nvSpPr>
          <p:cNvPr id="3" name="內容版面配置區 2"/>
          <p:cNvSpPr>
            <a:spLocks noGrp="1"/>
          </p:cNvSpPr>
          <p:nvPr>
            <p:ph idx="1"/>
          </p:nvPr>
        </p:nvSpPr>
        <p:spPr/>
        <p:txBody>
          <a:bodyPr/>
          <a:lstStyle/>
          <a:p>
            <a:r>
              <a:rPr lang="en-US" altLang="zh-TW" dirty="0"/>
              <a:t>Deep → Modularization</a:t>
            </a:r>
            <a:endParaRPr lang="zh-TW" altLang="en-US" dirty="0"/>
          </a:p>
        </p:txBody>
      </p:sp>
      <p:sp>
        <p:nvSpPr>
          <p:cNvPr id="4" name="文字方塊 3"/>
          <p:cNvSpPr txBox="1"/>
          <p:nvPr/>
        </p:nvSpPr>
        <p:spPr>
          <a:xfrm>
            <a:off x="4917282" y="2361386"/>
            <a:ext cx="1602014" cy="83099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400" dirty="0"/>
              <a:t>Girls with </a:t>
            </a:r>
          </a:p>
          <a:p>
            <a:pPr algn="ctr"/>
            <a:r>
              <a:rPr lang="en-US" altLang="zh-TW" sz="2400" dirty="0"/>
              <a:t>long hair</a:t>
            </a:r>
            <a:endParaRPr lang="zh-TW" altLang="en-US" sz="2400" dirty="0"/>
          </a:p>
        </p:txBody>
      </p:sp>
      <p:sp>
        <p:nvSpPr>
          <p:cNvPr id="5" name="文字方塊 4"/>
          <p:cNvSpPr txBox="1"/>
          <p:nvPr/>
        </p:nvSpPr>
        <p:spPr>
          <a:xfrm>
            <a:off x="4920457" y="5554640"/>
            <a:ext cx="1621064" cy="830997"/>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t>Boys with short hair </a:t>
            </a:r>
            <a:endParaRPr lang="zh-TW" altLang="en-US" sz="2400" dirty="0"/>
          </a:p>
        </p:txBody>
      </p:sp>
      <p:sp>
        <p:nvSpPr>
          <p:cNvPr id="6" name="文字方塊 5"/>
          <p:cNvSpPr txBox="1"/>
          <p:nvPr/>
        </p:nvSpPr>
        <p:spPr>
          <a:xfrm>
            <a:off x="4929982" y="3425257"/>
            <a:ext cx="1602014" cy="8309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Boys with </a:t>
            </a:r>
          </a:p>
          <a:p>
            <a:pPr algn="ctr"/>
            <a:r>
              <a:rPr lang="en-US" altLang="zh-TW" sz="2400" dirty="0"/>
              <a:t>long hair</a:t>
            </a:r>
            <a:endParaRPr lang="zh-TW" altLang="en-US" sz="2400" dirty="0"/>
          </a:p>
        </p:txBody>
      </p:sp>
      <p:sp>
        <p:nvSpPr>
          <p:cNvPr id="7" name="矩形 6"/>
          <p:cNvSpPr/>
          <p:nvPr/>
        </p:nvSpPr>
        <p:spPr>
          <a:xfrm>
            <a:off x="476250" y="3659095"/>
            <a:ext cx="1333500" cy="13888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400" dirty="0"/>
              <a:t>Image</a:t>
            </a:r>
            <a:endParaRPr lang="zh-TW" altLang="en-US" sz="2400" dirty="0"/>
          </a:p>
        </p:txBody>
      </p:sp>
      <p:sp>
        <p:nvSpPr>
          <p:cNvPr id="8" name="矩形 7"/>
          <p:cNvSpPr/>
          <p:nvPr/>
        </p:nvSpPr>
        <p:spPr>
          <a:xfrm>
            <a:off x="2762250" y="2370038"/>
            <a:ext cx="1447800" cy="83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Classifier 1</a:t>
            </a:r>
            <a:endParaRPr lang="zh-TW" altLang="en-US" sz="2400" dirty="0"/>
          </a:p>
        </p:txBody>
      </p:sp>
      <p:sp>
        <p:nvSpPr>
          <p:cNvPr id="9" name="矩形 8"/>
          <p:cNvSpPr/>
          <p:nvPr/>
        </p:nvSpPr>
        <p:spPr>
          <a:xfrm>
            <a:off x="2755276" y="3425257"/>
            <a:ext cx="1447800" cy="8309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Classifier 2</a:t>
            </a:r>
            <a:endParaRPr lang="zh-TW" altLang="en-US" sz="2400" dirty="0"/>
          </a:p>
        </p:txBody>
      </p:sp>
      <p:sp>
        <p:nvSpPr>
          <p:cNvPr id="10" name="矩形 9"/>
          <p:cNvSpPr/>
          <p:nvPr/>
        </p:nvSpPr>
        <p:spPr>
          <a:xfrm>
            <a:off x="2752272" y="4501304"/>
            <a:ext cx="1447800" cy="83099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400" dirty="0"/>
              <a:t>Classifier 3</a:t>
            </a:r>
            <a:endParaRPr lang="zh-TW" altLang="en-US" sz="2400" dirty="0"/>
          </a:p>
        </p:txBody>
      </p:sp>
      <p:cxnSp>
        <p:nvCxnSpPr>
          <p:cNvPr id="12" name="直線單箭頭接點 11"/>
          <p:cNvCxnSpPr>
            <a:stCxn id="7" idx="3"/>
            <a:endCxn id="8" idx="1"/>
          </p:cNvCxnSpPr>
          <p:nvPr/>
        </p:nvCxnSpPr>
        <p:spPr>
          <a:xfrm flipV="1">
            <a:off x="1809750" y="2785537"/>
            <a:ext cx="952500" cy="15679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7" idx="3"/>
            <a:endCxn id="9" idx="1"/>
          </p:cNvCxnSpPr>
          <p:nvPr/>
        </p:nvCxnSpPr>
        <p:spPr>
          <a:xfrm flipV="1">
            <a:off x="1809750" y="3840756"/>
            <a:ext cx="945526" cy="5127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a:stCxn id="7" idx="3"/>
            <a:endCxn id="10" idx="1"/>
          </p:cNvCxnSpPr>
          <p:nvPr/>
        </p:nvCxnSpPr>
        <p:spPr>
          <a:xfrm>
            <a:off x="1809750" y="4353535"/>
            <a:ext cx="942522" cy="5632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flipV="1">
            <a:off x="4257675" y="2785536"/>
            <a:ext cx="6286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flipV="1">
            <a:off x="4248150" y="3833304"/>
            <a:ext cx="6286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flipV="1">
            <a:off x="4248150" y="4935780"/>
            <a:ext cx="6286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6625544" y="2385594"/>
            <a:ext cx="825500" cy="7998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2400" dirty="0"/>
              <a:t>長髮女</a:t>
            </a:r>
          </a:p>
        </p:txBody>
      </p:sp>
      <p:sp>
        <p:nvSpPr>
          <p:cNvPr id="19" name="矩形 18"/>
          <p:cNvSpPr/>
          <p:nvPr/>
        </p:nvSpPr>
        <p:spPr>
          <a:xfrm>
            <a:off x="6967594" y="2522730"/>
            <a:ext cx="825500" cy="7998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2400" dirty="0"/>
              <a:t>長髮女</a:t>
            </a:r>
          </a:p>
        </p:txBody>
      </p:sp>
      <p:sp>
        <p:nvSpPr>
          <p:cNvPr id="20" name="矩形 19"/>
          <p:cNvSpPr/>
          <p:nvPr/>
        </p:nvSpPr>
        <p:spPr>
          <a:xfrm>
            <a:off x="7308226" y="2671424"/>
            <a:ext cx="825500" cy="7998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2400" dirty="0"/>
              <a:t>長髮女</a:t>
            </a:r>
          </a:p>
        </p:txBody>
      </p:sp>
      <p:sp>
        <p:nvSpPr>
          <p:cNvPr id="22" name="矩形 21"/>
          <p:cNvSpPr/>
          <p:nvPr/>
        </p:nvSpPr>
        <p:spPr>
          <a:xfrm>
            <a:off x="7648858" y="2785537"/>
            <a:ext cx="825500" cy="7998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2400" dirty="0"/>
              <a:t>長髮女</a:t>
            </a:r>
          </a:p>
        </p:txBody>
      </p:sp>
      <p:sp>
        <p:nvSpPr>
          <p:cNvPr id="25" name="文字方塊 24"/>
          <p:cNvSpPr txBox="1"/>
          <p:nvPr/>
        </p:nvSpPr>
        <p:spPr>
          <a:xfrm>
            <a:off x="4914107" y="4489128"/>
            <a:ext cx="1602014" cy="83099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400" dirty="0"/>
              <a:t>Girls with </a:t>
            </a:r>
          </a:p>
          <a:p>
            <a:pPr algn="ctr"/>
            <a:r>
              <a:rPr lang="en-US" altLang="zh-TW" sz="2400" dirty="0"/>
              <a:t>short hair</a:t>
            </a:r>
            <a:endParaRPr lang="zh-TW" altLang="en-US" sz="2400" dirty="0"/>
          </a:p>
        </p:txBody>
      </p:sp>
      <p:sp>
        <p:nvSpPr>
          <p:cNvPr id="26" name="矩形 25"/>
          <p:cNvSpPr/>
          <p:nvPr/>
        </p:nvSpPr>
        <p:spPr>
          <a:xfrm>
            <a:off x="6625544" y="4486609"/>
            <a:ext cx="825500" cy="7998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400" dirty="0"/>
              <a:t>短髮女</a:t>
            </a:r>
          </a:p>
        </p:txBody>
      </p:sp>
      <p:sp>
        <p:nvSpPr>
          <p:cNvPr id="33" name="矩形 32"/>
          <p:cNvSpPr/>
          <p:nvPr/>
        </p:nvSpPr>
        <p:spPr>
          <a:xfrm>
            <a:off x="6625544" y="5536290"/>
            <a:ext cx="825500" cy="79988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2400" dirty="0"/>
              <a:t>短髮男</a:t>
            </a:r>
          </a:p>
        </p:txBody>
      </p:sp>
      <p:sp>
        <p:nvSpPr>
          <p:cNvPr id="34" name="矩形 33"/>
          <p:cNvSpPr/>
          <p:nvPr/>
        </p:nvSpPr>
        <p:spPr>
          <a:xfrm>
            <a:off x="6947126" y="5650255"/>
            <a:ext cx="825500" cy="79988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2400" dirty="0"/>
              <a:t>短髮男</a:t>
            </a:r>
          </a:p>
        </p:txBody>
      </p:sp>
      <p:sp>
        <p:nvSpPr>
          <p:cNvPr id="35" name="矩形 34"/>
          <p:cNvSpPr/>
          <p:nvPr/>
        </p:nvSpPr>
        <p:spPr>
          <a:xfrm>
            <a:off x="7315200" y="5793838"/>
            <a:ext cx="825500" cy="79988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2400" dirty="0"/>
              <a:t>短髮男</a:t>
            </a:r>
          </a:p>
        </p:txBody>
      </p:sp>
      <p:sp>
        <p:nvSpPr>
          <p:cNvPr id="36" name="矩形 35"/>
          <p:cNvSpPr/>
          <p:nvPr/>
        </p:nvSpPr>
        <p:spPr>
          <a:xfrm>
            <a:off x="7652884" y="5936233"/>
            <a:ext cx="825500" cy="79988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2400" dirty="0"/>
              <a:t>短髮男</a:t>
            </a:r>
          </a:p>
        </p:txBody>
      </p:sp>
      <p:sp>
        <p:nvSpPr>
          <p:cNvPr id="37" name="矩形 36"/>
          <p:cNvSpPr/>
          <p:nvPr/>
        </p:nvSpPr>
        <p:spPr>
          <a:xfrm>
            <a:off x="6947126" y="4624506"/>
            <a:ext cx="825500" cy="7998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400" dirty="0"/>
              <a:t>短髮女</a:t>
            </a:r>
          </a:p>
        </p:txBody>
      </p:sp>
      <p:sp>
        <p:nvSpPr>
          <p:cNvPr id="38" name="矩形 37"/>
          <p:cNvSpPr/>
          <p:nvPr/>
        </p:nvSpPr>
        <p:spPr>
          <a:xfrm>
            <a:off x="7289799" y="4793385"/>
            <a:ext cx="825500" cy="7998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400" dirty="0"/>
              <a:t>短髮女</a:t>
            </a:r>
          </a:p>
        </p:txBody>
      </p:sp>
      <p:sp>
        <p:nvSpPr>
          <p:cNvPr id="39" name="矩形 38"/>
          <p:cNvSpPr/>
          <p:nvPr/>
        </p:nvSpPr>
        <p:spPr>
          <a:xfrm>
            <a:off x="7676357" y="4935780"/>
            <a:ext cx="825500" cy="7998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400" dirty="0"/>
              <a:t>短髮女</a:t>
            </a:r>
          </a:p>
        </p:txBody>
      </p:sp>
      <p:sp>
        <p:nvSpPr>
          <p:cNvPr id="40" name="矩形 39"/>
          <p:cNvSpPr/>
          <p:nvPr/>
        </p:nvSpPr>
        <p:spPr>
          <a:xfrm>
            <a:off x="2752272" y="5554640"/>
            <a:ext cx="1447800" cy="83099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2400" dirty="0"/>
              <a:t>Classifier 4</a:t>
            </a:r>
            <a:endParaRPr lang="zh-TW" altLang="en-US" sz="2400" dirty="0"/>
          </a:p>
        </p:txBody>
      </p:sp>
      <p:cxnSp>
        <p:nvCxnSpPr>
          <p:cNvPr id="41" name="直線單箭頭接點 40"/>
          <p:cNvCxnSpPr/>
          <p:nvPr/>
        </p:nvCxnSpPr>
        <p:spPr>
          <a:xfrm flipV="1">
            <a:off x="4257675" y="5978318"/>
            <a:ext cx="6286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stCxn id="7" idx="3"/>
            <a:endCxn id="40" idx="1"/>
          </p:cNvCxnSpPr>
          <p:nvPr/>
        </p:nvCxnSpPr>
        <p:spPr>
          <a:xfrm>
            <a:off x="1809750" y="4353535"/>
            <a:ext cx="942522" cy="1616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文字方塊 42"/>
          <p:cNvSpPr txBox="1"/>
          <p:nvPr/>
        </p:nvSpPr>
        <p:spPr>
          <a:xfrm>
            <a:off x="6319753" y="3899779"/>
            <a:ext cx="2559050" cy="523220"/>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TW" sz="2800" dirty="0"/>
              <a:t>Little examples</a:t>
            </a:r>
            <a:endParaRPr lang="zh-TW" altLang="en-US" sz="2800" dirty="0"/>
          </a:p>
        </p:txBody>
      </p:sp>
      <p:sp>
        <p:nvSpPr>
          <p:cNvPr id="44" name="文字方塊 43"/>
          <p:cNvSpPr txBox="1"/>
          <p:nvPr/>
        </p:nvSpPr>
        <p:spPr>
          <a:xfrm>
            <a:off x="3631576" y="3899779"/>
            <a:ext cx="1447800" cy="523220"/>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TW" sz="2800" dirty="0"/>
              <a:t>weak</a:t>
            </a:r>
            <a:endParaRPr lang="zh-TW" altLang="en-US" sz="2800" dirty="0"/>
          </a:p>
        </p:txBody>
      </p:sp>
    </p:spTree>
    <p:extLst>
      <p:ext uri="{BB962C8B-B14F-4D97-AF65-F5344CB8AC3E}">
        <p14:creationId xmlns:p14="http://schemas.microsoft.com/office/powerpoint/2010/main" val="60599508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8" grpId="0" animBg="1"/>
      <p:bldP spid="9" grpId="0" animBg="1"/>
      <p:bldP spid="10" grpId="0" animBg="1"/>
      <p:bldP spid="18" grpId="0" animBg="1"/>
      <p:bldP spid="19" grpId="0" animBg="1"/>
      <p:bldP spid="20" grpId="0" animBg="1"/>
      <p:bldP spid="22" grpId="0" animBg="1"/>
      <p:bldP spid="26" grpId="0" animBg="1"/>
      <p:bldP spid="33" grpId="0" animBg="1"/>
      <p:bldP spid="34" grpId="0" animBg="1"/>
      <p:bldP spid="35" grpId="0" animBg="1"/>
      <p:bldP spid="36" grpId="0" animBg="1"/>
      <p:bldP spid="37" grpId="0" animBg="1"/>
      <p:bldP spid="38" grpId="0" animBg="1"/>
      <p:bldP spid="39" grpId="0" animBg="1"/>
      <p:bldP spid="40" grpId="0" animBg="1"/>
      <p:bldP spid="43" grpId="0" animBg="1"/>
      <p:bldP spid="4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288724"/>
            <a:ext cx="7886700" cy="1325563"/>
          </a:xfrm>
        </p:spPr>
        <p:txBody>
          <a:bodyPr/>
          <a:lstStyle/>
          <a:p>
            <a:r>
              <a:rPr lang="en-US" altLang="zh-TW" dirty="0"/>
              <a:t>Modularization</a:t>
            </a:r>
            <a:endParaRPr lang="zh-TW" altLang="en-US" dirty="0"/>
          </a:p>
        </p:txBody>
      </p:sp>
      <p:sp>
        <p:nvSpPr>
          <p:cNvPr id="3" name="內容版面配置區 2"/>
          <p:cNvSpPr>
            <a:spLocks noGrp="1"/>
          </p:cNvSpPr>
          <p:nvPr>
            <p:ph idx="1"/>
          </p:nvPr>
        </p:nvSpPr>
        <p:spPr/>
        <p:txBody>
          <a:bodyPr/>
          <a:lstStyle/>
          <a:p>
            <a:r>
              <a:rPr lang="en-US" altLang="zh-TW" dirty="0"/>
              <a:t>Deep → Modularization</a:t>
            </a:r>
            <a:endParaRPr lang="zh-TW" altLang="en-US" dirty="0"/>
          </a:p>
          <a:p>
            <a:endParaRPr lang="zh-TW" altLang="en-US" dirty="0"/>
          </a:p>
        </p:txBody>
      </p:sp>
      <p:sp>
        <p:nvSpPr>
          <p:cNvPr id="7" name="矩形 6"/>
          <p:cNvSpPr/>
          <p:nvPr/>
        </p:nvSpPr>
        <p:spPr>
          <a:xfrm>
            <a:off x="136992" y="3384615"/>
            <a:ext cx="1123950" cy="13888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400" dirty="0"/>
              <a:t>Image</a:t>
            </a:r>
            <a:endParaRPr lang="zh-TW" altLang="en-US" sz="2400" dirty="0"/>
          </a:p>
        </p:txBody>
      </p:sp>
      <p:cxnSp>
        <p:nvCxnSpPr>
          <p:cNvPr id="11" name="直線單箭頭接點 10"/>
          <p:cNvCxnSpPr>
            <a:stCxn id="7" idx="3"/>
            <a:endCxn id="22" idx="1"/>
          </p:cNvCxnSpPr>
          <p:nvPr/>
        </p:nvCxnSpPr>
        <p:spPr>
          <a:xfrm flipV="1">
            <a:off x="1260942" y="3286042"/>
            <a:ext cx="559595" cy="7930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a:stCxn id="7" idx="3"/>
            <a:endCxn id="20" idx="1"/>
          </p:cNvCxnSpPr>
          <p:nvPr/>
        </p:nvCxnSpPr>
        <p:spPr>
          <a:xfrm>
            <a:off x="1260942" y="4079055"/>
            <a:ext cx="559595" cy="9522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820537" y="4615765"/>
            <a:ext cx="1581229" cy="830997"/>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TW" sz="2400" dirty="0"/>
              <a:t>Long or short?</a:t>
            </a:r>
            <a:endParaRPr lang="zh-TW" altLang="en-US" sz="2400" dirty="0"/>
          </a:p>
        </p:txBody>
      </p:sp>
      <p:sp>
        <p:nvSpPr>
          <p:cNvPr id="22" name="矩形 21"/>
          <p:cNvSpPr/>
          <p:nvPr/>
        </p:nvSpPr>
        <p:spPr>
          <a:xfrm>
            <a:off x="1820537" y="2870543"/>
            <a:ext cx="1626471" cy="83099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Boy or Girl?</a:t>
            </a:r>
            <a:endParaRPr lang="zh-TW" altLang="en-US" sz="2400" dirty="0"/>
          </a:p>
        </p:txBody>
      </p:sp>
      <p:sp>
        <p:nvSpPr>
          <p:cNvPr id="52" name="文字方塊 51"/>
          <p:cNvSpPr txBox="1"/>
          <p:nvPr/>
        </p:nvSpPr>
        <p:spPr>
          <a:xfrm>
            <a:off x="1367833" y="5628619"/>
            <a:ext cx="2392155" cy="830997"/>
          </a:xfrm>
          <a:prstGeom prst="rect">
            <a:avLst/>
          </a:prstGeom>
          <a:noFill/>
        </p:spPr>
        <p:txBody>
          <a:bodyPr wrap="square" rtlCol="0">
            <a:spAutoFit/>
          </a:bodyPr>
          <a:lstStyle/>
          <a:p>
            <a:pPr algn="ctr"/>
            <a:r>
              <a:rPr lang="en-US" altLang="zh-TW" sz="2400" dirty="0"/>
              <a:t>Classifiers for the attributes</a:t>
            </a:r>
            <a:endParaRPr lang="zh-TW" altLang="en-US" sz="2400" dirty="0"/>
          </a:p>
        </p:txBody>
      </p:sp>
      <p:sp>
        <p:nvSpPr>
          <p:cNvPr id="15" name="矩形 14"/>
          <p:cNvSpPr/>
          <p:nvPr/>
        </p:nvSpPr>
        <p:spPr>
          <a:xfrm>
            <a:off x="8162444" y="2400813"/>
            <a:ext cx="825500" cy="79988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TW" altLang="en-US" sz="2400" dirty="0"/>
              <a:t>長髮男</a:t>
            </a:r>
          </a:p>
        </p:txBody>
      </p:sp>
      <p:sp>
        <p:nvSpPr>
          <p:cNvPr id="16" name="矩形 15"/>
          <p:cNvSpPr/>
          <p:nvPr/>
        </p:nvSpPr>
        <p:spPr>
          <a:xfrm>
            <a:off x="4302500" y="2486155"/>
            <a:ext cx="825500" cy="7998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2400" dirty="0"/>
              <a:t>長髮女</a:t>
            </a:r>
          </a:p>
        </p:txBody>
      </p:sp>
      <p:sp>
        <p:nvSpPr>
          <p:cNvPr id="17" name="矩形 16"/>
          <p:cNvSpPr/>
          <p:nvPr/>
        </p:nvSpPr>
        <p:spPr>
          <a:xfrm>
            <a:off x="4644550" y="2623291"/>
            <a:ext cx="825500" cy="7998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2400" dirty="0"/>
              <a:t>長髮女</a:t>
            </a:r>
          </a:p>
        </p:txBody>
      </p:sp>
      <p:sp>
        <p:nvSpPr>
          <p:cNvPr id="18" name="矩形 17"/>
          <p:cNvSpPr/>
          <p:nvPr/>
        </p:nvSpPr>
        <p:spPr>
          <a:xfrm>
            <a:off x="4985182" y="2771985"/>
            <a:ext cx="825500" cy="7998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2400" dirty="0"/>
              <a:t>長髮女</a:t>
            </a:r>
          </a:p>
        </p:txBody>
      </p:sp>
      <p:sp>
        <p:nvSpPr>
          <p:cNvPr id="19" name="矩形 18"/>
          <p:cNvSpPr/>
          <p:nvPr/>
        </p:nvSpPr>
        <p:spPr>
          <a:xfrm>
            <a:off x="5325814" y="2886098"/>
            <a:ext cx="825500" cy="7998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2400" dirty="0"/>
              <a:t>長髮女</a:t>
            </a:r>
          </a:p>
        </p:txBody>
      </p:sp>
      <p:sp>
        <p:nvSpPr>
          <p:cNvPr id="23" name="矩形 22"/>
          <p:cNvSpPr/>
          <p:nvPr/>
        </p:nvSpPr>
        <p:spPr>
          <a:xfrm>
            <a:off x="3652079" y="2800757"/>
            <a:ext cx="825500" cy="7998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400" dirty="0"/>
              <a:t>短髮女</a:t>
            </a:r>
          </a:p>
        </p:txBody>
      </p:sp>
      <p:sp>
        <p:nvSpPr>
          <p:cNvPr id="24" name="矩形 23"/>
          <p:cNvSpPr/>
          <p:nvPr/>
        </p:nvSpPr>
        <p:spPr>
          <a:xfrm>
            <a:off x="6783793" y="3040803"/>
            <a:ext cx="825500" cy="79988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2400" dirty="0"/>
              <a:t>短髮男</a:t>
            </a:r>
          </a:p>
        </p:txBody>
      </p:sp>
      <p:sp>
        <p:nvSpPr>
          <p:cNvPr id="25" name="矩形 24"/>
          <p:cNvSpPr/>
          <p:nvPr/>
        </p:nvSpPr>
        <p:spPr>
          <a:xfrm>
            <a:off x="7105375" y="3154768"/>
            <a:ext cx="825500" cy="79988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2400" dirty="0"/>
              <a:t>短髮男</a:t>
            </a:r>
          </a:p>
        </p:txBody>
      </p:sp>
      <p:sp>
        <p:nvSpPr>
          <p:cNvPr id="26" name="矩形 25"/>
          <p:cNvSpPr/>
          <p:nvPr/>
        </p:nvSpPr>
        <p:spPr>
          <a:xfrm>
            <a:off x="7473449" y="3298351"/>
            <a:ext cx="825500" cy="79988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2400" dirty="0"/>
              <a:t>短髮男</a:t>
            </a:r>
          </a:p>
        </p:txBody>
      </p:sp>
      <p:sp>
        <p:nvSpPr>
          <p:cNvPr id="27" name="矩形 26"/>
          <p:cNvSpPr/>
          <p:nvPr/>
        </p:nvSpPr>
        <p:spPr>
          <a:xfrm>
            <a:off x="7811133" y="3440746"/>
            <a:ext cx="825500" cy="79988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2400" dirty="0"/>
              <a:t>短髮男</a:t>
            </a:r>
          </a:p>
        </p:txBody>
      </p:sp>
      <p:sp>
        <p:nvSpPr>
          <p:cNvPr id="29" name="矩形 28"/>
          <p:cNvSpPr/>
          <p:nvPr/>
        </p:nvSpPr>
        <p:spPr>
          <a:xfrm>
            <a:off x="3973661" y="2938654"/>
            <a:ext cx="825500" cy="7998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400" dirty="0"/>
              <a:t>短髮女</a:t>
            </a:r>
          </a:p>
        </p:txBody>
      </p:sp>
      <p:sp>
        <p:nvSpPr>
          <p:cNvPr id="30" name="矩形 29"/>
          <p:cNvSpPr/>
          <p:nvPr/>
        </p:nvSpPr>
        <p:spPr>
          <a:xfrm>
            <a:off x="4316334" y="3107533"/>
            <a:ext cx="825500" cy="7998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400" dirty="0"/>
              <a:t>短髮女</a:t>
            </a:r>
          </a:p>
        </p:txBody>
      </p:sp>
      <p:sp>
        <p:nvSpPr>
          <p:cNvPr id="31" name="矩形 30"/>
          <p:cNvSpPr/>
          <p:nvPr/>
        </p:nvSpPr>
        <p:spPr>
          <a:xfrm>
            <a:off x="4702892" y="3249928"/>
            <a:ext cx="825500" cy="7998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400" dirty="0"/>
              <a:t>短髮女</a:t>
            </a:r>
          </a:p>
        </p:txBody>
      </p:sp>
      <p:sp>
        <p:nvSpPr>
          <p:cNvPr id="6" name="文字方塊 5"/>
          <p:cNvSpPr txBox="1"/>
          <p:nvPr/>
        </p:nvSpPr>
        <p:spPr>
          <a:xfrm>
            <a:off x="5991119" y="3031491"/>
            <a:ext cx="973111" cy="523220"/>
          </a:xfrm>
          <a:prstGeom prst="rect">
            <a:avLst/>
          </a:prstGeom>
          <a:noFill/>
        </p:spPr>
        <p:txBody>
          <a:bodyPr wrap="square" rtlCol="0">
            <a:spAutoFit/>
          </a:bodyPr>
          <a:lstStyle/>
          <a:p>
            <a:pPr algn="ctr"/>
            <a:r>
              <a:rPr lang="en-US" altLang="zh-TW" sz="2800" dirty="0" err="1"/>
              <a:t>v.s</a:t>
            </a:r>
            <a:r>
              <a:rPr lang="en-US" altLang="zh-TW" sz="2800" dirty="0"/>
              <a:t>.</a:t>
            </a:r>
            <a:endParaRPr lang="zh-TW" altLang="en-US" sz="2800" dirty="0"/>
          </a:p>
        </p:txBody>
      </p:sp>
      <p:sp>
        <p:nvSpPr>
          <p:cNvPr id="45" name="矩形 44"/>
          <p:cNvSpPr/>
          <p:nvPr/>
        </p:nvSpPr>
        <p:spPr>
          <a:xfrm>
            <a:off x="3994970" y="5478034"/>
            <a:ext cx="825500" cy="79988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TW" altLang="en-US" sz="2400" dirty="0"/>
              <a:t>長髮男</a:t>
            </a:r>
          </a:p>
        </p:txBody>
      </p:sp>
      <p:sp>
        <p:nvSpPr>
          <p:cNvPr id="46" name="矩形 45"/>
          <p:cNvSpPr/>
          <p:nvPr/>
        </p:nvSpPr>
        <p:spPr>
          <a:xfrm>
            <a:off x="4065670" y="4434541"/>
            <a:ext cx="825500" cy="7998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2400" dirty="0"/>
              <a:t>長髮女</a:t>
            </a:r>
          </a:p>
        </p:txBody>
      </p:sp>
      <p:sp>
        <p:nvSpPr>
          <p:cNvPr id="47" name="矩形 46"/>
          <p:cNvSpPr/>
          <p:nvPr/>
        </p:nvSpPr>
        <p:spPr>
          <a:xfrm>
            <a:off x="4407720" y="4571677"/>
            <a:ext cx="825500" cy="7998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2400" dirty="0"/>
              <a:t>長髮女</a:t>
            </a:r>
          </a:p>
        </p:txBody>
      </p:sp>
      <p:sp>
        <p:nvSpPr>
          <p:cNvPr id="48" name="矩形 47"/>
          <p:cNvSpPr/>
          <p:nvPr/>
        </p:nvSpPr>
        <p:spPr>
          <a:xfrm>
            <a:off x="4748352" y="4720371"/>
            <a:ext cx="825500" cy="7998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2400" dirty="0"/>
              <a:t>長髮女</a:t>
            </a:r>
          </a:p>
        </p:txBody>
      </p:sp>
      <p:sp>
        <p:nvSpPr>
          <p:cNvPr id="49" name="矩形 48"/>
          <p:cNvSpPr/>
          <p:nvPr/>
        </p:nvSpPr>
        <p:spPr>
          <a:xfrm>
            <a:off x="5088984" y="4834484"/>
            <a:ext cx="825500" cy="7998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2400" dirty="0"/>
              <a:t>長髮女</a:t>
            </a:r>
          </a:p>
        </p:txBody>
      </p:sp>
      <p:sp>
        <p:nvSpPr>
          <p:cNvPr id="50" name="矩形 49"/>
          <p:cNvSpPr/>
          <p:nvPr/>
        </p:nvSpPr>
        <p:spPr>
          <a:xfrm>
            <a:off x="6903535" y="4425046"/>
            <a:ext cx="825500" cy="7998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400" dirty="0"/>
              <a:t>短髮女</a:t>
            </a:r>
          </a:p>
        </p:txBody>
      </p:sp>
      <p:sp>
        <p:nvSpPr>
          <p:cNvPr id="51" name="矩形 50"/>
          <p:cNvSpPr/>
          <p:nvPr/>
        </p:nvSpPr>
        <p:spPr>
          <a:xfrm>
            <a:off x="6929511" y="5354411"/>
            <a:ext cx="825500" cy="79988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2400" dirty="0"/>
              <a:t>短髮男</a:t>
            </a:r>
          </a:p>
        </p:txBody>
      </p:sp>
      <p:sp>
        <p:nvSpPr>
          <p:cNvPr id="53" name="矩形 52"/>
          <p:cNvSpPr/>
          <p:nvPr/>
        </p:nvSpPr>
        <p:spPr>
          <a:xfrm>
            <a:off x="7251093" y="5468376"/>
            <a:ext cx="825500" cy="79988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2400" dirty="0"/>
              <a:t>短髮男</a:t>
            </a:r>
          </a:p>
        </p:txBody>
      </p:sp>
      <p:sp>
        <p:nvSpPr>
          <p:cNvPr id="54" name="矩形 53"/>
          <p:cNvSpPr/>
          <p:nvPr/>
        </p:nvSpPr>
        <p:spPr>
          <a:xfrm>
            <a:off x="7619167" y="5611959"/>
            <a:ext cx="825500" cy="79988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2400" dirty="0"/>
              <a:t>短髮男</a:t>
            </a:r>
          </a:p>
        </p:txBody>
      </p:sp>
      <p:sp>
        <p:nvSpPr>
          <p:cNvPr id="55" name="矩形 54"/>
          <p:cNvSpPr/>
          <p:nvPr/>
        </p:nvSpPr>
        <p:spPr>
          <a:xfrm>
            <a:off x="7956851" y="5754354"/>
            <a:ext cx="825500" cy="79988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2400" dirty="0"/>
              <a:t>短髮男</a:t>
            </a:r>
          </a:p>
        </p:txBody>
      </p:sp>
      <p:sp>
        <p:nvSpPr>
          <p:cNvPr id="56" name="矩形 55"/>
          <p:cNvSpPr/>
          <p:nvPr/>
        </p:nvSpPr>
        <p:spPr>
          <a:xfrm>
            <a:off x="7225117" y="4562943"/>
            <a:ext cx="825500" cy="7998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400" dirty="0"/>
              <a:t>短髮女</a:t>
            </a:r>
          </a:p>
        </p:txBody>
      </p:sp>
      <p:sp>
        <p:nvSpPr>
          <p:cNvPr id="57" name="矩形 56"/>
          <p:cNvSpPr/>
          <p:nvPr/>
        </p:nvSpPr>
        <p:spPr>
          <a:xfrm>
            <a:off x="7567790" y="4731822"/>
            <a:ext cx="825500" cy="7998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400" dirty="0"/>
              <a:t>短髮女</a:t>
            </a:r>
          </a:p>
        </p:txBody>
      </p:sp>
      <p:sp>
        <p:nvSpPr>
          <p:cNvPr id="58" name="矩形 57"/>
          <p:cNvSpPr/>
          <p:nvPr/>
        </p:nvSpPr>
        <p:spPr>
          <a:xfrm>
            <a:off x="7954348" y="4874217"/>
            <a:ext cx="825500" cy="7998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400" dirty="0"/>
              <a:t>短髮女</a:t>
            </a:r>
          </a:p>
        </p:txBody>
      </p:sp>
      <p:sp>
        <p:nvSpPr>
          <p:cNvPr id="59" name="文字方塊 58"/>
          <p:cNvSpPr txBox="1"/>
          <p:nvPr/>
        </p:nvSpPr>
        <p:spPr>
          <a:xfrm>
            <a:off x="6000440" y="5014805"/>
            <a:ext cx="973111" cy="523220"/>
          </a:xfrm>
          <a:prstGeom prst="rect">
            <a:avLst/>
          </a:prstGeom>
          <a:noFill/>
        </p:spPr>
        <p:txBody>
          <a:bodyPr wrap="square" rtlCol="0">
            <a:spAutoFit/>
          </a:bodyPr>
          <a:lstStyle/>
          <a:p>
            <a:pPr algn="ctr"/>
            <a:r>
              <a:rPr lang="en-US" altLang="zh-TW" sz="2800" dirty="0" err="1"/>
              <a:t>v.s</a:t>
            </a:r>
            <a:r>
              <a:rPr lang="en-US" altLang="zh-TW" sz="2800" dirty="0"/>
              <a:t>.</a:t>
            </a:r>
            <a:endParaRPr lang="zh-TW" altLang="en-US" sz="2800" dirty="0"/>
          </a:p>
        </p:txBody>
      </p:sp>
      <p:sp>
        <p:nvSpPr>
          <p:cNvPr id="28" name="文字方塊 27"/>
          <p:cNvSpPr txBox="1"/>
          <p:nvPr/>
        </p:nvSpPr>
        <p:spPr>
          <a:xfrm>
            <a:off x="4316334" y="439416"/>
            <a:ext cx="4594665" cy="95410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TW" sz="2800" dirty="0"/>
              <a:t>Each basic classifier can have sufficient training examples.</a:t>
            </a:r>
            <a:endParaRPr lang="zh-TW" altLang="en-US" sz="2800" dirty="0"/>
          </a:p>
        </p:txBody>
      </p:sp>
      <p:sp>
        <p:nvSpPr>
          <p:cNvPr id="60" name="矩形 59"/>
          <p:cNvSpPr/>
          <p:nvPr/>
        </p:nvSpPr>
        <p:spPr>
          <a:xfrm>
            <a:off x="1689032" y="2696616"/>
            <a:ext cx="1867479" cy="2843642"/>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文字方塊 60"/>
          <p:cNvSpPr txBox="1"/>
          <p:nvPr/>
        </p:nvSpPr>
        <p:spPr>
          <a:xfrm>
            <a:off x="1974430" y="3740680"/>
            <a:ext cx="1292510" cy="830997"/>
          </a:xfrm>
          <a:prstGeom prst="rect">
            <a:avLst/>
          </a:prstGeom>
          <a:noFill/>
        </p:spPr>
        <p:txBody>
          <a:bodyPr wrap="square" rtlCol="0">
            <a:spAutoFit/>
          </a:bodyPr>
          <a:lstStyle/>
          <a:p>
            <a:pPr algn="ctr"/>
            <a:r>
              <a:rPr lang="en-US" altLang="zh-TW" sz="2400" dirty="0">
                <a:solidFill>
                  <a:srgbClr val="0000FF"/>
                </a:solidFill>
              </a:rPr>
              <a:t>Basic </a:t>
            </a:r>
          </a:p>
          <a:p>
            <a:pPr algn="ctr"/>
            <a:r>
              <a:rPr lang="en-US" altLang="zh-TW" sz="2400" dirty="0">
                <a:solidFill>
                  <a:srgbClr val="0000FF"/>
                </a:solidFill>
              </a:rPr>
              <a:t>Classifier</a:t>
            </a:r>
            <a:endParaRPr lang="zh-TW" altLang="en-US" sz="2400" dirty="0">
              <a:solidFill>
                <a:srgbClr val="0000FF"/>
              </a:solidFill>
            </a:endParaRPr>
          </a:p>
        </p:txBody>
      </p:sp>
    </p:spTree>
    <p:extLst>
      <p:ext uri="{BB962C8B-B14F-4D97-AF65-F5344CB8AC3E}">
        <p14:creationId xmlns:p14="http://schemas.microsoft.com/office/powerpoint/2010/main" val="115701929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3" grpId="0" animBg="1"/>
      <p:bldP spid="24" grpId="0" animBg="1"/>
      <p:bldP spid="25" grpId="0" animBg="1"/>
      <p:bldP spid="26" grpId="0" animBg="1"/>
      <p:bldP spid="27" grpId="0" animBg="1"/>
      <p:bldP spid="29" grpId="0" animBg="1"/>
      <p:bldP spid="30" grpId="0" animBg="1"/>
      <p:bldP spid="31" grpId="0" animBg="1"/>
      <p:bldP spid="6" grpId="0"/>
      <p:bldP spid="45" grpId="0" animBg="1"/>
      <p:bldP spid="46" grpId="0" animBg="1"/>
      <p:bldP spid="47" grpId="0" animBg="1"/>
      <p:bldP spid="48" grpId="0" animBg="1"/>
      <p:bldP spid="49" grpId="0" animBg="1"/>
      <p:bldP spid="50" grpId="0" animBg="1"/>
      <p:bldP spid="51" grpId="0" animBg="1"/>
      <p:bldP spid="53" grpId="0" animBg="1"/>
      <p:bldP spid="54" grpId="0" animBg="1"/>
      <p:bldP spid="55" grpId="0" animBg="1"/>
      <p:bldP spid="56" grpId="0" animBg="1"/>
      <p:bldP spid="57" grpId="0" animBg="1"/>
      <p:bldP spid="58" grpId="0" animBg="1"/>
      <p:bldP spid="59" grpId="0"/>
      <p:bldP spid="2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288724"/>
            <a:ext cx="7886700" cy="1325563"/>
          </a:xfrm>
        </p:spPr>
        <p:txBody>
          <a:bodyPr/>
          <a:lstStyle/>
          <a:p>
            <a:r>
              <a:rPr lang="en-US" altLang="zh-TW" dirty="0"/>
              <a:t>Modularization</a:t>
            </a:r>
            <a:endParaRPr lang="zh-TW" altLang="en-US" dirty="0"/>
          </a:p>
        </p:txBody>
      </p:sp>
      <p:sp>
        <p:nvSpPr>
          <p:cNvPr id="3" name="內容版面配置區 2"/>
          <p:cNvSpPr>
            <a:spLocks noGrp="1"/>
          </p:cNvSpPr>
          <p:nvPr>
            <p:ph idx="1"/>
          </p:nvPr>
        </p:nvSpPr>
        <p:spPr/>
        <p:txBody>
          <a:bodyPr/>
          <a:lstStyle/>
          <a:p>
            <a:r>
              <a:rPr lang="en-US" altLang="zh-TW" dirty="0"/>
              <a:t>Deep → Modularization</a:t>
            </a:r>
            <a:endParaRPr lang="zh-TW" altLang="en-US" dirty="0"/>
          </a:p>
          <a:p>
            <a:endParaRPr lang="zh-TW" altLang="en-US" dirty="0"/>
          </a:p>
        </p:txBody>
      </p:sp>
      <p:sp>
        <p:nvSpPr>
          <p:cNvPr id="7" name="矩形 6"/>
          <p:cNvSpPr/>
          <p:nvPr/>
        </p:nvSpPr>
        <p:spPr>
          <a:xfrm>
            <a:off x="136992" y="3384615"/>
            <a:ext cx="1123950" cy="13888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400" dirty="0"/>
              <a:t>Image</a:t>
            </a:r>
            <a:endParaRPr lang="zh-TW" altLang="en-US" sz="2400" dirty="0"/>
          </a:p>
        </p:txBody>
      </p:sp>
      <p:cxnSp>
        <p:nvCxnSpPr>
          <p:cNvPr id="11" name="直線單箭頭接點 10"/>
          <p:cNvCxnSpPr>
            <a:stCxn id="7" idx="3"/>
            <a:endCxn id="22" idx="1"/>
          </p:cNvCxnSpPr>
          <p:nvPr/>
        </p:nvCxnSpPr>
        <p:spPr>
          <a:xfrm flipV="1">
            <a:off x="1260942" y="3286042"/>
            <a:ext cx="559595" cy="7930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a:stCxn id="7" idx="3"/>
            <a:endCxn id="20" idx="1"/>
          </p:cNvCxnSpPr>
          <p:nvPr/>
        </p:nvCxnSpPr>
        <p:spPr>
          <a:xfrm>
            <a:off x="1260942" y="4079055"/>
            <a:ext cx="559595" cy="9522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820537" y="4615765"/>
            <a:ext cx="1581229" cy="830997"/>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TW" sz="2400" dirty="0"/>
              <a:t>Long or short?</a:t>
            </a:r>
            <a:endParaRPr lang="zh-TW" altLang="en-US" sz="2400" dirty="0"/>
          </a:p>
        </p:txBody>
      </p:sp>
      <p:sp>
        <p:nvSpPr>
          <p:cNvPr id="22" name="矩形 21"/>
          <p:cNvSpPr/>
          <p:nvPr/>
        </p:nvSpPr>
        <p:spPr>
          <a:xfrm>
            <a:off x="1820537" y="2870543"/>
            <a:ext cx="1626471" cy="83099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Boy or Girl?</a:t>
            </a:r>
            <a:endParaRPr lang="zh-TW" altLang="en-US" sz="2400" dirty="0"/>
          </a:p>
        </p:txBody>
      </p:sp>
      <p:sp>
        <p:nvSpPr>
          <p:cNvPr id="52" name="文字方塊 51"/>
          <p:cNvSpPr txBox="1"/>
          <p:nvPr/>
        </p:nvSpPr>
        <p:spPr>
          <a:xfrm>
            <a:off x="1319269" y="5594778"/>
            <a:ext cx="2629005" cy="1200329"/>
          </a:xfrm>
          <a:prstGeom prst="rect">
            <a:avLst/>
          </a:prstGeom>
          <a:noFill/>
        </p:spPr>
        <p:txBody>
          <a:bodyPr wrap="square" rtlCol="0">
            <a:spAutoFit/>
          </a:bodyPr>
          <a:lstStyle/>
          <a:p>
            <a:pPr algn="ctr"/>
            <a:r>
              <a:rPr lang="en-US" altLang="zh-TW" sz="2400" dirty="0">
                <a:solidFill>
                  <a:srgbClr val="0000FF"/>
                </a:solidFill>
              </a:rPr>
              <a:t>Sharing by the following classifiers </a:t>
            </a:r>
            <a:r>
              <a:rPr lang="en-US" altLang="zh-TW" sz="2400" dirty="0">
                <a:solidFill>
                  <a:srgbClr val="FF0000"/>
                </a:solidFill>
              </a:rPr>
              <a:t>as module</a:t>
            </a:r>
            <a:endParaRPr lang="zh-TW" altLang="en-US" sz="2400" dirty="0">
              <a:solidFill>
                <a:srgbClr val="FF0000"/>
              </a:solidFill>
            </a:endParaRPr>
          </a:p>
        </p:txBody>
      </p:sp>
      <p:sp>
        <p:nvSpPr>
          <p:cNvPr id="39" name="文字方塊 38"/>
          <p:cNvSpPr txBox="1"/>
          <p:nvPr/>
        </p:nvSpPr>
        <p:spPr>
          <a:xfrm>
            <a:off x="4248497" y="1020355"/>
            <a:ext cx="4241454"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can be trained by little data</a:t>
            </a:r>
            <a:endParaRPr lang="zh-TW" altLang="en-US" sz="2800" dirty="0"/>
          </a:p>
        </p:txBody>
      </p:sp>
      <p:sp>
        <p:nvSpPr>
          <p:cNvPr id="40" name="文字方塊 39"/>
          <p:cNvSpPr txBox="1"/>
          <p:nvPr/>
        </p:nvSpPr>
        <p:spPr>
          <a:xfrm>
            <a:off x="6891111" y="2086160"/>
            <a:ext cx="1602014" cy="83099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400" dirty="0"/>
              <a:t>Girls with </a:t>
            </a:r>
          </a:p>
          <a:p>
            <a:pPr algn="ctr"/>
            <a:r>
              <a:rPr lang="en-US" altLang="zh-TW" sz="2400" dirty="0"/>
              <a:t>long hair</a:t>
            </a:r>
            <a:endParaRPr lang="zh-TW" altLang="en-US" sz="2400" dirty="0"/>
          </a:p>
        </p:txBody>
      </p:sp>
      <p:sp>
        <p:nvSpPr>
          <p:cNvPr id="41" name="文字方塊 40"/>
          <p:cNvSpPr txBox="1"/>
          <p:nvPr/>
        </p:nvSpPr>
        <p:spPr>
          <a:xfrm>
            <a:off x="6894286" y="5279414"/>
            <a:ext cx="1621064" cy="830997"/>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t>Boys with short hair </a:t>
            </a:r>
            <a:endParaRPr lang="zh-TW" altLang="en-US" sz="2400" dirty="0"/>
          </a:p>
        </p:txBody>
      </p:sp>
      <p:sp>
        <p:nvSpPr>
          <p:cNvPr id="42" name="文字方塊 41"/>
          <p:cNvSpPr txBox="1"/>
          <p:nvPr/>
        </p:nvSpPr>
        <p:spPr>
          <a:xfrm>
            <a:off x="6903811" y="3150031"/>
            <a:ext cx="1602014" cy="8309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Boys with </a:t>
            </a:r>
          </a:p>
          <a:p>
            <a:pPr algn="ctr"/>
            <a:r>
              <a:rPr lang="en-US" altLang="zh-TW" sz="2400" dirty="0"/>
              <a:t>long hair</a:t>
            </a:r>
            <a:endParaRPr lang="zh-TW" altLang="en-US" sz="2400" dirty="0"/>
          </a:p>
        </p:txBody>
      </p:sp>
      <p:sp>
        <p:nvSpPr>
          <p:cNvPr id="43" name="矩形 42"/>
          <p:cNvSpPr/>
          <p:nvPr/>
        </p:nvSpPr>
        <p:spPr>
          <a:xfrm>
            <a:off x="4736079" y="2094812"/>
            <a:ext cx="1447800" cy="83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Classifier 1</a:t>
            </a:r>
            <a:endParaRPr lang="zh-TW" altLang="en-US" sz="2400" dirty="0"/>
          </a:p>
        </p:txBody>
      </p:sp>
      <p:sp>
        <p:nvSpPr>
          <p:cNvPr id="44" name="矩形 43"/>
          <p:cNvSpPr/>
          <p:nvPr/>
        </p:nvSpPr>
        <p:spPr>
          <a:xfrm>
            <a:off x="4729105" y="3150031"/>
            <a:ext cx="1447800" cy="8309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Classifier 2</a:t>
            </a:r>
            <a:endParaRPr lang="zh-TW" altLang="en-US" sz="2400" dirty="0"/>
          </a:p>
        </p:txBody>
      </p:sp>
      <p:sp>
        <p:nvSpPr>
          <p:cNvPr id="60" name="矩形 59"/>
          <p:cNvSpPr/>
          <p:nvPr/>
        </p:nvSpPr>
        <p:spPr>
          <a:xfrm>
            <a:off x="4726101" y="4226078"/>
            <a:ext cx="1447800" cy="83099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400" dirty="0"/>
              <a:t>Classifier 3</a:t>
            </a:r>
            <a:endParaRPr lang="zh-TW" altLang="en-US" sz="2400" dirty="0"/>
          </a:p>
        </p:txBody>
      </p:sp>
      <p:cxnSp>
        <p:nvCxnSpPr>
          <p:cNvPr id="61" name="直線單箭頭接點 60"/>
          <p:cNvCxnSpPr/>
          <p:nvPr/>
        </p:nvCxnSpPr>
        <p:spPr>
          <a:xfrm flipV="1">
            <a:off x="6231504" y="2510310"/>
            <a:ext cx="6286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p:nvPr/>
        </p:nvCxnSpPr>
        <p:spPr>
          <a:xfrm flipV="1">
            <a:off x="6221979" y="3558078"/>
            <a:ext cx="6286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p:nvPr/>
        </p:nvCxnSpPr>
        <p:spPr>
          <a:xfrm flipV="1">
            <a:off x="6221979" y="4660554"/>
            <a:ext cx="6286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文字方塊 63"/>
          <p:cNvSpPr txBox="1"/>
          <p:nvPr/>
        </p:nvSpPr>
        <p:spPr>
          <a:xfrm>
            <a:off x="6887936" y="4213902"/>
            <a:ext cx="1602014" cy="83099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400" dirty="0"/>
              <a:t>Girls with </a:t>
            </a:r>
          </a:p>
          <a:p>
            <a:pPr algn="ctr"/>
            <a:r>
              <a:rPr lang="en-US" altLang="zh-TW" sz="2400" dirty="0"/>
              <a:t>short hair</a:t>
            </a:r>
            <a:endParaRPr lang="zh-TW" altLang="en-US" sz="2400" dirty="0"/>
          </a:p>
        </p:txBody>
      </p:sp>
      <p:sp>
        <p:nvSpPr>
          <p:cNvPr id="65" name="矩形 64"/>
          <p:cNvSpPr/>
          <p:nvPr/>
        </p:nvSpPr>
        <p:spPr>
          <a:xfrm>
            <a:off x="4726101" y="5279414"/>
            <a:ext cx="1447800" cy="83099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2400" dirty="0"/>
              <a:t>Classifier 4</a:t>
            </a:r>
            <a:endParaRPr lang="zh-TW" altLang="en-US" sz="2400" dirty="0"/>
          </a:p>
        </p:txBody>
      </p:sp>
      <p:cxnSp>
        <p:nvCxnSpPr>
          <p:cNvPr id="66" name="直線單箭頭接點 65"/>
          <p:cNvCxnSpPr/>
          <p:nvPr/>
        </p:nvCxnSpPr>
        <p:spPr>
          <a:xfrm flipV="1">
            <a:off x="6231504" y="5703092"/>
            <a:ext cx="6286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endCxn id="43" idx="1"/>
          </p:cNvCxnSpPr>
          <p:nvPr/>
        </p:nvCxnSpPr>
        <p:spPr>
          <a:xfrm flipV="1">
            <a:off x="3442604" y="2510311"/>
            <a:ext cx="1293475" cy="7567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a:endCxn id="44" idx="1"/>
          </p:cNvCxnSpPr>
          <p:nvPr/>
        </p:nvCxnSpPr>
        <p:spPr>
          <a:xfrm>
            <a:off x="3449897" y="3277050"/>
            <a:ext cx="1279208" cy="2884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a:stCxn id="22" idx="3"/>
            <a:endCxn id="60" idx="1"/>
          </p:cNvCxnSpPr>
          <p:nvPr/>
        </p:nvCxnSpPr>
        <p:spPr>
          <a:xfrm>
            <a:off x="3447008" y="3286042"/>
            <a:ext cx="1279093" cy="13555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a:off x="3389405" y="3267050"/>
            <a:ext cx="1346674" cy="24264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a:endCxn id="43" idx="1"/>
          </p:cNvCxnSpPr>
          <p:nvPr/>
        </p:nvCxnSpPr>
        <p:spPr>
          <a:xfrm flipV="1">
            <a:off x="3378348" y="2510311"/>
            <a:ext cx="1357731" cy="25858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a:stCxn id="20" idx="3"/>
            <a:endCxn id="44" idx="1"/>
          </p:cNvCxnSpPr>
          <p:nvPr/>
        </p:nvCxnSpPr>
        <p:spPr>
          <a:xfrm flipV="1">
            <a:off x="3401766" y="3565530"/>
            <a:ext cx="1327339" cy="14657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a:stCxn id="20" idx="3"/>
            <a:endCxn id="60" idx="1"/>
          </p:cNvCxnSpPr>
          <p:nvPr/>
        </p:nvCxnSpPr>
        <p:spPr>
          <a:xfrm flipV="1">
            <a:off x="3401766" y="4641577"/>
            <a:ext cx="1324335" cy="3896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a:stCxn id="20" idx="3"/>
            <a:endCxn id="65" idx="1"/>
          </p:cNvCxnSpPr>
          <p:nvPr/>
        </p:nvCxnSpPr>
        <p:spPr>
          <a:xfrm>
            <a:off x="3401766" y="5031264"/>
            <a:ext cx="1324335" cy="6636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4612381" y="1946313"/>
            <a:ext cx="1692566" cy="42306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 name="矩形 76"/>
          <p:cNvSpPr/>
          <p:nvPr/>
        </p:nvSpPr>
        <p:spPr>
          <a:xfrm>
            <a:off x="1689032" y="2696616"/>
            <a:ext cx="1867479" cy="2843642"/>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8" name="文字方塊 77"/>
          <p:cNvSpPr txBox="1"/>
          <p:nvPr/>
        </p:nvSpPr>
        <p:spPr>
          <a:xfrm>
            <a:off x="7609437" y="3614076"/>
            <a:ext cx="1504777" cy="461665"/>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TW" sz="2400" dirty="0"/>
              <a:t>Little data</a:t>
            </a:r>
            <a:endParaRPr lang="zh-TW" altLang="en-US" sz="2400" dirty="0"/>
          </a:p>
        </p:txBody>
      </p:sp>
      <p:sp>
        <p:nvSpPr>
          <p:cNvPr id="79" name="文字方塊 78"/>
          <p:cNvSpPr txBox="1"/>
          <p:nvPr/>
        </p:nvSpPr>
        <p:spPr>
          <a:xfrm>
            <a:off x="5686261" y="3640051"/>
            <a:ext cx="1109331" cy="461665"/>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TW" sz="2400" dirty="0"/>
              <a:t>fine</a:t>
            </a:r>
            <a:endParaRPr lang="zh-TW" altLang="en-US" sz="2400" dirty="0"/>
          </a:p>
        </p:txBody>
      </p:sp>
      <p:sp>
        <p:nvSpPr>
          <p:cNvPr id="81" name="文字方塊 80"/>
          <p:cNvSpPr txBox="1"/>
          <p:nvPr/>
        </p:nvSpPr>
        <p:spPr>
          <a:xfrm>
            <a:off x="1974430" y="3740680"/>
            <a:ext cx="1292510" cy="830997"/>
          </a:xfrm>
          <a:prstGeom prst="rect">
            <a:avLst/>
          </a:prstGeom>
          <a:noFill/>
        </p:spPr>
        <p:txBody>
          <a:bodyPr wrap="square" rtlCol="0">
            <a:spAutoFit/>
          </a:bodyPr>
          <a:lstStyle/>
          <a:p>
            <a:pPr algn="ctr"/>
            <a:r>
              <a:rPr lang="en-US" altLang="zh-TW" sz="2400" dirty="0">
                <a:solidFill>
                  <a:srgbClr val="0000FF"/>
                </a:solidFill>
              </a:rPr>
              <a:t>Basic </a:t>
            </a:r>
          </a:p>
          <a:p>
            <a:pPr algn="ctr"/>
            <a:r>
              <a:rPr lang="en-US" altLang="zh-TW" sz="2400" dirty="0">
                <a:solidFill>
                  <a:srgbClr val="0000FF"/>
                </a:solidFill>
              </a:rPr>
              <a:t>Classifier</a:t>
            </a:r>
            <a:endParaRPr lang="zh-TW" altLang="en-US" sz="2400" dirty="0">
              <a:solidFill>
                <a:srgbClr val="0000FF"/>
              </a:solidFill>
            </a:endParaRPr>
          </a:p>
        </p:txBody>
      </p:sp>
      <p:sp>
        <p:nvSpPr>
          <p:cNvPr id="37" name="向上箭號 36"/>
          <p:cNvSpPr/>
          <p:nvPr/>
        </p:nvSpPr>
        <p:spPr>
          <a:xfrm>
            <a:off x="5130686" y="1569869"/>
            <a:ext cx="638629" cy="356419"/>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1435571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39" grpId="0" animBg="1"/>
      <p:bldP spid="40" grpId="0" animBg="1"/>
      <p:bldP spid="41" grpId="0" animBg="1"/>
      <p:bldP spid="42" grpId="0" animBg="1"/>
      <p:bldP spid="43" grpId="0" animBg="1"/>
      <p:bldP spid="44" grpId="0" animBg="1"/>
      <p:bldP spid="60" grpId="0" animBg="1"/>
      <p:bldP spid="64" grpId="0" animBg="1"/>
      <p:bldP spid="65" grpId="0" animBg="1"/>
      <p:bldP spid="76" grpId="0" animBg="1"/>
      <p:bldP spid="78" grpId="0" animBg="1"/>
      <p:bldP spid="79" grpId="0" animBg="1"/>
      <p:bldP spid="3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288724"/>
            <a:ext cx="7886700" cy="1325563"/>
          </a:xfrm>
        </p:spPr>
        <p:txBody>
          <a:bodyPr/>
          <a:lstStyle/>
          <a:p>
            <a:r>
              <a:rPr lang="en-US" altLang="zh-TW" dirty="0"/>
              <a:t>Modularization</a:t>
            </a:r>
            <a:endParaRPr lang="zh-TW" altLang="en-US" dirty="0"/>
          </a:p>
        </p:txBody>
      </p:sp>
      <p:sp>
        <p:nvSpPr>
          <p:cNvPr id="3" name="內容版面配置區 2"/>
          <p:cNvSpPr>
            <a:spLocks noGrp="1"/>
          </p:cNvSpPr>
          <p:nvPr>
            <p:ph idx="1"/>
          </p:nvPr>
        </p:nvSpPr>
        <p:spPr/>
        <p:txBody>
          <a:bodyPr/>
          <a:lstStyle/>
          <a:p>
            <a:r>
              <a:rPr lang="en-US" altLang="zh-TW" dirty="0"/>
              <a:t>Deep → Modularization</a:t>
            </a:r>
            <a:endParaRPr lang="zh-TW" altLang="en-US" dirty="0"/>
          </a:p>
          <a:p>
            <a:endParaRPr lang="zh-TW" altLang="en-US" dirty="0"/>
          </a:p>
        </p:txBody>
      </p:sp>
      <p:grpSp>
        <p:nvGrpSpPr>
          <p:cNvPr id="5" name="群組 4"/>
          <p:cNvGrpSpPr/>
          <p:nvPr/>
        </p:nvGrpSpPr>
        <p:grpSpPr>
          <a:xfrm>
            <a:off x="1652026" y="2399574"/>
            <a:ext cx="5983918" cy="2720549"/>
            <a:chOff x="1260141" y="2780968"/>
            <a:chExt cx="5983918" cy="2720549"/>
          </a:xfrm>
        </p:grpSpPr>
        <p:sp>
          <p:nvSpPr>
            <p:cNvPr id="37" name="矩形 36"/>
            <p:cNvSpPr/>
            <p:nvPr/>
          </p:nvSpPr>
          <p:spPr>
            <a:xfrm>
              <a:off x="1260141" y="2853290"/>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44" name="直線單箭頭接點 43"/>
            <p:cNvCxnSpPr/>
            <p:nvPr/>
          </p:nvCxnSpPr>
          <p:spPr>
            <a:xfrm>
              <a:off x="5531732" y="3891561"/>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5641048" y="5137451"/>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a:off x="5507848" y="3112758"/>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1328529" y="357098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48" name="矩形 47"/>
            <p:cNvSpPr/>
            <p:nvPr/>
          </p:nvSpPr>
          <p:spPr>
            <a:xfrm>
              <a:off x="1334347" y="3000654"/>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49" name="Object 12"/>
            <p:cNvGraphicFramePr>
              <a:graphicFrameLocks noChangeAspect="1"/>
            </p:cNvGraphicFramePr>
            <p:nvPr>
              <p:extLst/>
            </p:nvPr>
          </p:nvGraphicFramePr>
          <p:xfrm>
            <a:off x="1347046" y="2905404"/>
            <a:ext cx="325438" cy="461962"/>
          </p:xfrm>
          <a:graphic>
            <a:graphicData uri="http://schemas.openxmlformats.org/presentationml/2006/ole">
              <mc:AlternateContent xmlns:mc="http://schemas.openxmlformats.org/markup-compatibility/2006">
                <mc:Choice xmlns:v="urn:schemas-microsoft-com:vml" Requires="v">
                  <p:oleObj spid="_x0000_s7185" name="方程式" r:id="rId4" imgW="152280" imgH="215640" progId="Equation.3">
                    <p:embed/>
                  </p:oleObj>
                </mc:Choice>
                <mc:Fallback>
                  <p:oleObj name="方程式" r:id="rId4" imgW="152280" imgH="215640" progId="Equation.3">
                    <p:embed/>
                    <p:pic>
                      <p:nvPicPr>
                        <p:cNvPr id="49" name="Object 12"/>
                        <p:cNvPicPr>
                          <a:picLocks noChangeAspect="1" noChangeArrowheads="1"/>
                        </p:cNvPicPr>
                        <p:nvPr/>
                      </p:nvPicPr>
                      <p:blipFill>
                        <a:blip r:embed="rId5"/>
                        <a:srcRect/>
                        <a:stretch>
                          <a:fillRect/>
                        </a:stretch>
                      </p:blipFill>
                      <p:spPr bwMode="auto">
                        <a:xfrm>
                          <a:off x="1347046" y="2905404"/>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 name="Object 12"/>
            <p:cNvGraphicFramePr>
              <a:graphicFrameLocks noChangeAspect="1"/>
            </p:cNvGraphicFramePr>
            <p:nvPr>
              <p:extLst/>
            </p:nvPr>
          </p:nvGraphicFramePr>
          <p:xfrm>
            <a:off x="1352342" y="3488133"/>
            <a:ext cx="352425" cy="461963"/>
          </p:xfrm>
          <a:graphic>
            <a:graphicData uri="http://schemas.openxmlformats.org/presentationml/2006/ole">
              <mc:AlternateContent xmlns:mc="http://schemas.openxmlformats.org/markup-compatibility/2006">
                <mc:Choice xmlns:v="urn:schemas-microsoft-com:vml" Requires="v">
                  <p:oleObj spid="_x0000_s7186" name="方程式" r:id="rId6" imgW="164880" imgH="215640" progId="Equation.3">
                    <p:embed/>
                  </p:oleObj>
                </mc:Choice>
                <mc:Fallback>
                  <p:oleObj name="方程式" r:id="rId6" imgW="164880" imgH="215640" progId="Equation.3">
                    <p:embed/>
                    <p:pic>
                      <p:nvPicPr>
                        <p:cNvPr id="50" name="Object 12"/>
                        <p:cNvPicPr>
                          <a:picLocks noChangeAspect="1" noChangeArrowheads="1"/>
                        </p:cNvPicPr>
                        <p:nvPr/>
                      </p:nvPicPr>
                      <p:blipFill>
                        <a:blip r:embed="rId7"/>
                        <a:srcRect/>
                        <a:stretch>
                          <a:fillRect/>
                        </a:stretch>
                      </p:blipFill>
                      <p:spPr bwMode="auto">
                        <a:xfrm>
                          <a:off x="1352342" y="3488133"/>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 name="矩形 51"/>
            <p:cNvSpPr/>
            <p:nvPr/>
          </p:nvSpPr>
          <p:spPr>
            <a:xfrm>
              <a:off x="2443244" y="2825649"/>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54" name="橢圓 53"/>
            <p:cNvSpPr/>
            <p:nvPr/>
          </p:nvSpPr>
          <p:spPr>
            <a:xfrm>
              <a:off x="2540354" y="2836651"/>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5" name="橢圓 54"/>
            <p:cNvSpPr/>
            <p:nvPr/>
          </p:nvSpPr>
          <p:spPr>
            <a:xfrm>
              <a:off x="2542696" y="3615221"/>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6" name="橢圓 55"/>
            <p:cNvSpPr/>
            <p:nvPr/>
          </p:nvSpPr>
          <p:spPr>
            <a:xfrm>
              <a:off x="2531063" y="484323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7" name="文字方塊 56"/>
            <p:cNvSpPr txBox="1"/>
            <p:nvPr/>
          </p:nvSpPr>
          <p:spPr>
            <a:xfrm rot="5400000">
              <a:off x="2528316" y="4265526"/>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58" name="矩形 57"/>
            <p:cNvSpPr/>
            <p:nvPr/>
          </p:nvSpPr>
          <p:spPr>
            <a:xfrm>
              <a:off x="1338054" y="496874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59" name="Object 12"/>
            <p:cNvGraphicFramePr>
              <a:graphicFrameLocks noChangeAspect="1"/>
            </p:cNvGraphicFramePr>
            <p:nvPr>
              <p:extLst/>
            </p:nvPr>
          </p:nvGraphicFramePr>
          <p:xfrm>
            <a:off x="1334938" y="4872486"/>
            <a:ext cx="407988" cy="488950"/>
          </p:xfrm>
          <a:graphic>
            <a:graphicData uri="http://schemas.openxmlformats.org/presentationml/2006/ole">
              <mc:AlternateContent xmlns:mc="http://schemas.openxmlformats.org/markup-compatibility/2006">
                <mc:Choice xmlns:v="urn:schemas-microsoft-com:vml" Requires="v">
                  <p:oleObj spid="_x0000_s7187" name="方程式" r:id="rId8" imgW="190440" imgH="228600" progId="Equation.3">
                    <p:embed/>
                  </p:oleObj>
                </mc:Choice>
                <mc:Fallback>
                  <p:oleObj name="方程式" r:id="rId8" imgW="190440" imgH="228600" progId="Equation.3">
                    <p:embed/>
                    <p:pic>
                      <p:nvPicPr>
                        <p:cNvPr id="59" name="Object 12"/>
                        <p:cNvPicPr>
                          <a:picLocks noChangeAspect="1" noChangeArrowheads="1"/>
                        </p:cNvPicPr>
                        <p:nvPr/>
                      </p:nvPicPr>
                      <p:blipFill>
                        <a:blip r:embed="rId9"/>
                        <a:srcRect/>
                        <a:stretch>
                          <a:fillRect/>
                        </a:stretch>
                      </p:blipFill>
                      <p:spPr bwMode="auto">
                        <a:xfrm>
                          <a:off x="1334938" y="4872486"/>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 name="文字方塊 59"/>
            <p:cNvSpPr txBox="1"/>
            <p:nvPr/>
          </p:nvSpPr>
          <p:spPr>
            <a:xfrm rot="5400000">
              <a:off x="1213986" y="425368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62" name="矩形 61"/>
            <p:cNvSpPr/>
            <p:nvPr/>
          </p:nvSpPr>
          <p:spPr>
            <a:xfrm>
              <a:off x="3768830" y="280930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4" name="橢圓 63"/>
            <p:cNvSpPr/>
            <p:nvPr/>
          </p:nvSpPr>
          <p:spPr>
            <a:xfrm>
              <a:off x="3855916" y="283665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5" name="橢圓 64"/>
            <p:cNvSpPr/>
            <p:nvPr/>
          </p:nvSpPr>
          <p:spPr>
            <a:xfrm>
              <a:off x="3858258" y="361522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6" name="橢圓 65"/>
            <p:cNvSpPr/>
            <p:nvPr/>
          </p:nvSpPr>
          <p:spPr>
            <a:xfrm>
              <a:off x="3846625" y="484323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7" name="文字方塊 66"/>
            <p:cNvSpPr txBox="1"/>
            <p:nvPr/>
          </p:nvSpPr>
          <p:spPr>
            <a:xfrm rot="5400000">
              <a:off x="3843878" y="4265526"/>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69" name="矩形 68"/>
            <p:cNvSpPr/>
            <p:nvPr/>
          </p:nvSpPr>
          <p:spPr>
            <a:xfrm>
              <a:off x="5144925" y="278508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1" name="橢圓 70"/>
            <p:cNvSpPr/>
            <p:nvPr/>
          </p:nvSpPr>
          <p:spPr>
            <a:xfrm>
              <a:off x="5220769" y="283503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72" name="橢圓 71"/>
            <p:cNvSpPr/>
            <p:nvPr/>
          </p:nvSpPr>
          <p:spPr>
            <a:xfrm>
              <a:off x="5223111" y="359494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73" name="橢圓 72"/>
            <p:cNvSpPr/>
            <p:nvPr/>
          </p:nvSpPr>
          <p:spPr>
            <a:xfrm>
              <a:off x="5230139" y="4841617"/>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74" name="文字方塊 73"/>
            <p:cNvSpPr txBox="1"/>
            <p:nvPr/>
          </p:nvSpPr>
          <p:spPr>
            <a:xfrm rot="5400000">
              <a:off x="5227392" y="426074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5" name="文字方塊 74"/>
            <p:cNvSpPr txBox="1"/>
            <p:nvPr/>
          </p:nvSpPr>
          <p:spPr>
            <a:xfrm>
              <a:off x="6467853" y="2780968"/>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6" name="文字方塊 75"/>
            <p:cNvSpPr txBox="1"/>
            <p:nvPr/>
          </p:nvSpPr>
          <p:spPr>
            <a:xfrm>
              <a:off x="6474802" y="3570983"/>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7" name="文字方塊 76"/>
            <p:cNvSpPr txBox="1"/>
            <p:nvPr/>
          </p:nvSpPr>
          <p:spPr>
            <a:xfrm>
              <a:off x="6474790" y="4786318"/>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79" name="直線單箭頭接點 78"/>
            <p:cNvCxnSpPr>
              <a:stCxn id="54" idx="6"/>
              <a:endCxn id="64" idx="2"/>
            </p:cNvCxnSpPr>
            <p:nvPr/>
          </p:nvCxnSpPr>
          <p:spPr>
            <a:xfrm>
              <a:off x="3114512" y="3123730"/>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a:off x="3114512" y="3915482"/>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p:nvPr/>
          </p:nvCxnSpPr>
          <p:spPr>
            <a:xfrm>
              <a:off x="3105221" y="5137451"/>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55" idx="6"/>
              <a:endCxn id="64" idx="2"/>
            </p:cNvCxnSpPr>
            <p:nvPr/>
          </p:nvCxnSpPr>
          <p:spPr>
            <a:xfrm flipV="1">
              <a:off x="3116854" y="3123730"/>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a:stCxn id="54" idx="6"/>
              <a:endCxn id="65" idx="2"/>
            </p:cNvCxnSpPr>
            <p:nvPr/>
          </p:nvCxnSpPr>
          <p:spPr>
            <a:xfrm>
              <a:off x="3114512" y="3123730"/>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a:stCxn id="54" idx="6"/>
              <a:endCxn id="66" idx="2"/>
            </p:cNvCxnSpPr>
            <p:nvPr/>
          </p:nvCxnSpPr>
          <p:spPr>
            <a:xfrm>
              <a:off x="3114512" y="3123730"/>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a:stCxn id="55" idx="6"/>
              <a:endCxn id="66" idx="2"/>
            </p:cNvCxnSpPr>
            <p:nvPr/>
          </p:nvCxnSpPr>
          <p:spPr>
            <a:xfrm>
              <a:off x="3116854" y="3902300"/>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a:stCxn id="56" idx="6"/>
              <a:endCxn id="64" idx="2"/>
            </p:cNvCxnSpPr>
            <p:nvPr/>
          </p:nvCxnSpPr>
          <p:spPr>
            <a:xfrm flipV="1">
              <a:off x="3105221" y="3123730"/>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a:stCxn id="56" idx="6"/>
              <a:endCxn id="65" idx="2"/>
            </p:cNvCxnSpPr>
            <p:nvPr/>
          </p:nvCxnSpPr>
          <p:spPr>
            <a:xfrm flipV="1">
              <a:off x="3105221" y="3902300"/>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a:endCxn id="54" idx="2"/>
            </p:cNvCxnSpPr>
            <p:nvPr/>
          </p:nvCxnSpPr>
          <p:spPr>
            <a:xfrm flipV="1">
              <a:off x="1680954" y="3123730"/>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a:stCxn id="48" idx="3"/>
              <a:endCxn id="55" idx="2"/>
            </p:cNvCxnSpPr>
            <p:nvPr/>
          </p:nvCxnSpPr>
          <p:spPr>
            <a:xfrm>
              <a:off x="1677247" y="3172104"/>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a:stCxn id="48" idx="3"/>
              <a:endCxn id="56" idx="2"/>
            </p:cNvCxnSpPr>
            <p:nvPr/>
          </p:nvCxnSpPr>
          <p:spPr>
            <a:xfrm>
              <a:off x="1677247" y="3172104"/>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a:stCxn id="50" idx="3"/>
              <a:endCxn id="54" idx="2"/>
            </p:cNvCxnSpPr>
            <p:nvPr/>
          </p:nvCxnSpPr>
          <p:spPr>
            <a:xfrm flipV="1">
              <a:off x="1704767" y="3123730"/>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a:stCxn id="47" idx="3"/>
              <a:endCxn id="55" idx="2"/>
            </p:cNvCxnSpPr>
            <p:nvPr/>
          </p:nvCxnSpPr>
          <p:spPr>
            <a:xfrm>
              <a:off x="1671429" y="3742433"/>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p:cNvCxnSpPr>
              <a:stCxn id="47" idx="3"/>
              <a:endCxn id="56" idx="2"/>
            </p:cNvCxnSpPr>
            <p:nvPr/>
          </p:nvCxnSpPr>
          <p:spPr>
            <a:xfrm>
              <a:off x="1671429" y="3742433"/>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a:stCxn id="59" idx="3"/>
              <a:endCxn id="54" idx="2"/>
            </p:cNvCxnSpPr>
            <p:nvPr/>
          </p:nvCxnSpPr>
          <p:spPr>
            <a:xfrm flipV="1">
              <a:off x="1742926" y="3123730"/>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a:stCxn id="59" idx="3"/>
              <a:endCxn id="55" idx="2"/>
            </p:cNvCxnSpPr>
            <p:nvPr/>
          </p:nvCxnSpPr>
          <p:spPr>
            <a:xfrm flipV="1">
              <a:off x="1716557" y="3902300"/>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a:stCxn id="59" idx="3"/>
              <a:endCxn id="56" idx="2"/>
            </p:cNvCxnSpPr>
            <p:nvPr/>
          </p:nvCxnSpPr>
          <p:spPr>
            <a:xfrm>
              <a:off x="1716557" y="5116906"/>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p:nvPr/>
          </p:nvCxnSpPr>
          <p:spPr>
            <a:xfrm>
              <a:off x="4464381" y="3134083"/>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單箭頭接點 102"/>
            <p:cNvCxnSpPr/>
            <p:nvPr/>
          </p:nvCxnSpPr>
          <p:spPr>
            <a:xfrm>
              <a:off x="4464381" y="39258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p:nvPr/>
          </p:nvCxnSpPr>
          <p:spPr>
            <a:xfrm>
              <a:off x="4455090" y="514780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單箭頭接點 104"/>
            <p:cNvCxnSpPr/>
            <p:nvPr/>
          </p:nvCxnSpPr>
          <p:spPr>
            <a:xfrm flipV="1">
              <a:off x="4466723" y="3134083"/>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p:nvPr/>
          </p:nvCxnSpPr>
          <p:spPr>
            <a:xfrm>
              <a:off x="4464381" y="3134083"/>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p:nvPr/>
          </p:nvCxnSpPr>
          <p:spPr>
            <a:xfrm>
              <a:off x="4464381" y="3134083"/>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單箭頭接點 107"/>
            <p:cNvCxnSpPr/>
            <p:nvPr/>
          </p:nvCxnSpPr>
          <p:spPr>
            <a:xfrm>
              <a:off x="4466723" y="3912653"/>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單箭頭接點 108"/>
            <p:cNvCxnSpPr/>
            <p:nvPr/>
          </p:nvCxnSpPr>
          <p:spPr>
            <a:xfrm flipV="1">
              <a:off x="4455090" y="3134083"/>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單箭頭接點 109"/>
            <p:cNvCxnSpPr/>
            <p:nvPr/>
          </p:nvCxnSpPr>
          <p:spPr>
            <a:xfrm flipV="1">
              <a:off x="4455090" y="3912653"/>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 name="矩形圖說文字 5"/>
          <p:cNvSpPr/>
          <p:nvPr/>
        </p:nvSpPr>
        <p:spPr>
          <a:xfrm>
            <a:off x="375384" y="5453983"/>
            <a:ext cx="2367361" cy="838175"/>
          </a:xfrm>
          <a:prstGeom prst="wedgeRectCallout">
            <a:avLst>
              <a:gd name="adj1" fmla="val 69906"/>
              <a:gd name="adj2" fmla="val -130639"/>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solidFill>
                  <a:schemeClr val="bg1"/>
                </a:solidFill>
              </a:rPr>
              <a:t>The most basic classifiers</a:t>
            </a:r>
            <a:endParaRPr lang="zh-TW" altLang="en-US" sz="2400" dirty="0">
              <a:solidFill>
                <a:schemeClr val="bg1"/>
              </a:solidFill>
            </a:endParaRPr>
          </a:p>
        </p:txBody>
      </p:sp>
      <p:sp>
        <p:nvSpPr>
          <p:cNvPr id="114" name="矩形圖說文字 113"/>
          <p:cNvSpPr/>
          <p:nvPr/>
        </p:nvSpPr>
        <p:spPr>
          <a:xfrm>
            <a:off x="2956956" y="5463160"/>
            <a:ext cx="3239225" cy="886505"/>
          </a:xfrm>
          <a:prstGeom prst="wedgeRectCallout">
            <a:avLst>
              <a:gd name="adj1" fmla="val 640"/>
              <a:gd name="adj2" fmla="val -10659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sz="2400" dirty="0">
                <a:solidFill>
                  <a:schemeClr val="bg1"/>
                </a:solidFill>
              </a:rPr>
              <a:t>Use 1</a:t>
            </a:r>
            <a:r>
              <a:rPr lang="en-US" altLang="zh-TW" sz="2400" baseline="30000" dirty="0">
                <a:solidFill>
                  <a:schemeClr val="bg1"/>
                </a:solidFill>
              </a:rPr>
              <a:t>st</a:t>
            </a:r>
            <a:r>
              <a:rPr lang="en-US" altLang="zh-TW" sz="2400" dirty="0">
                <a:solidFill>
                  <a:schemeClr val="bg1"/>
                </a:solidFill>
              </a:rPr>
              <a:t> layer as module to build classifiers </a:t>
            </a:r>
            <a:endParaRPr lang="zh-TW" altLang="en-US" sz="2400" dirty="0">
              <a:solidFill>
                <a:schemeClr val="bg1"/>
              </a:solidFill>
            </a:endParaRPr>
          </a:p>
        </p:txBody>
      </p:sp>
      <p:sp>
        <p:nvSpPr>
          <p:cNvPr id="115" name="矩形圖說文字 114"/>
          <p:cNvSpPr/>
          <p:nvPr/>
        </p:nvSpPr>
        <p:spPr>
          <a:xfrm>
            <a:off x="6401255" y="5461871"/>
            <a:ext cx="2367361" cy="838175"/>
          </a:xfrm>
          <a:prstGeom prst="wedgeRectCallout">
            <a:avLst>
              <a:gd name="adj1" fmla="val -71106"/>
              <a:gd name="adj2" fmla="val -13237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solidFill>
                  <a:schemeClr val="bg1"/>
                </a:solidFill>
              </a:rPr>
              <a:t>Use 2</a:t>
            </a:r>
            <a:r>
              <a:rPr lang="en-US" altLang="zh-TW" sz="2400" baseline="30000" dirty="0">
                <a:solidFill>
                  <a:schemeClr val="bg1"/>
                </a:solidFill>
              </a:rPr>
              <a:t>nd</a:t>
            </a:r>
            <a:r>
              <a:rPr lang="en-US" altLang="zh-TW" sz="2400" dirty="0">
                <a:solidFill>
                  <a:schemeClr val="bg1"/>
                </a:solidFill>
              </a:rPr>
              <a:t> layer as module ……</a:t>
            </a:r>
            <a:endParaRPr lang="zh-TW" altLang="en-US" sz="2400" dirty="0">
              <a:solidFill>
                <a:schemeClr val="bg1"/>
              </a:solidFill>
            </a:endParaRPr>
          </a:p>
        </p:txBody>
      </p:sp>
      <p:sp>
        <p:nvSpPr>
          <p:cNvPr id="38" name="文字方塊 37"/>
          <p:cNvSpPr txBox="1"/>
          <p:nvPr/>
        </p:nvSpPr>
        <p:spPr>
          <a:xfrm>
            <a:off x="2344311" y="3191157"/>
            <a:ext cx="4865842" cy="95410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TW" sz="2800" dirty="0"/>
              <a:t>The modularization is automatically learned from data.</a:t>
            </a:r>
            <a:endParaRPr lang="zh-TW" altLang="en-US" sz="2800" dirty="0"/>
          </a:p>
        </p:txBody>
      </p:sp>
      <p:sp>
        <p:nvSpPr>
          <p:cNvPr id="68" name="矩形 67"/>
          <p:cNvSpPr/>
          <p:nvPr/>
        </p:nvSpPr>
        <p:spPr>
          <a:xfrm>
            <a:off x="4454591" y="1754510"/>
            <a:ext cx="3297056" cy="523220"/>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en-US" altLang="zh-TW" sz="2800" dirty="0"/>
              <a:t>→ Less training data?</a:t>
            </a:r>
            <a:endParaRPr lang="zh-TW" altLang="en-US" sz="2800" dirty="0"/>
          </a:p>
        </p:txBody>
      </p:sp>
    </p:spTree>
    <p:extLst>
      <p:ext uri="{BB962C8B-B14F-4D97-AF65-F5344CB8AC3E}">
        <p14:creationId xmlns:p14="http://schemas.microsoft.com/office/powerpoint/2010/main" val="202301143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4" grpId="0" animBg="1"/>
      <p:bldP spid="115" grpId="0" animBg="1"/>
      <p:bldP spid="38" grpId="0" animBg="1"/>
      <p:bldP spid="6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288724"/>
            <a:ext cx="7886700" cy="1325563"/>
          </a:xfrm>
        </p:spPr>
        <p:txBody>
          <a:bodyPr/>
          <a:lstStyle/>
          <a:p>
            <a:r>
              <a:rPr lang="en-US" altLang="zh-TW" dirty="0"/>
              <a:t>Modularization - Image</a:t>
            </a:r>
            <a:endParaRPr lang="zh-TW" altLang="en-US" dirty="0"/>
          </a:p>
        </p:txBody>
      </p:sp>
      <p:sp>
        <p:nvSpPr>
          <p:cNvPr id="3" name="內容版面配置區 2"/>
          <p:cNvSpPr>
            <a:spLocks noGrp="1"/>
          </p:cNvSpPr>
          <p:nvPr>
            <p:ph idx="1"/>
          </p:nvPr>
        </p:nvSpPr>
        <p:spPr/>
        <p:txBody>
          <a:bodyPr/>
          <a:lstStyle/>
          <a:p>
            <a:r>
              <a:rPr lang="en-US" altLang="zh-TW" dirty="0"/>
              <a:t>Deep → Modularization</a:t>
            </a:r>
            <a:endParaRPr lang="zh-TW" altLang="en-US" dirty="0"/>
          </a:p>
          <a:p>
            <a:endParaRPr lang="zh-TW" altLang="en-US" dirty="0"/>
          </a:p>
        </p:txBody>
      </p:sp>
      <p:grpSp>
        <p:nvGrpSpPr>
          <p:cNvPr id="5" name="群組 4"/>
          <p:cNvGrpSpPr/>
          <p:nvPr/>
        </p:nvGrpSpPr>
        <p:grpSpPr>
          <a:xfrm>
            <a:off x="1652026" y="2333314"/>
            <a:ext cx="5983918" cy="2720549"/>
            <a:chOff x="1260141" y="2780968"/>
            <a:chExt cx="5983918" cy="2720549"/>
          </a:xfrm>
        </p:grpSpPr>
        <p:sp>
          <p:nvSpPr>
            <p:cNvPr id="37" name="矩形 36"/>
            <p:cNvSpPr/>
            <p:nvPr/>
          </p:nvSpPr>
          <p:spPr>
            <a:xfrm>
              <a:off x="1260141" y="2853290"/>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44" name="直線單箭頭接點 43"/>
            <p:cNvCxnSpPr/>
            <p:nvPr/>
          </p:nvCxnSpPr>
          <p:spPr>
            <a:xfrm>
              <a:off x="5531732" y="3891561"/>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5641048" y="5137451"/>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a:off x="5507848" y="3112758"/>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1328529" y="357098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48" name="矩形 47"/>
            <p:cNvSpPr/>
            <p:nvPr/>
          </p:nvSpPr>
          <p:spPr>
            <a:xfrm>
              <a:off x="1334347" y="3000654"/>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49" name="Object 12"/>
            <p:cNvGraphicFramePr>
              <a:graphicFrameLocks noChangeAspect="1"/>
            </p:cNvGraphicFramePr>
            <p:nvPr>
              <p:extLst/>
            </p:nvPr>
          </p:nvGraphicFramePr>
          <p:xfrm>
            <a:off x="1347046" y="2905404"/>
            <a:ext cx="325438" cy="461962"/>
          </p:xfrm>
          <a:graphic>
            <a:graphicData uri="http://schemas.openxmlformats.org/presentationml/2006/ole">
              <mc:AlternateContent xmlns:mc="http://schemas.openxmlformats.org/markup-compatibility/2006">
                <mc:Choice xmlns:v="urn:schemas-microsoft-com:vml" Requires="v">
                  <p:oleObj spid="_x0000_s8209" name="方程式" r:id="rId4" imgW="152280" imgH="215640" progId="Equation.3">
                    <p:embed/>
                  </p:oleObj>
                </mc:Choice>
                <mc:Fallback>
                  <p:oleObj name="方程式" r:id="rId4" imgW="152280" imgH="215640" progId="Equation.3">
                    <p:embed/>
                    <p:pic>
                      <p:nvPicPr>
                        <p:cNvPr id="49" name="Object 12"/>
                        <p:cNvPicPr>
                          <a:picLocks noChangeAspect="1" noChangeArrowheads="1"/>
                        </p:cNvPicPr>
                        <p:nvPr/>
                      </p:nvPicPr>
                      <p:blipFill>
                        <a:blip r:embed="rId5"/>
                        <a:srcRect/>
                        <a:stretch>
                          <a:fillRect/>
                        </a:stretch>
                      </p:blipFill>
                      <p:spPr bwMode="auto">
                        <a:xfrm>
                          <a:off x="1347046" y="2905404"/>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 name="Object 12"/>
            <p:cNvGraphicFramePr>
              <a:graphicFrameLocks noChangeAspect="1"/>
            </p:cNvGraphicFramePr>
            <p:nvPr>
              <p:extLst/>
            </p:nvPr>
          </p:nvGraphicFramePr>
          <p:xfrm>
            <a:off x="1352342" y="3488133"/>
            <a:ext cx="352425" cy="461963"/>
          </p:xfrm>
          <a:graphic>
            <a:graphicData uri="http://schemas.openxmlformats.org/presentationml/2006/ole">
              <mc:AlternateContent xmlns:mc="http://schemas.openxmlformats.org/markup-compatibility/2006">
                <mc:Choice xmlns:v="urn:schemas-microsoft-com:vml" Requires="v">
                  <p:oleObj spid="_x0000_s8210" name="方程式" r:id="rId6" imgW="164880" imgH="215640" progId="Equation.3">
                    <p:embed/>
                  </p:oleObj>
                </mc:Choice>
                <mc:Fallback>
                  <p:oleObj name="方程式" r:id="rId6" imgW="164880" imgH="215640" progId="Equation.3">
                    <p:embed/>
                    <p:pic>
                      <p:nvPicPr>
                        <p:cNvPr id="50" name="Object 12"/>
                        <p:cNvPicPr>
                          <a:picLocks noChangeAspect="1" noChangeArrowheads="1"/>
                        </p:cNvPicPr>
                        <p:nvPr/>
                      </p:nvPicPr>
                      <p:blipFill>
                        <a:blip r:embed="rId7"/>
                        <a:srcRect/>
                        <a:stretch>
                          <a:fillRect/>
                        </a:stretch>
                      </p:blipFill>
                      <p:spPr bwMode="auto">
                        <a:xfrm>
                          <a:off x="1352342" y="3488133"/>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 name="矩形 51"/>
            <p:cNvSpPr/>
            <p:nvPr/>
          </p:nvSpPr>
          <p:spPr>
            <a:xfrm>
              <a:off x="2443244" y="2825649"/>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54" name="橢圓 53"/>
            <p:cNvSpPr/>
            <p:nvPr/>
          </p:nvSpPr>
          <p:spPr>
            <a:xfrm>
              <a:off x="2540354" y="2836651"/>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5" name="橢圓 54"/>
            <p:cNvSpPr/>
            <p:nvPr/>
          </p:nvSpPr>
          <p:spPr>
            <a:xfrm>
              <a:off x="2542696" y="3615221"/>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6" name="橢圓 55"/>
            <p:cNvSpPr/>
            <p:nvPr/>
          </p:nvSpPr>
          <p:spPr>
            <a:xfrm>
              <a:off x="2531063" y="484323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7" name="文字方塊 56"/>
            <p:cNvSpPr txBox="1"/>
            <p:nvPr/>
          </p:nvSpPr>
          <p:spPr>
            <a:xfrm rot="5400000">
              <a:off x="2528316" y="4265526"/>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58" name="矩形 57"/>
            <p:cNvSpPr/>
            <p:nvPr/>
          </p:nvSpPr>
          <p:spPr>
            <a:xfrm>
              <a:off x="1338054" y="496874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59" name="Object 12"/>
            <p:cNvGraphicFramePr>
              <a:graphicFrameLocks noChangeAspect="1"/>
            </p:cNvGraphicFramePr>
            <p:nvPr>
              <p:extLst/>
            </p:nvPr>
          </p:nvGraphicFramePr>
          <p:xfrm>
            <a:off x="1334938" y="4872486"/>
            <a:ext cx="407988" cy="488950"/>
          </p:xfrm>
          <a:graphic>
            <a:graphicData uri="http://schemas.openxmlformats.org/presentationml/2006/ole">
              <mc:AlternateContent xmlns:mc="http://schemas.openxmlformats.org/markup-compatibility/2006">
                <mc:Choice xmlns:v="urn:schemas-microsoft-com:vml" Requires="v">
                  <p:oleObj spid="_x0000_s8211" name="方程式" r:id="rId8" imgW="190440" imgH="228600" progId="Equation.3">
                    <p:embed/>
                  </p:oleObj>
                </mc:Choice>
                <mc:Fallback>
                  <p:oleObj name="方程式" r:id="rId8" imgW="190440" imgH="228600" progId="Equation.3">
                    <p:embed/>
                    <p:pic>
                      <p:nvPicPr>
                        <p:cNvPr id="59" name="Object 12"/>
                        <p:cNvPicPr>
                          <a:picLocks noChangeAspect="1" noChangeArrowheads="1"/>
                        </p:cNvPicPr>
                        <p:nvPr/>
                      </p:nvPicPr>
                      <p:blipFill>
                        <a:blip r:embed="rId9"/>
                        <a:srcRect/>
                        <a:stretch>
                          <a:fillRect/>
                        </a:stretch>
                      </p:blipFill>
                      <p:spPr bwMode="auto">
                        <a:xfrm>
                          <a:off x="1334938" y="4872486"/>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 name="文字方塊 59"/>
            <p:cNvSpPr txBox="1"/>
            <p:nvPr/>
          </p:nvSpPr>
          <p:spPr>
            <a:xfrm rot="5400000">
              <a:off x="1213986" y="425368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62" name="矩形 61"/>
            <p:cNvSpPr/>
            <p:nvPr/>
          </p:nvSpPr>
          <p:spPr>
            <a:xfrm>
              <a:off x="3768830" y="280930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4" name="橢圓 63"/>
            <p:cNvSpPr/>
            <p:nvPr/>
          </p:nvSpPr>
          <p:spPr>
            <a:xfrm>
              <a:off x="3855916" y="283665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5" name="橢圓 64"/>
            <p:cNvSpPr/>
            <p:nvPr/>
          </p:nvSpPr>
          <p:spPr>
            <a:xfrm>
              <a:off x="3858258" y="361522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6" name="橢圓 65"/>
            <p:cNvSpPr/>
            <p:nvPr/>
          </p:nvSpPr>
          <p:spPr>
            <a:xfrm>
              <a:off x="3846625" y="484323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7" name="文字方塊 66"/>
            <p:cNvSpPr txBox="1"/>
            <p:nvPr/>
          </p:nvSpPr>
          <p:spPr>
            <a:xfrm rot="5400000">
              <a:off x="3843878" y="4265526"/>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69" name="矩形 68"/>
            <p:cNvSpPr/>
            <p:nvPr/>
          </p:nvSpPr>
          <p:spPr>
            <a:xfrm>
              <a:off x="5144925" y="278508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1" name="橢圓 70"/>
            <p:cNvSpPr/>
            <p:nvPr/>
          </p:nvSpPr>
          <p:spPr>
            <a:xfrm>
              <a:off x="5220769" y="283503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72" name="橢圓 71"/>
            <p:cNvSpPr/>
            <p:nvPr/>
          </p:nvSpPr>
          <p:spPr>
            <a:xfrm>
              <a:off x="5223111" y="359494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73" name="橢圓 72"/>
            <p:cNvSpPr/>
            <p:nvPr/>
          </p:nvSpPr>
          <p:spPr>
            <a:xfrm>
              <a:off x="5230139" y="4841617"/>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74" name="文字方塊 73"/>
            <p:cNvSpPr txBox="1"/>
            <p:nvPr/>
          </p:nvSpPr>
          <p:spPr>
            <a:xfrm rot="5400000">
              <a:off x="5227392" y="426074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5" name="文字方塊 74"/>
            <p:cNvSpPr txBox="1"/>
            <p:nvPr/>
          </p:nvSpPr>
          <p:spPr>
            <a:xfrm>
              <a:off x="6467853" y="2780968"/>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6" name="文字方塊 75"/>
            <p:cNvSpPr txBox="1"/>
            <p:nvPr/>
          </p:nvSpPr>
          <p:spPr>
            <a:xfrm>
              <a:off x="6474802" y="3570983"/>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7" name="文字方塊 76"/>
            <p:cNvSpPr txBox="1"/>
            <p:nvPr/>
          </p:nvSpPr>
          <p:spPr>
            <a:xfrm>
              <a:off x="6474790" y="4786318"/>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79" name="直線單箭頭接點 78"/>
            <p:cNvCxnSpPr>
              <a:stCxn id="54" idx="6"/>
              <a:endCxn id="64" idx="2"/>
            </p:cNvCxnSpPr>
            <p:nvPr/>
          </p:nvCxnSpPr>
          <p:spPr>
            <a:xfrm>
              <a:off x="3114512" y="3123730"/>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a:off x="3114512" y="3915482"/>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p:nvPr/>
          </p:nvCxnSpPr>
          <p:spPr>
            <a:xfrm>
              <a:off x="3105221" y="5137451"/>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55" idx="6"/>
              <a:endCxn id="64" idx="2"/>
            </p:cNvCxnSpPr>
            <p:nvPr/>
          </p:nvCxnSpPr>
          <p:spPr>
            <a:xfrm flipV="1">
              <a:off x="3116854" y="3123730"/>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a:stCxn id="54" idx="6"/>
              <a:endCxn id="65" idx="2"/>
            </p:cNvCxnSpPr>
            <p:nvPr/>
          </p:nvCxnSpPr>
          <p:spPr>
            <a:xfrm>
              <a:off x="3114512" y="3123730"/>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a:stCxn id="54" idx="6"/>
              <a:endCxn id="66" idx="2"/>
            </p:cNvCxnSpPr>
            <p:nvPr/>
          </p:nvCxnSpPr>
          <p:spPr>
            <a:xfrm>
              <a:off x="3114512" y="3123730"/>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a:stCxn id="55" idx="6"/>
              <a:endCxn id="66" idx="2"/>
            </p:cNvCxnSpPr>
            <p:nvPr/>
          </p:nvCxnSpPr>
          <p:spPr>
            <a:xfrm>
              <a:off x="3116854" y="3902300"/>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a:stCxn id="56" idx="6"/>
              <a:endCxn id="64" idx="2"/>
            </p:cNvCxnSpPr>
            <p:nvPr/>
          </p:nvCxnSpPr>
          <p:spPr>
            <a:xfrm flipV="1">
              <a:off x="3105221" y="3123730"/>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a:stCxn id="56" idx="6"/>
              <a:endCxn id="65" idx="2"/>
            </p:cNvCxnSpPr>
            <p:nvPr/>
          </p:nvCxnSpPr>
          <p:spPr>
            <a:xfrm flipV="1">
              <a:off x="3105221" y="3902300"/>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a:endCxn id="54" idx="2"/>
            </p:cNvCxnSpPr>
            <p:nvPr/>
          </p:nvCxnSpPr>
          <p:spPr>
            <a:xfrm flipV="1">
              <a:off x="1680954" y="3123730"/>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a:stCxn id="48" idx="3"/>
              <a:endCxn id="55" idx="2"/>
            </p:cNvCxnSpPr>
            <p:nvPr/>
          </p:nvCxnSpPr>
          <p:spPr>
            <a:xfrm>
              <a:off x="1677247" y="3172104"/>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a:stCxn id="48" idx="3"/>
              <a:endCxn id="56" idx="2"/>
            </p:cNvCxnSpPr>
            <p:nvPr/>
          </p:nvCxnSpPr>
          <p:spPr>
            <a:xfrm>
              <a:off x="1677247" y="3172104"/>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a:stCxn id="50" idx="3"/>
              <a:endCxn id="54" idx="2"/>
            </p:cNvCxnSpPr>
            <p:nvPr/>
          </p:nvCxnSpPr>
          <p:spPr>
            <a:xfrm flipV="1">
              <a:off x="1704767" y="3123730"/>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a:stCxn id="47" idx="3"/>
              <a:endCxn id="55" idx="2"/>
            </p:cNvCxnSpPr>
            <p:nvPr/>
          </p:nvCxnSpPr>
          <p:spPr>
            <a:xfrm>
              <a:off x="1671429" y="3742433"/>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p:cNvCxnSpPr>
              <a:stCxn id="47" idx="3"/>
              <a:endCxn id="56" idx="2"/>
            </p:cNvCxnSpPr>
            <p:nvPr/>
          </p:nvCxnSpPr>
          <p:spPr>
            <a:xfrm>
              <a:off x="1671429" y="3742433"/>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a:stCxn id="59" idx="3"/>
              <a:endCxn id="54" idx="2"/>
            </p:cNvCxnSpPr>
            <p:nvPr/>
          </p:nvCxnSpPr>
          <p:spPr>
            <a:xfrm flipV="1">
              <a:off x="1742926" y="3123730"/>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a:stCxn id="59" idx="3"/>
              <a:endCxn id="55" idx="2"/>
            </p:cNvCxnSpPr>
            <p:nvPr/>
          </p:nvCxnSpPr>
          <p:spPr>
            <a:xfrm flipV="1">
              <a:off x="1716557" y="3902300"/>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a:stCxn id="59" idx="3"/>
              <a:endCxn id="56" idx="2"/>
            </p:cNvCxnSpPr>
            <p:nvPr/>
          </p:nvCxnSpPr>
          <p:spPr>
            <a:xfrm>
              <a:off x="1716557" y="5116906"/>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p:nvPr/>
          </p:nvCxnSpPr>
          <p:spPr>
            <a:xfrm>
              <a:off x="4464381" y="3134083"/>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單箭頭接點 102"/>
            <p:cNvCxnSpPr/>
            <p:nvPr/>
          </p:nvCxnSpPr>
          <p:spPr>
            <a:xfrm>
              <a:off x="4464381" y="39258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p:nvPr/>
          </p:nvCxnSpPr>
          <p:spPr>
            <a:xfrm>
              <a:off x="4455090" y="514780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單箭頭接點 104"/>
            <p:cNvCxnSpPr/>
            <p:nvPr/>
          </p:nvCxnSpPr>
          <p:spPr>
            <a:xfrm flipV="1">
              <a:off x="4466723" y="3134083"/>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p:nvPr/>
          </p:nvCxnSpPr>
          <p:spPr>
            <a:xfrm>
              <a:off x="4464381" y="3134083"/>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p:nvPr/>
          </p:nvCxnSpPr>
          <p:spPr>
            <a:xfrm>
              <a:off x="4464381" y="3134083"/>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單箭頭接點 107"/>
            <p:cNvCxnSpPr/>
            <p:nvPr/>
          </p:nvCxnSpPr>
          <p:spPr>
            <a:xfrm>
              <a:off x="4466723" y="3912653"/>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單箭頭接點 108"/>
            <p:cNvCxnSpPr/>
            <p:nvPr/>
          </p:nvCxnSpPr>
          <p:spPr>
            <a:xfrm flipV="1">
              <a:off x="4455090" y="3134083"/>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單箭頭接點 109"/>
            <p:cNvCxnSpPr/>
            <p:nvPr/>
          </p:nvCxnSpPr>
          <p:spPr>
            <a:xfrm flipV="1">
              <a:off x="4455090" y="3912653"/>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 name="矩形圖說文字 5"/>
          <p:cNvSpPr/>
          <p:nvPr/>
        </p:nvSpPr>
        <p:spPr>
          <a:xfrm>
            <a:off x="444160" y="5213403"/>
            <a:ext cx="2367361" cy="838175"/>
          </a:xfrm>
          <a:prstGeom prst="wedgeRectCallout">
            <a:avLst>
              <a:gd name="adj1" fmla="val 64868"/>
              <a:gd name="adj2" fmla="val -114828"/>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solidFill>
                  <a:schemeClr val="bg1"/>
                </a:solidFill>
              </a:rPr>
              <a:t>The most basic classifiers</a:t>
            </a:r>
            <a:endParaRPr lang="zh-TW" altLang="en-US" sz="2400" dirty="0">
              <a:solidFill>
                <a:schemeClr val="bg1"/>
              </a:solidFill>
            </a:endParaRPr>
          </a:p>
        </p:txBody>
      </p:sp>
      <p:sp>
        <p:nvSpPr>
          <p:cNvPr id="114" name="矩形圖說文字 113"/>
          <p:cNvSpPr/>
          <p:nvPr/>
        </p:nvSpPr>
        <p:spPr>
          <a:xfrm>
            <a:off x="2959473" y="5224198"/>
            <a:ext cx="3239225" cy="816587"/>
          </a:xfrm>
          <a:prstGeom prst="wedgeRectCallout">
            <a:avLst>
              <a:gd name="adj1" fmla="val -587"/>
              <a:gd name="adj2" fmla="val -108214"/>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sz="2400" dirty="0">
                <a:solidFill>
                  <a:schemeClr val="bg1"/>
                </a:solidFill>
              </a:rPr>
              <a:t>Use 1</a:t>
            </a:r>
            <a:r>
              <a:rPr lang="en-US" altLang="zh-TW" sz="2400" baseline="30000" dirty="0">
                <a:solidFill>
                  <a:schemeClr val="bg1"/>
                </a:solidFill>
              </a:rPr>
              <a:t>st</a:t>
            </a:r>
            <a:r>
              <a:rPr lang="en-US" altLang="zh-TW" sz="2400" dirty="0">
                <a:solidFill>
                  <a:schemeClr val="bg1"/>
                </a:solidFill>
              </a:rPr>
              <a:t> layer as module to build classifiers </a:t>
            </a:r>
            <a:endParaRPr lang="zh-TW" altLang="en-US" sz="2400" dirty="0">
              <a:solidFill>
                <a:schemeClr val="bg1"/>
              </a:solidFill>
            </a:endParaRPr>
          </a:p>
        </p:txBody>
      </p:sp>
      <p:sp>
        <p:nvSpPr>
          <p:cNvPr id="115" name="矩形圖說文字 114"/>
          <p:cNvSpPr/>
          <p:nvPr/>
        </p:nvSpPr>
        <p:spPr>
          <a:xfrm>
            <a:off x="6391097" y="5202610"/>
            <a:ext cx="2367361" cy="838175"/>
          </a:xfrm>
          <a:prstGeom prst="wedgeRectCallout">
            <a:avLst>
              <a:gd name="adj1" fmla="val -69427"/>
              <a:gd name="adj2" fmla="val -107074"/>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solidFill>
                  <a:schemeClr val="bg1"/>
                </a:solidFill>
              </a:rPr>
              <a:t>Use 2</a:t>
            </a:r>
            <a:r>
              <a:rPr lang="en-US" altLang="zh-TW" sz="2400" baseline="30000" dirty="0">
                <a:solidFill>
                  <a:schemeClr val="bg1"/>
                </a:solidFill>
              </a:rPr>
              <a:t>nd</a:t>
            </a:r>
            <a:r>
              <a:rPr lang="en-US" altLang="zh-TW" sz="2400" dirty="0">
                <a:solidFill>
                  <a:schemeClr val="bg1"/>
                </a:solidFill>
              </a:rPr>
              <a:t> layer as module ……</a:t>
            </a:r>
            <a:endParaRPr lang="zh-TW" altLang="en-US" sz="2400" dirty="0">
              <a:solidFill>
                <a:schemeClr val="bg1"/>
              </a:solidFill>
            </a:endParaRPr>
          </a:p>
        </p:txBody>
      </p:sp>
      <p:sp>
        <p:nvSpPr>
          <p:cNvPr id="68" name="矩形 67"/>
          <p:cNvSpPr/>
          <p:nvPr/>
        </p:nvSpPr>
        <p:spPr>
          <a:xfrm>
            <a:off x="663886" y="6121705"/>
            <a:ext cx="7909131" cy="646331"/>
          </a:xfrm>
          <a:prstGeom prst="rect">
            <a:avLst/>
          </a:prstGeom>
        </p:spPr>
        <p:txBody>
          <a:bodyPr wrap="square">
            <a:spAutoFit/>
          </a:bodyPr>
          <a:lstStyle/>
          <a:p>
            <a:r>
              <a:rPr lang="en-US" altLang="zh-TW" dirty="0">
                <a:solidFill>
                  <a:srgbClr val="222222"/>
                </a:solidFill>
                <a:latin typeface="Arial" panose="020B0604020202020204" pitchFamily="34" charset="0"/>
              </a:rPr>
              <a:t>Reference: </a:t>
            </a:r>
            <a:r>
              <a:rPr lang="en-US" altLang="zh-TW" dirty="0" err="1">
                <a:solidFill>
                  <a:srgbClr val="222222"/>
                </a:solidFill>
                <a:latin typeface="Arial" panose="020B0604020202020204" pitchFamily="34" charset="0"/>
              </a:rPr>
              <a:t>Zeiler</a:t>
            </a:r>
            <a:r>
              <a:rPr lang="en-US" altLang="zh-TW" dirty="0">
                <a:solidFill>
                  <a:srgbClr val="222222"/>
                </a:solidFill>
                <a:latin typeface="Arial" panose="020B0604020202020204" pitchFamily="34" charset="0"/>
              </a:rPr>
              <a:t>, M. D., &amp; Fergus, R. (2014). Visualizing and understanding convolutional networks. In </a:t>
            </a:r>
            <a:r>
              <a:rPr lang="en-US" altLang="zh-TW" i="1" dirty="0">
                <a:solidFill>
                  <a:srgbClr val="222222"/>
                </a:solidFill>
                <a:latin typeface="Arial" panose="020B0604020202020204" pitchFamily="34" charset="0"/>
              </a:rPr>
              <a:t>Computer Vision–ECCV 2014</a:t>
            </a:r>
            <a:r>
              <a:rPr lang="en-US" altLang="zh-TW" dirty="0">
                <a:solidFill>
                  <a:srgbClr val="222222"/>
                </a:solidFill>
                <a:latin typeface="Arial" panose="020B0604020202020204" pitchFamily="34" charset="0"/>
              </a:rPr>
              <a:t> (pp. 818-833)</a:t>
            </a:r>
            <a:endParaRPr lang="zh-TW" altLang="en-US" dirty="0"/>
          </a:p>
        </p:txBody>
      </p:sp>
      <p:pic>
        <p:nvPicPr>
          <p:cNvPr id="11" name="圖片 10"/>
          <p:cNvPicPr>
            <a:picLocks noChangeAspect="1"/>
          </p:cNvPicPr>
          <p:nvPr/>
        </p:nvPicPr>
        <p:blipFill>
          <a:blip r:embed="rId10"/>
          <a:stretch>
            <a:fillRect/>
          </a:stretch>
        </p:blipFill>
        <p:spPr>
          <a:xfrm>
            <a:off x="3288752" y="2474287"/>
            <a:ext cx="444581" cy="444581"/>
          </a:xfrm>
          <a:prstGeom prst="rect">
            <a:avLst/>
          </a:prstGeom>
        </p:spPr>
      </p:pic>
      <p:pic>
        <p:nvPicPr>
          <p:cNvPr id="13" name="圖片 12"/>
          <p:cNvPicPr>
            <a:picLocks noChangeAspect="1"/>
          </p:cNvPicPr>
          <p:nvPr/>
        </p:nvPicPr>
        <p:blipFill>
          <a:blip r:embed="rId11"/>
          <a:stretch>
            <a:fillRect/>
          </a:stretch>
        </p:blipFill>
        <p:spPr>
          <a:xfrm>
            <a:off x="3304612" y="3224244"/>
            <a:ext cx="443374" cy="443374"/>
          </a:xfrm>
          <a:prstGeom prst="rect">
            <a:avLst/>
          </a:prstGeom>
        </p:spPr>
      </p:pic>
      <p:pic>
        <p:nvPicPr>
          <p:cNvPr id="14" name="圖片 13"/>
          <p:cNvPicPr>
            <a:picLocks noChangeAspect="1"/>
          </p:cNvPicPr>
          <p:nvPr/>
        </p:nvPicPr>
        <p:blipFill>
          <a:blip r:embed="rId12"/>
          <a:stretch>
            <a:fillRect/>
          </a:stretch>
        </p:blipFill>
        <p:spPr>
          <a:xfrm>
            <a:off x="3302656" y="4435948"/>
            <a:ext cx="460064" cy="452761"/>
          </a:xfrm>
          <a:prstGeom prst="rect">
            <a:avLst/>
          </a:prstGeom>
        </p:spPr>
      </p:pic>
      <p:pic>
        <p:nvPicPr>
          <p:cNvPr id="15" name="圖片 14"/>
          <p:cNvPicPr>
            <a:picLocks noChangeAspect="1"/>
          </p:cNvPicPr>
          <p:nvPr/>
        </p:nvPicPr>
        <p:blipFill>
          <a:blip r:embed="rId13"/>
          <a:stretch>
            <a:fillRect/>
          </a:stretch>
        </p:blipFill>
        <p:spPr>
          <a:xfrm>
            <a:off x="4627140" y="2339244"/>
            <a:ext cx="599559" cy="599559"/>
          </a:xfrm>
          <a:prstGeom prst="rect">
            <a:avLst/>
          </a:prstGeom>
        </p:spPr>
      </p:pic>
      <p:pic>
        <p:nvPicPr>
          <p:cNvPr id="17" name="圖片 16"/>
          <p:cNvPicPr>
            <a:picLocks noChangeAspect="1"/>
          </p:cNvPicPr>
          <p:nvPr/>
        </p:nvPicPr>
        <p:blipFill>
          <a:blip r:embed="rId14"/>
          <a:stretch>
            <a:fillRect/>
          </a:stretch>
        </p:blipFill>
        <p:spPr>
          <a:xfrm>
            <a:off x="4618452" y="4313255"/>
            <a:ext cx="616933" cy="651527"/>
          </a:xfrm>
          <a:prstGeom prst="rect">
            <a:avLst/>
          </a:prstGeom>
        </p:spPr>
      </p:pic>
      <p:pic>
        <p:nvPicPr>
          <p:cNvPr id="18" name="圖片 17"/>
          <p:cNvPicPr>
            <a:picLocks noChangeAspect="1"/>
          </p:cNvPicPr>
          <p:nvPr/>
        </p:nvPicPr>
        <p:blipFill>
          <a:blip r:embed="rId15"/>
          <a:stretch>
            <a:fillRect/>
          </a:stretch>
        </p:blipFill>
        <p:spPr>
          <a:xfrm>
            <a:off x="4619788" y="3171732"/>
            <a:ext cx="600812" cy="600812"/>
          </a:xfrm>
          <a:prstGeom prst="rect">
            <a:avLst/>
          </a:prstGeom>
        </p:spPr>
      </p:pic>
      <p:pic>
        <p:nvPicPr>
          <p:cNvPr id="19" name="圖片 18"/>
          <p:cNvPicPr>
            <a:picLocks noChangeAspect="1"/>
          </p:cNvPicPr>
          <p:nvPr/>
        </p:nvPicPr>
        <p:blipFill>
          <a:blip r:embed="rId16"/>
          <a:stretch>
            <a:fillRect/>
          </a:stretch>
        </p:blipFill>
        <p:spPr>
          <a:xfrm>
            <a:off x="6005488" y="2243575"/>
            <a:ext cx="790575" cy="762000"/>
          </a:xfrm>
          <a:prstGeom prst="rect">
            <a:avLst/>
          </a:prstGeom>
        </p:spPr>
      </p:pic>
      <p:pic>
        <p:nvPicPr>
          <p:cNvPr id="20" name="圖片 19"/>
          <p:cNvPicPr>
            <a:picLocks noChangeAspect="1"/>
          </p:cNvPicPr>
          <p:nvPr/>
        </p:nvPicPr>
        <p:blipFill>
          <a:blip r:embed="rId17"/>
          <a:stretch>
            <a:fillRect/>
          </a:stretch>
        </p:blipFill>
        <p:spPr>
          <a:xfrm>
            <a:off x="6015012" y="3114746"/>
            <a:ext cx="771525" cy="723900"/>
          </a:xfrm>
          <a:prstGeom prst="rect">
            <a:avLst/>
          </a:prstGeom>
        </p:spPr>
      </p:pic>
      <p:pic>
        <p:nvPicPr>
          <p:cNvPr id="21" name="圖片 20"/>
          <p:cNvPicPr>
            <a:picLocks noChangeAspect="1"/>
          </p:cNvPicPr>
          <p:nvPr/>
        </p:nvPicPr>
        <p:blipFill>
          <a:blip r:embed="rId18"/>
          <a:stretch>
            <a:fillRect/>
          </a:stretch>
        </p:blipFill>
        <p:spPr>
          <a:xfrm>
            <a:off x="6015012" y="4173512"/>
            <a:ext cx="752170" cy="772777"/>
          </a:xfrm>
          <a:prstGeom prst="rect">
            <a:avLst/>
          </a:prstGeom>
        </p:spPr>
      </p:pic>
    </p:spTree>
    <p:extLst>
      <p:ext uri="{BB962C8B-B14F-4D97-AF65-F5344CB8AC3E}">
        <p14:creationId xmlns:p14="http://schemas.microsoft.com/office/powerpoint/2010/main" val="414366808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Modularization - Speech</a:t>
            </a:r>
            <a:endParaRPr lang="zh-TW" altLang="en-US" dirty="0"/>
          </a:p>
        </p:txBody>
      </p:sp>
      <p:sp>
        <p:nvSpPr>
          <p:cNvPr id="3" name="內容版面配置區 2"/>
          <p:cNvSpPr>
            <a:spLocks noGrp="1"/>
          </p:cNvSpPr>
          <p:nvPr>
            <p:ph idx="1"/>
          </p:nvPr>
        </p:nvSpPr>
        <p:spPr/>
        <p:txBody>
          <a:bodyPr/>
          <a:lstStyle/>
          <a:p>
            <a:r>
              <a:rPr lang="en-US" altLang="zh-TW" dirty="0"/>
              <a:t>The hierarchical structure of human languages</a:t>
            </a:r>
            <a:endParaRPr lang="zh-TW" altLang="en-US" dirty="0"/>
          </a:p>
        </p:txBody>
      </p:sp>
      <p:sp>
        <p:nvSpPr>
          <p:cNvPr id="4" name="Rectangle 1"/>
          <p:cNvSpPr>
            <a:spLocks noChangeArrowheads="1"/>
          </p:cNvSpPr>
          <p:nvPr/>
        </p:nvSpPr>
        <p:spPr bwMode="auto">
          <a:xfrm>
            <a:off x="809222" y="3442992"/>
            <a:ext cx="619111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800" b="0" i="0" u="none" strike="noStrike" cap="none" normalizeH="0" baseline="0" dirty="0">
                <a:ln>
                  <a:noFill/>
                </a:ln>
                <a:effectLst/>
                <a:latin typeface="Arial" panose="020B0604020202020204" pitchFamily="34" charset="0"/>
                <a:cs typeface="Arial" panose="020B0604020202020204" pitchFamily="34" charset="0"/>
              </a:rPr>
              <a:t>hh w aa t</a:t>
            </a:r>
            <a:r>
              <a:rPr kumimoji="0" lang="en-US" altLang="zh-TW" sz="2800" b="0" i="0" u="none" strike="noStrike" cap="none" normalizeH="0" baseline="0" dirty="0">
                <a:ln>
                  <a:noFill/>
                </a:ln>
                <a:effectLst/>
                <a:latin typeface="Arial" panose="020B0604020202020204" pitchFamily="34" charset="0"/>
                <a:cs typeface="Arial" panose="020B0604020202020204" pitchFamily="34" charset="0"/>
              </a:rPr>
              <a:t>    </a:t>
            </a:r>
            <a:r>
              <a:rPr kumimoji="0" lang="zh-TW" altLang="zh-TW" sz="2800" b="0" i="0" u="none" strike="noStrike" cap="none" normalizeH="0" baseline="0" dirty="0">
                <a:ln>
                  <a:noFill/>
                </a:ln>
                <a:effectLst/>
                <a:latin typeface="Arial" panose="020B0604020202020204" pitchFamily="34" charset="0"/>
                <a:cs typeface="Arial" panose="020B0604020202020204" pitchFamily="34" charset="0"/>
              </a:rPr>
              <a:t> d uw </a:t>
            </a:r>
            <a:r>
              <a:rPr kumimoji="0" lang="en-US" altLang="zh-TW" sz="2800" b="0" i="0" u="none" strike="noStrike" cap="none" normalizeH="0" baseline="0" dirty="0">
                <a:ln>
                  <a:noFill/>
                </a:ln>
                <a:effectLst/>
                <a:latin typeface="Arial" panose="020B0604020202020204" pitchFamily="34" charset="0"/>
                <a:cs typeface="Arial" panose="020B0604020202020204" pitchFamily="34" charset="0"/>
              </a:rPr>
              <a:t>   </a:t>
            </a:r>
            <a:r>
              <a:rPr kumimoji="0" lang="zh-TW" altLang="zh-TW" sz="2800" b="0" i="0" u="none" strike="noStrike" cap="none" normalizeH="0" baseline="0" dirty="0">
                <a:ln>
                  <a:noFill/>
                </a:ln>
                <a:effectLst/>
                <a:latin typeface="Arial" panose="020B0604020202020204" pitchFamily="34" charset="0"/>
                <a:cs typeface="Arial" panose="020B0604020202020204" pitchFamily="34" charset="0"/>
              </a:rPr>
              <a:t> y uw </a:t>
            </a:r>
            <a:r>
              <a:rPr kumimoji="0" lang="en-US" altLang="zh-TW" sz="2800" b="0" i="0" u="none" strike="noStrike" cap="none" normalizeH="0" baseline="0" dirty="0">
                <a:ln>
                  <a:noFill/>
                </a:ln>
                <a:effectLst/>
                <a:latin typeface="Arial" panose="020B0604020202020204" pitchFamily="34" charset="0"/>
                <a:cs typeface="Arial" panose="020B0604020202020204" pitchFamily="34" charset="0"/>
              </a:rPr>
              <a:t>   </a:t>
            </a:r>
            <a:r>
              <a:rPr kumimoji="0" lang="zh-TW" altLang="zh-TW" sz="2800" b="0" i="0" u="none" strike="noStrike" cap="none" normalizeH="0" baseline="0" dirty="0">
                <a:ln>
                  <a:noFill/>
                </a:ln>
                <a:effectLst/>
                <a:latin typeface="Arial" panose="020B0604020202020204" pitchFamily="34" charset="0"/>
                <a:cs typeface="Arial" panose="020B0604020202020204" pitchFamily="34" charset="0"/>
              </a:rPr>
              <a:t> th ih ng k</a:t>
            </a:r>
            <a:endParaRPr kumimoji="0" lang="zh-TW" altLang="zh-TW" sz="2800" b="0" i="0" u="none" strike="noStrike" cap="none" normalizeH="0" baseline="0" dirty="0">
              <a:ln>
                <a:noFill/>
              </a:ln>
              <a:effectLst/>
            </a:endParaRPr>
          </a:p>
        </p:txBody>
      </p:sp>
      <p:sp>
        <p:nvSpPr>
          <p:cNvPr id="5" name="矩形 4"/>
          <p:cNvSpPr/>
          <p:nvPr/>
        </p:nvSpPr>
        <p:spPr>
          <a:xfrm>
            <a:off x="809222" y="2354223"/>
            <a:ext cx="2983509" cy="523220"/>
          </a:xfrm>
          <a:prstGeom prst="rect">
            <a:avLst/>
          </a:prstGeom>
        </p:spPr>
        <p:txBody>
          <a:bodyPr wrap="none">
            <a:spAutoFit/>
          </a:bodyPr>
          <a:lstStyle/>
          <a:p>
            <a:pPr lvl="0" eaLnBrk="0" fontAlgn="base" hangingPunct="0">
              <a:spcBef>
                <a:spcPct val="0"/>
              </a:spcBef>
              <a:spcAft>
                <a:spcPct val="0"/>
              </a:spcAft>
            </a:pPr>
            <a:r>
              <a:rPr lang="zh-TW" altLang="zh-TW" sz="2800" dirty="0">
                <a:latin typeface="Arial" panose="020B0604020202020204" pitchFamily="34" charset="0"/>
                <a:cs typeface="Arial" panose="020B0604020202020204" pitchFamily="34" charset="0"/>
              </a:rPr>
              <a:t>what do you think</a:t>
            </a:r>
            <a:endParaRPr lang="zh-TW" altLang="zh-TW" sz="2800" dirty="0"/>
          </a:p>
        </p:txBody>
      </p:sp>
      <p:sp>
        <p:nvSpPr>
          <p:cNvPr id="6" name="向下箭號 5"/>
          <p:cNvSpPr/>
          <p:nvPr/>
        </p:nvSpPr>
        <p:spPr>
          <a:xfrm>
            <a:off x="1684749" y="2877444"/>
            <a:ext cx="435428" cy="5636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1"/>
          <p:cNvSpPr>
            <a:spLocks noChangeArrowheads="1"/>
          </p:cNvSpPr>
          <p:nvPr/>
        </p:nvSpPr>
        <p:spPr bwMode="auto">
          <a:xfrm>
            <a:off x="196499" y="5657144"/>
            <a:ext cx="425469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TW" sz="2800" dirty="0">
                <a:latin typeface="Arial" panose="020B0604020202020204" pitchFamily="34" charset="0"/>
                <a:cs typeface="Arial" panose="020B0604020202020204" pitchFamily="34" charset="0"/>
              </a:rPr>
              <a:t>t-</a:t>
            </a:r>
            <a:r>
              <a:rPr lang="zh-TW" altLang="zh-TW" sz="2800" dirty="0">
                <a:latin typeface="Arial" panose="020B0604020202020204" pitchFamily="34" charset="0"/>
                <a:cs typeface="Arial" panose="020B0604020202020204" pitchFamily="34" charset="0"/>
              </a:rPr>
              <a:t>d</a:t>
            </a:r>
            <a:r>
              <a:rPr lang="en-US" altLang="zh-TW" sz="2800" dirty="0">
                <a:latin typeface="Arial" panose="020B0604020202020204" pitchFamily="34" charset="0"/>
                <a:cs typeface="Arial" panose="020B0604020202020204" pitchFamily="34" charset="0"/>
              </a:rPr>
              <a:t>+uw</a:t>
            </a:r>
            <a:r>
              <a:rPr kumimoji="0" lang="en-US" altLang="zh-TW" sz="2800" b="0" i="0" u="none" strike="noStrike" cap="none" normalizeH="0" baseline="0" dirty="0">
                <a:ln>
                  <a:noFill/>
                </a:ln>
                <a:effectLst/>
                <a:latin typeface="Arial" panose="020B0604020202020204" pitchFamily="34" charset="0"/>
                <a:cs typeface="Arial" panose="020B0604020202020204" pitchFamily="34" charset="0"/>
              </a:rPr>
              <a:t>1 </a:t>
            </a:r>
            <a:r>
              <a:rPr lang="en-US" altLang="zh-TW" sz="2800" dirty="0">
                <a:latin typeface="Arial" panose="020B0604020202020204" pitchFamily="34" charset="0"/>
                <a:cs typeface="Arial" panose="020B0604020202020204" pitchFamily="34" charset="0"/>
              </a:rPr>
              <a:t>t-</a:t>
            </a:r>
            <a:r>
              <a:rPr lang="zh-TW" altLang="zh-TW" sz="2800" dirty="0">
                <a:latin typeface="Arial" panose="020B0604020202020204" pitchFamily="34" charset="0"/>
                <a:cs typeface="Arial" panose="020B0604020202020204" pitchFamily="34" charset="0"/>
              </a:rPr>
              <a:t>d</a:t>
            </a:r>
            <a:r>
              <a:rPr lang="en-US" altLang="zh-TW" sz="2800" dirty="0">
                <a:latin typeface="Arial" panose="020B0604020202020204" pitchFamily="34" charset="0"/>
                <a:cs typeface="Arial" panose="020B0604020202020204" pitchFamily="34" charset="0"/>
              </a:rPr>
              <a:t>+uw2 t-</a:t>
            </a:r>
            <a:r>
              <a:rPr lang="zh-TW" altLang="zh-TW" sz="2800" dirty="0">
                <a:latin typeface="Arial" panose="020B0604020202020204" pitchFamily="34" charset="0"/>
                <a:cs typeface="Arial" panose="020B0604020202020204" pitchFamily="34" charset="0"/>
              </a:rPr>
              <a:t>d</a:t>
            </a:r>
            <a:r>
              <a:rPr lang="en-US" altLang="zh-TW" sz="2800" dirty="0">
                <a:latin typeface="Arial" panose="020B0604020202020204" pitchFamily="34" charset="0"/>
                <a:cs typeface="Arial" panose="020B0604020202020204" pitchFamily="34" charset="0"/>
              </a:rPr>
              <a:t>+uw3</a:t>
            </a:r>
            <a:endParaRPr kumimoji="0" lang="zh-TW" altLang="zh-TW" sz="2800" b="0" i="0" u="none" strike="noStrike" cap="none" normalizeH="0" baseline="0" dirty="0">
              <a:ln>
                <a:noFill/>
              </a:ln>
              <a:effectLst/>
            </a:endParaRPr>
          </a:p>
        </p:txBody>
      </p:sp>
      <p:sp>
        <p:nvSpPr>
          <p:cNvPr id="9" name="Rectangle 1"/>
          <p:cNvSpPr>
            <a:spLocks noChangeArrowheads="1"/>
          </p:cNvSpPr>
          <p:nvPr/>
        </p:nvSpPr>
        <p:spPr bwMode="auto">
          <a:xfrm>
            <a:off x="849197" y="4473916"/>
            <a:ext cx="777328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zh-TW" sz="2800" b="0" i="0" u="none" strike="noStrike" cap="none" normalizeH="0" baseline="0" dirty="0">
                <a:ln>
                  <a:noFill/>
                </a:ln>
                <a:effectLst/>
                <a:latin typeface="Arial" panose="020B0604020202020204" pitchFamily="34" charset="0"/>
                <a:cs typeface="Arial" panose="020B0604020202020204" pitchFamily="34" charset="0"/>
              </a:rPr>
              <a:t> …… t-</a:t>
            </a:r>
            <a:r>
              <a:rPr kumimoji="0" lang="zh-TW" altLang="zh-TW" sz="2800" b="0" i="0" u="none" strike="noStrike" cap="none" normalizeH="0" baseline="0" dirty="0">
                <a:ln>
                  <a:noFill/>
                </a:ln>
                <a:effectLst/>
                <a:latin typeface="Arial" panose="020B0604020202020204" pitchFamily="34" charset="0"/>
                <a:cs typeface="Arial" panose="020B0604020202020204" pitchFamily="34" charset="0"/>
              </a:rPr>
              <a:t>d</a:t>
            </a:r>
            <a:r>
              <a:rPr kumimoji="0" lang="en-US" altLang="zh-TW" sz="28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zh-TW" sz="2800" b="0" i="0" u="none" strike="noStrike" cap="none" normalizeH="0" baseline="0" dirty="0" err="1">
                <a:ln>
                  <a:noFill/>
                </a:ln>
                <a:effectLst/>
                <a:latin typeface="Arial" panose="020B0604020202020204" pitchFamily="34" charset="0"/>
                <a:cs typeface="Arial" panose="020B0604020202020204" pitchFamily="34" charset="0"/>
              </a:rPr>
              <a:t>uw</a:t>
            </a:r>
            <a:r>
              <a:rPr kumimoji="0" lang="zh-TW" altLang="zh-TW" sz="28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zh-TW" sz="2800" b="0" i="0" u="none" strike="noStrike" cap="none" normalizeH="0" baseline="0" dirty="0">
                <a:ln>
                  <a:noFill/>
                </a:ln>
                <a:effectLst/>
                <a:latin typeface="Arial" panose="020B0604020202020204" pitchFamily="34" charset="0"/>
                <a:cs typeface="Arial" panose="020B0604020202020204" pitchFamily="34" charset="0"/>
              </a:rPr>
              <a:t>d-</a:t>
            </a:r>
            <a:r>
              <a:rPr kumimoji="0" lang="zh-TW" altLang="zh-TW" sz="2800" b="0" i="0" u="none" strike="noStrike" cap="none" normalizeH="0" baseline="0" dirty="0">
                <a:ln>
                  <a:noFill/>
                </a:ln>
                <a:effectLst/>
                <a:latin typeface="Arial" panose="020B0604020202020204" pitchFamily="34" charset="0"/>
                <a:cs typeface="Arial" panose="020B0604020202020204" pitchFamily="34" charset="0"/>
              </a:rPr>
              <a:t>uw</a:t>
            </a:r>
            <a:r>
              <a:rPr kumimoji="0" lang="en-US" altLang="zh-TW" sz="2800" b="0" i="0" u="none" strike="noStrike" cap="none" normalizeH="0" baseline="0" dirty="0">
                <a:ln>
                  <a:noFill/>
                </a:ln>
                <a:effectLst/>
                <a:latin typeface="Arial" panose="020B0604020202020204" pitchFamily="34" charset="0"/>
                <a:cs typeface="Arial" panose="020B0604020202020204" pitchFamily="34" charset="0"/>
              </a:rPr>
              <a:t>+y</a:t>
            </a:r>
            <a:r>
              <a:rPr kumimoji="0" lang="zh-TW" altLang="zh-TW" sz="28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zh-TW" sz="2800" b="0" i="0" u="none" strike="noStrike" cap="none" normalizeH="0" baseline="0" dirty="0">
                <a:ln>
                  <a:noFill/>
                </a:ln>
                <a:effectLst/>
                <a:latin typeface="Arial" panose="020B0604020202020204" pitchFamily="34" charset="0"/>
                <a:cs typeface="Arial" panose="020B0604020202020204" pitchFamily="34" charset="0"/>
              </a:rPr>
              <a:t>   </a:t>
            </a:r>
            <a:r>
              <a:rPr kumimoji="0" lang="zh-TW" altLang="zh-TW" sz="28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zh-TW" sz="2800" b="0" i="0" u="none" strike="noStrike" cap="none" normalizeH="0" baseline="0" dirty="0" err="1">
                <a:ln>
                  <a:noFill/>
                </a:ln>
                <a:effectLst/>
                <a:latin typeface="Arial" panose="020B0604020202020204" pitchFamily="34" charset="0"/>
                <a:cs typeface="Arial" panose="020B0604020202020204" pitchFamily="34" charset="0"/>
              </a:rPr>
              <a:t>uw</a:t>
            </a:r>
            <a:r>
              <a:rPr kumimoji="0" lang="en-US" altLang="zh-TW" sz="2800" b="0" i="0" u="none" strike="noStrike" cap="none" normalizeH="0" baseline="0" dirty="0">
                <a:ln>
                  <a:noFill/>
                </a:ln>
                <a:effectLst/>
                <a:latin typeface="Arial" panose="020B0604020202020204" pitchFamily="34" charset="0"/>
                <a:cs typeface="Arial" panose="020B0604020202020204" pitchFamily="34" charset="0"/>
              </a:rPr>
              <a:t>-</a:t>
            </a:r>
            <a:r>
              <a:rPr kumimoji="0" lang="zh-TW" altLang="zh-TW" sz="2800" b="0" i="0" u="none" strike="noStrike" cap="none" normalizeH="0" baseline="0" dirty="0">
                <a:ln>
                  <a:noFill/>
                </a:ln>
                <a:effectLst/>
                <a:latin typeface="Arial" panose="020B0604020202020204" pitchFamily="34" charset="0"/>
                <a:cs typeface="Arial" panose="020B0604020202020204" pitchFamily="34" charset="0"/>
              </a:rPr>
              <a:t>y</a:t>
            </a:r>
            <a:r>
              <a:rPr kumimoji="0" lang="en-US" altLang="zh-TW" sz="28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zh-TW" sz="2800" b="0" i="0" u="none" strike="noStrike" cap="none" normalizeH="0" baseline="0" dirty="0" err="1">
                <a:ln>
                  <a:noFill/>
                </a:ln>
                <a:effectLst/>
                <a:latin typeface="Arial" panose="020B0604020202020204" pitchFamily="34" charset="0"/>
                <a:cs typeface="Arial" panose="020B0604020202020204" pitchFamily="34" charset="0"/>
              </a:rPr>
              <a:t>uw</a:t>
            </a:r>
            <a:r>
              <a:rPr kumimoji="0" lang="zh-TW" altLang="zh-TW" sz="28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zh-TW" sz="2800" b="0" i="0" u="none" strike="noStrike" cap="none" normalizeH="0" baseline="0" dirty="0">
                <a:ln>
                  <a:noFill/>
                </a:ln>
                <a:effectLst/>
                <a:latin typeface="Arial" panose="020B0604020202020204" pitchFamily="34" charset="0"/>
                <a:cs typeface="Arial" panose="020B0604020202020204" pitchFamily="34" charset="0"/>
              </a:rPr>
              <a:t>y-</a:t>
            </a:r>
            <a:r>
              <a:rPr kumimoji="0" lang="zh-TW" altLang="zh-TW" sz="2800" b="0" i="0" u="none" strike="noStrike" cap="none" normalizeH="0" baseline="0" dirty="0">
                <a:ln>
                  <a:noFill/>
                </a:ln>
                <a:effectLst/>
                <a:latin typeface="Arial" panose="020B0604020202020204" pitchFamily="34" charset="0"/>
                <a:cs typeface="Arial" panose="020B0604020202020204" pitchFamily="34" charset="0"/>
              </a:rPr>
              <a:t>uw</a:t>
            </a:r>
            <a:r>
              <a:rPr kumimoji="0" lang="en-US" altLang="zh-TW" sz="28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zh-TW" sz="2800" b="0" i="0" u="none" strike="noStrike" cap="none" normalizeH="0" baseline="0" dirty="0" err="1">
                <a:ln>
                  <a:noFill/>
                </a:ln>
                <a:effectLst/>
                <a:latin typeface="Arial" panose="020B0604020202020204" pitchFamily="34" charset="0"/>
                <a:cs typeface="Arial" panose="020B0604020202020204" pitchFamily="34" charset="0"/>
              </a:rPr>
              <a:t>th</a:t>
            </a:r>
            <a:r>
              <a:rPr lang="en-US" altLang="zh-TW" sz="2800" dirty="0">
                <a:latin typeface="Arial" panose="020B0604020202020204" pitchFamily="34" charset="0"/>
                <a:cs typeface="Arial" panose="020B0604020202020204" pitchFamily="34" charset="0"/>
              </a:rPr>
              <a:t>  …… </a:t>
            </a:r>
            <a:endParaRPr kumimoji="0" lang="zh-TW" altLang="zh-TW" sz="2800" b="0" i="0" u="none" strike="noStrike" cap="none" normalizeH="0" baseline="0" dirty="0">
              <a:ln>
                <a:noFill/>
              </a:ln>
              <a:effectLst/>
            </a:endParaRPr>
          </a:p>
        </p:txBody>
      </p:sp>
      <p:cxnSp>
        <p:nvCxnSpPr>
          <p:cNvPr id="11" name="直線單箭頭接點 10"/>
          <p:cNvCxnSpPr/>
          <p:nvPr/>
        </p:nvCxnSpPr>
        <p:spPr>
          <a:xfrm flipH="1">
            <a:off x="2292690" y="3891593"/>
            <a:ext cx="658325" cy="63428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a:off x="3380390" y="3891593"/>
            <a:ext cx="148507" cy="63428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4186058" y="3925694"/>
            <a:ext cx="1001924" cy="62831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4610100" y="3870523"/>
            <a:ext cx="2046514" cy="65535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1"/>
          <p:cNvSpPr>
            <a:spLocks noChangeArrowheads="1"/>
          </p:cNvSpPr>
          <p:nvPr/>
        </p:nvSpPr>
        <p:spPr bwMode="auto">
          <a:xfrm>
            <a:off x="4500321" y="5657144"/>
            <a:ext cx="449514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TW" sz="2800" dirty="0">
                <a:latin typeface="Arial" panose="020B0604020202020204" pitchFamily="34" charset="0"/>
                <a:cs typeface="Arial" panose="020B0604020202020204" pitchFamily="34" charset="0"/>
              </a:rPr>
              <a:t>d-</a:t>
            </a:r>
            <a:r>
              <a:rPr lang="zh-TW" altLang="zh-TW" sz="2800" dirty="0">
                <a:latin typeface="Arial" panose="020B0604020202020204" pitchFamily="34" charset="0"/>
                <a:cs typeface="Arial" panose="020B0604020202020204" pitchFamily="34" charset="0"/>
              </a:rPr>
              <a:t>uw</a:t>
            </a:r>
            <a:r>
              <a:rPr lang="en-US" altLang="zh-TW" sz="2800" dirty="0">
                <a:latin typeface="Arial" panose="020B0604020202020204" pitchFamily="34" charset="0"/>
                <a:cs typeface="Arial" panose="020B0604020202020204" pitchFamily="34" charset="0"/>
              </a:rPr>
              <a:t>+y1 d-</a:t>
            </a:r>
            <a:r>
              <a:rPr lang="zh-TW" altLang="zh-TW" sz="2800" dirty="0">
                <a:latin typeface="Arial" panose="020B0604020202020204" pitchFamily="34" charset="0"/>
                <a:cs typeface="Arial" panose="020B0604020202020204" pitchFamily="34" charset="0"/>
              </a:rPr>
              <a:t>uw</a:t>
            </a:r>
            <a:r>
              <a:rPr lang="en-US" altLang="zh-TW" sz="2800" dirty="0">
                <a:latin typeface="Arial" panose="020B0604020202020204" pitchFamily="34" charset="0"/>
                <a:cs typeface="Arial" panose="020B0604020202020204" pitchFamily="34" charset="0"/>
              </a:rPr>
              <a:t>+y2 d-</a:t>
            </a:r>
            <a:r>
              <a:rPr lang="zh-TW" altLang="zh-TW" sz="2800" dirty="0">
                <a:latin typeface="Arial" panose="020B0604020202020204" pitchFamily="34" charset="0"/>
                <a:cs typeface="Arial" panose="020B0604020202020204" pitchFamily="34" charset="0"/>
              </a:rPr>
              <a:t>uw</a:t>
            </a:r>
            <a:r>
              <a:rPr lang="en-US" altLang="zh-TW" sz="2800" dirty="0">
                <a:latin typeface="Arial" panose="020B0604020202020204" pitchFamily="34" charset="0"/>
                <a:cs typeface="Arial" panose="020B0604020202020204" pitchFamily="34" charset="0"/>
              </a:rPr>
              <a:t>+y3</a:t>
            </a:r>
            <a:endParaRPr kumimoji="0" lang="zh-TW" altLang="zh-TW" sz="2800" b="0" i="0" u="none" strike="noStrike" cap="none" normalizeH="0" baseline="0" dirty="0">
              <a:ln>
                <a:noFill/>
              </a:ln>
              <a:effectLst/>
            </a:endParaRPr>
          </a:p>
        </p:txBody>
      </p:sp>
      <p:sp>
        <p:nvSpPr>
          <p:cNvPr id="28" name="文字方塊 27"/>
          <p:cNvSpPr txBox="1"/>
          <p:nvPr/>
        </p:nvSpPr>
        <p:spPr>
          <a:xfrm>
            <a:off x="169346" y="3037744"/>
            <a:ext cx="1494702" cy="461665"/>
          </a:xfrm>
          <a:prstGeom prst="rect">
            <a:avLst/>
          </a:prstGeom>
          <a:noFill/>
        </p:spPr>
        <p:txBody>
          <a:bodyPr wrap="square" rtlCol="0">
            <a:spAutoFit/>
          </a:bodyPr>
          <a:lstStyle/>
          <a:p>
            <a:r>
              <a:rPr lang="en-US" altLang="zh-TW" sz="2400" b="1" i="1" u="sng" dirty="0"/>
              <a:t>Phoneme:</a:t>
            </a:r>
            <a:endParaRPr lang="zh-TW" altLang="en-US" sz="2400" b="1" i="1" u="sng" dirty="0"/>
          </a:p>
        </p:txBody>
      </p:sp>
      <p:sp>
        <p:nvSpPr>
          <p:cNvPr id="29" name="文字方塊 28"/>
          <p:cNvSpPr txBox="1"/>
          <p:nvPr/>
        </p:nvSpPr>
        <p:spPr>
          <a:xfrm>
            <a:off x="403061" y="4092345"/>
            <a:ext cx="1545903" cy="461665"/>
          </a:xfrm>
          <a:prstGeom prst="rect">
            <a:avLst/>
          </a:prstGeom>
          <a:noFill/>
        </p:spPr>
        <p:txBody>
          <a:bodyPr wrap="square" rtlCol="0">
            <a:spAutoFit/>
          </a:bodyPr>
          <a:lstStyle/>
          <a:p>
            <a:r>
              <a:rPr lang="en-US" altLang="zh-TW" sz="2400" b="1" i="1" u="sng" dirty="0"/>
              <a:t>Tri-phone:</a:t>
            </a:r>
            <a:endParaRPr lang="zh-TW" altLang="en-US" sz="2400" b="1" i="1" u="sng" dirty="0"/>
          </a:p>
        </p:txBody>
      </p:sp>
      <p:sp>
        <p:nvSpPr>
          <p:cNvPr id="30" name="文字方塊 29"/>
          <p:cNvSpPr txBox="1"/>
          <p:nvPr/>
        </p:nvSpPr>
        <p:spPr>
          <a:xfrm>
            <a:off x="414209" y="6073747"/>
            <a:ext cx="1545903" cy="461665"/>
          </a:xfrm>
          <a:prstGeom prst="rect">
            <a:avLst/>
          </a:prstGeom>
          <a:noFill/>
        </p:spPr>
        <p:txBody>
          <a:bodyPr wrap="square" rtlCol="0">
            <a:spAutoFit/>
          </a:bodyPr>
          <a:lstStyle/>
          <a:p>
            <a:r>
              <a:rPr lang="en-US" altLang="zh-TW" sz="2400" b="1" i="1" u="sng" dirty="0"/>
              <a:t>State:</a:t>
            </a:r>
            <a:endParaRPr lang="zh-TW" altLang="en-US" sz="2400" b="1" i="1" u="sng" dirty="0"/>
          </a:p>
        </p:txBody>
      </p:sp>
      <p:cxnSp>
        <p:nvCxnSpPr>
          <p:cNvPr id="31" name="直線單箭頭接點 30"/>
          <p:cNvCxnSpPr/>
          <p:nvPr/>
        </p:nvCxnSpPr>
        <p:spPr>
          <a:xfrm flipH="1">
            <a:off x="916697" y="4898625"/>
            <a:ext cx="1236332" cy="79384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a:off x="2202159" y="4898625"/>
            <a:ext cx="18370" cy="835418"/>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a:off x="2153028" y="4893323"/>
            <a:ext cx="1460589" cy="870121"/>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a:off x="3613617" y="4882938"/>
            <a:ext cx="1486278" cy="88050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a:off x="3613617" y="4905183"/>
            <a:ext cx="2881490" cy="828860"/>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a:off x="3613617" y="4893323"/>
            <a:ext cx="4260383" cy="840720"/>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382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p:bldP spid="9" grpId="0"/>
      <p:bldP spid="27" grpId="0"/>
      <p:bldP spid="28" grpId="0"/>
      <p:bldP spid="29" grpId="0"/>
      <p:bldP spid="3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106"/>
          <p:cNvGrpSpPr>
            <a:grpSpLocks/>
          </p:cNvGrpSpPr>
          <p:nvPr/>
        </p:nvGrpSpPr>
        <p:grpSpPr bwMode="auto">
          <a:xfrm>
            <a:off x="3159854" y="2815107"/>
            <a:ext cx="4646613" cy="793750"/>
            <a:chOff x="467932" y="3914400"/>
            <a:chExt cx="2909888" cy="576263"/>
          </a:xfrm>
        </p:grpSpPr>
        <p:pic>
          <p:nvPicPr>
            <p:cNvPr id="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32" y="3914400"/>
              <a:ext cx="162401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3807" y="3914400"/>
              <a:ext cx="162401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標題 1"/>
          <p:cNvSpPr>
            <a:spLocks noGrp="1"/>
          </p:cNvSpPr>
          <p:nvPr>
            <p:ph type="title"/>
          </p:nvPr>
        </p:nvSpPr>
        <p:spPr/>
        <p:txBody>
          <a:bodyPr/>
          <a:lstStyle/>
          <a:p>
            <a:r>
              <a:rPr lang="en-US" altLang="zh-TW" dirty="0"/>
              <a:t>Modularization - Speech</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28650" y="1825625"/>
                <a:ext cx="8263559" cy="4201453"/>
              </a:xfrm>
            </p:spPr>
            <p:txBody>
              <a:bodyPr/>
              <a:lstStyle/>
              <a:p>
                <a:r>
                  <a:rPr lang="en-US" altLang="zh-TW" dirty="0"/>
                  <a:t>The first stage of speech recognition</a:t>
                </a:r>
              </a:p>
              <a:p>
                <a:pPr lvl="1"/>
                <a:r>
                  <a:rPr lang="en-US" altLang="zh-TW" dirty="0"/>
                  <a:t>Classification: input </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oMath>
                </a14:m>
                <a:r>
                  <a:rPr lang="zh-TW" altLang="en-US" dirty="0"/>
                  <a:t> </a:t>
                </a:r>
                <a:r>
                  <a:rPr lang="en-US" altLang="zh-TW" dirty="0"/>
                  <a:t>acoustic feature, output</a:t>
                </a:r>
                <a:r>
                  <a:rPr lang="en-US" altLang="zh-TW" dirty="0">
                    <a:ea typeface="Cambria Math" panose="02040503050406030204" pitchFamily="18" charset="0"/>
                  </a:rPr>
                  <a:t> </a:t>
                </a:r>
                <a14:m>
                  <m:oMath xmlns:m="http://schemas.openxmlformats.org/officeDocument/2006/math">
                    <m:r>
                      <a:rPr lang="en-US" altLang="zh-TW" i="1">
                        <a:latin typeface="Cambria Math" panose="02040503050406030204" pitchFamily="18" charset="0"/>
                        <a:ea typeface="Cambria Math" panose="02040503050406030204" pitchFamily="18" charset="0"/>
                      </a:rPr>
                      <m:t>→</m:t>
                    </m:r>
                  </m:oMath>
                </a14:m>
                <a:r>
                  <a:rPr lang="zh-TW" altLang="en-US" dirty="0"/>
                  <a:t> </a:t>
                </a:r>
                <a:r>
                  <a:rPr lang="en-US" altLang="zh-TW" dirty="0"/>
                  <a:t>state</a:t>
                </a:r>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28650" y="1825625"/>
                <a:ext cx="8263559" cy="4201453"/>
              </a:xfrm>
              <a:blipFill>
                <a:blip r:embed="rId4"/>
                <a:stretch>
                  <a:fillRect l="-1327" t="-2319"/>
                </a:stretch>
              </a:blipFill>
            </p:spPr>
            <p:txBody>
              <a:bodyPr/>
              <a:lstStyle/>
              <a:p>
                <a:r>
                  <a:rPr lang="zh-TW" altLang="en-US">
                    <a:noFill/>
                  </a:rPr>
                  <a:t> </a:t>
                </a:r>
              </a:p>
            </p:txBody>
          </p:sp>
        </mc:Fallback>
      </mc:AlternateContent>
      <p:sp>
        <p:nvSpPr>
          <p:cNvPr id="50" name="矩形 49"/>
          <p:cNvSpPr/>
          <p:nvPr/>
        </p:nvSpPr>
        <p:spPr>
          <a:xfrm>
            <a:off x="3217350" y="2908055"/>
            <a:ext cx="773113" cy="60785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矩形 50"/>
          <p:cNvSpPr/>
          <p:nvPr/>
        </p:nvSpPr>
        <p:spPr>
          <a:xfrm>
            <a:off x="3794406" y="2908055"/>
            <a:ext cx="773113" cy="60785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矩形 51"/>
          <p:cNvSpPr/>
          <p:nvPr/>
        </p:nvSpPr>
        <p:spPr>
          <a:xfrm>
            <a:off x="4382473" y="2898542"/>
            <a:ext cx="773113" cy="60785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59" name="群組 58"/>
          <p:cNvGrpSpPr/>
          <p:nvPr/>
        </p:nvGrpSpPr>
        <p:grpSpPr>
          <a:xfrm>
            <a:off x="3418511" y="3811240"/>
            <a:ext cx="370790" cy="2092190"/>
            <a:chOff x="1708044" y="3689485"/>
            <a:chExt cx="370790" cy="2092190"/>
          </a:xfrm>
        </p:grpSpPr>
        <p:sp>
          <p:nvSpPr>
            <p:cNvPr id="53" name="矩形 52"/>
            <p:cNvSpPr/>
            <p:nvPr/>
          </p:nvSpPr>
          <p:spPr>
            <a:xfrm>
              <a:off x="1708044" y="3689485"/>
              <a:ext cx="370790" cy="2092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4" name="橢圓 53"/>
            <p:cNvSpPr/>
            <p:nvPr/>
          </p:nvSpPr>
          <p:spPr>
            <a:xfrm>
              <a:off x="1743193" y="3785483"/>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55" name="橢圓 54"/>
            <p:cNvSpPr/>
            <p:nvPr/>
          </p:nvSpPr>
          <p:spPr>
            <a:xfrm>
              <a:off x="1743193" y="4181972"/>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56" name="橢圓 55"/>
            <p:cNvSpPr/>
            <p:nvPr/>
          </p:nvSpPr>
          <p:spPr>
            <a:xfrm>
              <a:off x="1743192" y="4577012"/>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57" name="橢圓 56"/>
            <p:cNvSpPr/>
            <p:nvPr/>
          </p:nvSpPr>
          <p:spPr>
            <a:xfrm>
              <a:off x="1743192" y="4980873"/>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58" name="橢圓 57"/>
            <p:cNvSpPr/>
            <p:nvPr/>
          </p:nvSpPr>
          <p:spPr>
            <a:xfrm>
              <a:off x="1742624" y="5373913"/>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grpSp>
      <p:grpSp>
        <p:nvGrpSpPr>
          <p:cNvPr id="60" name="群組 59"/>
          <p:cNvGrpSpPr/>
          <p:nvPr/>
        </p:nvGrpSpPr>
        <p:grpSpPr>
          <a:xfrm>
            <a:off x="4549264" y="3824802"/>
            <a:ext cx="370790" cy="2092190"/>
            <a:chOff x="1708044" y="3689485"/>
            <a:chExt cx="370790" cy="2092190"/>
          </a:xfrm>
        </p:grpSpPr>
        <p:sp>
          <p:nvSpPr>
            <p:cNvPr id="61" name="矩形 60"/>
            <p:cNvSpPr/>
            <p:nvPr/>
          </p:nvSpPr>
          <p:spPr>
            <a:xfrm>
              <a:off x="1708044" y="3689485"/>
              <a:ext cx="370790" cy="2092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2" name="橢圓 61"/>
            <p:cNvSpPr/>
            <p:nvPr/>
          </p:nvSpPr>
          <p:spPr>
            <a:xfrm>
              <a:off x="1743193" y="3785483"/>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63" name="橢圓 62"/>
            <p:cNvSpPr/>
            <p:nvPr/>
          </p:nvSpPr>
          <p:spPr>
            <a:xfrm>
              <a:off x="1743193" y="4181972"/>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64" name="橢圓 63"/>
            <p:cNvSpPr/>
            <p:nvPr/>
          </p:nvSpPr>
          <p:spPr>
            <a:xfrm>
              <a:off x="1743192" y="4577012"/>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65" name="橢圓 64"/>
            <p:cNvSpPr/>
            <p:nvPr/>
          </p:nvSpPr>
          <p:spPr>
            <a:xfrm>
              <a:off x="1743192" y="4980873"/>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66" name="橢圓 65"/>
            <p:cNvSpPr/>
            <p:nvPr/>
          </p:nvSpPr>
          <p:spPr>
            <a:xfrm>
              <a:off x="1742624" y="5373913"/>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grpSp>
      <p:grpSp>
        <p:nvGrpSpPr>
          <p:cNvPr id="67" name="群組 66"/>
          <p:cNvGrpSpPr/>
          <p:nvPr/>
        </p:nvGrpSpPr>
        <p:grpSpPr>
          <a:xfrm>
            <a:off x="3990462" y="3824802"/>
            <a:ext cx="370790" cy="2092190"/>
            <a:chOff x="1708044" y="3689485"/>
            <a:chExt cx="370790" cy="2092190"/>
          </a:xfrm>
        </p:grpSpPr>
        <p:sp>
          <p:nvSpPr>
            <p:cNvPr id="68" name="矩形 67"/>
            <p:cNvSpPr/>
            <p:nvPr/>
          </p:nvSpPr>
          <p:spPr>
            <a:xfrm>
              <a:off x="1708044" y="3689485"/>
              <a:ext cx="370790" cy="2092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9" name="橢圓 68"/>
            <p:cNvSpPr/>
            <p:nvPr/>
          </p:nvSpPr>
          <p:spPr>
            <a:xfrm>
              <a:off x="1743193" y="3785483"/>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70" name="橢圓 69"/>
            <p:cNvSpPr/>
            <p:nvPr/>
          </p:nvSpPr>
          <p:spPr>
            <a:xfrm>
              <a:off x="1743193" y="4181972"/>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71" name="橢圓 70"/>
            <p:cNvSpPr/>
            <p:nvPr/>
          </p:nvSpPr>
          <p:spPr>
            <a:xfrm>
              <a:off x="1743192" y="4577012"/>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72" name="橢圓 71"/>
            <p:cNvSpPr/>
            <p:nvPr/>
          </p:nvSpPr>
          <p:spPr>
            <a:xfrm>
              <a:off x="1743192" y="4980873"/>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73" name="橢圓 72"/>
            <p:cNvSpPr/>
            <p:nvPr/>
          </p:nvSpPr>
          <p:spPr>
            <a:xfrm>
              <a:off x="1742624" y="5373913"/>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grpSp>
      <p:grpSp>
        <p:nvGrpSpPr>
          <p:cNvPr id="74" name="群組 73"/>
          <p:cNvGrpSpPr/>
          <p:nvPr/>
        </p:nvGrpSpPr>
        <p:grpSpPr>
          <a:xfrm>
            <a:off x="5132609" y="3797678"/>
            <a:ext cx="370790" cy="2092190"/>
            <a:chOff x="1708044" y="3689485"/>
            <a:chExt cx="370790" cy="2092190"/>
          </a:xfrm>
        </p:grpSpPr>
        <p:sp>
          <p:nvSpPr>
            <p:cNvPr id="75" name="矩形 74"/>
            <p:cNvSpPr/>
            <p:nvPr/>
          </p:nvSpPr>
          <p:spPr>
            <a:xfrm>
              <a:off x="1708044" y="3689485"/>
              <a:ext cx="370790" cy="2092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6" name="橢圓 75"/>
            <p:cNvSpPr/>
            <p:nvPr/>
          </p:nvSpPr>
          <p:spPr>
            <a:xfrm>
              <a:off x="1743193" y="3785483"/>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77" name="橢圓 76"/>
            <p:cNvSpPr/>
            <p:nvPr/>
          </p:nvSpPr>
          <p:spPr>
            <a:xfrm>
              <a:off x="1743193" y="4181972"/>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78" name="橢圓 77"/>
            <p:cNvSpPr/>
            <p:nvPr/>
          </p:nvSpPr>
          <p:spPr>
            <a:xfrm>
              <a:off x="1743192" y="4577012"/>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79" name="橢圓 78"/>
            <p:cNvSpPr/>
            <p:nvPr/>
          </p:nvSpPr>
          <p:spPr>
            <a:xfrm>
              <a:off x="1743192" y="4980873"/>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80" name="橢圓 79"/>
            <p:cNvSpPr/>
            <p:nvPr/>
          </p:nvSpPr>
          <p:spPr>
            <a:xfrm>
              <a:off x="1742624" y="5373913"/>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grpSp>
      <p:grpSp>
        <p:nvGrpSpPr>
          <p:cNvPr id="81" name="群組 80"/>
          <p:cNvGrpSpPr/>
          <p:nvPr/>
        </p:nvGrpSpPr>
        <p:grpSpPr>
          <a:xfrm>
            <a:off x="6263362" y="3811240"/>
            <a:ext cx="370790" cy="2092190"/>
            <a:chOff x="1708044" y="3689485"/>
            <a:chExt cx="370790" cy="2092190"/>
          </a:xfrm>
        </p:grpSpPr>
        <p:sp>
          <p:nvSpPr>
            <p:cNvPr id="82" name="矩形 81"/>
            <p:cNvSpPr/>
            <p:nvPr/>
          </p:nvSpPr>
          <p:spPr>
            <a:xfrm>
              <a:off x="1708044" y="3689485"/>
              <a:ext cx="370790" cy="2092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3" name="橢圓 82"/>
            <p:cNvSpPr/>
            <p:nvPr/>
          </p:nvSpPr>
          <p:spPr>
            <a:xfrm>
              <a:off x="1743193" y="3785483"/>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84" name="橢圓 83"/>
            <p:cNvSpPr/>
            <p:nvPr/>
          </p:nvSpPr>
          <p:spPr>
            <a:xfrm>
              <a:off x="1743193" y="4181972"/>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85" name="橢圓 84"/>
            <p:cNvSpPr/>
            <p:nvPr/>
          </p:nvSpPr>
          <p:spPr>
            <a:xfrm>
              <a:off x="1743192" y="4577012"/>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86" name="橢圓 85"/>
            <p:cNvSpPr/>
            <p:nvPr/>
          </p:nvSpPr>
          <p:spPr>
            <a:xfrm>
              <a:off x="1743192" y="4980873"/>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87" name="橢圓 86"/>
            <p:cNvSpPr/>
            <p:nvPr/>
          </p:nvSpPr>
          <p:spPr>
            <a:xfrm>
              <a:off x="1742624" y="5373913"/>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grpSp>
      <p:grpSp>
        <p:nvGrpSpPr>
          <p:cNvPr id="88" name="群組 87"/>
          <p:cNvGrpSpPr/>
          <p:nvPr/>
        </p:nvGrpSpPr>
        <p:grpSpPr>
          <a:xfrm>
            <a:off x="5704560" y="3811240"/>
            <a:ext cx="370790" cy="2092190"/>
            <a:chOff x="1708044" y="3689485"/>
            <a:chExt cx="370790" cy="2092190"/>
          </a:xfrm>
        </p:grpSpPr>
        <p:sp>
          <p:nvSpPr>
            <p:cNvPr id="89" name="矩形 88"/>
            <p:cNvSpPr/>
            <p:nvPr/>
          </p:nvSpPr>
          <p:spPr>
            <a:xfrm>
              <a:off x="1708044" y="3689485"/>
              <a:ext cx="370790" cy="2092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90" name="橢圓 89"/>
            <p:cNvSpPr/>
            <p:nvPr/>
          </p:nvSpPr>
          <p:spPr>
            <a:xfrm>
              <a:off x="1743193" y="3785483"/>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91" name="橢圓 90"/>
            <p:cNvSpPr/>
            <p:nvPr/>
          </p:nvSpPr>
          <p:spPr>
            <a:xfrm>
              <a:off x="1743193" y="4181972"/>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92" name="橢圓 91"/>
            <p:cNvSpPr/>
            <p:nvPr/>
          </p:nvSpPr>
          <p:spPr>
            <a:xfrm>
              <a:off x="1743192" y="4577012"/>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93" name="橢圓 92"/>
            <p:cNvSpPr/>
            <p:nvPr/>
          </p:nvSpPr>
          <p:spPr>
            <a:xfrm>
              <a:off x="1743192" y="4980873"/>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94" name="橢圓 93"/>
            <p:cNvSpPr/>
            <p:nvPr/>
          </p:nvSpPr>
          <p:spPr>
            <a:xfrm>
              <a:off x="1742624" y="5373913"/>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grpSp>
      <p:grpSp>
        <p:nvGrpSpPr>
          <p:cNvPr id="95" name="群組 94"/>
          <p:cNvGrpSpPr/>
          <p:nvPr/>
        </p:nvGrpSpPr>
        <p:grpSpPr>
          <a:xfrm>
            <a:off x="6795348" y="3784116"/>
            <a:ext cx="370790" cy="2092190"/>
            <a:chOff x="1708044" y="3689485"/>
            <a:chExt cx="370790" cy="2092190"/>
          </a:xfrm>
        </p:grpSpPr>
        <p:sp>
          <p:nvSpPr>
            <p:cNvPr id="96" name="矩形 95"/>
            <p:cNvSpPr/>
            <p:nvPr/>
          </p:nvSpPr>
          <p:spPr>
            <a:xfrm>
              <a:off x="1708044" y="3689485"/>
              <a:ext cx="370790" cy="2092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97" name="橢圓 96"/>
            <p:cNvSpPr/>
            <p:nvPr/>
          </p:nvSpPr>
          <p:spPr>
            <a:xfrm>
              <a:off x="1743193" y="3785483"/>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98" name="橢圓 97"/>
            <p:cNvSpPr/>
            <p:nvPr/>
          </p:nvSpPr>
          <p:spPr>
            <a:xfrm>
              <a:off x="1743193" y="4181972"/>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99" name="橢圓 98"/>
            <p:cNvSpPr/>
            <p:nvPr/>
          </p:nvSpPr>
          <p:spPr>
            <a:xfrm>
              <a:off x="1743192" y="4577012"/>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100" name="橢圓 99"/>
            <p:cNvSpPr/>
            <p:nvPr/>
          </p:nvSpPr>
          <p:spPr>
            <a:xfrm>
              <a:off x="1743192" y="4980873"/>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101" name="橢圓 100"/>
            <p:cNvSpPr/>
            <p:nvPr/>
          </p:nvSpPr>
          <p:spPr>
            <a:xfrm>
              <a:off x="1742624" y="5373913"/>
              <a:ext cx="300491" cy="3004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grpSp>
      <p:sp>
        <p:nvSpPr>
          <p:cNvPr id="118" name="文字方塊 117"/>
          <p:cNvSpPr txBox="1"/>
          <p:nvPr/>
        </p:nvSpPr>
        <p:spPr>
          <a:xfrm>
            <a:off x="7201286" y="4489600"/>
            <a:ext cx="1023642" cy="523220"/>
          </a:xfrm>
          <a:prstGeom prst="rect">
            <a:avLst/>
          </a:prstGeom>
          <a:noFill/>
        </p:spPr>
        <p:txBody>
          <a:bodyPr wrap="square" rtlCol="0">
            <a:spAutoFit/>
          </a:bodyPr>
          <a:lstStyle/>
          <a:p>
            <a:r>
              <a:rPr lang="en-US" altLang="zh-TW" sz="2800" dirty="0"/>
              <a:t>……</a:t>
            </a:r>
            <a:endParaRPr lang="zh-TW" altLang="en-US" sz="2800" dirty="0"/>
          </a:p>
        </p:txBody>
      </p:sp>
      <p:sp>
        <p:nvSpPr>
          <p:cNvPr id="8" name="文字方塊 7"/>
          <p:cNvSpPr txBox="1"/>
          <p:nvPr/>
        </p:nvSpPr>
        <p:spPr>
          <a:xfrm>
            <a:off x="628650" y="4156572"/>
            <a:ext cx="2849218" cy="1200329"/>
          </a:xfrm>
          <a:prstGeom prst="rect">
            <a:avLst/>
          </a:prstGeom>
          <a:noFill/>
        </p:spPr>
        <p:txBody>
          <a:bodyPr wrap="square" rtlCol="0">
            <a:spAutoFit/>
          </a:bodyPr>
          <a:lstStyle/>
          <a:p>
            <a:r>
              <a:rPr lang="en-US" altLang="zh-TW" sz="2400" dirty="0"/>
              <a:t>Determine the state each acoustic feature belongs to</a:t>
            </a:r>
            <a:endParaRPr lang="zh-TW" altLang="en-US" sz="2400" dirty="0"/>
          </a:p>
        </p:txBody>
      </p:sp>
      <p:sp>
        <p:nvSpPr>
          <p:cNvPr id="102" name="文字方塊 101"/>
          <p:cNvSpPr txBox="1"/>
          <p:nvPr/>
        </p:nvSpPr>
        <p:spPr>
          <a:xfrm>
            <a:off x="7475756" y="5065703"/>
            <a:ext cx="1241482" cy="830997"/>
          </a:xfrm>
          <a:prstGeom prst="rect">
            <a:avLst/>
          </a:prstGeom>
          <a:noFill/>
        </p:spPr>
        <p:txBody>
          <a:bodyPr wrap="square" rtlCol="0">
            <a:spAutoFit/>
          </a:bodyPr>
          <a:lstStyle/>
          <a:p>
            <a:r>
              <a:rPr lang="en-US" altLang="zh-TW" sz="2400" dirty="0"/>
              <a:t>Acoustic feature</a:t>
            </a:r>
            <a:endParaRPr lang="zh-TW" altLang="en-US" sz="2400" dirty="0"/>
          </a:p>
        </p:txBody>
      </p:sp>
      <p:sp>
        <p:nvSpPr>
          <p:cNvPr id="9" name="文字方塊 8"/>
          <p:cNvSpPr txBox="1"/>
          <p:nvPr/>
        </p:nvSpPr>
        <p:spPr>
          <a:xfrm>
            <a:off x="1755123" y="5990003"/>
            <a:ext cx="1404731" cy="461665"/>
          </a:xfrm>
          <a:prstGeom prst="rect">
            <a:avLst/>
          </a:prstGeom>
          <a:noFill/>
        </p:spPr>
        <p:txBody>
          <a:bodyPr wrap="square" rtlCol="0">
            <a:spAutoFit/>
          </a:bodyPr>
          <a:lstStyle/>
          <a:p>
            <a:pPr algn="r"/>
            <a:r>
              <a:rPr lang="en-US" altLang="zh-TW" sz="2400" dirty="0"/>
              <a:t>States:</a:t>
            </a:r>
            <a:endParaRPr lang="zh-TW" altLang="en-US" sz="2400" dirty="0"/>
          </a:p>
        </p:txBody>
      </p:sp>
      <p:sp>
        <p:nvSpPr>
          <p:cNvPr id="10" name="文字方塊 9"/>
          <p:cNvSpPr txBox="1"/>
          <p:nvPr/>
        </p:nvSpPr>
        <p:spPr>
          <a:xfrm>
            <a:off x="3317360" y="5962978"/>
            <a:ext cx="571951" cy="461665"/>
          </a:xfrm>
          <a:prstGeom prst="rect">
            <a:avLst/>
          </a:prstGeom>
          <a:noFill/>
        </p:spPr>
        <p:txBody>
          <a:bodyPr wrap="square" rtlCol="0">
            <a:spAutoFit/>
          </a:bodyPr>
          <a:lstStyle/>
          <a:p>
            <a:pPr algn="ctr"/>
            <a:r>
              <a:rPr lang="en-US" altLang="zh-TW" sz="2400" dirty="0"/>
              <a:t>a</a:t>
            </a:r>
            <a:endParaRPr lang="zh-TW" altLang="en-US" sz="2400" dirty="0"/>
          </a:p>
        </p:txBody>
      </p:sp>
      <p:sp>
        <p:nvSpPr>
          <p:cNvPr id="103" name="文字方塊 102"/>
          <p:cNvSpPr txBox="1"/>
          <p:nvPr/>
        </p:nvSpPr>
        <p:spPr>
          <a:xfrm>
            <a:off x="3880166" y="5962978"/>
            <a:ext cx="571951" cy="461665"/>
          </a:xfrm>
          <a:prstGeom prst="rect">
            <a:avLst/>
          </a:prstGeom>
          <a:noFill/>
        </p:spPr>
        <p:txBody>
          <a:bodyPr wrap="square" rtlCol="0">
            <a:spAutoFit/>
          </a:bodyPr>
          <a:lstStyle/>
          <a:p>
            <a:pPr algn="ctr"/>
            <a:r>
              <a:rPr lang="en-US" altLang="zh-TW" sz="2400" dirty="0"/>
              <a:t>a</a:t>
            </a:r>
            <a:endParaRPr lang="zh-TW" altLang="en-US" sz="2400" dirty="0"/>
          </a:p>
        </p:txBody>
      </p:sp>
      <p:sp>
        <p:nvSpPr>
          <p:cNvPr id="104" name="文字方塊 103"/>
          <p:cNvSpPr txBox="1"/>
          <p:nvPr/>
        </p:nvSpPr>
        <p:spPr>
          <a:xfrm>
            <a:off x="4442972" y="5962978"/>
            <a:ext cx="571951" cy="461665"/>
          </a:xfrm>
          <a:prstGeom prst="rect">
            <a:avLst/>
          </a:prstGeom>
          <a:noFill/>
        </p:spPr>
        <p:txBody>
          <a:bodyPr wrap="square" rtlCol="0">
            <a:spAutoFit/>
          </a:bodyPr>
          <a:lstStyle/>
          <a:p>
            <a:pPr algn="ctr"/>
            <a:r>
              <a:rPr lang="en-US" altLang="zh-TW" sz="2400" dirty="0"/>
              <a:t>a</a:t>
            </a:r>
            <a:endParaRPr lang="zh-TW" altLang="en-US" sz="2400" dirty="0"/>
          </a:p>
        </p:txBody>
      </p:sp>
      <p:sp>
        <p:nvSpPr>
          <p:cNvPr id="105" name="文字方塊 104"/>
          <p:cNvSpPr txBox="1"/>
          <p:nvPr/>
        </p:nvSpPr>
        <p:spPr>
          <a:xfrm>
            <a:off x="5005778" y="5962978"/>
            <a:ext cx="571951" cy="461665"/>
          </a:xfrm>
          <a:prstGeom prst="rect">
            <a:avLst/>
          </a:prstGeom>
          <a:noFill/>
        </p:spPr>
        <p:txBody>
          <a:bodyPr wrap="square" rtlCol="0">
            <a:spAutoFit/>
          </a:bodyPr>
          <a:lstStyle/>
          <a:p>
            <a:pPr algn="ctr"/>
            <a:r>
              <a:rPr lang="en-US" altLang="zh-TW" sz="2400" dirty="0"/>
              <a:t>b</a:t>
            </a:r>
            <a:endParaRPr lang="zh-TW" altLang="en-US" sz="2400" dirty="0"/>
          </a:p>
        </p:txBody>
      </p:sp>
      <p:sp>
        <p:nvSpPr>
          <p:cNvPr id="106" name="文字方塊 105"/>
          <p:cNvSpPr txBox="1"/>
          <p:nvPr/>
        </p:nvSpPr>
        <p:spPr>
          <a:xfrm>
            <a:off x="5568584" y="5962978"/>
            <a:ext cx="571951" cy="461665"/>
          </a:xfrm>
          <a:prstGeom prst="rect">
            <a:avLst/>
          </a:prstGeom>
          <a:noFill/>
        </p:spPr>
        <p:txBody>
          <a:bodyPr wrap="square" rtlCol="0">
            <a:spAutoFit/>
          </a:bodyPr>
          <a:lstStyle/>
          <a:p>
            <a:pPr algn="ctr"/>
            <a:r>
              <a:rPr lang="en-US" altLang="zh-TW" sz="2400" dirty="0"/>
              <a:t>b</a:t>
            </a:r>
            <a:endParaRPr lang="zh-TW" altLang="en-US" sz="2400" dirty="0"/>
          </a:p>
        </p:txBody>
      </p:sp>
      <p:sp>
        <p:nvSpPr>
          <p:cNvPr id="107" name="文字方塊 106"/>
          <p:cNvSpPr txBox="1"/>
          <p:nvPr/>
        </p:nvSpPr>
        <p:spPr>
          <a:xfrm>
            <a:off x="6131390" y="5962978"/>
            <a:ext cx="571951" cy="461665"/>
          </a:xfrm>
          <a:prstGeom prst="rect">
            <a:avLst/>
          </a:prstGeom>
          <a:noFill/>
        </p:spPr>
        <p:txBody>
          <a:bodyPr wrap="square" rtlCol="0">
            <a:spAutoFit/>
          </a:bodyPr>
          <a:lstStyle/>
          <a:p>
            <a:pPr algn="ctr"/>
            <a:r>
              <a:rPr lang="en-US" altLang="zh-TW" sz="2400" dirty="0"/>
              <a:t>c</a:t>
            </a:r>
            <a:endParaRPr lang="zh-TW" altLang="en-US" sz="2400" dirty="0"/>
          </a:p>
        </p:txBody>
      </p:sp>
      <p:sp>
        <p:nvSpPr>
          <p:cNvPr id="108" name="文字方塊 107"/>
          <p:cNvSpPr txBox="1"/>
          <p:nvPr/>
        </p:nvSpPr>
        <p:spPr>
          <a:xfrm>
            <a:off x="6694197" y="5962978"/>
            <a:ext cx="571951" cy="461665"/>
          </a:xfrm>
          <a:prstGeom prst="rect">
            <a:avLst/>
          </a:prstGeom>
          <a:noFill/>
        </p:spPr>
        <p:txBody>
          <a:bodyPr wrap="square" rtlCol="0">
            <a:spAutoFit/>
          </a:bodyPr>
          <a:lstStyle/>
          <a:p>
            <a:pPr algn="ctr"/>
            <a:r>
              <a:rPr lang="en-US" altLang="zh-TW" sz="2400" dirty="0"/>
              <a:t>c</a:t>
            </a:r>
            <a:endParaRPr lang="zh-TW" altLang="en-US" sz="2400" dirty="0"/>
          </a:p>
        </p:txBody>
      </p:sp>
    </p:spTree>
    <p:extLst>
      <p:ext uri="{BB962C8B-B14F-4D97-AF65-F5344CB8AC3E}">
        <p14:creationId xmlns:p14="http://schemas.microsoft.com/office/powerpoint/2010/main" val="159483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5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5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8"/>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5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118" grpId="0"/>
      <p:bldP spid="8" grpId="0"/>
      <p:bldP spid="102" grpId="0"/>
      <p:bldP spid="9" grpId="0"/>
      <p:bldP spid="10" grpId="0"/>
      <p:bldP spid="103" grpId="0"/>
      <p:bldP spid="104" grpId="0"/>
      <p:bldP spid="105" grpId="0"/>
      <p:bldP spid="106" grpId="0"/>
      <p:bldP spid="107" grpId="0"/>
      <p:bldP spid="10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Modularization - Speech</a:t>
            </a:r>
            <a:endParaRPr lang="zh-TW" altLang="en-US" dirty="0"/>
          </a:p>
        </p:txBody>
      </p:sp>
      <p:sp>
        <p:nvSpPr>
          <p:cNvPr id="3" name="內容版面配置區 2"/>
          <p:cNvSpPr>
            <a:spLocks noGrp="1"/>
          </p:cNvSpPr>
          <p:nvPr>
            <p:ph idx="1"/>
          </p:nvPr>
        </p:nvSpPr>
        <p:spPr/>
        <p:txBody>
          <a:bodyPr/>
          <a:lstStyle/>
          <a:p>
            <a:r>
              <a:rPr lang="en-US" altLang="zh-TW" dirty="0"/>
              <a:t>Each state has a stationary distribution for acoustic features</a:t>
            </a:r>
            <a:endParaRPr lang="zh-TW" altLang="en-US" dirty="0"/>
          </a:p>
        </p:txBody>
      </p:sp>
      <p:pic>
        <p:nvPicPr>
          <p:cNvPr id="8" name="Picture 8" descr="User Symbol Blue Clip 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7015" y="3661430"/>
            <a:ext cx="497114" cy="763796"/>
          </a:xfrm>
          <a:prstGeom prst="rect">
            <a:avLst/>
          </a:prstGeom>
          <a:noFill/>
          <a:extLst>
            <a:ext uri="{909E8E84-426E-40DD-AFC4-6F175D3DCCD1}">
              <a14:hiddenFill xmlns:a14="http://schemas.microsoft.com/office/drawing/2010/main">
                <a:solidFill>
                  <a:srgbClr val="FFFFFF"/>
                </a:solidFill>
              </a14:hiddenFill>
            </a:ext>
          </a:extLst>
        </p:spPr>
      </p:pic>
      <p:sp>
        <p:nvSpPr>
          <p:cNvPr id="9" name="圓角矩形圖說文字 8"/>
          <p:cNvSpPr/>
          <p:nvPr/>
        </p:nvSpPr>
        <p:spPr>
          <a:xfrm>
            <a:off x="986872" y="3401731"/>
            <a:ext cx="1372484" cy="595553"/>
          </a:xfrm>
          <a:prstGeom prst="wedgeRoundRectCallout">
            <a:avLst>
              <a:gd name="adj1" fmla="val -57366"/>
              <a:gd name="adj2" fmla="val 56400"/>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solidFill>
                  <a:srgbClr val="0070C0"/>
                </a:solidFill>
                <a:latin typeface="Arial" panose="020B0604020202020204" pitchFamily="34" charset="0"/>
                <a:cs typeface="Arial" panose="020B0604020202020204" pitchFamily="34" charset="0"/>
              </a:rPr>
              <a:t>t-</a:t>
            </a:r>
            <a:r>
              <a:rPr lang="zh-TW" altLang="zh-TW" sz="2400" dirty="0">
                <a:solidFill>
                  <a:srgbClr val="0070C0"/>
                </a:solidFill>
                <a:latin typeface="Arial" panose="020B0604020202020204" pitchFamily="34" charset="0"/>
                <a:cs typeface="Arial" panose="020B0604020202020204" pitchFamily="34" charset="0"/>
              </a:rPr>
              <a:t>d</a:t>
            </a:r>
            <a:r>
              <a:rPr lang="en-US" altLang="zh-TW" sz="2400" dirty="0">
                <a:solidFill>
                  <a:srgbClr val="0070C0"/>
                </a:solidFill>
                <a:latin typeface="Arial" panose="020B0604020202020204" pitchFamily="34" charset="0"/>
                <a:cs typeface="Arial" panose="020B0604020202020204" pitchFamily="34" charset="0"/>
              </a:rPr>
              <a:t>+uw1</a:t>
            </a:r>
            <a:endParaRPr lang="zh-TW" altLang="en-US" sz="2400" dirty="0">
              <a:solidFill>
                <a:srgbClr val="0070C0"/>
              </a:solidFill>
              <a:latin typeface="Times New Roman" panose="02020603050405020304" pitchFamily="18" charset="0"/>
              <a:cs typeface="Times New Roman" panose="02020603050405020304" pitchFamily="18" charset="0"/>
            </a:endParaRPr>
          </a:p>
        </p:txBody>
      </p:sp>
      <p:pic>
        <p:nvPicPr>
          <p:cNvPr id="10" name="Picture 8" descr="User Symbol Blue Clip 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627" y="5300551"/>
            <a:ext cx="497114" cy="763796"/>
          </a:xfrm>
          <a:prstGeom prst="rect">
            <a:avLst/>
          </a:prstGeom>
          <a:noFill/>
          <a:extLst>
            <a:ext uri="{909E8E84-426E-40DD-AFC4-6F175D3DCCD1}">
              <a14:hiddenFill xmlns:a14="http://schemas.microsoft.com/office/drawing/2010/main">
                <a:solidFill>
                  <a:srgbClr val="FFFFFF"/>
                </a:solidFill>
              </a14:hiddenFill>
            </a:ext>
          </a:extLst>
        </p:spPr>
      </p:pic>
      <p:sp>
        <p:nvSpPr>
          <p:cNvPr id="11" name="圓角矩形圖說文字 10"/>
          <p:cNvSpPr/>
          <p:nvPr/>
        </p:nvSpPr>
        <p:spPr>
          <a:xfrm>
            <a:off x="955906" y="5006178"/>
            <a:ext cx="1449996" cy="595553"/>
          </a:xfrm>
          <a:prstGeom prst="wedgeRoundRectCallout">
            <a:avLst>
              <a:gd name="adj1" fmla="val -57060"/>
              <a:gd name="adj2" fmla="val 83209"/>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TW" sz="2400" dirty="0">
                <a:solidFill>
                  <a:srgbClr val="FF0000"/>
                </a:solidFill>
                <a:latin typeface="Arial" panose="020B0604020202020204" pitchFamily="34" charset="0"/>
                <a:cs typeface="Arial" panose="020B0604020202020204" pitchFamily="34" charset="0"/>
              </a:rPr>
              <a:t>d-</a:t>
            </a:r>
            <a:r>
              <a:rPr lang="zh-TW" altLang="zh-TW" sz="2400" dirty="0">
                <a:solidFill>
                  <a:srgbClr val="FF0000"/>
                </a:solidFill>
                <a:latin typeface="Arial" panose="020B0604020202020204" pitchFamily="34" charset="0"/>
                <a:cs typeface="Arial" panose="020B0604020202020204" pitchFamily="34" charset="0"/>
              </a:rPr>
              <a:t>uw</a:t>
            </a:r>
            <a:r>
              <a:rPr lang="en-US" altLang="zh-TW" sz="2400" dirty="0">
                <a:solidFill>
                  <a:srgbClr val="FF0000"/>
                </a:solidFill>
                <a:latin typeface="Arial" panose="020B0604020202020204" pitchFamily="34" charset="0"/>
                <a:cs typeface="Arial" panose="020B0604020202020204" pitchFamily="34" charset="0"/>
              </a:rPr>
              <a:t>+y3</a:t>
            </a:r>
            <a:endParaRPr lang="zh-TW" altLang="en-US" sz="2400" dirty="0">
              <a:solidFill>
                <a:srgbClr val="FF0000"/>
              </a:solidFill>
              <a:latin typeface="Times New Roman" panose="02020603050405020304" pitchFamily="18" charset="0"/>
              <a:cs typeface="Times New Roman" panose="02020603050405020304" pitchFamily="18" charset="0"/>
            </a:endParaRPr>
          </a:p>
        </p:txBody>
      </p:sp>
      <p:sp>
        <p:nvSpPr>
          <p:cNvPr id="5" name="矩形 4"/>
          <p:cNvSpPr/>
          <p:nvPr/>
        </p:nvSpPr>
        <p:spPr>
          <a:xfrm>
            <a:off x="2549750" y="3472716"/>
            <a:ext cx="246743" cy="88480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3" name="矩形 12"/>
          <p:cNvSpPr/>
          <p:nvPr/>
        </p:nvSpPr>
        <p:spPr>
          <a:xfrm>
            <a:off x="2943356" y="3472716"/>
            <a:ext cx="246743" cy="88480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4" name="矩形 13"/>
          <p:cNvSpPr/>
          <p:nvPr/>
        </p:nvSpPr>
        <p:spPr>
          <a:xfrm>
            <a:off x="3336962" y="3472716"/>
            <a:ext cx="246743" cy="88480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5" name="矩形 14"/>
          <p:cNvSpPr/>
          <p:nvPr/>
        </p:nvSpPr>
        <p:spPr>
          <a:xfrm>
            <a:off x="3714167" y="3472716"/>
            <a:ext cx="246743" cy="88480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6" name="矩形 15"/>
          <p:cNvSpPr/>
          <p:nvPr/>
        </p:nvSpPr>
        <p:spPr>
          <a:xfrm>
            <a:off x="2549750" y="5195734"/>
            <a:ext cx="246743" cy="8848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17" name="矩形 16"/>
          <p:cNvSpPr/>
          <p:nvPr/>
        </p:nvSpPr>
        <p:spPr>
          <a:xfrm>
            <a:off x="2943356" y="5195734"/>
            <a:ext cx="246743" cy="8848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18" name="矩形 17"/>
          <p:cNvSpPr/>
          <p:nvPr/>
        </p:nvSpPr>
        <p:spPr>
          <a:xfrm>
            <a:off x="3336962" y="5195734"/>
            <a:ext cx="246743" cy="8848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19" name="矩形 18"/>
          <p:cNvSpPr/>
          <p:nvPr/>
        </p:nvSpPr>
        <p:spPr>
          <a:xfrm>
            <a:off x="3714167" y="5195734"/>
            <a:ext cx="246743" cy="8848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 name="橢圓 5"/>
          <p:cNvSpPr/>
          <p:nvPr/>
        </p:nvSpPr>
        <p:spPr>
          <a:xfrm>
            <a:off x="5435536" y="3298699"/>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橢圓 20"/>
          <p:cNvSpPr/>
          <p:nvPr/>
        </p:nvSpPr>
        <p:spPr>
          <a:xfrm>
            <a:off x="5166331" y="3741852"/>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2" name="橢圓 21"/>
          <p:cNvSpPr/>
          <p:nvPr/>
        </p:nvSpPr>
        <p:spPr>
          <a:xfrm>
            <a:off x="5543536" y="3711554"/>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3" name="橢圓 22"/>
          <p:cNvSpPr/>
          <p:nvPr/>
        </p:nvSpPr>
        <p:spPr>
          <a:xfrm>
            <a:off x="5166331" y="3480702"/>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4" name="橢圓 23"/>
          <p:cNvSpPr/>
          <p:nvPr/>
        </p:nvSpPr>
        <p:spPr>
          <a:xfrm>
            <a:off x="5318731" y="3633102"/>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5" name="橢圓 24"/>
          <p:cNvSpPr/>
          <p:nvPr/>
        </p:nvSpPr>
        <p:spPr>
          <a:xfrm>
            <a:off x="5036570" y="3493108"/>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6" name="橢圓 25"/>
          <p:cNvSpPr/>
          <p:nvPr/>
        </p:nvSpPr>
        <p:spPr>
          <a:xfrm>
            <a:off x="5747156" y="3190699"/>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5543536" y="3493108"/>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8" name="橢圓 27"/>
          <p:cNvSpPr/>
          <p:nvPr/>
        </p:nvSpPr>
        <p:spPr>
          <a:xfrm>
            <a:off x="5489536" y="3954490"/>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9" name="橢圓 28"/>
          <p:cNvSpPr/>
          <p:nvPr/>
        </p:nvSpPr>
        <p:spPr>
          <a:xfrm>
            <a:off x="4902311" y="5780525"/>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30" name="橢圓 29"/>
          <p:cNvSpPr/>
          <p:nvPr/>
        </p:nvSpPr>
        <p:spPr>
          <a:xfrm>
            <a:off x="5650863" y="5830692"/>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31" name="橢圓 30"/>
          <p:cNvSpPr/>
          <p:nvPr/>
        </p:nvSpPr>
        <p:spPr>
          <a:xfrm>
            <a:off x="5010311" y="6193380"/>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32" name="橢圓 31"/>
          <p:cNvSpPr/>
          <p:nvPr/>
        </p:nvSpPr>
        <p:spPr>
          <a:xfrm>
            <a:off x="5650863" y="5569542"/>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33" name="橢圓 32"/>
          <p:cNvSpPr/>
          <p:nvPr/>
        </p:nvSpPr>
        <p:spPr>
          <a:xfrm>
            <a:off x="4785506" y="6114928"/>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34" name="橢圓 33"/>
          <p:cNvSpPr/>
          <p:nvPr/>
        </p:nvSpPr>
        <p:spPr>
          <a:xfrm>
            <a:off x="5275769" y="5387539"/>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35" name="橢圓 34"/>
          <p:cNvSpPr/>
          <p:nvPr/>
        </p:nvSpPr>
        <p:spPr>
          <a:xfrm>
            <a:off x="5213931" y="5672525"/>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36" name="橢圓 35"/>
          <p:cNvSpPr/>
          <p:nvPr/>
        </p:nvSpPr>
        <p:spPr>
          <a:xfrm>
            <a:off x="5010311" y="5974934"/>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37" name="橢圓 36"/>
          <p:cNvSpPr/>
          <p:nvPr/>
        </p:nvSpPr>
        <p:spPr>
          <a:xfrm>
            <a:off x="5981190" y="5333539"/>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12" name="文字方塊 11"/>
          <p:cNvSpPr txBox="1"/>
          <p:nvPr/>
        </p:nvSpPr>
        <p:spPr>
          <a:xfrm>
            <a:off x="6294427" y="3475810"/>
            <a:ext cx="2429792" cy="523220"/>
          </a:xfrm>
          <a:prstGeom prst="rect">
            <a:avLst/>
          </a:prstGeom>
          <a:noFill/>
        </p:spPr>
        <p:txBody>
          <a:bodyPr wrap="square" rtlCol="0">
            <a:spAutoFit/>
          </a:bodyPr>
          <a:lstStyle/>
          <a:p>
            <a:r>
              <a:rPr lang="en-US" altLang="zh-TW" sz="2800" dirty="0"/>
              <a:t>P(</a:t>
            </a:r>
            <a:r>
              <a:rPr lang="en-US" altLang="zh-TW" sz="2800" dirty="0" err="1"/>
              <a:t>x|”</a:t>
            </a:r>
            <a:r>
              <a:rPr lang="en-US" altLang="zh-TW" sz="2800" dirty="0" err="1">
                <a:solidFill>
                  <a:srgbClr val="0070C0"/>
                </a:solidFill>
                <a:latin typeface="Arial" panose="020B0604020202020204" pitchFamily="34" charset="0"/>
                <a:cs typeface="Arial" panose="020B0604020202020204" pitchFamily="34" charset="0"/>
              </a:rPr>
              <a:t>t</a:t>
            </a:r>
            <a:r>
              <a:rPr lang="en-US" altLang="zh-TW" sz="2800" dirty="0">
                <a:solidFill>
                  <a:srgbClr val="0070C0"/>
                </a:solidFill>
                <a:latin typeface="Arial" panose="020B0604020202020204" pitchFamily="34" charset="0"/>
                <a:cs typeface="Arial" panose="020B0604020202020204" pitchFamily="34" charset="0"/>
              </a:rPr>
              <a:t>-</a:t>
            </a:r>
            <a:r>
              <a:rPr lang="zh-TW" altLang="zh-TW" sz="2800" dirty="0">
                <a:solidFill>
                  <a:srgbClr val="0070C0"/>
                </a:solidFill>
                <a:latin typeface="Arial" panose="020B0604020202020204" pitchFamily="34" charset="0"/>
                <a:cs typeface="Arial" panose="020B0604020202020204" pitchFamily="34" charset="0"/>
              </a:rPr>
              <a:t>d</a:t>
            </a:r>
            <a:r>
              <a:rPr lang="en-US" altLang="zh-TW" sz="2800" dirty="0">
                <a:solidFill>
                  <a:srgbClr val="0070C0"/>
                </a:solidFill>
                <a:latin typeface="Arial" panose="020B0604020202020204" pitchFamily="34" charset="0"/>
                <a:cs typeface="Arial" panose="020B0604020202020204" pitchFamily="34" charset="0"/>
              </a:rPr>
              <a:t>+uw1</a:t>
            </a:r>
            <a:r>
              <a:rPr lang="en-US" altLang="zh-TW" sz="2800" dirty="0"/>
              <a:t>”)</a:t>
            </a:r>
            <a:endParaRPr lang="zh-TW" altLang="en-US" sz="2800" dirty="0"/>
          </a:p>
        </p:txBody>
      </p:sp>
      <p:sp>
        <p:nvSpPr>
          <p:cNvPr id="39" name="文字方塊 38"/>
          <p:cNvSpPr txBox="1"/>
          <p:nvPr/>
        </p:nvSpPr>
        <p:spPr>
          <a:xfrm>
            <a:off x="6290047" y="5034049"/>
            <a:ext cx="2769470" cy="523220"/>
          </a:xfrm>
          <a:prstGeom prst="rect">
            <a:avLst/>
          </a:prstGeom>
          <a:noFill/>
        </p:spPr>
        <p:txBody>
          <a:bodyPr wrap="square" rtlCol="0">
            <a:spAutoFit/>
          </a:bodyPr>
          <a:lstStyle/>
          <a:p>
            <a:pPr lvl="0"/>
            <a:r>
              <a:rPr lang="en-US" altLang="zh-TW" sz="2800" dirty="0"/>
              <a:t>P(</a:t>
            </a:r>
            <a:r>
              <a:rPr lang="en-US" altLang="zh-TW" sz="2800" dirty="0" err="1"/>
              <a:t>x|”</a:t>
            </a:r>
            <a:r>
              <a:rPr lang="en-US" altLang="zh-TW" sz="2800" dirty="0" err="1">
                <a:solidFill>
                  <a:srgbClr val="FF0000"/>
                </a:solidFill>
                <a:latin typeface="Arial" panose="020B0604020202020204" pitchFamily="34" charset="0"/>
                <a:cs typeface="Arial" panose="020B0604020202020204" pitchFamily="34" charset="0"/>
              </a:rPr>
              <a:t>d</a:t>
            </a:r>
            <a:r>
              <a:rPr lang="en-US" altLang="zh-TW" sz="2800" dirty="0">
                <a:solidFill>
                  <a:srgbClr val="FF0000"/>
                </a:solidFill>
                <a:latin typeface="Arial" panose="020B0604020202020204" pitchFamily="34" charset="0"/>
                <a:cs typeface="Arial" panose="020B0604020202020204" pitchFamily="34" charset="0"/>
              </a:rPr>
              <a:t>-</a:t>
            </a:r>
            <a:r>
              <a:rPr lang="zh-TW" altLang="zh-TW" sz="2800" dirty="0">
                <a:solidFill>
                  <a:srgbClr val="FF0000"/>
                </a:solidFill>
                <a:latin typeface="Arial" panose="020B0604020202020204" pitchFamily="34" charset="0"/>
                <a:cs typeface="Arial" panose="020B0604020202020204" pitchFamily="34" charset="0"/>
              </a:rPr>
              <a:t>uw</a:t>
            </a:r>
            <a:r>
              <a:rPr lang="en-US" altLang="zh-TW" sz="2800" dirty="0">
                <a:solidFill>
                  <a:srgbClr val="FF0000"/>
                </a:solidFill>
                <a:latin typeface="Arial" panose="020B0604020202020204" pitchFamily="34" charset="0"/>
                <a:cs typeface="Arial" panose="020B0604020202020204" pitchFamily="34" charset="0"/>
              </a:rPr>
              <a:t>+y3</a:t>
            </a:r>
            <a:r>
              <a:rPr lang="en-US" altLang="zh-TW" sz="2800" dirty="0"/>
              <a:t>”)</a:t>
            </a:r>
            <a:endParaRPr lang="zh-TW" altLang="en-US" sz="2800" dirty="0"/>
          </a:p>
        </p:txBody>
      </p:sp>
      <p:sp>
        <p:nvSpPr>
          <p:cNvPr id="20" name="文字方塊 19"/>
          <p:cNvSpPr txBox="1"/>
          <p:nvPr/>
        </p:nvSpPr>
        <p:spPr>
          <a:xfrm>
            <a:off x="3811211" y="2514935"/>
            <a:ext cx="4983480" cy="523220"/>
          </a:xfrm>
          <a:prstGeom prst="rect">
            <a:avLst/>
          </a:prstGeom>
          <a:noFill/>
        </p:spPr>
        <p:txBody>
          <a:bodyPr wrap="square" rtlCol="0">
            <a:spAutoFit/>
          </a:bodyPr>
          <a:lstStyle/>
          <a:p>
            <a:pPr algn="ctr"/>
            <a:r>
              <a:rPr lang="en-US" altLang="zh-TW" sz="2800" dirty="0"/>
              <a:t>Gaussian Mixture Model (GMM)</a:t>
            </a:r>
            <a:endParaRPr lang="zh-TW" altLang="en-US" sz="2800" dirty="0"/>
          </a:p>
        </p:txBody>
      </p:sp>
      <p:sp>
        <p:nvSpPr>
          <p:cNvPr id="38" name="橢圓 37"/>
          <p:cNvSpPr/>
          <p:nvPr/>
        </p:nvSpPr>
        <p:spPr>
          <a:xfrm>
            <a:off x="4956190" y="3060516"/>
            <a:ext cx="1156144" cy="1200494"/>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橢圓 41"/>
          <p:cNvSpPr/>
          <p:nvPr/>
        </p:nvSpPr>
        <p:spPr>
          <a:xfrm rot="8742766">
            <a:off x="4518330" y="5402433"/>
            <a:ext cx="1766419" cy="73253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橢圓 40"/>
          <p:cNvSpPr/>
          <p:nvPr/>
        </p:nvSpPr>
        <p:spPr>
          <a:xfrm>
            <a:off x="5318731" y="3894252"/>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3" name="橢圓 42"/>
          <p:cNvSpPr/>
          <p:nvPr/>
        </p:nvSpPr>
        <p:spPr>
          <a:xfrm>
            <a:off x="5695936" y="3863954"/>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4" name="橢圓 43"/>
          <p:cNvSpPr/>
          <p:nvPr/>
        </p:nvSpPr>
        <p:spPr>
          <a:xfrm>
            <a:off x="5318731" y="3633102"/>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5" name="橢圓 44"/>
          <p:cNvSpPr/>
          <p:nvPr/>
        </p:nvSpPr>
        <p:spPr>
          <a:xfrm>
            <a:off x="5471131" y="3785502"/>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6" name="橢圓 45"/>
          <p:cNvSpPr/>
          <p:nvPr/>
        </p:nvSpPr>
        <p:spPr>
          <a:xfrm>
            <a:off x="5188970" y="3645508"/>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7" name="橢圓 46"/>
          <p:cNvSpPr/>
          <p:nvPr/>
        </p:nvSpPr>
        <p:spPr>
          <a:xfrm>
            <a:off x="5695936" y="3645508"/>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8" name="橢圓 47"/>
          <p:cNvSpPr/>
          <p:nvPr/>
        </p:nvSpPr>
        <p:spPr>
          <a:xfrm>
            <a:off x="6351493" y="4297918"/>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9" name="橢圓 48"/>
          <p:cNvSpPr/>
          <p:nvPr/>
        </p:nvSpPr>
        <p:spPr>
          <a:xfrm>
            <a:off x="4768977" y="4199025"/>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0" name="橢圓 49"/>
          <p:cNvSpPr/>
          <p:nvPr/>
        </p:nvSpPr>
        <p:spPr>
          <a:xfrm>
            <a:off x="4714977" y="4441961"/>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1" name="橢圓 50"/>
          <p:cNvSpPr/>
          <p:nvPr/>
        </p:nvSpPr>
        <p:spPr>
          <a:xfrm>
            <a:off x="4921377" y="4351425"/>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2" name="橢圓 51"/>
          <p:cNvSpPr/>
          <p:nvPr/>
        </p:nvSpPr>
        <p:spPr>
          <a:xfrm>
            <a:off x="4696572" y="4272973"/>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3" name="橢圓 52"/>
          <p:cNvSpPr/>
          <p:nvPr/>
        </p:nvSpPr>
        <p:spPr>
          <a:xfrm>
            <a:off x="4921377" y="4132979"/>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4" name="橢圓 53"/>
          <p:cNvSpPr/>
          <p:nvPr/>
        </p:nvSpPr>
        <p:spPr>
          <a:xfrm>
            <a:off x="4867377" y="4594361"/>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5" name="橢圓 54"/>
          <p:cNvSpPr/>
          <p:nvPr/>
        </p:nvSpPr>
        <p:spPr>
          <a:xfrm>
            <a:off x="5641936" y="4106890"/>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6" name="橢圓 55"/>
          <p:cNvSpPr/>
          <p:nvPr/>
        </p:nvSpPr>
        <p:spPr>
          <a:xfrm>
            <a:off x="6191548" y="4130478"/>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7" name="橢圓 56"/>
          <p:cNvSpPr/>
          <p:nvPr/>
        </p:nvSpPr>
        <p:spPr>
          <a:xfrm>
            <a:off x="5623531" y="3937902"/>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8" name="橢圓 57"/>
          <p:cNvSpPr/>
          <p:nvPr/>
        </p:nvSpPr>
        <p:spPr>
          <a:xfrm>
            <a:off x="6137548" y="4373414"/>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9" name="橢圓 58"/>
          <p:cNvSpPr/>
          <p:nvPr/>
        </p:nvSpPr>
        <p:spPr>
          <a:xfrm>
            <a:off x="5492549" y="5628449"/>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0" name="橢圓 59"/>
          <p:cNvSpPr/>
          <p:nvPr/>
        </p:nvSpPr>
        <p:spPr>
          <a:xfrm>
            <a:off x="5492549" y="5367299"/>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1" name="橢圓 60"/>
          <p:cNvSpPr/>
          <p:nvPr/>
        </p:nvSpPr>
        <p:spPr>
          <a:xfrm>
            <a:off x="5822876" y="5131296"/>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2" name="橢圓 61"/>
          <p:cNvSpPr/>
          <p:nvPr/>
        </p:nvSpPr>
        <p:spPr>
          <a:xfrm>
            <a:off x="6524128" y="6184300"/>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3" name="橢圓 62"/>
          <p:cNvSpPr/>
          <p:nvPr/>
        </p:nvSpPr>
        <p:spPr>
          <a:xfrm>
            <a:off x="6524128" y="5923150"/>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4" name="橢圓 63"/>
          <p:cNvSpPr/>
          <p:nvPr/>
        </p:nvSpPr>
        <p:spPr>
          <a:xfrm>
            <a:off x="6365814" y="5982057"/>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5" name="橢圓 64"/>
          <p:cNvSpPr/>
          <p:nvPr/>
        </p:nvSpPr>
        <p:spPr>
          <a:xfrm>
            <a:off x="6365814" y="5720907"/>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6" name="橢圓 65"/>
          <p:cNvSpPr/>
          <p:nvPr/>
        </p:nvSpPr>
        <p:spPr>
          <a:xfrm>
            <a:off x="6829874" y="6236380"/>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7" name="橢圓 66"/>
          <p:cNvSpPr/>
          <p:nvPr/>
        </p:nvSpPr>
        <p:spPr>
          <a:xfrm>
            <a:off x="6829874" y="5975230"/>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8" name="橢圓 67"/>
          <p:cNvSpPr/>
          <p:nvPr/>
        </p:nvSpPr>
        <p:spPr>
          <a:xfrm>
            <a:off x="6671560" y="6034137"/>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9" name="橢圓 68"/>
          <p:cNvSpPr/>
          <p:nvPr/>
        </p:nvSpPr>
        <p:spPr>
          <a:xfrm>
            <a:off x="6671560" y="5772987"/>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70" name="橢圓 69"/>
          <p:cNvSpPr/>
          <p:nvPr/>
        </p:nvSpPr>
        <p:spPr>
          <a:xfrm>
            <a:off x="4508520" y="5011575"/>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71" name="橢圓 70"/>
          <p:cNvSpPr/>
          <p:nvPr/>
        </p:nvSpPr>
        <p:spPr>
          <a:xfrm>
            <a:off x="4616520" y="5424430"/>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72" name="橢圓 71"/>
          <p:cNvSpPr/>
          <p:nvPr/>
        </p:nvSpPr>
        <p:spPr>
          <a:xfrm>
            <a:off x="4391715" y="5345978"/>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73" name="橢圓 72"/>
          <p:cNvSpPr/>
          <p:nvPr/>
        </p:nvSpPr>
        <p:spPr>
          <a:xfrm>
            <a:off x="4616520" y="5205984"/>
            <a:ext cx="108000" cy="10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74" name="橢圓 73"/>
          <p:cNvSpPr/>
          <p:nvPr/>
        </p:nvSpPr>
        <p:spPr>
          <a:xfrm>
            <a:off x="4575402" y="4100007"/>
            <a:ext cx="620493" cy="65463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橢圓 74"/>
          <p:cNvSpPr/>
          <p:nvPr/>
        </p:nvSpPr>
        <p:spPr>
          <a:xfrm>
            <a:off x="6030344" y="4089549"/>
            <a:ext cx="490504" cy="51646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五角星形 3"/>
          <p:cNvSpPr/>
          <p:nvPr/>
        </p:nvSpPr>
        <p:spPr>
          <a:xfrm>
            <a:off x="5409031" y="3618141"/>
            <a:ext cx="182003" cy="18200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 name="五角星形 75"/>
          <p:cNvSpPr/>
          <p:nvPr/>
        </p:nvSpPr>
        <p:spPr>
          <a:xfrm>
            <a:off x="4811970" y="4379629"/>
            <a:ext cx="182003" cy="18200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 name="五角星形 76"/>
          <p:cNvSpPr/>
          <p:nvPr/>
        </p:nvSpPr>
        <p:spPr>
          <a:xfrm>
            <a:off x="6196759" y="4243248"/>
            <a:ext cx="182003" cy="18200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8" name="五角星形 77"/>
          <p:cNvSpPr/>
          <p:nvPr/>
        </p:nvSpPr>
        <p:spPr>
          <a:xfrm>
            <a:off x="4461561" y="5233720"/>
            <a:ext cx="182003" cy="18200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五角星形 78"/>
          <p:cNvSpPr/>
          <p:nvPr/>
        </p:nvSpPr>
        <p:spPr>
          <a:xfrm>
            <a:off x="5350249" y="5702147"/>
            <a:ext cx="182003" cy="18200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0" name="五角星形 79"/>
          <p:cNvSpPr/>
          <p:nvPr/>
        </p:nvSpPr>
        <p:spPr>
          <a:xfrm>
            <a:off x="6545366" y="5982887"/>
            <a:ext cx="182003" cy="18200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橢圓 80"/>
          <p:cNvSpPr/>
          <p:nvPr/>
        </p:nvSpPr>
        <p:spPr>
          <a:xfrm rot="8742766">
            <a:off x="4228936" y="4937689"/>
            <a:ext cx="669409" cy="73253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2" name="橢圓 81"/>
          <p:cNvSpPr/>
          <p:nvPr/>
        </p:nvSpPr>
        <p:spPr>
          <a:xfrm rot="8742766">
            <a:off x="6293794" y="5634030"/>
            <a:ext cx="692765" cy="85863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6062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3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3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3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3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36"/>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3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39"/>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2"/>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60"/>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1"/>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2"/>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6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64"/>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65"/>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66"/>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6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8"/>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69"/>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70"/>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71"/>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72"/>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73"/>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78"/>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79"/>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80"/>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81"/>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82"/>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5" grpId="0" animBg="1"/>
      <p:bldP spid="13" grpId="0" animBg="1"/>
      <p:bldP spid="14" grpId="0" animBg="1"/>
      <p:bldP spid="15" grpId="0" animBg="1"/>
      <p:bldP spid="16" grpId="0" animBg="1"/>
      <p:bldP spid="17" grpId="0" animBg="1"/>
      <p:bldP spid="18" grpId="0" animBg="1"/>
      <p:bldP spid="19" grpId="0" animBg="1"/>
      <p:bldP spid="6"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12" grpId="0"/>
      <p:bldP spid="39" grpId="0"/>
      <p:bldP spid="20" grpId="0"/>
      <p:bldP spid="38" grpId="0" animBg="1"/>
      <p:bldP spid="42" grpId="0" animBg="1"/>
      <p:bldP spid="4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4" grpId="0" animBg="1"/>
      <p:bldP spid="76" grpId="0" animBg="1"/>
      <p:bldP spid="77" grpId="0" animBg="1"/>
      <p:bldP spid="78" grpId="0" animBg="1"/>
      <p:bldP spid="79" grpId="0" animBg="1"/>
      <p:bldP spid="80" grpId="0" animBg="1"/>
      <p:bldP spid="81" grpId="0" animBg="1"/>
      <p:bldP spid="8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p:cNvGrpSpPr/>
          <p:nvPr/>
        </p:nvGrpSpPr>
        <p:grpSpPr>
          <a:xfrm>
            <a:off x="4962612" y="3516210"/>
            <a:ext cx="3561818" cy="3206261"/>
            <a:chOff x="4962612" y="3516210"/>
            <a:chExt cx="3561818" cy="3206261"/>
          </a:xfrm>
        </p:grpSpPr>
        <p:pic>
          <p:nvPicPr>
            <p:cNvPr id="4" name="圖片 3"/>
            <p:cNvPicPr>
              <a:picLocks noChangeAspect="1"/>
            </p:cNvPicPr>
            <p:nvPr/>
          </p:nvPicPr>
          <p:blipFill>
            <a:blip r:embed="rId4"/>
            <a:stretch>
              <a:fillRect/>
            </a:stretch>
          </p:blipFill>
          <p:spPr>
            <a:xfrm>
              <a:off x="5102840" y="3669596"/>
              <a:ext cx="3421590" cy="2970942"/>
            </a:xfrm>
            <a:prstGeom prst="rect">
              <a:avLst/>
            </a:prstGeom>
          </p:spPr>
        </p:pic>
        <p:graphicFrame>
          <p:nvGraphicFramePr>
            <p:cNvPr id="30" name="Object 12"/>
            <p:cNvGraphicFramePr>
              <a:graphicFrameLocks noChangeAspect="1"/>
            </p:cNvGraphicFramePr>
            <p:nvPr>
              <p:extLst/>
            </p:nvPr>
          </p:nvGraphicFramePr>
          <p:xfrm>
            <a:off x="8019078" y="6127158"/>
            <a:ext cx="425450" cy="595313"/>
          </p:xfrm>
          <a:graphic>
            <a:graphicData uri="http://schemas.openxmlformats.org/presentationml/2006/ole">
              <mc:AlternateContent xmlns:mc="http://schemas.openxmlformats.org/markup-compatibility/2006">
                <mc:Choice xmlns:v="urn:schemas-microsoft-com:vml" Requires="v">
                  <p:oleObj spid="_x0000_s1086" name="方程式" r:id="rId5" imgW="152280" imgH="215640" progId="Equation.3">
                    <p:embed/>
                  </p:oleObj>
                </mc:Choice>
                <mc:Fallback>
                  <p:oleObj name="方程式" r:id="rId5" imgW="152280" imgH="215640" progId="Equation.3">
                    <p:embed/>
                    <p:pic>
                      <p:nvPicPr>
                        <p:cNvPr id="30" name="Object 12"/>
                        <p:cNvPicPr>
                          <a:picLocks noChangeAspect="1" noChangeArrowheads="1"/>
                        </p:cNvPicPr>
                        <p:nvPr/>
                      </p:nvPicPr>
                      <p:blipFill>
                        <a:blip r:embed="rId6"/>
                        <a:srcRect/>
                        <a:stretch>
                          <a:fillRect/>
                        </a:stretch>
                      </p:blipFill>
                      <p:spPr bwMode="auto">
                        <a:xfrm>
                          <a:off x="8019078" y="6127158"/>
                          <a:ext cx="425450" cy="595313"/>
                        </a:xfrm>
                        <a:prstGeom prst="rect">
                          <a:avLst/>
                        </a:prstGeom>
                        <a:solidFill>
                          <a:schemeClr val="bg1"/>
                        </a:solidFill>
                        <a:extLst/>
                      </p:spPr>
                    </p:pic>
                  </p:oleObj>
                </mc:Fallback>
              </mc:AlternateContent>
            </a:graphicData>
          </a:graphic>
        </p:graphicFrame>
        <p:graphicFrame>
          <p:nvGraphicFramePr>
            <p:cNvPr id="31" name="Object 12"/>
            <p:cNvGraphicFramePr>
              <a:graphicFrameLocks noChangeAspect="1"/>
            </p:cNvGraphicFramePr>
            <p:nvPr>
              <p:extLst/>
            </p:nvPr>
          </p:nvGraphicFramePr>
          <p:xfrm>
            <a:off x="4962612" y="3516210"/>
            <a:ext cx="457200" cy="595313"/>
          </p:xfrm>
          <a:graphic>
            <a:graphicData uri="http://schemas.openxmlformats.org/presentationml/2006/ole">
              <mc:AlternateContent xmlns:mc="http://schemas.openxmlformats.org/markup-compatibility/2006">
                <mc:Choice xmlns:v="urn:schemas-microsoft-com:vml" Requires="v">
                  <p:oleObj spid="_x0000_s1087" name="方程式" r:id="rId7" imgW="164880" imgH="215640" progId="Equation.3">
                    <p:embed/>
                  </p:oleObj>
                </mc:Choice>
                <mc:Fallback>
                  <p:oleObj name="方程式" r:id="rId7" imgW="164880" imgH="215640" progId="Equation.3">
                    <p:embed/>
                    <p:pic>
                      <p:nvPicPr>
                        <p:cNvPr id="31" name="Object 12"/>
                        <p:cNvPicPr>
                          <a:picLocks noChangeAspect="1" noChangeArrowheads="1"/>
                        </p:cNvPicPr>
                        <p:nvPr/>
                      </p:nvPicPr>
                      <p:blipFill>
                        <a:blip r:embed="rId8"/>
                        <a:srcRect/>
                        <a:stretch>
                          <a:fillRect/>
                        </a:stretch>
                      </p:blipFill>
                      <p:spPr bwMode="auto">
                        <a:xfrm>
                          <a:off x="4962612" y="3516210"/>
                          <a:ext cx="457200" cy="595313"/>
                        </a:xfrm>
                        <a:prstGeom prst="rect">
                          <a:avLst/>
                        </a:prstGeom>
                        <a:solidFill>
                          <a:schemeClr val="bg1"/>
                        </a:solidFill>
                        <a:extLst/>
                      </p:spPr>
                    </p:pic>
                  </p:oleObj>
                </mc:Fallback>
              </mc:AlternateContent>
            </a:graphicData>
          </a:graphic>
        </p:graphicFrame>
      </p:grpSp>
      <p:sp>
        <p:nvSpPr>
          <p:cNvPr id="2" name="標題 1"/>
          <p:cNvSpPr>
            <a:spLocks noGrp="1"/>
          </p:cNvSpPr>
          <p:nvPr>
            <p:ph type="title"/>
          </p:nvPr>
        </p:nvSpPr>
        <p:spPr/>
        <p:txBody>
          <a:bodyPr/>
          <a:lstStyle/>
          <a:p>
            <a:r>
              <a:rPr lang="en-US" altLang="zh-TW" dirty="0"/>
              <a:t>Limitation of Logistic Regression</a:t>
            </a:r>
            <a:endParaRPr lang="zh-TW" altLang="en-US" dirty="0"/>
          </a:p>
        </p:txBody>
      </p:sp>
      <p:graphicFrame>
        <p:nvGraphicFramePr>
          <p:cNvPr id="47" name="表格 46"/>
          <p:cNvGraphicFramePr>
            <a:graphicFrameLocks noGrp="1"/>
          </p:cNvGraphicFramePr>
          <p:nvPr>
            <p:extLst/>
          </p:nvPr>
        </p:nvGraphicFramePr>
        <p:xfrm>
          <a:off x="729402" y="3718925"/>
          <a:ext cx="3659532" cy="2743200"/>
        </p:xfrm>
        <a:graphic>
          <a:graphicData uri="http://schemas.openxmlformats.org/drawingml/2006/table">
            <a:tbl>
              <a:tblPr firstRow="1" bandRow="1">
                <a:tableStyleId>{775DCB02-9BB8-47FD-8907-85C794F793BA}</a:tableStyleId>
              </a:tblPr>
              <a:tblGrid>
                <a:gridCol w="1219844">
                  <a:extLst>
                    <a:ext uri="{9D8B030D-6E8A-4147-A177-3AD203B41FA5}">
                      <a16:colId xmlns:a16="http://schemas.microsoft.com/office/drawing/2014/main" val="20000"/>
                    </a:ext>
                  </a:extLst>
                </a:gridCol>
                <a:gridCol w="1219844">
                  <a:extLst>
                    <a:ext uri="{9D8B030D-6E8A-4147-A177-3AD203B41FA5}">
                      <a16:colId xmlns:a16="http://schemas.microsoft.com/office/drawing/2014/main" val="20001"/>
                    </a:ext>
                  </a:extLst>
                </a:gridCol>
                <a:gridCol w="1219844">
                  <a:extLst>
                    <a:ext uri="{9D8B030D-6E8A-4147-A177-3AD203B41FA5}">
                      <a16:colId xmlns:a16="http://schemas.microsoft.com/office/drawing/2014/main" val="20002"/>
                    </a:ext>
                  </a:extLst>
                </a:gridCol>
              </a:tblGrid>
              <a:tr h="370840">
                <a:tc gridSpan="2">
                  <a:txBody>
                    <a:bodyPr/>
                    <a:lstStyle/>
                    <a:p>
                      <a:pPr algn="ctr"/>
                      <a:r>
                        <a:rPr lang="en-US" altLang="zh-TW" sz="2400" dirty="0"/>
                        <a:t>Input Feature</a:t>
                      </a:r>
                      <a:endParaRPr lang="zh-TW" altLang="en-US" sz="2400" dirty="0"/>
                    </a:p>
                  </a:txBody>
                  <a:tcPr/>
                </a:tc>
                <a:tc hMerge="1">
                  <a:txBody>
                    <a:bodyPr/>
                    <a:lstStyle/>
                    <a:p>
                      <a:endParaRPr lang="zh-TW" altLang="en-US" dirty="0"/>
                    </a:p>
                  </a:txBody>
                  <a:tcPr/>
                </a:tc>
                <a:tc rowSpan="2">
                  <a:txBody>
                    <a:bodyPr/>
                    <a:lstStyle/>
                    <a:p>
                      <a:pPr algn="ctr"/>
                      <a:r>
                        <a:rPr lang="en-US" altLang="zh-TW" sz="2400" dirty="0"/>
                        <a:t>Label</a:t>
                      </a:r>
                      <a:endParaRPr lang="zh-TW" altLang="en-US" sz="2400" dirty="0"/>
                    </a:p>
                  </a:txBody>
                  <a:tcPr anchor="ctr"/>
                </a:tc>
                <a:extLst>
                  <a:ext uri="{0D108BD9-81ED-4DB2-BD59-A6C34878D82A}">
                    <a16:rowId xmlns:a16="http://schemas.microsoft.com/office/drawing/2014/main" val="10000"/>
                  </a:ext>
                </a:extLst>
              </a:tr>
              <a:tr h="370840">
                <a:tc>
                  <a:txBody>
                    <a:bodyPr/>
                    <a:lstStyle/>
                    <a:p>
                      <a:pPr algn="ctr"/>
                      <a:r>
                        <a:rPr lang="en-US" altLang="zh-TW" sz="2400" baseline="0" dirty="0"/>
                        <a:t>x</a:t>
                      </a:r>
                      <a:r>
                        <a:rPr lang="en-US" altLang="zh-TW" sz="2400" baseline="-25000" dirty="0"/>
                        <a:t>1</a:t>
                      </a:r>
                      <a:endParaRPr lang="zh-TW" altLang="en-US" sz="2400" dirty="0"/>
                    </a:p>
                  </a:txBody>
                  <a:tcPr/>
                </a:tc>
                <a:tc>
                  <a:txBody>
                    <a:bodyPr/>
                    <a:lstStyle/>
                    <a:p>
                      <a:pPr algn="ctr"/>
                      <a:r>
                        <a:rPr lang="en-US" altLang="zh-TW" sz="2400" baseline="0" dirty="0"/>
                        <a:t>x</a:t>
                      </a:r>
                      <a:r>
                        <a:rPr lang="en-US" altLang="zh-TW" sz="2400" baseline="-25000" dirty="0"/>
                        <a:t>2</a:t>
                      </a:r>
                      <a:endParaRPr lang="zh-TW" altLang="en-US" sz="2400" dirty="0"/>
                    </a:p>
                  </a:txBody>
                  <a:tcPr/>
                </a:tc>
                <a:tc vMerge="1">
                  <a:txBody>
                    <a:bodyPr/>
                    <a:lstStyle/>
                    <a:p>
                      <a:pPr algn="ctr"/>
                      <a:endParaRPr lang="zh-TW" altLang="en-US" sz="2400" dirty="0"/>
                    </a:p>
                  </a:txBody>
                  <a:tcPr/>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a:tc>
                <a:tc>
                  <a:txBody>
                    <a:bodyPr/>
                    <a:lstStyle/>
                    <a:p>
                      <a:pPr algn="ctr"/>
                      <a:r>
                        <a:rPr lang="en-US" altLang="zh-TW" sz="2400" dirty="0"/>
                        <a:t>0</a:t>
                      </a:r>
                      <a:endParaRPr lang="zh-TW" altLang="en-US" sz="2400" dirty="0"/>
                    </a:p>
                  </a:txBody>
                  <a:tcPr/>
                </a:tc>
                <a:tc>
                  <a:txBody>
                    <a:bodyPr/>
                    <a:lstStyle/>
                    <a:p>
                      <a:pPr algn="ctr"/>
                      <a:r>
                        <a:rPr lang="en-US" altLang="zh-TW" sz="2400" dirty="0">
                          <a:solidFill>
                            <a:srgbClr val="0000FF"/>
                          </a:solidFill>
                        </a:rPr>
                        <a:t>Class</a:t>
                      </a:r>
                      <a:r>
                        <a:rPr lang="en-US" altLang="zh-TW" sz="2400" baseline="0" dirty="0">
                          <a:solidFill>
                            <a:srgbClr val="0000FF"/>
                          </a:solidFill>
                        </a:rPr>
                        <a:t> 2</a:t>
                      </a:r>
                      <a:endParaRPr lang="zh-TW" altLang="en-US" sz="2400" dirty="0">
                        <a:solidFill>
                          <a:srgbClr val="0000FF"/>
                        </a:solidFill>
                      </a:endParaRPr>
                    </a:p>
                  </a:txBody>
                  <a:tcPr/>
                </a:tc>
                <a:extLst>
                  <a:ext uri="{0D108BD9-81ED-4DB2-BD59-A6C34878D82A}">
                    <a16:rowId xmlns:a16="http://schemas.microsoft.com/office/drawing/2014/main" val="10002"/>
                  </a:ext>
                </a:extLst>
              </a:tr>
              <a:tr h="370840">
                <a:tc>
                  <a:txBody>
                    <a:bodyPr/>
                    <a:lstStyle/>
                    <a:p>
                      <a:pPr algn="ctr"/>
                      <a:r>
                        <a:rPr lang="en-US" altLang="zh-TW" sz="2400" dirty="0"/>
                        <a:t>0</a:t>
                      </a:r>
                      <a:endParaRPr lang="zh-TW" altLang="en-US" sz="2400" dirty="0"/>
                    </a:p>
                  </a:txBody>
                  <a:tcPr/>
                </a:tc>
                <a:tc>
                  <a:txBody>
                    <a:bodyPr/>
                    <a:lstStyle/>
                    <a:p>
                      <a:pPr algn="ctr"/>
                      <a:r>
                        <a:rPr lang="en-US" altLang="zh-TW" sz="2400" dirty="0"/>
                        <a:t>1</a:t>
                      </a:r>
                      <a:endParaRPr lang="zh-TW" altLang="en-US" sz="2400" dirty="0"/>
                    </a:p>
                  </a:txBody>
                  <a:tcPr/>
                </a:tc>
                <a:tc>
                  <a:txBody>
                    <a:bodyPr/>
                    <a:lstStyle/>
                    <a:p>
                      <a:pPr algn="ctr"/>
                      <a:r>
                        <a:rPr lang="en-US" altLang="zh-TW" sz="2400" dirty="0">
                          <a:solidFill>
                            <a:srgbClr val="FF0000"/>
                          </a:solidFill>
                        </a:rPr>
                        <a:t>Class 1</a:t>
                      </a:r>
                      <a:endParaRPr lang="zh-TW" altLang="en-US" sz="2400" dirty="0">
                        <a:solidFill>
                          <a:srgbClr val="FF0000"/>
                        </a:solidFill>
                      </a:endParaRPr>
                    </a:p>
                  </a:txBody>
                  <a:tcPr/>
                </a:tc>
                <a:extLst>
                  <a:ext uri="{0D108BD9-81ED-4DB2-BD59-A6C34878D82A}">
                    <a16:rowId xmlns:a16="http://schemas.microsoft.com/office/drawing/2014/main" val="10003"/>
                  </a:ext>
                </a:extLst>
              </a:tr>
              <a:tr h="370840">
                <a:tc>
                  <a:txBody>
                    <a:bodyPr/>
                    <a:lstStyle/>
                    <a:p>
                      <a:pPr algn="ctr"/>
                      <a:r>
                        <a:rPr lang="en-US" altLang="zh-TW" sz="2400" dirty="0"/>
                        <a:t>1</a:t>
                      </a:r>
                      <a:endParaRPr lang="zh-TW" altLang="en-US" sz="2400" dirty="0"/>
                    </a:p>
                  </a:txBody>
                  <a:tcPr/>
                </a:tc>
                <a:tc>
                  <a:txBody>
                    <a:bodyPr/>
                    <a:lstStyle/>
                    <a:p>
                      <a:pPr algn="ctr"/>
                      <a:r>
                        <a:rPr lang="en-US" altLang="zh-TW" sz="2400" dirty="0"/>
                        <a:t>0</a:t>
                      </a:r>
                      <a:endParaRPr lang="zh-TW" altLang="en-US" sz="2400" dirty="0"/>
                    </a:p>
                  </a:txBody>
                  <a:tcPr/>
                </a:tc>
                <a:tc>
                  <a:txBody>
                    <a:bodyPr/>
                    <a:lstStyle/>
                    <a:p>
                      <a:pPr algn="ctr"/>
                      <a:r>
                        <a:rPr lang="en-US" altLang="zh-TW" sz="2400" dirty="0">
                          <a:solidFill>
                            <a:srgbClr val="FF0000"/>
                          </a:solidFill>
                        </a:rPr>
                        <a:t>Class</a:t>
                      </a:r>
                      <a:r>
                        <a:rPr lang="en-US" altLang="zh-TW" sz="2400" baseline="0" dirty="0">
                          <a:solidFill>
                            <a:srgbClr val="FF0000"/>
                          </a:solidFill>
                        </a:rPr>
                        <a:t> 1</a:t>
                      </a:r>
                      <a:endParaRPr lang="zh-TW" altLang="en-US" sz="2400" dirty="0">
                        <a:solidFill>
                          <a:srgbClr val="FF0000"/>
                        </a:solidFill>
                      </a:endParaRPr>
                    </a:p>
                  </a:txBody>
                  <a:tcPr/>
                </a:tc>
                <a:extLst>
                  <a:ext uri="{0D108BD9-81ED-4DB2-BD59-A6C34878D82A}">
                    <a16:rowId xmlns:a16="http://schemas.microsoft.com/office/drawing/2014/main" val="10004"/>
                  </a:ext>
                </a:extLst>
              </a:tr>
              <a:tr h="370840">
                <a:tc>
                  <a:txBody>
                    <a:bodyPr/>
                    <a:lstStyle/>
                    <a:p>
                      <a:pPr algn="ctr"/>
                      <a:r>
                        <a:rPr lang="en-US" altLang="zh-TW" sz="2400" dirty="0"/>
                        <a:t>1</a:t>
                      </a:r>
                      <a:endParaRPr lang="zh-TW" altLang="en-US" sz="2400" dirty="0"/>
                    </a:p>
                  </a:txBody>
                  <a:tcPr/>
                </a:tc>
                <a:tc>
                  <a:txBody>
                    <a:bodyPr/>
                    <a:lstStyle/>
                    <a:p>
                      <a:pPr algn="ctr"/>
                      <a:r>
                        <a:rPr lang="en-US" altLang="zh-TW" sz="2400" dirty="0"/>
                        <a:t>1</a:t>
                      </a:r>
                      <a:endParaRPr lang="zh-TW" altLang="en-US" sz="2400" dirty="0"/>
                    </a:p>
                  </a:txBody>
                  <a:tcPr/>
                </a:tc>
                <a:tc>
                  <a:txBody>
                    <a:bodyPr/>
                    <a:lstStyle/>
                    <a:p>
                      <a:pPr algn="ctr"/>
                      <a:r>
                        <a:rPr lang="en-US" altLang="zh-TW" sz="2400" dirty="0">
                          <a:solidFill>
                            <a:srgbClr val="0000FF"/>
                          </a:solidFill>
                        </a:rPr>
                        <a:t>Class</a:t>
                      </a:r>
                      <a:r>
                        <a:rPr lang="en-US" altLang="zh-TW" sz="2400" baseline="0" dirty="0">
                          <a:solidFill>
                            <a:srgbClr val="0000FF"/>
                          </a:solidFill>
                        </a:rPr>
                        <a:t> 2</a:t>
                      </a:r>
                      <a:endParaRPr lang="zh-TW" altLang="en-US" sz="2400" dirty="0">
                        <a:solidFill>
                          <a:srgbClr val="0000FF"/>
                        </a:solidFill>
                      </a:endParaRPr>
                    </a:p>
                  </a:txBody>
                  <a:tcPr/>
                </a:tc>
                <a:extLst>
                  <a:ext uri="{0D108BD9-81ED-4DB2-BD59-A6C34878D82A}">
                    <a16:rowId xmlns:a16="http://schemas.microsoft.com/office/drawing/2014/main" val="10005"/>
                  </a:ext>
                </a:extLst>
              </a:tr>
            </a:tbl>
          </a:graphicData>
        </a:graphic>
      </p:graphicFrame>
      <p:grpSp>
        <p:nvGrpSpPr>
          <p:cNvPr id="42" name="群組 41"/>
          <p:cNvGrpSpPr/>
          <p:nvPr/>
        </p:nvGrpSpPr>
        <p:grpSpPr>
          <a:xfrm>
            <a:off x="331554" y="1599940"/>
            <a:ext cx="4384090" cy="1993608"/>
            <a:chOff x="4950833" y="25634"/>
            <a:chExt cx="4384090" cy="1993608"/>
          </a:xfrm>
        </p:grpSpPr>
        <p:sp>
          <p:nvSpPr>
            <p:cNvPr id="9" name="橢圓 8"/>
            <p:cNvSpPr/>
            <p:nvPr/>
          </p:nvSpPr>
          <p:spPr>
            <a:xfrm>
              <a:off x="7313925" y="590377"/>
              <a:ext cx="772783" cy="77278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graphicFrame>
          <p:nvGraphicFramePr>
            <p:cNvPr id="10" name="Object 12"/>
            <p:cNvGraphicFramePr>
              <a:graphicFrameLocks noChangeAspect="1"/>
            </p:cNvGraphicFramePr>
            <p:nvPr>
              <p:extLst/>
            </p:nvPr>
          </p:nvGraphicFramePr>
          <p:xfrm>
            <a:off x="8982054" y="772456"/>
            <a:ext cx="352869" cy="414081"/>
          </p:xfrm>
          <a:graphic>
            <a:graphicData uri="http://schemas.openxmlformats.org/presentationml/2006/ole">
              <mc:AlternateContent xmlns:mc="http://schemas.openxmlformats.org/markup-compatibility/2006">
                <mc:Choice xmlns:v="urn:schemas-microsoft-com:vml" Requires="v">
                  <p:oleObj spid="_x0000_s1088" name="方程式" r:id="rId9" imgW="139680" imgH="164880" progId="Equation.3">
                    <p:embed/>
                  </p:oleObj>
                </mc:Choice>
                <mc:Fallback>
                  <p:oleObj name="方程式" r:id="rId9" imgW="139680" imgH="164880" progId="Equation.3">
                    <p:embed/>
                    <p:pic>
                      <p:nvPicPr>
                        <p:cNvPr id="10" name="Object 12"/>
                        <p:cNvPicPr>
                          <a:picLocks noChangeAspect="1" noChangeArrowheads="1"/>
                        </p:cNvPicPr>
                        <p:nvPr/>
                      </p:nvPicPr>
                      <p:blipFill>
                        <a:blip r:embed="rId10"/>
                        <a:srcRect/>
                        <a:stretch>
                          <a:fillRect/>
                        </a:stretch>
                      </p:blipFill>
                      <p:spPr bwMode="auto">
                        <a:xfrm>
                          <a:off x="8982054" y="772456"/>
                          <a:ext cx="352869" cy="414081"/>
                        </a:xfrm>
                        <a:prstGeom prst="rect">
                          <a:avLst/>
                        </a:prstGeom>
                        <a:noFill/>
                        <a:extLst/>
                      </p:spPr>
                    </p:pic>
                  </p:oleObj>
                </mc:Fallback>
              </mc:AlternateContent>
            </a:graphicData>
          </a:graphic>
        </p:graphicFrame>
        <p:grpSp>
          <p:nvGrpSpPr>
            <p:cNvPr id="11" name="群組 10"/>
            <p:cNvGrpSpPr/>
            <p:nvPr/>
          </p:nvGrpSpPr>
          <p:grpSpPr>
            <a:xfrm>
              <a:off x="6179997" y="730888"/>
              <a:ext cx="520319" cy="520319"/>
              <a:chOff x="3342651" y="3507082"/>
              <a:chExt cx="520319" cy="520319"/>
            </a:xfrm>
          </p:grpSpPr>
          <p:sp>
            <p:nvSpPr>
              <p:cNvPr id="12" name="矩形 11"/>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13"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1089" name="方程式" r:id="rId11" imgW="139680" imgH="139680" progId="Equation.3">
                      <p:embed/>
                    </p:oleObj>
                  </mc:Choice>
                  <mc:Fallback>
                    <p:oleObj name="方程式" r:id="rId11" imgW="139680" imgH="139680" progId="Equation.3">
                      <p:embed/>
                      <p:pic>
                        <p:nvPicPr>
                          <p:cNvPr id="13" name="Object 12"/>
                          <p:cNvPicPr>
                            <a:picLocks noChangeAspect="1" noChangeArrowheads="1"/>
                          </p:cNvPicPr>
                          <p:nvPr/>
                        </p:nvPicPr>
                        <p:blipFill>
                          <a:blip r:embed="rId12"/>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14" name="Object 12"/>
            <p:cNvGraphicFramePr>
              <a:graphicFrameLocks noChangeAspect="1"/>
            </p:cNvGraphicFramePr>
            <p:nvPr>
              <p:extLst/>
            </p:nvPr>
          </p:nvGraphicFramePr>
          <p:xfrm>
            <a:off x="6844972" y="555469"/>
            <a:ext cx="352425" cy="350837"/>
          </p:xfrm>
          <a:graphic>
            <a:graphicData uri="http://schemas.openxmlformats.org/presentationml/2006/ole">
              <mc:AlternateContent xmlns:mc="http://schemas.openxmlformats.org/markup-compatibility/2006">
                <mc:Choice xmlns:v="urn:schemas-microsoft-com:vml" Requires="v">
                  <p:oleObj spid="_x0000_s1090" name="方程式" r:id="rId13" imgW="126720" imgH="126720" progId="Equation.3">
                    <p:embed/>
                  </p:oleObj>
                </mc:Choice>
                <mc:Fallback>
                  <p:oleObj name="方程式" r:id="rId13" imgW="126720" imgH="126720" progId="Equation.3">
                    <p:embed/>
                    <p:pic>
                      <p:nvPicPr>
                        <p:cNvPr id="14" name="Object 12"/>
                        <p:cNvPicPr>
                          <a:picLocks noChangeAspect="1" noChangeArrowheads="1"/>
                        </p:cNvPicPr>
                        <p:nvPr/>
                      </p:nvPicPr>
                      <p:blipFill>
                        <a:blip r:embed="rId14"/>
                        <a:srcRect/>
                        <a:stretch>
                          <a:fillRect/>
                        </a:stretch>
                      </p:blipFill>
                      <p:spPr bwMode="auto">
                        <a:xfrm>
                          <a:off x="6844972" y="555469"/>
                          <a:ext cx="352425" cy="350837"/>
                        </a:xfrm>
                        <a:prstGeom prst="rect">
                          <a:avLst/>
                        </a:prstGeom>
                        <a:noFill/>
                        <a:extLst/>
                      </p:spPr>
                    </p:pic>
                  </p:oleObj>
                </mc:Fallback>
              </mc:AlternateContent>
            </a:graphicData>
          </a:graphic>
        </p:graphicFrame>
        <p:graphicFrame>
          <p:nvGraphicFramePr>
            <p:cNvPr id="15" name="Object 12"/>
            <p:cNvGraphicFramePr>
              <a:graphicFrameLocks noChangeAspect="1"/>
            </p:cNvGraphicFramePr>
            <p:nvPr>
              <p:extLst/>
            </p:nvPr>
          </p:nvGraphicFramePr>
          <p:xfrm>
            <a:off x="5408033" y="25634"/>
            <a:ext cx="493713" cy="595313"/>
          </p:xfrm>
          <a:graphic>
            <a:graphicData uri="http://schemas.openxmlformats.org/presentationml/2006/ole">
              <mc:AlternateContent xmlns:mc="http://schemas.openxmlformats.org/markup-compatibility/2006">
                <mc:Choice xmlns:v="urn:schemas-microsoft-com:vml" Requires="v">
                  <p:oleObj spid="_x0000_s1091" name="方程式" r:id="rId15" imgW="177480" imgH="215640" progId="Equation.3">
                    <p:embed/>
                  </p:oleObj>
                </mc:Choice>
                <mc:Fallback>
                  <p:oleObj name="方程式" r:id="rId15" imgW="177480" imgH="215640" progId="Equation.3">
                    <p:embed/>
                    <p:pic>
                      <p:nvPicPr>
                        <p:cNvPr id="15" name="Object 12"/>
                        <p:cNvPicPr>
                          <a:picLocks noChangeAspect="1" noChangeArrowheads="1"/>
                        </p:cNvPicPr>
                        <p:nvPr/>
                      </p:nvPicPr>
                      <p:blipFill>
                        <a:blip r:embed="rId16"/>
                        <a:srcRect/>
                        <a:stretch>
                          <a:fillRect/>
                        </a:stretch>
                      </p:blipFill>
                      <p:spPr bwMode="auto">
                        <a:xfrm>
                          <a:off x="5408033" y="25634"/>
                          <a:ext cx="493713" cy="595313"/>
                        </a:xfrm>
                        <a:prstGeom prst="rect">
                          <a:avLst/>
                        </a:prstGeom>
                        <a:noFill/>
                        <a:extLst/>
                      </p:spPr>
                    </p:pic>
                  </p:oleObj>
                </mc:Fallback>
              </mc:AlternateContent>
            </a:graphicData>
          </a:graphic>
        </p:graphicFrame>
        <p:graphicFrame>
          <p:nvGraphicFramePr>
            <p:cNvPr id="16" name="Object 12"/>
            <p:cNvGraphicFramePr>
              <a:graphicFrameLocks noChangeAspect="1"/>
            </p:cNvGraphicFramePr>
            <p:nvPr>
              <p:extLst/>
            </p:nvPr>
          </p:nvGraphicFramePr>
          <p:xfrm>
            <a:off x="5355663" y="757683"/>
            <a:ext cx="528638" cy="595313"/>
          </p:xfrm>
          <a:graphic>
            <a:graphicData uri="http://schemas.openxmlformats.org/presentationml/2006/ole">
              <mc:AlternateContent xmlns:mc="http://schemas.openxmlformats.org/markup-compatibility/2006">
                <mc:Choice xmlns:v="urn:schemas-microsoft-com:vml" Requires="v">
                  <p:oleObj spid="_x0000_s1092" name="方程式" r:id="rId17" imgW="190440" imgH="215640" progId="Equation.3">
                    <p:embed/>
                  </p:oleObj>
                </mc:Choice>
                <mc:Fallback>
                  <p:oleObj name="方程式" r:id="rId17" imgW="190440" imgH="215640" progId="Equation.3">
                    <p:embed/>
                    <p:pic>
                      <p:nvPicPr>
                        <p:cNvPr id="16" name="Object 12"/>
                        <p:cNvPicPr>
                          <a:picLocks noChangeAspect="1" noChangeArrowheads="1"/>
                        </p:cNvPicPr>
                        <p:nvPr/>
                      </p:nvPicPr>
                      <p:blipFill>
                        <a:blip r:embed="rId18"/>
                        <a:srcRect/>
                        <a:stretch>
                          <a:fillRect/>
                        </a:stretch>
                      </p:blipFill>
                      <p:spPr bwMode="auto">
                        <a:xfrm>
                          <a:off x="5355663" y="757683"/>
                          <a:ext cx="528638" cy="595313"/>
                        </a:xfrm>
                        <a:prstGeom prst="rect">
                          <a:avLst/>
                        </a:prstGeom>
                        <a:noFill/>
                        <a:extLst/>
                      </p:spPr>
                    </p:pic>
                  </p:oleObj>
                </mc:Fallback>
              </mc:AlternateContent>
            </a:graphicData>
          </a:graphic>
        </p:graphicFrame>
        <p:cxnSp>
          <p:nvCxnSpPr>
            <p:cNvPr id="18" name="直線單箭頭接點 17"/>
            <p:cNvCxnSpPr>
              <a:stCxn id="9" idx="6"/>
            </p:cNvCxnSpPr>
            <p:nvPr/>
          </p:nvCxnSpPr>
          <p:spPr>
            <a:xfrm>
              <a:off x="8086708" y="976769"/>
              <a:ext cx="86323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flipV="1">
              <a:off x="6712011" y="998547"/>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endCxn id="12" idx="1"/>
            </p:cNvCxnSpPr>
            <p:nvPr/>
          </p:nvCxnSpPr>
          <p:spPr>
            <a:xfrm>
              <a:off x="5389072" y="393260"/>
              <a:ext cx="790925" cy="5977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endCxn id="12" idx="1"/>
            </p:cNvCxnSpPr>
            <p:nvPr/>
          </p:nvCxnSpPr>
          <p:spPr>
            <a:xfrm flipV="1">
              <a:off x="5383680" y="991048"/>
              <a:ext cx="796317" cy="6537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4" name="Object 12"/>
            <p:cNvGraphicFramePr>
              <a:graphicFrameLocks noChangeAspect="1"/>
            </p:cNvGraphicFramePr>
            <p:nvPr>
              <p:extLst/>
            </p:nvPr>
          </p:nvGraphicFramePr>
          <p:xfrm>
            <a:off x="4982583" y="25634"/>
            <a:ext cx="425450" cy="595313"/>
          </p:xfrm>
          <a:graphic>
            <a:graphicData uri="http://schemas.openxmlformats.org/presentationml/2006/ole">
              <mc:AlternateContent xmlns:mc="http://schemas.openxmlformats.org/markup-compatibility/2006">
                <mc:Choice xmlns:v="urn:schemas-microsoft-com:vml" Requires="v">
                  <p:oleObj spid="_x0000_s1093" name="方程式" r:id="rId19" imgW="152280" imgH="215640" progId="Equation.3">
                    <p:embed/>
                  </p:oleObj>
                </mc:Choice>
                <mc:Fallback>
                  <p:oleObj name="方程式" r:id="rId19" imgW="152280" imgH="215640" progId="Equation.3">
                    <p:embed/>
                    <p:pic>
                      <p:nvPicPr>
                        <p:cNvPr id="24" name="Object 12"/>
                        <p:cNvPicPr>
                          <a:picLocks noChangeAspect="1" noChangeArrowheads="1"/>
                        </p:cNvPicPr>
                        <p:nvPr/>
                      </p:nvPicPr>
                      <p:blipFill>
                        <a:blip r:embed="rId6"/>
                        <a:srcRect/>
                        <a:stretch>
                          <a:fillRect/>
                        </a:stretch>
                      </p:blipFill>
                      <p:spPr bwMode="auto">
                        <a:xfrm>
                          <a:off x="4982583" y="25634"/>
                          <a:ext cx="425450" cy="595313"/>
                        </a:xfrm>
                        <a:prstGeom prst="rect">
                          <a:avLst/>
                        </a:prstGeom>
                        <a:noFill/>
                        <a:extLst/>
                      </p:spPr>
                    </p:pic>
                  </p:oleObj>
                </mc:Fallback>
              </mc:AlternateContent>
            </a:graphicData>
          </a:graphic>
        </p:graphicFrame>
        <p:graphicFrame>
          <p:nvGraphicFramePr>
            <p:cNvPr id="25" name="Object 12"/>
            <p:cNvGraphicFramePr>
              <a:graphicFrameLocks noChangeAspect="1"/>
            </p:cNvGraphicFramePr>
            <p:nvPr>
              <p:extLst/>
            </p:nvPr>
          </p:nvGraphicFramePr>
          <p:xfrm>
            <a:off x="4950833" y="1282830"/>
            <a:ext cx="457200" cy="595313"/>
          </p:xfrm>
          <a:graphic>
            <a:graphicData uri="http://schemas.openxmlformats.org/presentationml/2006/ole">
              <mc:AlternateContent xmlns:mc="http://schemas.openxmlformats.org/markup-compatibility/2006">
                <mc:Choice xmlns:v="urn:schemas-microsoft-com:vml" Requires="v">
                  <p:oleObj spid="_x0000_s1094" name="方程式" r:id="rId20" imgW="164880" imgH="215640" progId="Equation.3">
                    <p:embed/>
                  </p:oleObj>
                </mc:Choice>
                <mc:Fallback>
                  <p:oleObj name="方程式" r:id="rId20" imgW="164880" imgH="215640" progId="Equation.3">
                    <p:embed/>
                    <p:pic>
                      <p:nvPicPr>
                        <p:cNvPr id="25" name="Object 12"/>
                        <p:cNvPicPr>
                          <a:picLocks noChangeAspect="1" noChangeArrowheads="1"/>
                        </p:cNvPicPr>
                        <p:nvPr/>
                      </p:nvPicPr>
                      <p:blipFill>
                        <a:blip r:embed="rId8"/>
                        <a:srcRect/>
                        <a:stretch>
                          <a:fillRect/>
                        </a:stretch>
                      </p:blipFill>
                      <p:spPr bwMode="auto">
                        <a:xfrm>
                          <a:off x="4950833" y="1282830"/>
                          <a:ext cx="457200" cy="595313"/>
                        </a:xfrm>
                        <a:prstGeom prst="rect">
                          <a:avLst/>
                        </a:prstGeom>
                        <a:noFill/>
                        <a:extLst/>
                      </p:spPr>
                    </p:pic>
                  </p:oleObj>
                </mc:Fallback>
              </mc:AlternateContent>
            </a:graphicData>
          </a:graphic>
        </p:graphicFrame>
        <p:sp>
          <p:nvSpPr>
            <p:cNvPr id="5" name="手繪多邊形 4"/>
            <p:cNvSpPr/>
            <p:nvPr/>
          </p:nvSpPr>
          <p:spPr>
            <a:xfrm>
              <a:off x="7409391" y="786616"/>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36" name="Object 12"/>
            <p:cNvGraphicFramePr>
              <a:graphicFrameLocks noChangeAspect="1"/>
            </p:cNvGraphicFramePr>
            <p:nvPr>
              <p:extLst/>
            </p:nvPr>
          </p:nvGraphicFramePr>
          <p:xfrm>
            <a:off x="6256991" y="1528705"/>
            <a:ext cx="352425" cy="490537"/>
          </p:xfrm>
          <a:graphic>
            <a:graphicData uri="http://schemas.openxmlformats.org/presentationml/2006/ole">
              <mc:AlternateContent xmlns:mc="http://schemas.openxmlformats.org/markup-compatibility/2006">
                <mc:Choice xmlns:v="urn:schemas-microsoft-com:vml" Requires="v">
                  <p:oleObj spid="_x0000_s1095" name="方程式" r:id="rId21" imgW="126720" imgH="177480" progId="Equation.3">
                    <p:embed/>
                  </p:oleObj>
                </mc:Choice>
                <mc:Fallback>
                  <p:oleObj name="方程式" r:id="rId21" imgW="126720" imgH="177480" progId="Equation.3">
                    <p:embed/>
                    <p:pic>
                      <p:nvPicPr>
                        <p:cNvPr id="36" name="Object 12"/>
                        <p:cNvPicPr>
                          <a:picLocks noChangeAspect="1" noChangeArrowheads="1"/>
                        </p:cNvPicPr>
                        <p:nvPr/>
                      </p:nvPicPr>
                      <p:blipFill>
                        <a:blip r:embed="rId22"/>
                        <a:srcRect/>
                        <a:stretch>
                          <a:fillRect/>
                        </a:stretch>
                      </p:blipFill>
                      <p:spPr bwMode="auto">
                        <a:xfrm>
                          <a:off x="6256991" y="1528705"/>
                          <a:ext cx="352425" cy="490537"/>
                        </a:xfrm>
                        <a:prstGeom prst="rect">
                          <a:avLst/>
                        </a:prstGeom>
                        <a:noFill/>
                        <a:extLst/>
                      </p:spPr>
                    </p:pic>
                  </p:oleObj>
                </mc:Fallback>
              </mc:AlternateContent>
            </a:graphicData>
          </a:graphic>
        </p:graphicFrame>
        <p:cxnSp>
          <p:nvCxnSpPr>
            <p:cNvPr id="37" name="直線單箭頭接點 36"/>
            <p:cNvCxnSpPr/>
            <p:nvPr/>
          </p:nvCxnSpPr>
          <p:spPr>
            <a:xfrm flipV="1">
              <a:off x="6440156" y="1251207"/>
              <a:ext cx="0" cy="29229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38" name="Object 12"/>
          <p:cNvGraphicFramePr>
            <a:graphicFrameLocks noChangeAspect="1"/>
          </p:cNvGraphicFramePr>
          <p:nvPr>
            <p:extLst/>
          </p:nvPr>
        </p:nvGraphicFramePr>
        <p:xfrm>
          <a:off x="4828110" y="1849664"/>
          <a:ext cx="2759075" cy="1133475"/>
        </p:xfrm>
        <a:graphic>
          <a:graphicData uri="http://schemas.openxmlformats.org/presentationml/2006/ole">
            <mc:AlternateContent xmlns:mc="http://schemas.openxmlformats.org/markup-compatibility/2006">
              <mc:Choice xmlns:v="urn:schemas-microsoft-com:vml" Requires="v">
                <p:oleObj spid="_x0000_s1096" name="方程式" r:id="rId23" imgW="1104840" imgH="457200" progId="Equation.3">
                  <p:embed/>
                </p:oleObj>
              </mc:Choice>
              <mc:Fallback>
                <p:oleObj name="方程式" r:id="rId23" imgW="1104840" imgH="457200" progId="Equation.3">
                  <p:embed/>
                  <p:pic>
                    <p:nvPicPr>
                      <p:cNvPr id="38" name="Object 12"/>
                      <p:cNvPicPr>
                        <a:picLocks noChangeAspect="1" noChangeArrowheads="1"/>
                      </p:cNvPicPr>
                      <p:nvPr/>
                    </p:nvPicPr>
                    <p:blipFill>
                      <a:blip r:embed="rId24"/>
                      <a:srcRect/>
                      <a:stretch>
                        <a:fillRect/>
                      </a:stretch>
                    </p:blipFill>
                    <p:spPr bwMode="auto">
                      <a:xfrm>
                        <a:off x="4828110" y="1849664"/>
                        <a:ext cx="2759075" cy="1133475"/>
                      </a:xfrm>
                      <a:prstGeom prst="rect">
                        <a:avLst/>
                      </a:prstGeom>
                      <a:noFill/>
                      <a:extLst/>
                    </p:spPr>
                  </p:pic>
                </p:oleObj>
              </mc:Fallback>
            </mc:AlternateContent>
          </a:graphicData>
        </a:graphic>
      </p:graphicFrame>
      <p:graphicFrame>
        <p:nvGraphicFramePr>
          <p:cNvPr id="39" name="Object 12"/>
          <p:cNvGraphicFramePr>
            <a:graphicFrameLocks noChangeAspect="1"/>
          </p:cNvGraphicFramePr>
          <p:nvPr>
            <p:extLst/>
          </p:nvPr>
        </p:nvGraphicFramePr>
        <p:xfrm>
          <a:off x="1646158" y="1433142"/>
          <a:ext cx="2998787" cy="552450"/>
        </p:xfrm>
        <a:graphic>
          <a:graphicData uri="http://schemas.openxmlformats.org/presentationml/2006/ole">
            <mc:AlternateContent xmlns:mc="http://schemas.openxmlformats.org/markup-compatibility/2006">
              <mc:Choice xmlns:v="urn:schemas-microsoft-com:vml" Requires="v">
                <p:oleObj spid="_x0000_s1097" name="方程式" r:id="rId25" imgW="1168200" imgH="215640" progId="Equation.3">
                  <p:embed/>
                </p:oleObj>
              </mc:Choice>
              <mc:Fallback>
                <p:oleObj name="方程式" r:id="rId25" imgW="1168200" imgH="215640" progId="Equation.3">
                  <p:embed/>
                  <p:pic>
                    <p:nvPicPr>
                      <p:cNvPr id="39" name="Object 12"/>
                      <p:cNvPicPr>
                        <a:picLocks noChangeAspect="1" noChangeArrowheads="1"/>
                      </p:cNvPicPr>
                      <p:nvPr/>
                    </p:nvPicPr>
                    <p:blipFill>
                      <a:blip r:embed="rId26"/>
                      <a:srcRect/>
                      <a:stretch>
                        <a:fillRect/>
                      </a:stretch>
                    </p:blipFill>
                    <p:spPr bwMode="auto">
                      <a:xfrm>
                        <a:off x="1646158" y="1433142"/>
                        <a:ext cx="2998787" cy="552450"/>
                      </a:xfrm>
                      <a:prstGeom prst="rect">
                        <a:avLst/>
                      </a:prstGeom>
                      <a:noFill/>
                      <a:extLst/>
                    </p:spPr>
                  </p:pic>
                </p:oleObj>
              </mc:Fallback>
            </mc:AlternateContent>
          </a:graphicData>
        </a:graphic>
      </p:graphicFrame>
      <p:sp>
        <p:nvSpPr>
          <p:cNvPr id="6" name="文字方塊 5"/>
          <p:cNvSpPr txBox="1"/>
          <p:nvPr/>
        </p:nvSpPr>
        <p:spPr>
          <a:xfrm>
            <a:off x="5419812" y="4269447"/>
            <a:ext cx="78404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TW" sz="2400" dirty="0"/>
              <a:t>z ≥ 0</a:t>
            </a:r>
            <a:endParaRPr lang="zh-TW" altLang="en-US" sz="2400" dirty="0"/>
          </a:p>
        </p:txBody>
      </p:sp>
      <p:sp>
        <p:nvSpPr>
          <p:cNvPr id="35" name="文字方塊 34"/>
          <p:cNvSpPr txBox="1"/>
          <p:nvPr/>
        </p:nvSpPr>
        <p:spPr>
          <a:xfrm>
            <a:off x="7439788" y="5475378"/>
            <a:ext cx="82471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TW" sz="2400" dirty="0"/>
              <a:t>z ≥ 0</a:t>
            </a:r>
            <a:endParaRPr lang="zh-TW" altLang="en-US" sz="2400" dirty="0"/>
          </a:p>
        </p:txBody>
      </p:sp>
      <p:sp>
        <p:nvSpPr>
          <p:cNvPr id="40" name="文字方塊 39"/>
          <p:cNvSpPr txBox="1"/>
          <p:nvPr/>
        </p:nvSpPr>
        <p:spPr>
          <a:xfrm>
            <a:off x="7458400" y="4276285"/>
            <a:ext cx="8061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TW" sz="2400" dirty="0"/>
              <a:t>z &lt; 0</a:t>
            </a:r>
            <a:endParaRPr lang="zh-TW" altLang="en-US" sz="2400" dirty="0"/>
          </a:p>
        </p:txBody>
      </p:sp>
      <p:sp>
        <p:nvSpPr>
          <p:cNvPr id="41" name="文字方塊 40"/>
          <p:cNvSpPr txBox="1"/>
          <p:nvPr/>
        </p:nvSpPr>
        <p:spPr>
          <a:xfrm>
            <a:off x="5409495" y="5475379"/>
            <a:ext cx="794357"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TW" sz="2400" dirty="0"/>
              <a:t>z &lt; 0</a:t>
            </a:r>
            <a:endParaRPr lang="zh-TW" altLang="en-US" sz="2400" dirty="0"/>
          </a:p>
        </p:txBody>
      </p:sp>
      <p:sp>
        <p:nvSpPr>
          <p:cNvPr id="7" name="矩形 6"/>
          <p:cNvSpPr/>
          <p:nvPr/>
        </p:nvSpPr>
        <p:spPr>
          <a:xfrm>
            <a:off x="5913749" y="3341268"/>
            <a:ext cx="1799772" cy="594657"/>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TW" sz="2800" dirty="0"/>
              <a:t>Can we?</a:t>
            </a:r>
            <a:endParaRPr lang="zh-TW" altLang="en-US" sz="2800" dirty="0"/>
          </a:p>
        </p:txBody>
      </p:sp>
      <mc:AlternateContent xmlns:mc="http://schemas.openxmlformats.org/markup-compatibility/2006" xmlns:a14="http://schemas.microsoft.com/office/drawing/2010/main">
        <mc:Choice Requires="a14">
          <p:sp>
            <p:nvSpPr>
              <p:cNvPr id="8" name="文字方塊 7"/>
              <p:cNvSpPr txBox="1"/>
              <p:nvPr/>
            </p:nvSpPr>
            <p:spPr>
              <a:xfrm>
                <a:off x="7738779" y="1936590"/>
                <a:ext cx="105144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r>
                        <a:rPr lang="en-US" altLang="zh-TW" sz="2400" b="0" i="1" smtClean="0">
                          <a:latin typeface="Cambria Math" panose="02040503050406030204" pitchFamily="18" charset="0"/>
                          <a:ea typeface="Cambria Math" panose="02040503050406030204" pitchFamily="18" charset="0"/>
                        </a:rPr>
                        <m:t>≥0)</m:t>
                      </m:r>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7738779" y="1936590"/>
                <a:ext cx="1051442" cy="369332"/>
              </a:xfrm>
              <a:prstGeom prst="rect">
                <a:avLst/>
              </a:prstGeom>
              <a:blipFill>
                <a:blip r:embed="rId27"/>
                <a:stretch>
                  <a:fillRect l="-9827" r="-10405" b="-3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 name="文字方塊 33"/>
              <p:cNvSpPr txBox="1"/>
              <p:nvPr/>
            </p:nvSpPr>
            <p:spPr>
              <a:xfrm>
                <a:off x="7738779" y="2495643"/>
                <a:ext cx="105144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r>
                        <a:rPr lang="en-US" altLang="zh-TW" sz="2400" b="0" i="1" smtClean="0">
                          <a:latin typeface="Cambria Math" panose="02040503050406030204" pitchFamily="18" charset="0"/>
                          <a:ea typeface="Cambria Math" panose="02040503050406030204" pitchFamily="18" charset="0"/>
                        </a:rPr>
                        <m:t>&lt;0)</m:t>
                      </m:r>
                    </m:oMath>
                  </m:oMathPara>
                </a14:m>
                <a:endParaRPr lang="zh-TW" altLang="en-US" sz="2400" dirty="0"/>
              </a:p>
            </p:txBody>
          </p:sp>
        </mc:Choice>
        <mc:Fallback xmlns="">
          <p:sp>
            <p:nvSpPr>
              <p:cNvPr id="34" name="文字方塊 33"/>
              <p:cNvSpPr txBox="1">
                <a:spLocks noRot="1" noChangeAspect="1" noMove="1" noResize="1" noEditPoints="1" noAdjustHandles="1" noChangeArrowheads="1" noChangeShapeType="1" noTextEdit="1"/>
              </p:cNvSpPr>
              <p:nvPr/>
            </p:nvSpPr>
            <p:spPr>
              <a:xfrm>
                <a:off x="7738779" y="2495643"/>
                <a:ext cx="1051442" cy="369332"/>
              </a:xfrm>
              <a:prstGeom prst="rect">
                <a:avLst/>
              </a:prstGeom>
              <a:blipFill>
                <a:blip r:embed="rId28"/>
                <a:stretch>
                  <a:fillRect l="-9827" r="-10405" b="-34426"/>
                </a:stretch>
              </a:blipFill>
            </p:spPr>
            <p:txBody>
              <a:bodyPr/>
              <a:lstStyle/>
              <a:p>
                <a:r>
                  <a:rPr lang="zh-TW" altLang="en-US">
                    <a:noFill/>
                  </a:rPr>
                  <a:t> </a:t>
                </a:r>
              </a:p>
            </p:txBody>
          </p:sp>
        </mc:Fallback>
      </mc:AlternateContent>
      <p:cxnSp>
        <p:nvCxnSpPr>
          <p:cNvPr id="43" name="直線接點 42"/>
          <p:cNvCxnSpPr>
            <a:cxnSpLocks/>
          </p:cNvCxnSpPr>
          <p:nvPr/>
        </p:nvCxnSpPr>
        <p:spPr>
          <a:xfrm flipH="1">
            <a:off x="5922212" y="4370281"/>
            <a:ext cx="2662544" cy="201029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7519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5" grpId="0" animBg="1"/>
      <p:bldP spid="40" grpId="0" animBg="1"/>
      <p:bldP spid="41" grpId="0" animBg="1"/>
      <p:bldP spid="7" grpId="0" animBg="1"/>
      <p:bldP spid="8" grpId="0"/>
      <p:bldP spid="3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Modularization - Speech</a:t>
            </a:r>
            <a:endParaRPr lang="zh-TW" altLang="en-US" dirty="0"/>
          </a:p>
        </p:txBody>
      </p:sp>
      <p:sp>
        <p:nvSpPr>
          <p:cNvPr id="3" name="內容版面配置區 2"/>
          <p:cNvSpPr>
            <a:spLocks noGrp="1"/>
          </p:cNvSpPr>
          <p:nvPr>
            <p:ph idx="1"/>
          </p:nvPr>
        </p:nvSpPr>
        <p:spPr/>
        <p:txBody>
          <a:bodyPr/>
          <a:lstStyle/>
          <a:p>
            <a:r>
              <a:rPr lang="en-US" altLang="zh-TW" dirty="0"/>
              <a:t>Each state has a stationary distribution for acoustic features</a:t>
            </a:r>
            <a:endParaRPr lang="zh-TW" altLang="en-US" dirty="0"/>
          </a:p>
        </p:txBody>
      </p:sp>
      <p:sp>
        <p:nvSpPr>
          <p:cNvPr id="12" name="文字方塊 11"/>
          <p:cNvSpPr txBox="1"/>
          <p:nvPr/>
        </p:nvSpPr>
        <p:spPr>
          <a:xfrm>
            <a:off x="6001209" y="3790100"/>
            <a:ext cx="2783346" cy="523220"/>
          </a:xfrm>
          <a:prstGeom prst="rect">
            <a:avLst/>
          </a:prstGeom>
          <a:noFill/>
        </p:spPr>
        <p:txBody>
          <a:bodyPr wrap="square" rtlCol="0">
            <a:spAutoFit/>
          </a:bodyPr>
          <a:lstStyle/>
          <a:p>
            <a:r>
              <a:rPr lang="en-US" altLang="zh-TW" sz="2800" dirty="0"/>
              <a:t>P(</a:t>
            </a:r>
            <a:r>
              <a:rPr lang="en-US" altLang="zh-TW" sz="2800" dirty="0" err="1"/>
              <a:t>x|”</a:t>
            </a:r>
            <a:r>
              <a:rPr lang="en-US" altLang="zh-TW" sz="2800" dirty="0" err="1">
                <a:solidFill>
                  <a:srgbClr val="FF0000"/>
                </a:solidFill>
                <a:latin typeface="Arial" panose="020B0604020202020204" pitchFamily="34" charset="0"/>
                <a:cs typeface="Arial" panose="020B0604020202020204" pitchFamily="34" charset="0"/>
              </a:rPr>
              <a:t>y</a:t>
            </a:r>
            <a:r>
              <a:rPr lang="en-US" altLang="zh-TW" sz="2800" dirty="0">
                <a:solidFill>
                  <a:srgbClr val="FF0000"/>
                </a:solidFill>
                <a:latin typeface="Arial" panose="020B0604020202020204" pitchFamily="34" charset="0"/>
                <a:cs typeface="Arial" panose="020B0604020202020204" pitchFamily="34" charset="0"/>
              </a:rPr>
              <a:t>-</a:t>
            </a:r>
            <a:r>
              <a:rPr lang="zh-TW" altLang="zh-TW" sz="2800" dirty="0">
                <a:solidFill>
                  <a:srgbClr val="FF0000"/>
                </a:solidFill>
                <a:latin typeface="Arial" panose="020B0604020202020204" pitchFamily="34" charset="0"/>
                <a:cs typeface="Arial" panose="020B0604020202020204" pitchFamily="34" charset="0"/>
              </a:rPr>
              <a:t>uw</a:t>
            </a:r>
            <a:r>
              <a:rPr lang="en-US" altLang="zh-TW" sz="2800" dirty="0">
                <a:solidFill>
                  <a:srgbClr val="FF0000"/>
                </a:solidFill>
                <a:latin typeface="Arial" panose="020B0604020202020204" pitchFamily="34" charset="0"/>
                <a:cs typeface="Arial" panose="020B0604020202020204" pitchFamily="34" charset="0"/>
              </a:rPr>
              <a:t>+th3</a:t>
            </a:r>
            <a:r>
              <a:rPr lang="en-US" altLang="zh-TW" sz="2800" dirty="0"/>
              <a:t>”)</a:t>
            </a:r>
            <a:endParaRPr lang="zh-TW" altLang="en-US" sz="2800" dirty="0"/>
          </a:p>
        </p:txBody>
      </p:sp>
      <p:sp>
        <p:nvSpPr>
          <p:cNvPr id="39" name="文字方塊 38"/>
          <p:cNvSpPr txBox="1"/>
          <p:nvPr/>
        </p:nvSpPr>
        <p:spPr>
          <a:xfrm>
            <a:off x="1012524" y="3872050"/>
            <a:ext cx="2769470" cy="523220"/>
          </a:xfrm>
          <a:prstGeom prst="rect">
            <a:avLst/>
          </a:prstGeom>
          <a:noFill/>
        </p:spPr>
        <p:txBody>
          <a:bodyPr wrap="square" rtlCol="0">
            <a:spAutoFit/>
          </a:bodyPr>
          <a:lstStyle/>
          <a:p>
            <a:pPr lvl="0"/>
            <a:r>
              <a:rPr lang="en-US" altLang="zh-TW" sz="2800" dirty="0"/>
              <a:t>P(</a:t>
            </a:r>
            <a:r>
              <a:rPr lang="en-US" altLang="zh-TW" sz="2800" dirty="0" err="1"/>
              <a:t>x|”</a:t>
            </a:r>
            <a:r>
              <a:rPr lang="en-US" altLang="zh-TW" sz="2800" dirty="0" err="1">
                <a:solidFill>
                  <a:srgbClr val="FF0000"/>
                </a:solidFill>
                <a:latin typeface="Arial" panose="020B0604020202020204" pitchFamily="34" charset="0"/>
                <a:cs typeface="Arial" panose="020B0604020202020204" pitchFamily="34" charset="0"/>
              </a:rPr>
              <a:t>d</a:t>
            </a:r>
            <a:r>
              <a:rPr lang="en-US" altLang="zh-TW" sz="2800" dirty="0">
                <a:solidFill>
                  <a:srgbClr val="FF0000"/>
                </a:solidFill>
                <a:latin typeface="Arial" panose="020B0604020202020204" pitchFamily="34" charset="0"/>
                <a:cs typeface="Arial" panose="020B0604020202020204" pitchFamily="34" charset="0"/>
              </a:rPr>
              <a:t>-</a:t>
            </a:r>
            <a:r>
              <a:rPr lang="zh-TW" altLang="zh-TW" sz="2800" dirty="0">
                <a:solidFill>
                  <a:srgbClr val="FF0000"/>
                </a:solidFill>
                <a:latin typeface="Arial" panose="020B0604020202020204" pitchFamily="34" charset="0"/>
                <a:cs typeface="Arial" panose="020B0604020202020204" pitchFamily="34" charset="0"/>
              </a:rPr>
              <a:t>uw</a:t>
            </a:r>
            <a:r>
              <a:rPr lang="en-US" altLang="zh-TW" sz="2800" dirty="0">
                <a:solidFill>
                  <a:srgbClr val="FF0000"/>
                </a:solidFill>
                <a:latin typeface="Arial" panose="020B0604020202020204" pitchFamily="34" charset="0"/>
                <a:cs typeface="Arial" panose="020B0604020202020204" pitchFamily="34" charset="0"/>
              </a:rPr>
              <a:t>+y3</a:t>
            </a:r>
            <a:r>
              <a:rPr lang="en-US" altLang="zh-TW" sz="2800" dirty="0"/>
              <a:t>”)</a:t>
            </a:r>
            <a:endParaRPr lang="zh-TW" altLang="en-US" sz="2800" dirty="0"/>
          </a:p>
        </p:txBody>
      </p:sp>
      <p:grpSp>
        <p:nvGrpSpPr>
          <p:cNvPr id="84" name="群組 83"/>
          <p:cNvGrpSpPr/>
          <p:nvPr/>
        </p:nvGrpSpPr>
        <p:grpSpPr>
          <a:xfrm>
            <a:off x="3785080" y="2881982"/>
            <a:ext cx="1945446" cy="2949276"/>
            <a:chOff x="3422225" y="2998095"/>
            <a:chExt cx="1945446" cy="2949276"/>
          </a:xfrm>
        </p:grpSpPr>
        <p:grpSp>
          <p:nvGrpSpPr>
            <p:cNvPr id="83" name="群組 82"/>
            <p:cNvGrpSpPr/>
            <p:nvPr/>
          </p:nvGrpSpPr>
          <p:grpSpPr>
            <a:xfrm>
              <a:off x="3422225" y="4253247"/>
              <a:ext cx="1945446" cy="1694124"/>
              <a:chOff x="4575402" y="3126776"/>
              <a:chExt cx="1945446" cy="1694124"/>
            </a:xfrm>
          </p:grpSpPr>
          <p:sp>
            <p:nvSpPr>
              <p:cNvPr id="74" name="橢圓 73"/>
              <p:cNvSpPr/>
              <p:nvPr/>
            </p:nvSpPr>
            <p:spPr>
              <a:xfrm>
                <a:off x="4575402" y="4166267"/>
                <a:ext cx="620493" cy="65463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0" name="群組 39"/>
              <p:cNvGrpSpPr/>
              <p:nvPr/>
            </p:nvGrpSpPr>
            <p:grpSpPr>
              <a:xfrm>
                <a:off x="4696572" y="3126776"/>
                <a:ext cx="1824276" cy="1641845"/>
                <a:chOff x="4696572" y="3126776"/>
                <a:chExt cx="1824276" cy="1641845"/>
              </a:xfrm>
            </p:grpSpPr>
            <p:sp>
              <p:nvSpPr>
                <p:cNvPr id="6" name="橢圓 5"/>
                <p:cNvSpPr/>
                <p:nvPr/>
              </p:nvSpPr>
              <p:spPr>
                <a:xfrm>
                  <a:off x="5435536" y="3364959"/>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橢圓 20"/>
                <p:cNvSpPr/>
                <p:nvPr/>
              </p:nvSpPr>
              <p:spPr>
                <a:xfrm>
                  <a:off x="5166331" y="3808112"/>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2" name="橢圓 21"/>
                <p:cNvSpPr/>
                <p:nvPr/>
              </p:nvSpPr>
              <p:spPr>
                <a:xfrm>
                  <a:off x="5543536" y="3777814"/>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3" name="橢圓 22"/>
                <p:cNvSpPr/>
                <p:nvPr/>
              </p:nvSpPr>
              <p:spPr>
                <a:xfrm>
                  <a:off x="5166331" y="3546962"/>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4" name="橢圓 23"/>
                <p:cNvSpPr/>
                <p:nvPr/>
              </p:nvSpPr>
              <p:spPr>
                <a:xfrm>
                  <a:off x="5318731" y="3699362"/>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5" name="橢圓 24"/>
                <p:cNvSpPr/>
                <p:nvPr/>
              </p:nvSpPr>
              <p:spPr>
                <a:xfrm>
                  <a:off x="5036570" y="3559368"/>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6" name="橢圓 25"/>
                <p:cNvSpPr/>
                <p:nvPr/>
              </p:nvSpPr>
              <p:spPr>
                <a:xfrm>
                  <a:off x="5747156" y="3256959"/>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5543536" y="3559368"/>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8" name="橢圓 27"/>
                <p:cNvSpPr/>
                <p:nvPr/>
              </p:nvSpPr>
              <p:spPr>
                <a:xfrm>
                  <a:off x="5489536" y="4020750"/>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8" name="橢圓 37"/>
                <p:cNvSpPr/>
                <p:nvPr/>
              </p:nvSpPr>
              <p:spPr>
                <a:xfrm>
                  <a:off x="4956190" y="3126776"/>
                  <a:ext cx="1156144" cy="1200494"/>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橢圓 40"/>
                <p:cNvSpPr/>
                <p:nvPr/>
              </p:nvSpPr>
              <p:spPr>
                <a:xfrm>
                  <a:off x="5318731" y="3960512"/>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3" name="橢圓 42"/>
                <p:cNvSpPr/>
                <p:nvPr/>
              </p:nvSpPr>
              <p:spPr>
                <a:xfrm>
                  <a:off x="5695936" y="3930214"/>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4" name="橢圓 43"/>
                <p:cNvSpPr/>
                <p:nvPr/>
              </p:nvSpPr>
              <p:spPr>
                <a:xfrm>
                  <a:off x="5318731" y="3699362"/>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5" name="橢圓 44"/>
                <p:cNvSpPr/>
                <p:nvPr/>
              </p:nvSpPr>
              <p:spPr>
                <a:xfrm>
                  <a:off x="5471131" y="3851762"/>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6" name="橢圓 45"/>
                <p:cNvSpPr/>
                <p:nvPr/>
              </p:nvSpPr>
              <p:spPr>
                <a:xfrm>
                  <a:off x="5188970" y="3711768"/>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7" name="橢圓 46"/>
                <p:cNvSpPr/>
                <p:nvPr/>
              </p:nvSpPr>
              <p:spPr>
                <a:xfrm>
                  <a:off x="5695936" y="3711768"/>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8" name="橢圓 47"/>
                <p:cNvSpPr/>
                <p:nvPr/>
              </p:nvSpPr>
              <p:spPr>
                <a:xfrm>
                  <a:off x="6351493" y="4364178"/>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9" name="橢圓 48"/>
                <p:cNvSpPr/>
                <p:nvPr/>
              </p:nvSpPr>
              <p:spPr>
                <a:xfrm>
                  <a:off x="4768977" y="4265285"/>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0" name="橢圓 49"/>
                <p:cNvSpPr/>
                <p:nvPr/>
              </p:nvSpPr>
              <p:spPr>
                <a:xfrm>
                  <a:off x="4714977" y="4508221"/>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1" name="橢圓 50"/>
                <p:cNvSpPr/>
                <p:nvPr/>
              </p:nvSpPr>
              <p:spPr>
                <a:xfrm>
                  <a:off x="4921377" y="4417685"/>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2" name="橢圓 51"/>
                <p:cNvSpPr/>
                <p:nvPr/>
              </p:nvSpPr>
              <p:spPr>
                <a:xfrm>
                  <a:off x="4696572" y="4339233"/>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3" name="橢圓 52"/>
                <p:cNvSpPr/>
                <p:nvPr/>
              </p:nvSpPr>
              <p:spPr>
                <a:xfrm>
                  <a:off x="4921377" y="4199239"/>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4" name="橢圓 53"/>
                <p:cNvSpPr/>
                <p:nvPr/>
              </p:nvSpPr>
              <p:spPr>
                <a:xfrm>
                  <a:off x="4867377" y="4660621"/>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5" name="橢圓 54"/>
                <p:cNvSpPr/>
                <p:nvPr/>
              </p:nvSpPr>
              <p:spPr>
                <a:xfrm>
                  <a:off x="5641936" y="4173150"/>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6" name="橢圓 55"/>
                <p:cNvSpPr/>
                <p:nvPr/>
              </p:nvSpPr>
              <p:spPr>
                <a:xfrm>
                  <a:off x="6191548" y="4196738"/>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7" name="橢圓 56"/>
                <p:cNvSpPr/>
                <p:nvPr/>
              </p:nvSpPr>
              <p:spPr>
                <a:xfrm>
                  <a:off x="5623531" y="4004162"/>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8" name="橢圓 57"/>
                <p:cNvSpPr/>
                <p:nvPr/>
              </p:nvSpPr>
              <p:spPr>
                <a:xfrm>
                  <a:off x="6137548" y="4439674"/>
                  <a:ext cx="108000" cy="108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5" name="橢圓 74"/>
                <p:cNvSpPr/>
                <p:nvPr/>
              </p:nvSpPr>
              <p:spPr>
                <a:xfrm>
                  <a:off x="6030344" y="4155809"/>
                  <a:ext cx="490504" cy="51646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五角星形 3"/>
                <p:cNvSpPr/>
                <p:nvPr/>
              </p:nvSpPr>
              <p:spPr>
                <a:xfrm>
                  <a:off x="5409031" y="3684401"/>
                  <a:ext cx="182003" cy="18200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 name="五角星形 75"/>
                <p:cNvSpPr/>
                <p:nvPr/>
              </p:nvSpPr>
              <p:spPr>
                <a:xfrm>
                  <a:off x="4811970" y="4445889"/>
                  <a:ext cx="182003" cy="18200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 name="五角星形 76"/>
                <p:cNvSpPr/>
                <p:nvPr/>
              </p:nvSpPr>
              <p:spPr>
                <a:xfrm>
                  <a:off x="6196759" y="4309508"/>
                  <a:ext cx="182003" cy="18200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7" name="矩形 6"/>
            <p:cNvSpPr/>
            <p:nvPr/>
          </p:nvSpPr>
          <p:spPr>
            <a:xfrm>
              <a:off x="3511145" y="2998095"/>
              <a:ext cx="1671420" cy="523220"/>
            </a:xfrm>
            <a:prstGeom prst="rect">
              <a:avLst/>
            </a:prstGeom>
          </p:spPr>
          <p:txBody>
            <a:bodyPr wrap="none">
              <a:spAutoFit/>
            </a:bodyPr>
            <a:lstStyle/>
            <a:p>
              <a:r>
                <a:rPr lang="en-US" altLang="zh-TW" sz="2800" b="1" i="1" u="sng" dirty="0"/>
                <a:t>T</a:t>
              </a:r>
              <a:r>
                <a:rPr lang="zh-TW" altLang="en-US" sz="2800" b="1" i="1" u="sng" dirty="0"/>
                <a:t>ied-state</a:t>
              </a:r>
            </a:p>
          </p:txBody>
        </p:sp>
      </p:grpSp>
      <p:sp>
        <p:nvSpPr>
          <p:cNvPr id="85" name="文字方塊 84"/>
          <p:cNvSpPr txBox="1"/>
          <p:nvPr/>
        </p:nvSpPr>
        <p:spPr>
          <a:xfrm>
            <a:off x="3351728" y="5935256"/>
            <a:ext cx="3018972" cy="523220"/>
          </a:xfrm>
          <a:prstGeom prst="rect">
            <a:avLst/>
          </a:prstGeom>
          <a:noFill/>
        </p:spPr>
        <p:txBody>
          <a:bodyPr wrap="square" rtlCol="0">
            <a:spAutoFit/>
          </a:bodyPr>
          <a:lstStyle/>
          <a:p>
            <a:pPr algn="ctr"/>
            <a:r>
              <a:rPr lang="en-US" altLang="zh-TW" sz="2800" dirty="0">
                <a:solidFill>
                  <a:srgbClr val="FF0000"/>
                </a:solidFill>
              </a:rPr>
              <a:t>Same Address</a:t>
            </a:r>
            <a:endParaRPr lang="zh-TW" altLang="en-US" sz="2800" dirty="0">
              <a:solidFill>
                <a:srgbClr val="FF0000"/>
              </a:solidFill>
            </a:endParaRPr>
          </a:p>
        </p:txBody>
      </p:sp>
      <p:sp>
        <p:nvSpPr>
          <p:cNvPr id="86" name="向右箭號 85"/>
          <p:cNvSpPr/>
          <p:nvPr/>
        </p:nvSpPr>
        <p:spPr>
          <a:xfrm rot="2128267">
            <a:off x="2966307" y="4489821"/>
            <a:ext cx="723312" cy="35955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87" name="向右箭號 86"/>
          <p:cNvSpPr/>
          <p:nvPr/>
        </p:nvSpPr>
        <p:spPr>
          <a:xfrm rot="8545026">
            <a:off x="5765119" y="4471876"/>
            <a:ext cx="723312" cy="35955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88" name="文字方塊 87"/>
          <p:cNvSpPr txBox="1"/>
          <p:nvPr/>
        </p:nvSpPr>
        <p:spPr>
          <a:xfrm>
            <a:off x="1781113" y="3391677"/>
            <a:ext cx="1586201" cy="523220"/>
          </a:xfrm>
          <a:prstGeom prst="rect">
            <a:avLst/>
          </a:prstGeom>
          <a:noFill/>
        </p:spPr>
        <p:txBody>
          <a:bodyPr wrap="square" rtlCol="0">
            <a:spAutoFit/>
          </a:bodyPr>
          <a:lstStyle/>
          <a:p>
            <a:pPr algn="ctr"/>
            <a:r>
              <a:rPr lang="en-US" altLang="zh-TW" sz="2800" dirty="0">
                <a:solidFill>
                  <a:srgbClr val="0070C0"/>
                </a:solidFill>
              </a:rPr>
              <a:t>pointer</a:t>
            </a:r>
            <a:endParaRPr lang="zh-TW" altLang="en-US" sz="2800" dirty="0">
              <a:solidFill>
                <a:srgbClr val="0070C0"/>
              </a:solidFill>
            </a:endParaRPr>
          </a:p>
        </p:txBody>
      </p:sp>
      <p:sp>
        <p:nvSpPr>
          <p:cNvPr id="89" name="文字方塊 88"/>
          <p:cNvSpPr txBox="1"/>
          <p:nvPr/>
        </p:nvSpPr>
        <p:spPr>
          <a:xfrm>
            <a:off x="6612664" y="3266880"/>
            <a:ext cx="1586201" cy="523220"/>
          </a:xfrm>
          <a:prstGeom prst="rect">
            <a:avLst/>
          </a:prstGeom>
          <a:noFill/>
        </p:spPr>
        <p:txBody>
          <a:bodyPr wrap="square" rtlCol="0">
            <a:spAutoFit/>
          </a:bodyPr>
          <a:lstStyle/>
          <a:p>
            <a:pPr algn="ctr"/>
            <a:r>
              <a:rPr lang="en-US" altLang="zh-TW" sz="2800" dirty="0">
                <a:solidFill>
                  <a:srgbClr val="0070C0"/>
                </a:solidFill>
              </a:rPr>
              <a:t>pointer</a:t>
            </a:r>
            <a:endParaRPr lang="zh-TW" altLang="en-US" sz="2800" dirty="0">
              <a:solidFill>
                <a:srgbClr val="0070C0"/>
              </a:solidFill>
            </a:endParaRPr>
          </a:p>
        </p:txBody>
      </p:sp>
    </p:spTree>
    <p:extLst>
      <p:ext uri="{BB962C8B-B14F-4D97-AF65-F5344CB8AC3E}">
        <p14:creationId xmlns:p14="http://schemas.microsoft.com/office/powerpoint/2010/main" val="3137401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8" grpId="0"/>
      <p:bldP spid="8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Modularization - Speech</a:t>
            </a:r>
            <a:endParaRPr lang="zh-TW" altLang="en-US" dirty="0"/>
          </a:p>
        </p:txBody>
      </p:sp>
      <p:sp>
        <p:nvSpPr>
          <p:cNvPr id="3" name="內容版面配置區 2"/>
          <p:cNvSpPr>
            <a:spLocks noGrp="1"/>
          </p:cNvSpPr>
          <p:nvPr>
            <p:ph idx="1"/>
          </p:nvPr>
        </p:nvSpPr>
        <p:spPr>
          <a:xfrm>
            <a:off x="628650" y="1825624"/>
            <a:ext cx="7886700" cy="5032375"/>
          </a:xfrm>
        </p:spPr>
        <p:txBody>
          <a:bodyPr/>
          <a:lstStyle/>
          <a:p>
            <a:r>
              <a:rPr lang="en-US" altLang="zh-TW" dirty="0"/>
              <a:t>In HMM-GMM, all the phonemes are modeled independently</a:t>
            </a:r>
          </a:p>
          <a:p>
            <a:pPr lvl="1"/>
            <a:r>
              <a:rPr lang="en-US" altLang="zh-TW" dirty="0"/>
              <a:t>Not an effective way to model human voice</a:t>
            </a:r>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zh-TW" altLang="en-US" dirty="0"/>
          </a:p>
        </p:txBody>
      </p:sp>
      <p:grpSp>
        <p:nvGrpSpPr>
          <p:cNvPr id="24" name="群組 23"/>
          <p:cNvGrpSpPr/>
          <p:nvPr/>
        </p:nvGrpSpPr>
        <p:grpSpPr>
          <a:xfrm>
            <a:off x="423694" y="3164169"/>
            <a:ext cx="5225142" cy="3153677"/>
            <a:chOff x="1436915" y="2807088"/>
            <a:chExt cx="5225142" cy="3153677"/>
          </a:xfrm>
        </p:grpSpPr>
        <p:grpSp>
          <p:nvGrpSpPr>
            <p:cNvPr id="8" name="群組 7"/>
            <p:cNvGrpSpPr/>
            <p:nvPr/>
          </p:nvGrpSpPr>
          <p:grpSpPr>
            <a:xfrm>
              <a:off x="1436915" y="2807088"/>
              <a:ext cx="5225142" cy="3153677"/>
              <a:chOff x="975072" y="1347225"/>
              <a:chExt cx="5225142" cy="3153677"/>
            </a:xfrm>
          </p:grpSpPr>
          <p:pic>
            <p:nvPicPr>
              <p:cNvPr id="9" name="圖片 8"/>
              <p:cNvPicPr>
                <a:picLocks noChangeAspect="1"/>
              </p:cNvPicPr>
              <p:nvPr/>
            </p:nvPicPr>
            <p:blipFill>
              <a:blip r:embed="rId3"/>
              <a:stretch>
                <a:fillRect/>
              </a:stretch>
            </p:blipFill>
            <p:spPr>
              <a:xfrm>
                <a:off x="1832322" y="1835871"/>
                <a:ext cx="4044559" cy="2531769"/>
              </a:xfrm>
              <a:prstGeom prst="rect">
                <a:avLst/>
              </a:prstGeom>
            </p:spPr>
          </p:pic>
          <p:sp>
            <p:nvSpPr>
              <p:cNvPr id="15" name="文字方塊 14"/>
              <p:cNvSpPr txBox="1"/>
              <p:nvPr/>
            </p:nvSpPr>
            <p:spPr>
              <a:xfrm>
                <a:off x="987710" y="1712993"/>
                <a:ext cx="857250" cy="461665"/>
              </a:xfrm>
              <a:prstGeom prst="rect">
                <a:avLst/>
              </a:prstGeom>
              <a:noFill/>
            </p:spPr>
            <p:txBody>
              <a:bodyPr wrap="square" rtlCol="0">
                <a:spAutoFit/>
              </a:bodyPr>
              <a:lstStyle/>
              <a:p>
                <a:pPr algn="ctr"/>
                <a:r>
                  <a:rPr lang="en-US" altLang="zh-TW" sz="2400" dirty="0"/>
                  <a:t>high</a:t>
                </a:r>
                <a:endParaRPr lang="zh-TW" altLang="en-US" sz="2400" dirty="0"/>
              </a:p>
            </p:txBody>
          </p:sp>
          <p:sp>
            <p:nvSpPr>
              <p:cNvPr id="16" name="文字方塊 15"/>
              <p:cNvSpPr txBox="1"/>
              <p:nvPr/>
            </p:nvSpPr>
            <p:spPr>
              <a:xfrm>
                <a:off x="975072" y="4039237"/>
                <a:ext cx="857250" cy="461665"/>
              </a:xfrm>
              <a:prstGeom prst="rect">
                <a:avLst/>
              </a:prstGeom>
              <a:noFill/>
            </p:spPr>
            <p:txBody>
              <a:bodyPr wrap="square" rtlCol="0">
                <a:spAutoFit/>
              </a:bodyPr>
              <a:lstStyle/>
              <a:p>
                <a:pPr algn="ctr"/>
                <a:r>
                  <a:rPr lang="en-US" altLang="zh-TW" sz="2400" dirty="0"/>
                  <a:t>low</a:t>
                </a:r>
                <a:endParaRPr lang="zh-TW" altLang="en-US" sz="2400" dirty="0"/>
              </a:p>
            </p:txBody>
          </p:sp>
          <p:sp>
            <p:nvSpPr>
              <p:cNvPr id="17" name="文字方塊 16"/>
              <p:cNvSpPr txBox="1"/>
              <p:nvPr/>
            </p:nvSpPr>
            <p:spPr>
              <a:xfrm>
                <a:off x="1832322" y="1347225"/>
                <a:ext cx="857250" cy="461665"/>
              </a:xfrm>
              <a:prstGeom prst="rect">
                <a:avLst/>
              </a:prstGeom>
              <a:noFill/>
            </p:spPr>
            <p:txBody>
              <a:bodyPr wrap="square" rtlCol="0">
                <a:spAutoFit/>
              </a:bodyPr>
              <a:lstStyle/>
              <a:p>
                <a:pPr algn="ctr"/>
                <a:r>
                  <a:rPr lang="en-US" altLang="zh-TW" sz="2400" dirty="0"/>
                  <a:t>front</a:t>
                </a:r>
                <a:endParaRPr lang="zh-TW" altLang="en-US" sz="2400" dirty="0"/>
              </a:p>
            </p:txBody>
          </p:sp>
          <p:sp>
            <p:nvSpPr>
              <p:cNvPr id="18" name="文字方塊 17"/>
              <p:cNvSpPr txBox="1"/>
              <p:nvPr/>
            </p:nvSpPr>
            <p:spPr>
              <a:xfrm>
                <a:off x="5342964" y="1359771"/>
                <a:ext cx="857250" cy="461665"/>
              </a:xfrm>
              <a:prstGeom prst="rect">
                <a:avLst/>
              </a:prstGeom>
              <a:noFill/>
            </p:spPr>
            <p:txBody>
              <a:bodyPr wrap="square" rtlCol="0">
                <a:spAutoFit/>
              </a:bodyPr>
              <a:lstStyle/>
              <a:p>
                <a:pPr algn="ctr"/>
                <a:r>
                  <a:rPr lang="en-US" altLang="zh-TW" sz="2400" dirty="0"/>
                  <a:t>back</a:t>
                </a:r>
                <a:endParaRPr lang="zh-TW" altLang="en-US" sz="2400" dirty="0"/>
              </a:p>
            </p:txBody>
          </p:sp>
        </p:grpSp>
        <p:cxnSp>
          <p:nvCxnSpPr>
            <p:cNvPr id="19" name="直線單箭頭接點 18"/>
            <p:cNvCxnSpPr/>
            <p:nvPr/>
          </p:nvCxnSpPr>
          <p:spPr>
            <a:xfrm>
              <a:off x="1878178" y="3634521"/>
              <a:ext cx="0" cy="1864579"/>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flipH="1">
              <a:off x="3060700" y="3080946"/>
              <a:ext cx="2744107"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1" name="文字方塊 20"/>
          <p:cNvSpPr txBox="1"/>
          <p:nvPr/>
        </p:nvSpPr>
        <p:spPr>
          <a:xfrm>
            <a:off x="5497313" y="3566180"/>
            <a:ext cx="3254344" cy="1200329"/>
          </a:xfrm>
          <a:prstGeom prst="rect">
            <a:avLst/>
          </a:prstGeom>
          <a:noFill/>
        </p:spPr>
        <p:txBody>
          <a:bodyPr wrap="square" rtlCol="0">
            <a:spAutoFit/>
          </a:bodyPr>
          <a:lstStyle/>
          <a:p>
            <a:r>
              <a:rPr lang="en-US" altLang="zh-TW" sz="2400" dirty="0"/>
              <a:t>The sound of vowel is only controlled by a few factors. </a:t>
            </a:r>
            <a:endParaRPr lang="zh-TW" altLang="en-US" sz="2400" dirty="0"/>
          </a:p>
        </p:txBody>
      </p:sp>
      <p:sp>
        <p:nvSpPr>
          <p:cNvPr id="25" name="矩形 24"/>
          <p:cNvSpPr/>
          <p:nvPr/>
        </p:nvSpPr>
        <p:spPr>
          <a:xfrm>
            <a:off x="5410714" y="5815252"/>
            <a:ext cx="2681119" cy="369332"/>
          </a:xfrm>
          <a:prstGeom prst="rect">
            <a:avLst/>
          </a:prstGeom>
        </p:spPr>
        <p:txBody>
          <a:bodyPr wrap="none">
            <a:spAutoFit/>
          </a:bodyPr>
          <a:lstStyle/>
          <a:p>
            <a:pPr>
              <a:defRPr/>
            </a:pPr>
            <a:r>
              <a:rPr lang="en-US" altLang="zh-TW" dirty="0"/>
              <a:t>http://www.ipachart.com/</a:t>
            </a:r>
            <a:endParaRPr lang="zh-TW" altLang="en-US" dirty="0"/>
          </a:p>
        </p:txBody>
      </p:sp>
      <p:sp>
        <p:nvSpPr>
          <p:cNvPr id="22" name="矩形 21"/>
          <p:cNvSpPr/>
          <p:nvPr/>
        </p:nvSpPr>
        <p:spPr>
          <a:xfrm>
            <a:off x="2987704" y="5793565"/>
            <a:ext cx="281083" cy="369332"/>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1855447" y="4352144"/>
            <a:ext cx="282747" cy="414365"/>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p:cNvSpPr/>
          <p:nvPr/>
        </p:nvSpPr>
        <p:spPr>
          <a:xfrm>
            <a:off x="1293583" y="3682017"/>
            <a:ext cx="223670" cy="346877"/>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p:cNvSpPr/>
          <p:nvPr/>
        </p:nvSpPr>
        <p:spPr>
          <a:xfrm>
            <a:off x="4991099" y="4352144"/>
            <a:ext cx="313895" cy="41436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4991099" y="3652815"/>
            <a:ext cx="313896" cy="376079"/>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2248986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p:bldP spid="22" grpId="0" animBg="1"/>
      <p:bldP spid="23" grpId="0" animBg="1"/>
      <p:bldP spid="26" grpId="0" animBg="1"/>
      <p:bldP spid="27" grpId="0" animBg="1"/>
      <p:bldP spid="2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Modularization - Speech</a:t>
            </a:r>
            <a:endParaRPr lang="zh-TW" altLang="en-US" dirty="0"/>
          </a:p>
        </p:txBody>
      </p:sp>
      <p:sp>
        <p:nvSpPr>
          <p:cNvPr id="5" name="矩形 4"/>
          <p:cNvSpPr/>
          <p:nvPr/>
        </p:nvSpPr>
        <p:spPr>
          <a:xfrm>
            <a:off x="1548001" y="5092963"/>
            <a:ext cx="184151" cy="108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 name="矩形 5"/>
          <p:cNvSpPr/>
          <p:nvPr/>
        </p:nvSpPr>
        <p:spPr>
          <a:xfrm>
            <a:off x="2169643" y="5109067"/>
            <a:ext cx="184151" cy="108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sp>
        <p:nvSpPr>
          <p:cNvPr id="7" name="矩形 6"/>
          <p:cNvSpPr/>
          <p:nvPr/>
        </p:nvSpPr>
        <p:spPr>
          <a:xfrm>
            <a:off x="2765612" y="5109067"/>
            <a:ext cx="184151" cy="1080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p:sp>
        <p:nvSpPr>
          <p:cNvPr id="8" name="矩形 7"/>
          <p:cNvSpPr/>
          <p:nvPr/>
        </p:nvSpPr>
        <p:spPr>
          <a:xfrm>
            <a:off x="3387785" y="5109067"/>
            <a:ext cx="184151" cy="108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dirty="0"/>
          </a:p>
        </p:txBody>
      </p:sp>
      <p:sp>
        <p:nvSpPr>
          <p:cNvPr id="9" name="矩形 8"/>
          <p:cNvSpPr/>
          <p:nvPr/>
        </p:nvSpPr>
        <p:spPr>
          <a:xfrm>
            <a:off x="3973089" y="5115402"/>
            <a:ext cx="184151" cy="108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10" name="矩形 9"/>
          <p:cNvSpPr/>
          <p:nvPr/>
        </p:nvSpPr>
        <p:spPr>
          <a:xfrm>
            <a:off x="4558393" y="5111193"/>
            <a:ext cx="184151" cy="108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11" name="矩形 10"/>
          <p:cNvSpPr/>
          <p:nvPr/>
        </p:nvSpPr>
        <p:spPr>
          <a:xfrm>
            <a:off x="5120151" y="5109067"/>
            <a:ext cx="184151" cy="108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sp>
        <p:nvSpPr>
          <p:cNvPr id="12" name="矩形 11"/>
          <p:cNvSpPr/>
          <p:nvPr/>
        </p:nvSpPr>
        <p:spPr>
          <a:xfrm>
            <a:off x="5684459" y="5109067"/>
            <a:ext cx="184151" cy="108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sp>
        <p:nvSpPr>
          <p:cNvPr id="13" name="矩形 12"/>
          <p:cNvSpPr/>
          <p:nvPr/>
        </p:nvSpPr>
        <p:spPr>
          <a:xfrm>
            <a:off x="6267213" y="5109067"/>
            <a:ext cx="184151" cy="1080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4" name="文字方塊 13"/>
          <p:cNvSpPr txBox="1"/>
          <p:nvPr/>
        </p:nvSpPr>
        <p:spPr>
          <a:xfrm>
            <a:off x="614779" y="5286039"/>
            <a:ext cx="9098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5" name="文字方塊 14"/>
          <p:cNvSpPr txBox="1"/>
          <p:nvPr/>
        </p:nvSpPr>
        <p:spPr>
          <a:xfrm>
            <a:off x="6445674" y="5286039"/>
            <a:ext cx="9098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6" name="文字方塊 15"/>
          <p:cNvSpPr txBox="1"/>
          <p:nvPr/>
        </p:nvSpPr>
        <p:spPr>
          <a:xfrm>
            <a:off x="3201490" y="6117498"/>
            <a:ext cx="603168" cy="523220"/>
          </a:xfrm>
          <a:prstGeom prst="rect">
            <a:avLst/>
          </a:prstGeom>
          <a:noFill/>
        </p:spPr>
        <p:txBody>
          <a:bodyPr wrap="square" rtlCol="0">
            <a:spAutoFit/>
          </a:bodyPr>
          <a:lstStyle/>
          <a:p>
            <a:pPr algn="ctr"/>
            <a:r>
              <a:rPr lang="en-US" altLang="zh-TW" sz="2800" dirty="0"/>
              <a:t>x</a:t>
            </a:r>
            <a:r>
              <a:rPr lang="en-US" altLang="zh-TW" sz="2800" baseline="-25000" dirty="0"/>
              <a:t>i</a:t>
            </a:r>
            <a:endParaRPr lang="zh-TW" altLang="en-US" sz="2800" baseline="-25000" dirty="0"/>
          </a:p>
        </p:txBody>
      </p:sp>
      <p:sp>
        <p:nvSpPr>
          <p:cNvPr id="17" name="文字方塊 16"/>
          <p:cNvSpPr txBox="1"/>
          <p:nvPr/>
        </p:nvSpPr>
        <p:spPr>
          <a:xfrm>
            <a:off x="441045" y="3601939"/>
            <a:ext cx="2787753" cy="830997"/>
          </a:xfrm>
          <a:prstGeom prst="rect">
            <a:avLst/>
          </a:prstGeom>
          <a:noFill/>
        </p:spPr>
        <p:txBody>
          <a:bodyPr wrap="square" rtlCol="0">
            <a:spAutoFit/>
          </a:bodyPr>
          <a:lstStyle/>
          <a:p>
            <a:r>
              <a:rPr lang="en-US" altLang="zh-TW" sz="2400" dirty="0"/>
              <a:t>Size of output layer</a:t>
            </a:r>
          </a:p>
          <a:p>
            <a:r>
              <a:rPr lang="en-US" altLang="zh-TW" sz="2400" dirty="0"/>
              <a:t>= No. of states</a:t>
            </a:r>
            <a:endParaRPr lang="zh-TW" altLang="en-US" sz="2400" dirty="0"/>
          </a:p>
        </p:txBody>
      </p:sp>
      <p:sp>
        <p:nvSpPr>
          <p:cNvPr id="20" name="文字方塊 19"/>
          <p:cNvSpPr txBox="1"/>
          <p:nvPr/>
        </p:nvSpPr>
        <p:spPr>
          <a:xfrm>
            <a:off x="838665" y="2471883"/>
            <a:ext cx="1386770" cy="461665"/>
          </a:xfrm>
          <a:prstGeom prst="rect">
            <a:avLst/>
          </a:prstGeom>
          <a:noFill/>
        </p:spPr>
        <p:txBody>
          <a:bodyPr wrap="square" rtlCol="0">
            <a:spAutoFit/>
          </a:bodyPr>
          <a:lstStyle/>
          <a:p>
            <a:r>
              <a:rPr lang="en-US" altLang="zh-TW" sz="2400" dirty="0"/>
              <a:t>P(</a:t>
            </a:r>
            <a:r>
              <a:rPr lang="en-US" altLang="zh-TW" sz="2400" dirty="0" err="1"/>
              <a:t>a|x</a:t>
            </a:r>
            <a:r>
              <a:rPr lang="en-US" altLang="zh-TW" sz="2400" baseline="-25000" dirty="0" err="1"/>
              <a:t>i</a:t>
            </a:r>
            <a:r>
              <a:rPr lang="en-US" altLang="zh-TW" sz="2400" dirty="0"/>
              <a:t>)</a:t>
            </a:r>
            <a:endParaRPr lang="zh-TW" altLang="en-US" sz="2400" dirty="0"/>
          </a:p>
        </p:txBody>
      </p:sp>
      <p:sp>
        <p:nvSpPr>
          <p:cNvPr id="24" name="矩形 23"/>
          <p:cNvSpPr/>
          <p:nvPr/>
        </p:nvSpPr>
        <p:spPr>
          <a:xfrm>
            <a:off x="3059235" y="3976030"/>
            <a:ext cx="854268" cy="7402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400" dirty="0"/>
              <a:t>DNN</a:t>
            </a:r>
            <a:endParaRPr lang="zh-TW" altLang="en-US" sz="2400" dirty="0"/>
          </a:p>
        </p:txBody>
      </p:sp>
      <p:cxnSp>
        <p:nvCxnSpPr>
          <p:cNvPr id="28" name="直線單箭頭接點 27"/>
          <p:cNvCxnSpPr/>
          <p:nvPr/>
        </p:nvCxnSpPr>
        <p:spPr>
          <a:xfrm flipV="1">
            <a:off x="3483144" y="3641668"/>
            <a:ext cx="0" cy="36000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flipV="1">
            <a:off x="3503074" y="4744965"/>
            <a:ext cx="0" cy="36000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2686358" y="3372085"/>
            <a:ext cx="1563092" cy="22386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4" name="文字方塊 33"/>
          <p:cNvSpPr txBox="1"/>
          <p:nvPr/>
        </p:nvSpPr>
        <p:spPr>
          <a:xfrm>
            <a:off x="4788565" y="1673065"/>
            <a:ext cx="2770776" cy="523220"/>
          </a:xfrm>
          <a:prstGeom prst="rect">
            <a:avLst/>
          </a:prstGeom>
          <a:noFill/>
        </p:spPr>
        <p:txBody>
          <a:bodyPr wrap="square" rtlCol="0">
            <a:spAutoFit/>
          </a:bodyPr>
          <a:lstStyle/>
          <a:p>
            <a:pPr marL="457200" indent="-457200">
              <a:buFont typeface="Wingdings" panose="05000000000000000000" pitchFamily="2" charset="2"/>
              <a:buChar char="Ø"/>
            </a:pPr>
            <a:r>
              <a:rPr lang="en-US" altLang="zh-TW" sz="2800" dirty="0"/>
              <a:t>DNN input: </a:t>
            </a:r>
            <a:endParaRPr lang="zh-TW" altLang="en-US" sz="2800" dirty="0"/>
          </a:p>
        </p:txBody>
      </p:sp>
      <p:sp>
        <p:nvSpPr>
          <p:cNvPr id="39" name="文字方塊 38"/>
          <p:cNvSpPr txBox="1"/>
          <p:nvPr/>
        </p:nvSpPr>
        <p:spPr>
          <a:xfrm>
            <a:off x="5303821" y="2165963"/>
            <a:ext cx="3294057" cy="523220"/>
          </a:xfrm>
          <a:prstGeom prst="rect">
            <a:avLst/>
          </a:prstGeom>
          <a:noFill/>
        </p:spPr>
        <p:txBody>
          <a:bodyPr wrap="square" rtlCol="0">
            <a:spAutoFit/>
          </a:bodyPr>
          <a:lstStyle/>
          <a:p>
            <a:r>
              <a:rPr lang="en-US" altLang="zh-TW" sz="2800" dirty="0"/>
              <a:t>One acoustic feature</a:t>
            </a:r>
            <a:endParaRPr lang="zh-TW" altLang="en-US" sz="2800" dirty="0"/>
          </a:p>
        </p:txBody>
      </p:sp>
      <p:sp>
        <p:nvSpPr>
          <p:cNvPr id="40" name="文字方塊 39"/>
          <p:cNvSpPr txBox="1"/>
          <p:nvPr/>
        </p:nvSpPr>
        <p:spPr>
          <a:xfrm>
            <a:off x="4806584" y="2727362"/>
            <a:ext cx="2770776" cy="523220"/>
          </a:xfrm>
          <a:prstGeom prst="rect">
            <a:avLst/>
          </a:prstGeom>
          <a:noFill/>
        </p:spPr>
        <p:txBody>
          <a:bodyPr wrap="square" rtlCol="0">
            <a:spAutoFit/>
          </a:bodyPr>
          <a:lstStyle/>
          <a:p>
            <a:pPr marL="457200" indent="-457200">
              <a:buFont typeface="Wingdings" panose="05000000000000000000" pitchFamily="2" charset="2"/>
              <a:buChar char="Ø"/>
            </a:pPr>
            <a:r>
              <a:rPr lang="en-US" altLang="zh-TW" sz="2800" dirty="0"/>
              <a:t>DNN output: </a:t>
            </a:r>
            <a:endParaRPr lang="zh-TW" altLang="en-US" sz="2800" dirty="0"/>
          </a:p>
        </p:txBody>
      </p:sp>
      <p:sp>
        <p:nvSpPr>
          <p:cNvPr id="41" name="文字方塊 40"/>
          <p:cNvSpPr txBox="1"/>
          <p:nvPr/>
        </p:nvSpPr>
        <p:spPr>
          <a:xfrm>
            <a:off x="5287861" y="3235939"/>
            <a:ext cx="3870099" cy="523220"/>
          </a:xfrm>
          <a:prstGeom prst="rect">
            <a:avLst/>
          </a:prstGeom>
          <a:noFill/>
        </p:spPr>
        <p:txBody>
          <a:bodyPr wrap="square" rtlCol="0">
            <a:spAutoFit/>
          </a:bodyPr>
          <a:lstStyle/>
          <a:p>
            <a:r>
              <a:rPr lang="en-US" altLang="zh-TW" sz="2800" dirty="0"/>
              <a:t>Probability of each state</a:t>
            </a:r>
            <a:endParaRPr lang="zh-TW" altLang="en-US" sz="2800" dirty="0"/>
          </a:p>
        </p:txBody>
      </p:sp>
      <p:sp>
        <p:nvSpPr>
          <p:cNvPr id="42" name="文字方塊 41"/>
          <p:cNvSpPr txBox="1"/>
          <p:nvPr/>
        </p:nvSpPr>
        <p:spPr>
          <a:xfrm>
            <a:off x="1855402" y="2485697"/>
            <a:ext cx="1176507" cy="461665"/>
          </a:xfrm>
          <a:prstGeom prst="rect">
            <a:avLst/>
          </a:prstGeom>
          <a:noFill/>
        </p:spPr>
        <p:txBody>
          <a:bodyPr wrap="square" rtlCol="0">
            <a:spAutoFit/>
          </a:bodyPr>
          <a:lstStyle/>
          <a:p>
            <a:r>
              <a:rPr lang="en-US" altLang="zh-TW" sz="2400" dirty="0"/>
              <a:t>P(</a:t>
            </a:r>
            <a:r>
              <a:rPr lang="en-US" altLang="zh-TW" sz="2400" dirty="0" err="1"/>
              <a:t>b|x</a:t>
            </a:r>
            <a:r>
              <a:rPr lang="en-US" altLang="zh-TW" sz="2400" baseline="-25000" dirty="0" err="1"/>
              <a:t>i</a:t>
            </a:r>
            <a:r>
              <a:rPr lang="en-US" altLang="zh-TW" sz="2400" dirty="0"/>
              <a:t>)</a:t>
            </a:r>
            <a:endParaRPr lang="zh-TW" altLang="en-US" sz="2400" dirty="0"/>
          </a:p>
        </p:txBody>
      </p:sp>
      <p:sp>
        <p:nvSpPr>
          <p:cNvPr id="43" name="文字方塊 42"/>
          <p:cNvSpPr txBox="1"/>
          <p:nvPr/>
        </p:nvSpPr>
        <p:spPr>
          <a:xfrm>
            <a:off x="2846427" y="2495009"/>
            <a:ext cx="1176507" cy="461665"/>
          </a:xfrm>
          <a:prstGeom prst="rect">
            <a:avLst/>
          </a:prstGeom>
          <a:noFill/>
        </p:spPr>
        <p:txBody>
          <a:bodyPr wrap="square" rtlCol="0">
            <a:spAutoFit/>
          </a:bodyPr>
          <a:lstStyle/>
          <a:p>
            <a:r>
              <a:rPr lang="en-US" altLang="zh-TW" sz="2400" dirty="0"/>
              <a:t>P(</a:t>
            </a:r>
            <a:r>
              <a:rPr lang="en-US" altLang="zh-TW" sz="2400" dirty="0" err="1"/>
              <a:t>c|x</a:t>
            </a:r>
            <a:r>
              <a:rPr lang="en-US" altLang="zh-TW" sz="2400" baseline="-25000" dirty="0" err="1"/>
              <a:t>i</a:t>
            </a:r>
            <a:r>
              <a:rPr lang="en-US" altLang="zh-TW" sz="2400" dirty="0"/>
              <a:t>)</a:t>
            </a:r>
            <a:endParaRPr lang="zh-TW" altLang="en-US" sz="2400" dirty="0"/>
          </a:p>
        </p:txBody>
      </p:sp>
      <p:sp>
        <p:nvSpPr>
          <p:cNvPr id="44" name="文字方塊 43"/>
          <p:cNvSpPr txBox="1"/>
          <p:nvPr/>
        </p:nvSpPr>
        <p:spPr>
          <a:xfrm>
            <a:off x="3818491" y="2463831"/>
            <a:ext cx="834601" cy="461665"/>
          </a:xfrm>
          <a:prstGeom prst="rect">
            <a:avLst/>
          </a:prstGeom>
          <a:noFill/>
        </p:spPr>
        <p:txBody>
          <a:bodyPr wrap="square" rtlCol="0">
            <a:spAutoFit/>
          </a:bodyPr>
          <a:lstStyle/>
          <a:p>
            <a:r>
              <a:rPr lang="en-US" altLang="zh-TW" sz="2400" dirty="0"/>
              <a:t>……</a:t>
            </a:r>
            <a:endParaRPr lang="zh-TW" altLang="en-US" sz="2400" dirty="0"/>
          </a:p>
        </p:txBody>
      </p:sp>
      <p:sp>
        <p:nvSpPr>
          <p:cNvPr id="19" name="橢圓 18"/>
          <p:cNvSpPr/>
          <p:nvPr/>
        </p:nvSpPr>
        <p:spPr>
          <a:xfrm>
            <a:off x="2765612" y="3341605"/>
            <a:ext cx="261610" cy="26161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45" name="橢圓 44"/>
          <p:cNvSpPr/>
          <p:nvPr/>
        </p:nvSpPr>
        <p:spPr>
          <a:xfrm>
            <a:off x="3118147" y="3341605"/>
            <a:ext cx="261610" cy="26161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46" name="橢圓 45"/>
          <p:cNvSpPr/>
          <p:nvPr/>
        </p:nvSpPr>
        <p:spPr>
          <a:xfrm>
            <a:off x="3469167" y="3341605"/>
            <a:ext cx="261610" cy="26161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47" name="文字方塊 46"/>
          <p:cNvSpPr txBox="1"/>
          <p:nvPr/>
        </p:nvSpPr>
        <p:spPr>
          <a:xfrm>
            <a:off x="3697513" y="3180003"/>
            <a:ext cx="834601" cy="461665"/>
          </a:xfrm>
          <a:prstGeom prst="rect">
            <a:avLst/>
          </a:prstGeom>
          <a:noFill/>
        </p:spPr>
        <p:txBody>
          <a:bodyPr wrap="square" rtlCol="0">
            <a:spAutoFit/>
          </a:bodyPr>
          <a:lstStyle/>
          <a:p>
            <a:r>
              <a:rPr lang="en-US" altLang="zh-TW" sz="2400" dirty="0">
                <a:solidFill>
                  <a:schemeClr val="bg1"/>
                </a:solidFill>
              </a:rPr>
              <a:t>……</a:t>
            </a:r>
            <a:endParaRPr lang="zh-TW" altLang="en-US" sz="2400" dirty="0">
              <a:solidFill>
                <a:schemeClr val="bg1"/>
              </a:solidFill>
            </a:endParaRPr>
          </a:p>
        </p:txBody>
      </p:sp>
      <p:cxnSp>
        <p:nvCxnSpPr>
          <p:cNvPr id="23" name="直線單箭頭接點 22"/>
          <p:cNvCxnSpPr/>
          <p:nvPr/>
        </p:nvCxnSpPr>
        <p:spPr>
          <a:xfrm flipH="1" flipV="1">
            <a:off x="1377767" y="2920434"/>
            <a:ext cx="1518650" cy="5466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endCxn id="42" idx="2"/>
          </p:cNvCxnSpPr>
          <p:nvPr/>
        </p:nvCxnSpPr>
        <p:spPr>
          <a:xfrm flipH="1" flipV="1">
            <a:off x="2443656" y="2947362"/>
            <a:ext cx="816599" cy="5197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endCxn id="43" idx="2"/>
          </p:cNvCxnSpPr>
          <p:nvPr/>
        </p:nvCxnSpPr>
        <p:spPr>
          <a:xfrm flipH="1" flipV="1">
            <a:off x="3434681" y="2956674"/>
            <a:ext cx="188565" cy="5408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5212226" y="3829504"/>
            <a:ext cx="3084574"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All the states use the same DNN</a:t>
            </a:r>
            <a:endParaRPr lang="zh-TW" altLang="en-US" sz="2800" dirty="0"/>
          </a:p>
        </p:txBody>
      </p:sp>
    </p:spTree>
    <p:extLst>
      <p:ext uri="{BB962C8B-B14F-4D97-AF65-F5344CB8AC3E}">
        <p14:creationId xmlns:p14="http://schemas.microsoft.com/office/powerpoint/2010/main" val="634911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P spid="24" grpId="0" animBg="1"/>
      <p:bldP spid="18" grpId="0" animBg="1"/>
      <p:bldP spid="34" grpId="0"/>
      <p:bldP spid="39" grpId="0"/>
      <p:bldP spid="40" grpId="0"/>
      <p:bldP spid="41" grpId="0"/>
      <p:bldP spid="42" grpId="0"/>
      <p:bldP spid="43" grpId="0"/>
      <p:bldP spid="44" grpId="0"/>
      <p:bldP spid="19" grpId="0" animBg="1"/>
      <p:bldP spid="45" grpId="0" animBg="1"/>
      <p:bldP spid="46" grpId="0" animBg="1"/>
      <p:bldP spid="47" grpId="0"/>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群組 24"/>
          <p:cNvGrpSpPr/>
          <p:nvPr/>
        </p:nvGrpSpPr>
        <p:grpSpPr>
          <a:xfrm>
            <a:off x="3393956" y="91377"/>
            <a:ext cx="5750044" cy="3649130"/>
            <a:chOff x="450170" y="1331171"/>
            <a:chExt cx="5750044" cy="3649130"/>
          </a:xfrm>
        </p:grpSpPr>
        <p:pic>
          <p:nvPicPr>
            <p:cNvPr id="11" name="圖片 10"/>
            <p:cNvPicPr>
              <a:picLocks noChangeAspect="1"/>
            </p:cNvPicPr>
            <p:nvPr/>
          </p:nvPicPr>
          <p:blipFill>
            <a:blip r:embed="rId3"/>
            <a:stretch>
              <a:fillRect/>
            </a:stretch>
          </p:blipFill>
          <p:spPr>
            <a:xfrm>
              <a:off x="1248259" y="1890777"/>
              <a:ext cx="4914900" cy="3076575"/>
            </a:xfrm>
            <a:prstGeom prst="rect">
              <a:avLst/>
            </a:prstGeom>
          </p:spPr>
        </p:pic>
        <p:sp>
          <p:nvSpPr>
            <p:cNvPr id="12" name="矩形 11"/>
            <p:cNvSpPr/>
            <p:nvPr/>
          </p:nvSpPr>
          <p:spPr>
            <a:xfrm>
              <a:off x="3302753" y="4503883"/>
              <a:ext cx="402956" cy="414365"/>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1962474" y="2784493"/>
              <a:ext cx="402956" cy="414365"/>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1248259" y="1890777"/>
              <a:ext cx="402956" cy="414365"/>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5760203" y="2756488"/>
              <a:ext cx="402956" cy="41436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5729039" y="1890776"/>
              <a:ext cx="402956" cy="414365"/>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477051" y="1792836"/>
              <a:ext cx="857250" cy="461665"/>
            </a:xfrm>
            <a:prstGeom prst="rect">
              <a:avLst/>
            </a:prstGeom>
            <a:noFill/>
          </p:spPr>
          <p:txBody>
            <a:bodyPr wrap="square" rtlCol="0">
              <a:spAutoFit/>
            </a:bodyPr>
            <a:lstStyle/>
            <a:p>
              <a:pPr algn="ctr"/>
              <a:r>
                <a:rPr lang="en-US" altLang="zh-TW" sz="2400" dirty="0"/>
                <a:t>high</a:t>
              </a:r>
              <a:endParaRPr lang="zh-TW" altLang="en-US" sz="2400" dirty="0"/>
            </a:p>
          </p:txBody>
        </p:sp>
        <p:sp>
          <p:nvSpPr>
            <p:cNvPr id="21" name="文字方塊 20"/>
            <p:cNvSpPr txBox="1"/>
            <p:nvPr/>
          </p:nvSpPr>
          <p:spPr>
            <a:xfrm>
              <a:off x="450170" y="4518636"/>
              <a:ext cx="857250" cy="461665"/>
            </a:xfrm>
            <a:prstGeom prst="rect">
              <a:avLst/>
            </a:prstGeom>
            <a:noFill/>
          </p:spPr>
          <p:txBody>
            <a:bodyPr wrap="square" rtlCol="0">
              <a:spAutoFit/>
            </a:bodyPr>
            <a:lstStyle/>
            <a:p>
              <a:pPr algn="ctr"/>
              <a:r>
                <a:rPr lang="en-US" altLang="zh-TW" sz="2400" dirty="0"/>
                <a:t>low</a:t>
              </a:r>
              <a:endParaRPr lang="zh-TW" altLang="en-US" sz="2400" dirty="0"/>
            </a:p>
          </p:txBody>
        </p:sp>
        <p:sp>
          <p:nvSpPr>
            <p:cNvPr id="22" name="文字方塊 21"/>
            <p:cNvSpPr txBox="1"/>
            <p:nvPr/>
          </p:nvSpPr>
          <p:spPr>
            <a:xfrm>
              <a:off x="1105224" y="1359771"/>
              <a:ext cx="857250" cy="461665"/>
            </a:xfrm>
            <a:prstGeom prst="rect">
              <a:avLst/>
            </a:prstGeom>
            <a:noFill/>
          </p:spPr>
          <p:txBody>
            <a:bodyPr wrap="square" rtlCol="0">
              <a:spAutoFit/>
            </a:bodyPr>
            <a:lstStyle/>
            <a:p>
              <a:pPr algn="ctr"/>
              <a:r>
                <a:rPr lang="en-US" altLang="zh-TW" sz="2400" dirty="0"/>
                <a:t>front</a:t>
              </a:r>
              <a:endParaRPr lang="zh-TW" altLang="en-US" sz="2400" dirty="0"/>
            </a:p>
          </p:txBody>
        </p:sp>
        <p:sp>
          <p:nvSpPr>
            <p:cNvPr id="23" name="文字方塊 22"/>
            <p:cNvSpPr txBox="1"/>
            <p:nvPr/>
          </p:nvSpPr>
          <p:spPr>
            <a:xfrm>
              <a:off x="5342964" y="1331171"/>
              <a:ext cx="857250" cy="461665"/>
            </a:xfrm>
            <a:prstGeom prst="rect">
              <a:avLst/>
            </a:prstGeom>
            <a:noFill/>
          </p:spPr>
          <p:txBody>
            <a:bodyPr wrap="square" rtlCol="0">
              <a:spAutoFit/>
            </a:bodyPr>
            <a:lstStyle/>
            <a:p>
              <a:pPr algn="ctr"/>
              <a:r>
                <a:rPr lang="en-US" altLang="zh-TW" sz="2400" dirty="0"/>
                <a:t>back</a:t>
              </a:r>
              <a:endParaRPr lang="zh-TW" altLang="en-US" sz="2400" dirty="0"/>
            </a:p>
          </p:txBody>
        </p:sp>
      </p:grpSp>
      <p:grpSp>
        <p:nvGrpSpPr>
          <p:cNvPr id="18" name="群組 17"/>
          <p:cNvGrpSpPr/>
          <p:nvPr/>
        </p:nvGrpSpPr>
        <p:grpSpPr>
          <a:xfrm>
            <a:off x="171774" y="3794481"/>
            <a:ext cx="4587654" cy="2768062"/>
            <a:chOff x="558108" y="2191397"/>
            <a:chExt cx="4587654" cy="2768062"/>
          </a:xfrm>
        </p:grpSpPr>
        <p:pic>
          <p:nvPicPr>
            <p:cNvPr id="4" name="圖片 3"/>
            <p:cNvPicPr>
              <a:picLocks noChangeAspect="1"/>
            </p:cNvPicPr>
            <p:nvPr/>
          </p:nvPicPr>
          <p:blipFill>
            <a:blip r:embed="rId4"/>
            <a:stretch>
              <a:fillRect/>
            </a:stretch>
          </p:blipFill>
          <p:spPr>
            <a:xfrm>
              <a:off x="628650" y="2191397"/>
              <a:ext cx="4517112" cy="2768062"/>
            </a:xfrm>
            <a:prstGeom prst="rect">
              <a:avLst/>
            </a:prstGeom>
          </p:spPr>
        </p:pic>
        <p:sp>
          <p:nvSpPr>
            <p:cNvPr id="5" name="文字方塊 4"/>
            <p:cNvSpPr txBox="1"/>
            <p:nvPr/>
          </p:nvSpPr>
          <p:spPr>
            <a:xfrm>
              <a:off x="1564715" y="4329759"/>
              <a:ext cx="821410" cy="523220"/>
            </a:xfrm>
            <a:prstGeom prst="rect">
              <a:avLst/>
            </a:prstGeom>
            <a:noFill/>
          </p:spPr>
          <p:txBody>
            <a:bodyPr wrap="square" rtlCol="0">
              <a:spAutoFit/>
            </a:bodyPr>
            <a:lstStyle/>
            <a:p>
              <a:pPr algn="ctr"/>
              <a:r>
                <a:rPr lang="en-US" altLang="zh-TW" sz="2800" dirty="0">
                  <a:solidFill>
                    <a:schemeClr val="bg1"/>
                  </a:solidFill>
                </a:rPr>
                <a:t>/a/</a:t>
              </a:r>
              <a:endParaRPr lang="zh-TW" altLang="en-US" sz="2800" dirty="0">
                <a:solidFill>
                  <a:schemeClr val="bg1"/>
                </a:solidFill>
              </a:endParaRPr>
            </a:p>
          </p:txBody>
        </p:sp>
        <p:sp>
          <p:nvSpPr>
            <p:cNvPr id="6" name="文字方塊 5"/>
            <p:cNvSpPr txBox="1"/>
            <p:nvPr/>
          </p:nvSpPr>
          <p:spPr>
            <a:xfrm>
              <a:off x="558108" y="2235644"/>
              <a:ext cx="821410" cy="523220"/>
            </a:xfrm>
            <a:prstGeom prst="rect">
              <a:avLst/>
            </a:prstGeom>
            <a:noFill/>
          </p:spPr>
          <p:txBody>
            <a:bodyPr wrap="square" rtlCol="0">
              <a:spAutoFit/>
            </a:bodyPr>
            <a:lstStyle/>
            <a:p>
              <a:pPr algn="ctr"/>
              <a:r>
                <a:rPr lang="en-US" altLang="zh-TW" sz="2800" dirty="0">
                  <a:solidFill>
                    <a:schemeClr val="bg1"/>
                  </a:solidFill>
                </a:rPr>
                <a:t>/</a:t>
              </a:r>
              <a:r>
                <a:rPr lang="en-US" altLang="zh-TW" sz="2800" dirty="0" err="1">
                  <a:solidFill>
                    <a:schemeClr val="bg1"/>
                  </a:solidFill>
                </a:rPr>
                <a:t>i</a:t>
              </a:r>
              <a:r>
                <a:rPr lang="en-US" altLang="zh-TW" sz="2800" dirty="0">
                  <a:solidFill>
                    <a:schemeClr val="bg1"/>
                  </a:solidFill>
                </a:rPr>
                <a:t>/</a:t>
              </a:r>
              <a:endParaRPr lang="zh-TW" altLang="en-US" sz="2800" dirty="0">
                <a:solidFill>
                  <a:schemeClr val="bg1"/>
                </a:solidFill>
              </a:endParaRPr>
            </a:p>
          </p:txBody>
        </p:sp>
        <p:sp>
          <p:nvSpPr>
            <p:cNvPr id="7" name="文字方塊 6"/>
            <p:cNvSpPr txBox="1"/>
            <p:nvPr/>
          </p:nvSpPr>
          <p:spPr>
            <a:xfrm>
              <a:off x="831128" y="3734152"/>
              <a:ext cx="821410" cy="523220"/>
            </a:xfrm>
            <a:prstGeom prst="rect">
              <a:avLst/>
            </a:prstGeom>
            <a:noFill/>
          </p:spPr>
          <p:txBody>
            <a:bodyPr wrap="square" rtlCol="0">
              <a:spAutoFit/>
            </a:bodyPr>
            <a:lstStyle/>
            <a:p>
              <a:pPr algn="ctr"/>
              <a:r>
                <a:rPr lang="en-US" altLang="zh-TW" sz="2800" dirty="0">
                  <a:solidFill>
                    <a:schemeClr val="bg1"/>
                  </a:solidFill>
                </a:rPr>
                <a:t>/e/</a:t>
              </a:r>
              <a:endParaRPr lang="zh-TW" altLang="en-US" sz="2800" dirty="0">
                <a:solidFill>
                  <a:schemeClr val="bg1"/>
                </a:solidFill>
              </a:endParaRPr>
            </a:p>
          </p:txBody>
        </p:sp>
        <p:sp>
          <p:nvSpPr>
            <p:cNvPr id="8" name="文字方塊 7"/>
            <p:cNvSpPr txBox="1"/>
            <p:nvPr/>
          </p:nvSpPr>
          <p:spPr>
            <a:xfrm>
              <a:off x="3759794" y="3757743"/>
              <a:ext cx="821410" cy="523220"/>
            </a:xfrm>
            <a:prstGeom prst="rect">
              <a:avLst/>
            </a:prstGeom>
            <a:noFill/>
          </p:spPr>
          <p:txBody>
            <a:bodyPr wrap="square" rtlCol="0">
              <a:spAutoFit/>
            </a:bodyPr>
            <a:lstStyle/>
            <a:p>
              <a:pPr algn="ctr"/>
              <a:r>
                <a:rPr lang="en-US" altLang="zh-TW" sz="2800" dirty="0">
                  <a:solidFill>
                    <a:schemeClr val="bg1"/>
                  </a:solidFill>
                </a:rPr>
                <a:t>/o/</a:t>
              </a:r>
              <a:endParaRPr lang="zh-TW" altLang="en-US" sz="2800" dirty="0">
                <a:solidFill>
                  <a:schemeClr val="bg1"/>
                </a:solidFill>
              </a:endParaRPr>
            </a:p>
          </p:txBody>
        </p:sp>
        <p:sp>
          <p:nvSpPr>
            <p:cNvPr id="9" name="文字方塊 8"/>
            <p:cNvSpPr txBox="1"/>
            <p:nvPr/>
          </p:nvSpPr>
          <p:spPr>
            <a:xfrm>
              <a:off x="4170499" y="2547580"/>
              <a:ext cx="821410" cy="523220"/>
            </a:xfrm>
            <a:prstGeom prst="rect">
              <a:avLst/>
            </a:prstGeom>
            <a:noFill/>
          </p:spPr>
          <p:txBody>
            <a:bodyPr wrap="square" rtlCol="0">
              <a:spAutoFit/>
            </a:bodyPr>
            <a:lstStyle/>
            <a:p>
              <a:pPr algn="ctr"/>
              <a:r>
                <a:rPr lang="en-US" altLang="zh-TW" sz="2800" dirty="0">
                  <a:solidFill>
                    <a:schemeClr val="bg1"/>
                  </a:solidFill>
                </a:rPr>
                <a:t>/u/</a:t>
              </a:r>
              <a:endParaRPr lang="zh-TW" altLang="en-US" sz="2800" dirty="0">
                <a:solidFill>
                  <a:schemeClr val="bg1"/>
                </a:solidFill>
              </a:endParaRPr>
            </a:p>
          </p:txBody>
        </p:sp>
      </p:grpSp>
      <p:sp>
        <p:nvSpPr>
          <p:cNvPr id="19" name="文字方塊 18"/>
          <p:cNvSpPr txBox="1"/>
          <p:nvPr/>
        </p:nvSpPr>
        <p:spPr>
          <a:xfrm>
            <a:off x="178534" y="2607843"/>
            <a:ext cx="2776701" cy="1200329"/>
          </a:xfrm>
          <a:prstGeom prst="rect">
            <a:avLst/>
          </a:prstGeom>
          <a:noFill/>
        </p:spPr>
        <p:txBody>
          <a:bodyPr wrap="square" rtlCol="0">
            <a:spAutoFit/>
          </a:bodyPr>
          <a:lstStyle/>
          <a:p>
            <a:r>
              <a:rPr lang="en-US" altLang="zh-TW" sz="2400" dirty="0"/>
              <a:t>Output of hidden layer reduce to two dimensions</a:t>
            </a:r>
            <a:endParaRPr lang="zh-TW" altLang="en-US" sz="2400" dirty="0"/>
          </a:p>
        </p:txBody>
      </p:sp>
      <p:sp>
        <p:nvSpPr>
          <p:cNvPr id="26" name="矩形 25"/>
          <p:cNvSpPr/>
          <p:nvPr/>
        </p:nvSpPr>
        <p:spPr>
          <a:xfrm>
            <a:off x="4906260" y="4021105"/>
            <a:ext cx="4015335" cy="830997"/>
          </a:xfrm>
          <a:prstGeom prst="rect">
            <a:avLst/>
          </a:prstGeom>
        </p:spPr>
        <p:txBody>
          <a:bodyPr wrap="square">
            <a:spAutoFit/>
          </a:bodyPr>
          <a:lstStyle/>
          <a:p>
            <a:pPr marL="285750" indent="-285750">
              <a:buFont typeface="Wingdings" panose="05000000000000000000" pitchFamily="2" charset="2"/>
              <a:buChar char="Ø"/>
            </a:pPr>
            <a:r>
              <a:rPr lang="en-US" altLang="zh-TW" sz="2400" dirty="0"/>
              <a:t>The lower layers </a:t>
            </a:r>
            <a:r>
              <a:rPr lang="zh-TW" altLang="en-US" sz="2400" dirty="0"/>
              <a:t>detect the manner of articulation</a:t>
            </a:r>
          </a:p>
        </p:txBody>
      </p:sp>
      <p:sp>
        <p:nvSpPr>
          <p:cNvPr id="27" name="矩形 26"/>
          <p:cNvSpPr/>
          <p:nvPr/>
        </p:nvSpPr>
        <p:spPr>
          <a:xfrm>
            <a:off x="4906260" y="4852102"/>
            <a:ext cx="3720463" cy="1200329"/>
          </a:xfrm>
          <a:prstGeom prst="rect">
            <a:avLst/>
          </a:prstGeom>
        </p:spPr>
        <p:txBody>
          <a:bodyPr wrap="square">
            <a:spAutoFit/>
          </a:bodyPr>
          <a:lstStyle/>
          <a:p>
            <a:pPr marL="285750" indent="-285750">
              <a:buFont typeface="Wingdings" panose="05000000000000000000" pitchFamily="2" charset="2"/>
              <a:buChar char="Ø"/>
            </a:pPr>
            <a:r>
              <a:rPr lang="en-US" altLang="zh-TW" sz="2400" dirty="0"/>
              <a:t>All the phonemes share the results from the same set of detectors.</a:t>
            </a:r>
            <a:endParaRPr lang="zh-TW" altLang="en-US" sz="2400" dirty="0"/>
          </a:p>
        </p:txBody>
      </p:sp>
      <p:sp>
        <p:nvSpPr>
          <p:cNvPr id="28" name="矩形 27"/>
          <p:cNvSpPr/>
          <p:nvPr/>
        </p:nvSpPr>
        <p:spPr>
          <a:xfrm>
            <a:off x="4906260" y="5994398"/>
            <a:ext cx="4022689" cy="461665"/>
          </a:xfrm>
          <a:prstGeom prst="rect">
            <a:avLst/>
          </a:prstGeom>
        </p:spPr>
        <p:txBody>
          <a:bodyPr wrap="square">
            <a:spAutoFit/>
          </a:bodyPr>
          <a:lstStyle/>
          <a:p>
            <a:pPr marL="285750" indent="-285750">
              <a:buFont typeface="Wingdings" panose="05000000000000000000" pitchFamily="2" charset="2"/>
              <a:buChar char="Ø"/>
            </a:pPr>
            <a:r>
              <a:rPr lang="en-US" altLang="zh-TW" sz="2400" dirty="0"/>
              <a:t>Use parameters effectively</a:t>
            </a:r>
            <a:endParaRPr lang="zh-TW" altLang="en-US" sz="2400" dirty="0"/>
          </a:p>
        </p:txBody>
      </p:sp>
      <p:sp>
        <p:nvSpPr>
          <p:cNvPr id="29" name="矩形 28"/>
          <p:cNvSpPr/>
          <p:nvPr/>
        </p:nvSpPr>
        <p:spPr>
          <a:xfrm>
            <a:off x="159484" y="345005"/>
            <a:ext cx="2739251" cy="523220"/>
          </a:xfrm>
          <a:prstGeom prst="rect">
            <a:avLst/>
          </a:prstGeom>
        </p:spPr>
        <p:txBody>
          <a:bodyPr wrap="square">
            <a:spAutoFit/>
          </a:bodyPr>
          <a:lstStyle/>
          <a:p>
            <a:r>
              <a:rPr lang="en-US" altLang="zh-TW" sz="2800" b="1" i="1" u="sng" dirty="0"/>
              <a:t>Modularization</a:t>
            </a:r>
            <a:endParaRPr lang="zh-TW" altLang="en-US" sz="2800" b="1" i="1" u="sng" dirty="0"/>
          </a:p>
        </p:txBody>
      </p:sp>
      <p:sp>
        <p:nvSpPr>
          <p:cNvPr id="30" name="矩形 29"/>
          <p:cNvSpPr/>
          <p:nvPr/>
        </p:nvSpPr>
        <p:spPr>
          <a:xfrm>
            <a:off x="159484" y="1094259"/>
            <a:ext cx="3583772" cy="1477328"/>
          </a:xfrm>
          <a:prstGeom prst="rect">
            <a:avLst/>
          </a:prstGeom>
        </p:spPr>
        <p:txBody>
          <a:bodyPr wrap="square">
            <a:spAutoFit/>
          </a:bodyPr>
          <a:lstStyle/>
          <a:p>
            <a:r>
              <a:rPr lang="en-US" altLang="zh-TW" dirty="0">
                <a:latin typeface="Arial" panose="020B0604020202020204" pitchFamily="34" charset="0"/>
              </a:rPr>
              <a:t>Vu, Ngoc </a:t>
            </a:r>
            <a:r>
              <a:rPr lang="en-US" altLang="zh-TW" dirty="0" err="1">
                <a:latin typeface="Arial" panose="020B0604020202020204" pitchFamily="34" charset="0"/>
              </a:rPr>
              <a:t>Thang</a:t>
            </a:r>
            <a:r>
              <a:rPr lang="en-US" altLang="zh-TW" dirty="0">
                <a:latin typeface="Arial" panose="020B0604020202020204" pitchFamily="34" charset="0"/>
              </a:rPr>
              <a:t>, </a:t>
            </a:r>
            <a:r>
              <a:rPr lang="en-US" altLang="zh-TW" dirty="0" err="1">
                <a:latin typeface="Arial" panose="020B0604020202020204" pitchFamily="34" charset="0"/>
              </a:rPr>
              <a:t>Jochen</a:t>
            </a:r>
            <a:r>
              <a:rPr lang="en-US" altLang="zh-TW" dirty="0">
                <a:latin typeface="Arial" panose="020B0604020202020204" pitchFamily="34" charset="0"/>
              </a:rPr>
              <a:t> Weiner, and </a:t>
            </a:r>
            <a:r>
              <a:rPr lang="en-US" altLang="zh-TW" dirty="0" err="1">
                <a:latin typeface="Arial" panose="020B0604020202020204" pitchFamily="34" charset="0"/>
              </a:rPr>
              <a:t>Tanja</a:t>
            </a:r>
            <a:r>
              <a:rPr lang="en-US" altLang="zh-TW" dirty="0">
                <a:latin typeface="Arial" panose="020B0604020202020204" pitchFamily="34" charset="0"/>
              </a:rPr>
              <a:t> Schultz. "Investigating the Learning Effect of Multilingual Bottle-Neck Features for ASR." </a:t>
            </a:r>
            <a:r>
              <a:rPr lang="en-US" altLang="zh-TW" i="1" dirty="0" err="1">
                <a:latin typeface="Arial" panose="020B0604020202020204" pitchFamily="34" charset="0"/>
              </a:rPr>
              <a:t>Interspeech</a:t>
            </a:r>
            <a:r>
              <a:rPr lang="en-US" altLang="zh-TW" dirty="0">
                <a:latin typeface="Arial" panose="020B0604020202020204" pitchFamily="34" charset="0"/>
              </a:rPr>
              <a:t>. 2014.</a:t>
            </a:r>
            <a:endParaRPr lang="zh-TW" altLang="en-US" dirty="0"/>
          </a:p>
        </p:txBody>
      </p:sp>
      <p:cxnSp>
        <p:nvCxnSpPr>
          <p:cNvPr id="3" name="直線單箭頭接點 2"/>
          <p:cNvCxnSpPr/>
          <p:nvPr/>
        </p:nvCxnSpPr>
        <p:spPr>
          <a:xfrm>
            <a:off x="3849462" y="1029947"/>
            <a:ext cx="0" cy="2249382"/>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flipH="1">
            <a:off x="4906260" y="381289"/>
            <a:ext cx="3380490"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38198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6" grpId="0"/>
      <p:bldP spid="27" grpId="0"/>
      <p:bldP spid="2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Analogy</a:t>
            </a:r>
            <a:endParaRPr lang="zh-TW" altLang="en-US" dirty="0"/>
          </a:p>
        </p:txBody>
      </p:sp>
      <p:sp>
        <p:nvSpPr>
          <p:cNvPr id="3" name="內容版面配置區 2"/>
          <p:cNvSpPr>
            <a:spLocks noGrp="1"/>
          </p:cNvSpPr>
          <p:nvPr>
            <p:ph sz="half" idx="1"/>
          </p:nvPr>
        </p:nvSpPr>
        <p:spPr/>
        <p:txBody>
          <a:bodyPr>
            <a:normAutofit/>
          </a:bodyPr>
          <a:lstStyle/>
          <a:p>
            <a:endParaRPr lang="en-US" altLang="zh-TW" dirty="0"/>
          </a:p>
          <a:p>
            <a:r>
              <a:rPr lang="en-US" altLang="zh-TW" sz="2400" dirty="0"/>
              <a:t>Logic circuits consists of </a:t>
            </a:r>
            <a:r>
              <a:rPr lang="en-US" altLang="zh-TW" sz="2400" b="1" dirty="0">
                <a:solidFill>
                  <a:srgbClr val="0000FF"/>
                </a:solidFill>
              </a:rPr>
              <a:t>gates</a:t>
            </a:r>
          </a:p>
          <a:p>
            <a:r>
              <a:rPr lang="en-US" altLang="zh-TW" sz="2400" b="1" dirty="0">
                <a:solidFill>
                  <a:srgbClr val="00B050"/>
                </a:solidFill>
              </a:rPr>
              <a:t>A two layers of logic gates </a:t>
            </a:r>
            <a:r>
              <a:rPr lang="en-US" altLang="zh-TW" sz="2400" dirty="0"/>
              <a:t>can represent </a:t>
            </a:r>
            <a:r>
              <a:rPr lang="en-US" altLang="zh-TW" sz="2400" b="1" dirty="0"/>
              <a:t>any Boolean function.</a:t>
            </a:r>
          </a:p>
          <a:p>
            <a:r>
              <a:rPr lang="en-US" altLang="zh-TW" sz="2400" dirty="0"/>
              <a:t>Using multiple layers of logic gates to build some functions are much simpler</a:t>
            </a:r>
          </a:p>
          <a:p>
            <a:endParaRPr lang="en-US" altLang="zh-TW" dirty="0"/>
          </a:p>
          <a:p>
            <a:endParaRPr lang="zh-TW" altLang="en-US" dirty="0"/>
          </a:p>
        </p:txBody>
      </p:sp>
      <p:sp>
        <p:nvSpPr>
          <p:cNvPr id="4" name="內容版面配置區 3"/>
          <p:cNvSpPr>
            <a:spLocks noGrp="1"/>
          </p:cNvSpPr>
          <p:nvPr>
            <p:ph sz="half" idx="2"/>
          </p:nvPr>
        </p:nvSpPr>
        <p:spPr/>
        <p:txBody>
          <a:bodyPr>
            <a:normAutofit/>
          </a:bodyPr>
          <a:lstStyle/>
          <a:p>
            <a:endParaRPr lang="en-US" altLang="zh-TW" dirty="0"/>
          </a:p>
          <a:p>
            <a:r>
              <a:rPr lang="en-US" altLang="zh-TW" sz="2400" dirty="0"/>
              <a:t>Neural network consists of </a:t>
            </a:r>
            <a:r>
              <a:rPr lang="en-US" altLang="zh-TW" sz="2400" b="1" dirty="0">
                <a:solidFill>
                  <a:srgbClr val="0000FF"/>
                </a:solidFill>
              </a:rPr>
              <a:t>neurons</a:t>
            </a:r>
          </a:p>
          <a:p>
            <a:r>
              <a:rPr lang="en-US" altLang="zh-TW" sz="2400" b="1" dirty="0">
                <a:solidFill>
                  <a:srgbClr val="00B050"/>
                </a:solidFill>
              </a:rPr>
              <a:t>A hidden layer network </a:t>
            </a:r>
            <a:r>
              <a:rPr lang="en-US" altLang="zh-TW" sz="2400" dirty="0"/>
              <a:t>can represent </a:t>
            </a:r>
            <a:r>
              <a:rPr lang="en-US" altLang="zh-TW" sz="2400" b="1" dirty="0"/>
              <a:t>any continuous function.</a:t>
            </a:r>
          </a:p>
          <a:p>
            <a:r>
              <a:rPr lang="en-US" altLang="zh-TW" sz="2400" dirty="0"/>
              <a:t>Using multiple layers of neurons to represent some functions are much simpler</a:t>
            </a:r>
          </a:p>
          <a:p>
            <a:endParaRPr lang="en-US" altLang="zh-TW" sz="2400" dirty="0"/>
          </a:p>
          <a:p>
            <a:endParaRPr lang="en-US" altLang="zh-TW" dirty="0"/>
          </a:p>
          <a:p>
            <a:endParaRPr lang="zh-TW" altLang="en-US" dirty="0"/>
          </a:p>
        </p:txBody>
      </p:sp>
      <p:sp>
        <p:nvSpPr>
          <p:cNvPr id="5" name="文字方塊 4"/>
          <p:cNvSpPr txBox="1"/>
          <p:nvPr/>
        </p:nvSpPr>
        <p:spPr>
          <a:xfrm>
            <a:off x="1884152" y="6285550"/>
            <a:ext cx="5375695" cy="461665"/>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TW" sz="2400" dirty="0"/>
              <a:t>This page is for EE background.</a:t>
            </a:r>
            <a:endParaRPr lang="zh-TW" altLang="en-US" sz="2400" dirty="0"/>
          </a:p>
        </p:txBody>
      </p:sp>
      <p:grpSp>
        <p:nvGrpSpPr>
          <p:cNvPr id="8" name="群組 7"/>
          <p:cNvGrpSpPr/>
          <p:nvPr/>
        </p:nvGrpSpPr>
        <p:grpSpPr>
          <a:xfrm>
            <a:off x="941580" y="5382552"/>
            <a:ext cx="3260339" cy="461665"/>
            <a:chOff x="1074058" y="5946129"/>
            <a:chExt cx="3260339" cy="461665"/>
          </a:xfrm>
        </p:grpSpPr>
        <p:sp>
          <p:nvSpPr>
            <p:cNvPr id="6" name="矩形 5"/>
            <p:cNvSpPr/>
            <p:nvPr/>
          </p:nvSpPr>
          <p:spPr>
            <a:xfrm>
              <a:off x="1943101" y="5946129"/>
              <a:ext cx="2391296" cy="461665"/>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en-US" altLang="zh-TW" sz="2400" dirty="0"/>
                <a:t>less gates needed</a:t>
              </a:r>
              <a:endParaRPr lang="zh-TW" altLang="en-US" sz="2400" dirty="0"/>
            </a:p>
          </p:txBody>
        </p:sp>
        <p:sp>
          <p:nvSpPr>
            <p:cNvPr id="7" name="向右箭號 6"/>
            <p:cNvSpPr/>
            <p:nvPr/>
          </p:nvSpPr>
          <p:spPr>
            <a:xfrm>
              <a:off x="1074058" y="5999293"/>
              <a:ext cx="754743" cy="3553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sp>
        <p:nvSpPr>
          <p:cNvPr id="9" name="矩形 8"/>
          <p:cNvSpPr/>
          <p:nvPr/>
        </p:nvSpPr>
        <p:spPr>
          <a:xfrm>
            <a:off x="1507420" y="1690689"/>
            <a:ext cx="2128660" cy="523220"/>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US" altLang="zh-TW" sz="2800" dirty="0"/>
              <a:t>Logic circuits </a:t>
            </a:r>
            <a:endParaRPr lang="zh-TW" altLang="en-US" sz="2800" dirty="0"/>
          </a:p>
        </p:txBody>
      </p:sp>
      <p:pic>
        <p:nvPicPr>
          <p:cNvPr id="78850" name="Picture 2" descr="http://www.labri.fr/perso/strandh/Teaching/AMP/Common/Strandh-Tutorial/exp-circuit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282" y="153241"/>
            <a:ext cx="3943350" cy="1514475"/>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5450403" y="1668760"/>
            <a:ext cx="2453107" cy="523220"/>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US" altLang="zh-TW" sz="2800" dirty="0"/>
              <a:t>Neural network</a:t>
            </a:r>
            <a:endParaRPr lang="zh-TW" altLang="en-US" sz="2800" dirty="0"/>
          </a:p>
        </p:txBody>
      </p:sp>
      <p:sp>
        <p:nvSpPr>
          <p:cNvPr id="10" name="向右箭號 9"/>
          <p:cNvSpPr/>
          <p:nvPr/>
        </p:nvSpPr>
        <p:spPr>
          <a:xfrm>
            <a:off x="4264444" y="4354287"/>
            <a:ext cx="427231" cy="68217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grpSp>
        <p:nvGrpSpPr>
          <p:cNvPr id="13" name="群組 12"/>
          <p:cNvGrpSpPr/>
          <p:nvPr/>
        </p:nvGrpSpPr>
        <p:grpSpPr>
          <a:xfrm>
            <a:off x="4963110" y="5238245"/>
            <a:ext cx="2303734" cy="830997"/>
            <a:chOff x="927211" y="5784436"/>
            <a:chExt cx="2303734" cy="830997"/>
          </a:xfrm>
        </p:grpSpPr>
        <p:sp>
          <p:nvSpPr>
            <p:cNvPr id="14" name="矩形 13"/>
            <p:cNvSpPr/>
            <p:nvPr/>
          </p:nvSpPr>
          <p:spPr>
            <a:xfrm>
              <a:off x="1372536" y="5784436"/>
              <a:ext cx="1858409" cy="830997"/>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a:r>
                <a:rPr lang="en-US" altLang="zh-TW" sz="2400" dirty="0"/>
                <a:t>less parameters</a:t>
              </a:r>
              <a:endParaRPr lang="zh-TW" altLang="en-US" sz="2400" dirty="0"/>
            </a:p>
          </p:txBody>
        </p:sp>
        <p:sp>
          <p:nvSpPr>
            <p:cNvPr id="15" name="向右箭號 14"/>
            <p:cNvSpPr/>
            <p:nvPr/>
          </p:nvSpPr>
          <p:spPr>
            <a:xfrm>
              <a:off x="927211" y="6022265"/>
              <a:ext cx="403617" cy="3553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sp>
        <p:nvSpPr>
          <p:cNvPr id="16" name="向右箭號 15"/>
          <p:cNvSpPr/>
          <p:nvPr/>
        </p:nvSpPr>
        <p:spPr>
          <a:xfrm>
            <a:off x="7319757" y="5476074"/>
            <a:ext cx="403617" cy="3553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7" name="矩形 16"/>
          <p:cNvSpPr/>
          <p:nvPr/>
        </p:nvSpPr>
        <p:spPr>
          <a:xfrm>
            <a:off x="7776287" y="5240516"/>
            <a:ext cx="1226226" cy="830997"/>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en-US" altLang="zh-TW" sz="2400" dirty="0"/>
              <a:t>less data?</a:t>
            </a:r>
            <a:endParaRPr lang="zh-TW" altLang="en-US" sz="2400" dirty="0"/>
          </a:p>
        </p:txBody>
      </p:sp>
    </p:spTree>
    <p:extLst>
      <p:ext uri="{BB962C8B-B14F-4D97-AF65-F5344CB8AC3E}">
        <p14:creationId xmlns:p14="http://schemas.microsoft.com/office/powerpoint/2010/main" val="275891328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8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9" grpId="0" animBg="1"/>
      <p:bldP spid="11" grpId="0" animBg="1"/>
      <p:bldP spid="10" grpId="0" animBg="1"/>
      <p:bldP spid="16"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Analogy</a:t>
            </a:r>
            <a:endParaRPr lang="zh-TW" altLang="en-US" dirty="0"/>
          </a:p>
        </p:txBody>
      </p:sp>
      <p:sp>
        <p:nvSpPr>
          <p:cNvPr id="3" name="內容版面配置區 2"/>
          <p:cNvSpPr>
            <a:spLocks noGrp="1"/>
          </p:cNvSpPr>
          <p:nvPr>
            <p:ph idx="1"/>
          </p:nvPr>
        </p:nvSpPr>
        <p:spPr/>
        <p:txBody>
          <a:bodyPr/>
          <a:lstStyle/>
          <a:p>
            <a:r>
              <a:rPr lang="en-US" altLang="zh-TW" dirty="0"/>
              <a:t>E.g. </a:t>
            </a:r>
            <a:r>
              <a:rPr lang="en-US" altLang="zh-TW" b="1" i="1" u="sng" dirty="0"/>
              <a:t>parity check</a:t>
            </a:r>
          </a:p>
          <a:p>
            <a:pPr lvl="1"/>
            <a:endParaRPr lang="en-US" altLang="zh-TW" dirty="0"/>
          </a:p>
        </p:txBody>
      </p:sp>
      <p:sp>
        <p:nvSpPr>
          <p:cNvPr id="7" name="矩形 6"/>
          <p:cNvSpPr/>
          <p:nvPr/>
        </p:nvSpPr>
        <p:spPr>
          <a:xfrm>
            <a:off x="2670412" y="2380129"/>
            <a:ext cx="1203960" cy="79696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Circuit</a:t>
            </a:r>
            <a:endParaRPr lang="zh-TW" altLang="en-US" sz="2400" dirty="0"/>
          </a:p>
        </p:txBody>
      </p:sp>
      <p:sp>
        <p:nvSpPr>
          <p:cNvPr id="8" name="矩形 7"/>
          <p:cNvSpPr/>
          <p:nvPr/>
        </p:nvSpPr>
        <p:spPr>
          <a:xfrm>
            <a:off x="2670412" y="3364565"/>
            <a:ext cx="1203960" cy="79696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Circuit</a:t>
            </a:r>
            <a:endParaRPr lang="zh-TW" altLang="en-US" sz="2400" dirty="0"/>
          </a:p>
        </p:txBody>
      </p:sp>
      <p:sp>
        <p:nvSpPr>
          <p:cNvPr id="9" name="文字方塊 8"/>
          <p:cNvSpPr txBox="1"/>
          <p:nvPr/>
        </p:nvSpPr>
        <p:spPr>
          <a:xfrm>
            <a:off x="4336580" y="2517909"/>
            <a:ext cx="1272209" cy="461665"/>
          </a:xfrm>
          <a:prstGeom prst="rect">
            <a:avLst/>
          </a:prstGeom>
          <a:noFill/>
        </p:spPr>
        <p:txBody>
          <a:bodyPr wrap="square" rtlCol="0">
            <a:spAutoFit/>
          </a:bodyPr>
          <a:lstStyle/>
          <a:p>
            <a:r>
              <a:rPr lang="en-US" altLang="zh-TW" sz="2400" dirty="0">
                <a:solidFill>
                  <a:srgbClr val="0000FF"/>
                </a:solidFill>
              </a:rPr>
              <a:t>1 (even)</a:t>
            </a:r>
            <a:endParaRPr lang="zh-TW" altLang="en-US" sz="2400" dirty="0">
              <a:solidFill>
                <a:srgbClr val="0000FF"/>
              </a:solidFill>
            </a:endParaRPr>
          </a:p>
        </p:txBody>
      </p:sp>
      <p:sp>
        <p:nvSpPr>
          <p:cNvPr id="10" name="文字方塊 9"/>
          <p:cNvSpPr txBox="1"/>
          <p:nvPr/>
        </p:nvSpPr>
        <p:spPr>
          <a:xfrm>
            <a:off x="4349637" y="3513948"/>
            <a:ext cx="1272209" cy="461665"/>
          </a:xfrm>
          <a:prstGeom prst="rect">
            <a:avLst/>
          </a:prstGeom>
          <a:noFill/>
        </p:spPr>
        <p:txBody>
          <a:bodyPr wrap="square" rtlCol="0">
            <a:spAutoFit/>
          </a:bodyPr>
          <a:lstStyle/>
          <a:p>
            <a:r>
              <a:rPr lang="en-US" altLang="zh-TW" sz="2400" dirty="0">
                <a:solidFill>
                  <a:srgbClr val="0000FF"/>
                </a:solidFill>
              </a:rPr>
              <a:t>0 (odd)</a:t>
            </a:r>
            <a:endParaRPr lang="zh-TW" altLang="en-US" sz="2400" dirty="0">
              <a:solidFill>
                <a:srgbClr val="0000FF"/>
              </a:solidFill>
            </a:endParaRPr>
          </a:p>
        </p:txBody>
      </p:sp>
      <p:sp>
        <p:nvSpPr>
          <p:cNvPr id="11" name="文字方塊 10"/>
          <p:cNvSpPr txBox="1"/>
          <p:nvPr/>
        </p:nvSpPr>
        <p:spPr>
          <a:xfrm>
            <a:off x="5803106" y="2300897"/>
            <a:ext cx="2710069" cy="830997"/>
          </a:xfrm>
          <a:prstGeom prst="rect">
            <a:avLst/>
          </a:prstGeom>
          <a:noFill/>
        </p:spPr>
        <p:txBody>
          <a:bodyPr wrap="square" rtlCol="0">
            <a:spAutoFit/>
          </a:bodyPr>
          <a:lstStyle/>
          <a:p>
            <a:r>
              <a:rPr lang="en-US" altLang="zh-TW" sz="2400" dirty="0"/>
              <a:t>For input sequence with d bits, </a:t>
            </a:r>
            <a:endParaRPr lang="zh-TW" altLang="en-US" sz="2400" dirty="0"/>
          </a:p>
        </p:txBody>
      </p:sp>
      <p:sp>
        <p:nvSpPr>
          <p:cNvPr id="12" name="文字方塊 11"/>
          <p:cNvSpPr txBox="1"/>
          <p:nvPr/>
        </p:nvSpPr>
        <p:spPr>
          <a:xfrm>
            <a:off x="5803106" y="3228561"/>
            <a:ext cx="2710069" cy="830997"/>
          </a:xfrm>
          <a:prstGeom prst="rect">
            <a:avLst/>
          </a:prstGeom>
          <a:noFill/>
        </p:spPr>
        <p:txBody>
          <a:bodyPr wrap="square" rtlCol="0">
            <a:spAutoFit/>
          </a:bodyPr>
          <a:lstStyle/>
          <a:p>
            <a:r>
              <a:rPr lang="en-US" altLang="zh-TW" sz="2400" dirty="0"/>
              <a:t>Two-layer circuit need O(2</a:t>
            </a:r>
            <a:r>
              <a:rPr lang="en-US" altLang="zh-TW" sz="2400" baseline="30000" dirty="0"/>
              <a:t>d</a:t>
            </a:r>
            <a:r>
              <a:rPr lang="en-US" altLang="zh-TW" sz="2400" dirty="0"/>
              <a:t>) gates.</a:t>
            </a:r>
            <a:endParaRPr lang="zh-TW" altLang="en-US" sz="2400" dirty="0"/>
          </a:p>
        </p:txBody>
      </p:sp>
      <p:sp>
        <p:nvSpPr>
          <p:cNvPr id="13" name="文字方塊 12"/>
          <p:cNvSpPr txBox="1"/>
          <p:nvPr/>
        </p:nvSpPr>
        <p:spPr>
          <a:xfrm>
            <a:off x="719527" y="2530744"/>
            <a:ext cx="1556633" cy="461665"/>
          </a:xfrm>
          <a:prstGeom prst="rect">
            <a:avLst/>
          </a:prstGeom>
          <a:noFill/>
        </p:spPr>
        <p:txBody>
          <a:bodyPr wrap="square" rtlCol="0">
            <a:spAutoFit/>
          </a:bodyPr>
          <a:lstStyle/>
          <a:p>
            <a:pPr algn="ctr"/>
            <a:r>
              <a:rPr lang="en-US" altLang="zh-TW" sz="2400" dirty="0">
                <a:solidFill>
                  <a:srgbClr val="FF0000"/>
                </a:solidFill>
              </a:rPr>
              <a:t>1   0   1   0   </a:t>
            </a:r>
            <a:endParaRPr lang="zh-TW" altLang="en-US" sz="2400" dirty="0">
              <a:solidFill>
                <a:srgbClr val="FF0000"/>
              </a:solidFill>
            </a:endParaRPr>
          </a:p>
        </p:txBody>
      </p:sp>
      <p:sp>
        <p:nvSpPr>
          <p:cNvPr id="14" name="文字方塊 13"/>
          <p:cNvSpPr txBox="1"/>
          <p:nvPr/>
        </p:nvSpPr>
        <p:spPr>
          <a:xfrm>
            <a:off x="762793" y="3513948"/>
            <a:ext cx="1569594" cy="461665"/>
          </a:xfrm>
          <a:prstGeom prst="rect">
            <a:avLst/>
          </a:prstGeom>
          <a:noFill/>
        </p:spPr>
        <p:txBody>
          <a:bodyPr wrap="square" rtlCol="0">
            <a:spAutoFit/>
          </a:bodyPr>
          <a:lstStyle/>
          <a:p>
            <a:r>
              <a:rPr lang="en-US" altLang="zh-TW" sz="2400" dirty="0">
                <a:solidFill>
                  <a:srgbClr val="FF0000"/>
                </a:solidFill>
              </a:rPr>
              <a:t>0   0   0   1   </a:t>
            </a:r>
            <a:endParaRPr lang="zh-TW" altLang="en-US" sz="2400" dirty="0">
              <a:solidFill>
                <a:srgbClr val="FF0000"/>
              </a:solidFill>
            </a:endParaRPr>
          </a:p>
        </p:txBody>
      </p:sp>
      <p:sp>
        <p:nvSpPr>
          <p:cNvPr id="15" name="向右箭號 14"/>
          <p:cNvSpPr/>
          <p:nvPr/>
        </p:nvSpPr>
        <p:spPr>
          <a:xfrm>
            <a:off x="2178235" y="2639374"/>
            <a:ext cx="478971" cy="2607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向右箭號 15"/>
          <p:cNvSpPr/>
          <p:nvPr/>
        </p:nvSpPr>
        <p:spPr>
          <a:xfrm>
            <a:off x="3870319" y="2618391"/>
            <a:ext cx="478971" cy="2607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向右箭號 16"/>
          <p:cNvSpPr/>
          <p:nvPr/>
        </p:nvSpPr>
        <p:spPr>
          <a:xfrm>
            <a:off x="2179359" y="3635413"/>
            <a:ext cx="478971" cy="2607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向右箭號 17"/>
          <p:cNvSpPr/>
          <p:nvPr/>
        </p:nvSpPr>
        <p:spPr>
          <a:xfrm>
            <a:off x="3871443" y="3614430"/>
            <a:ext cx="478971" cy="2607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9" name="物件 18"/>
          <p:cNvGraphicFramePr>
            <a:graphicFrameLocks noChangeAspect="1"/>
          </p:cNvGraphicFramePr>
          <p:nvPr>
            <p:extLst/>
          </p:nvPr>
        </p:nvGraphicFramePr>
        <p:xfrm>
          <a:off x="1732581" y="4858166"/>
          <a:ext cx="5726336" cy="1289715"/>
        </p:xfrm>
        <a:graphic>
          <a:graphicData uri="http://schemas.openxmlformats.org/presentationml/2006/ole">
            <mc:AlternateContent xmlns:mc="http://schemas.openxmlformats.org/markup-compatibility/2006">
              <mc:Choice xmlns:v="urn:schemas-microsoft-com:vml" Requires="v">
                <p:oleObj spid="_x0000_s10248" name="點陣圖影像" r:id="rId4" imgW="4229280" imgH="952560" progId="Paint.Picture">
                  <p:embed/>
                </p:oleObj>
              </mc:Choice>
              <mc:Fallback>
                <p:oleObj name="點陣圖影像" r:id="rId4" imgW="4229280" imgH="952560" progId="Paint.Picture">
                  <p:embed/>
                  <p:pic>
                    <p:nvPicPr>
                      <p:cNvPr id="19" name="物件 18"/>
                      <p:cNvPicPr/>
                      <p:nvPr/>
                    </p:nvPicPr>
                    <p:blipFill>
                      <a:blip r:embed="rId5"/>
                      <a:stretch>
                        <a:fillRect/>
                      </a:stretch>
                    </p:blipFill>
                    <p:spPr>
                      <a:xfrm>
                        <a:off x="1732581" y="4858166"/>
                        <a:ext cx="5726336" cy="1289715"/>
                      </a:xfrm>
                      <a:prstGeom prst="rect">
                        <a:avLst/>
                      </a:prstGeom>
                    </p:spPr>
                  </p:pic>
                </p:oleObj>
              </mc:Fallback>
            </mc:AlternateContent>
          </a:graphicData>
        </a:graphic>
      </p:graphicFrame>
      <p:sp>
        <p:nvSpPr>
          <p:cNvPr id="20" name="文字方塊 19"/>
          <p:cNvSpPr txBox="1"/>
          <p:nvPr/>
        </p:nvSpPr>
        <p:spPr>
          <a:xfrm>
            <a:off x="2729067" y="4456102"/>
            <a:ext cx="995688" cy="461665"/>
          </a:xfrm>
          <a:prstGeom prst="rect">
            <a:avLst/>
          </a:prstGeom>
          <a:noFill/>
        </p:spPr>
        <p:txBody>
          <a:bodyPr wrap="square" rtlCol="0">
            <a:spAutoFit/>
          </a:bodyPr>
          <a:lstStyle/>
          <a:p>
            <a:pPr algn="ctr"/>
            <a:r>
              <a:rPr lang="en-US" altLang="zh-TW" sz="2400" dirty="0"/>
              <a:t>XNOR</a:t>
            </a:r>
            <a:endParaRPr lang="zh-TW" altLang="en-US" sz="2400" dirty="0"/>
          </a:p>
        </p:txBody>
      </p:sp>
      <p:sp>
        <p:nvSpPr>
          <p:cNvPr id="21" name="文字方塊 20"/>
          <p:cNvSpPr txBox="1"/>
          <p:nvPr/>
        </p:nvSpPr>
        <p:spPr>
          <a:xfrm>
            <a:off x="1325764" y="6125614"/>
            <a:ext cx="6539969" cy="461665"/>
          </a:xfrm>
          <a:prstGeom prst="rect">
            <a:avLst/>
          </a:prstGeom>
          <a:noFill/>
        </p:spPr>
        <p:txBody>
          <a:bodyPr wrap="square" rtlCol="0">
            <a:spAutoFit/>
          </a:bodyPr>
          <a:lstStyle/>
          <a:p>
            <a:pPr algn="ctr"/>
            <a:r>
              <a:rPr lang="en-US" altLang="zh-TW" sz="2400" dirty="0"/>
              <a:t>With multiple layers, we need only O(d) gates.</a:t>
            </a:r>
            <a:endParaRPr lang="zh-TW" altLang="en-US" sz="2400" dirty="0"/>
          </a:p>
        </p:txBody>
      </p:sp>
      <p:cxnSp>
        <p:nvCxnSpPr>
          <p:cNvPr id="22" name="直線單箭頭接點 21"/>
          <p:cNvCxnSpPr/>
          <p:nvPr/>
        </p:nvCxnSpPr>
        <p:spPr>
          <a:xfrm>
            <a:off x="2069358" y="4814623"/>
            <a:ext cx="667657"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a:off x="3760272" y="5000569"/>
            <a:ext cx="667657"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a:off x="5349586" y="5269083"/>
            <a:ext cx="667657"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a:off x="6791260" y="5523083"/>
            <a:ext cx="667657"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6" name="文字方塊 25"/>
          <p:cNvSpPr txBox="1"/>
          <p:nvPr/>
        </p:nvSpPr>
        <p:spPr>
          <a:xfrm>
            <a:off x="1242685" y="4765552"/>
            <a:ext cx="641879" cy="461665"/>
          </a:xfrm>
          <a:prstGeom prst="rect">
            <a:avLst/>
          </a:prstGeom>
          <a:noFill/>
        </p:spPr>
        <p:txBody>
          <a:bodyPr wrap="square" rtlCol="0">
            <a:spAutoFit/>
          </a:bodyPr>
          <a:lstStyle/>
          <a:p>
            <a:pPr algn="ctr"/>
            <a:r>
              <a:rPr lang="en-US" altLang="zh-TW" sz="2400" dirty="0">
                <a:solidFill>
                  <a:srgbClr val="FF0000"/>
                </a:solidFill>
              </a:rPr>
              <a:t>1</a:t>
            </a:r>
            <a:endParaRPr lang="zh-TW" altLang="en-US" sz="2400" dirty="0">
              <a:solidFill>
                <a:srgbClr val="FF0000"/>
              </a:solidFill>
            </a:endParaRPr>
          </a:p>
        </p:txBody>
      </p:sp>
      <p:sp>
        <p:nvSpPr>
          <p:cNvPr id="27" name="文字方塊 26"/>
          <p:cNvSpPr txBox="1"/>
          <p:nvPr/>
        </p:nvSpPr>
        <p:spPr>
          <a:xfrm>
            <a:off x="1310721" y="5141398"/>
            <a:ext cx="505808" cy="461665"/>
          </a:xfrm>
          <a:prstGeom prst="rect">
            <a:avLst/>
          </a:prstGeom>
          <a:noFill/>
        </p:spPr>
        <p:txBody>
          <a:bodyPr wrap="square" rtlCol="0">
            <a:spAutoFit/>
          </a:bodyPr>
          <a:lstStyle/>
          <a:p>
            <a:pPr algn="ctr"/>
            <a:r>
              <a:rPr lang="en-US" altLang="zh-TW" sz="2400" dirty="0">
                <a:solidFill>
                  <a:srgbClr val="FF0000"/>
                </a:solidFill>
              </a:rPr>
              <a:t>0</a:t>
            </a:r>
            <a:endParaRPr lang="zh-TW" altLang="en-US" sz="2400" dirty="0">
              <a:solidFill>
                <a:srgbClr val="FF0000"/>
              </a:solidFill>
            </a:endParaRPr>
          </a:p>
        </p:txBody>
      </p:sp>
      <p:sp>
        <p:nvSpPr>
          <p:cNvPr id="28" name="文字方塊 27"/>
          <p:cNvSpPr txBox="1"/>
          <p:nvPr/>
        </p:nvSpPr>
        <p:spPr>
          <a:xfrm>
            <a:off x="1305417" y="5387244"/>
            <a:ext cx="516416" cy="461665"/>
          </a:xfrm>
          <a:prstGeom prst="rect">
            <a:avLst/>
          </a:prstGeom>
          <a:noFill/>
        </p:spPr>
        <p:txBody>
          <a:bodyPr wrap="square" rtlCol="0">
            <a:spAutoFit/>
          </a:bodyPr>
          <a:lstStyle/>
          <a:p>
            <a:pPr algn="ctr"/>
            <a:r>
              <a:rPr lang="en-US" altLang="zh-TW" sz="2400" dirty="0">
                <a:solidFill>
                  <a:srgbClr val="FF0000"/>
                </a:solidFill>
              </a:rPr>
              <a:t>1</a:t>
            </a:r>
            <a:endParaRPr lang="zh-TW" altLang="en-US" sz="2400" dirty="0">
              <a:solidFill>
                <a:srgbClr val="FF0000"/>
              </a:solidFill>
            </a:endParaRPr>
          </a:p>
        </p:txBody>
      </p:sp>
      <p:sp>
        <p:nvSpPr>
          <p:cNvPr id="29" name="文字方塊 28"/>
          <p:cNvSpPr txBox="1"/>
          <p:nvPr/>
        </p:nvSpPr>
        <p:spPr>
          <a:xfrm>
            <a:off x="1294617" y="5624834"/>
            <a:ext cx="555285" cy="461665"/>
          </a:xfrm>
          <a:prstGeom prst="rect">
            <a:avLst/>
          </a:prstGeom>
          <a:noFill/>
        </p:spPr>
        <p:txBody>
          <a:bodyPr wrap="square" rtlCol="0">
            <a:spAutoFit/>
          </a:bodyPr>
          <a:lstStyle/>
          <a:p>
            <a:pPr algn="ctr"/>
            <a:r>
              <a:rPr lang="en-US" altLang="zh-TW" sz="2400" dirty="0">
                <a:solidFill>
                  <a:srgbClr val="FF0000"/>
                </a:solidFill>
              </a:rPr>
              <a:t>0</a:t>
            </a:r>
            <a:endParaRPr lang="zh-TW" altLang="en-US" sz="2400" dirty="0">
              <a:solidFill>
                <a:srgbClr val="FF0000"/>
              </a:solidFill>
            </a:endParaRPr>
          </a:p>
        </p:txBody>
      </p:sp>
      <p:sp>
        <p:nvSpPr>
          <p:cNvPr id="30" name="文字方塊 29"/>
          <p:cNvSpPr txBox="1"/>
          <p:nvPr/>
        </p:nvSpPr>
        <p:spPr>
          <a:xfrm>
            <a:off x="3800738" y="5112560"/>
            <a:ext cx="505808" cy="461665"/>
          </a:xfrm>
          <a:prstGeom prst="rect">
            <a:avLst/>
          </a:prstGeom>
          <a:noFill/>
        </p:spPr>
        <p:txBody>
          <a:bodyPr wrap="square" rtlCol="0">
            <a:spAutoFit/>
          </a:bodyPr>
          <a:lstStyle/>
          <a:p>
            <a:pPr algn="ctr"/>
            <a:r>
              <a:rPr lang="en-US" altLang="zh-TW" sz="2400" dirty="0">
                <a:solidFill>
                  <a:srgbClr val="00B050"/>
                </a:solidFill>
              </a:rPr>
              <a:t>0</a:t>
            </a:r>
            <a:endParaRPr lang="zh-TW" altLang="en-US" sz="2400" dirty="0">
              <a:solidFill>
                <a:srgbClr val="00B050"/>
              </a:solidFill>
            </a:endParaRPr>
          </a:p>
        </p:txBody>
      </p:sp>
      <p:sp>
        <p:nvSpPr>
          <p:cNvPr id="31" name="文字方塊 30"/>
          <p:cNvSpPr txBox="1"/>
          <p:nvPr/>
        </p:nvSpPr>
        <p:spPr>
          <a:xfrm>
            <a:off x="5386727" y="5343392"/>
            <a:ext cx="505808" cy="461665"/>
          </a:xfrm>
          <a:prstGeom prst="rect">
            <a:avLst/>
          </a:prstGeom>
          <a:noFill/>
        </p:spPr>
        <p:txBody>
          <a:bodyPr wrap="square" rtlCol="0">
            <a:spAutoFit/>
          </a:bodyPr>
          <a:lstStyle/>
          <a:p>
            <a:pPr algn="ctr"/>
            <a:r>
              <a:rPr lang="en-US" altLang="zh-TW" sz="2400" dirty="0">
                <a:solidFill>
                  <a:srgbClr val="00B050"/>
                </a:solidFill>
              </a:rPr>
              <a:t>0</a:t>
            </a:r>
            <a:endParaRPr lang="zh-TW" altLang="en-US" sz="2400" dirty="0">
              <a:solidFill>
                <a:srgbClr val="00B050"/>
              </a:solidFill>
            </a:endParaRPr>
          </a:p>
        </p:txBody>
      </p:sp>
      <p:sp>
        <p:nvSpPr>
          <p:cNvPr id="32" name="文字方塊 31"/>
          <p:cNvSpPr txBox="1"/>
          <p:nvPr/>
        </p:nvSpPr>
        <p:spPr>
          <a:xfrm>
            <a:off x="7349429" y="5474986"/>
            <a:ext cx="505808"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pic>
        <p:nvPicPr>
          <p:cNvPr id="5143" name="Picture 23" descr="「XNOR」的圖片搜尋結果"/>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2684" y="137199"/>
            <a:ext cx="3981450" cy="1714500"/>
          </a:xfrm>
          <a:prstGeom prst="rect">
            <a:avLst/>
          </a:prstGeom>
          <a:noFill/>
          <a:extLst>
            <a:ext uri="{909E8E84-426E-40DD-AFC4-6F175D3DCCD1}">
              <a14:hiddenFill xmlns:a14="http://schemas.microsoft.com/office/drawing/2010/main">
                <a:solidFill>
                  <a:srgbClr val="FFFFFF"/>
                </a:solidFill>
              </a14:hiddenFill>
            </a:ext>
          </a:extLst>
        </p:spPr>
      </p:pic>
      <p:sp>
        <p:nvSpPr>
          <p:cNvPr id="4" name="橢圓 3"/>
          <p:cNvSpPr/>
          <p:nvPr/>
        </p:nvSpPr>
        <p:spPr>
          <a:xfrm>
            <a:off x="3656503" y="5142487"/>
            <a:ext cx="152400" cy="1524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橢圓 32"/>
          <p:cNvSpPr/>
          <p:nvPr/>
        </p:nvSpPr>
        <p:spPr>
          <a:xfrm>
            <a:off x="5282458" y="5347315"/>
            <a:ext cx="152400" cy="1524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橢圓 33"/>
          <p:cNvSpPr/>
          <p:nvPr/>
        </p:nvSpPr>
        <p:spPr>
          <a:xfrm>
            <a:off x="6900802" y="5601313"/>
            <a:ext cx="152400" cy="1524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21500656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P spid="9" grpId="0"/>
      <p:bldP spid="10" grpId="0"/>
      <p:bldP spid="11" grpId="0"/>
      <p:bldP spid="12" grpId="0"/>
      <p:bldP spid="13" grpId="0"/>
      <p:bldP spid="14" grpId="0"/>
      <p:bldP spid="15" grpId="0" animBg="1"/>
      <p:bldP spid="16" grpId="0" animBg="1"/>
      <p:bldP spid="17" grpId="0" animBg="1"/>
      <p:bldP spid="18" grpId="0" animBg="1"/>
      <p:bldP spid="20" grpId="0"/>
      <p:bldP spid="21" grpId="0"/>
      <p:bldP spid="26" grpId="0"/>
      <p:bldP spid="27" grpId="0"/>
      <p:bldP spid="28" grpId="0"/>
      <p:bldP spid="29" grpId="0"/>
      <p:bldP spid="30" grpId="0"/>
      <p:bldP spid="31" grpId="0"/>
      <p:bldP spid="32" grpId="0"/>
      <p:bldP spid="4" grpId="0" animBg="1"/>
      <p:bldP spid="33" grpId="0" animBg="1"/>
      <p:bldP spid="3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More Analogy</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7170" name="Picture 2" descr="「剪窗花」的圖片搜尋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263" y="1539362"/>
            <a:ext cx="6719887" cy="4969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63576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More Analogy</a:t>
            </a:r>
            <a:endParaRPr lang="zh-TW" altLang="en-US" dirty="0"/>
          </a:p>
        </p:txBody>
      </p:sp>
      <p:pic>
        <p:nvPicPr>
          <p:cNvPr id="12" name="圖片 11"/>
          <p:cNvPicPr>
            <a:picLocks noChangeAspect="1"/>
          </p:cNvPicPr>
          <p:nvPr/>
        </p:nvPicPr>
        <p:blipFill>
          <a:blip r:embed="rId2"/>
          <a:stretch>
            <a:fillRect/>
          </a:stretch>
        </p:blipFill>
        <p:spPr>
          <a:xfrm>
            <a:off x="779671" y="4369966"/>
            <a:ext cx="2279232" cy="2028077"/>
          </a:xfrm>
          <a:prstGeom prst="rect">
            <a:avLst/>
          </a:prstGeom>
        </p:spPr>
      </p:pic>
      <p:pic>
        <p:nvPicPr>
          <p:cNvPr id="13" name="圖片 12"/>
          <p:cNvPicPr>
            <a:picLocks noChangeAspect="1"/>
          </p:cNvPicPr>
          <p:nvPr/>
        </p:nvPicPr>
        <p:blipFill>
          <a:blip r:embed="rId3"/>
          <a:stretch>
            <a:fillRect/>
          </a:stretch>
        </p:blipFill>
        <p:spPr>
          <a:xfrm>
            <a:off x="1919287" y="2160169"/>
            <a:ext cx="5948363" cy="1870914"/>
          </a:xfrm>
          <a:prstGeom prst="rect">
            <a:avLst/>
          </a:prstGeom>
        </p:spPr>
      </p:pic>
      <p:pic>
        <p:nvPicPr>
          <p:cNvPr id="14" name="圖片 13"/>
          <p:cNvPicPr>
            <a:picLocks noChangeAspect="1"/>
          </p:cNvPicPr>
          <p:nvPr/>
        </p:nvPicPr>
        <p:blipFill>
          <a:blip r:embed="rId4"/>
          <a:stretch>
            <a:fillRect/>
          </a:stretch>
        </p:blipFill>
        <p:spPr>
          <a:xfrm>
            <a:off x="4438650" y="4310062"/>
            <a:ext cx="2893592" cy="2147887"/>
          </a:xfrm>
          <a:prstGeom prst="rect">
            <a:avLst/>
          </a:prstGeom>
        </p:spPr>
      </p:pic>
      <p:cxnSp>
        <p:nvCxnSpPr>
          <p:cNvPr id="16" name="直線單箭頭接點 15"/>
          <p:cNvCxnSpPr>
            <a:endCxn id="12" idx="0"/>
          </p:cNvCxnSpPr>
          <p:nvPr/>
        </p:nvCxnSpPr>
        <p:spPr>
          <a:xfrm flipH="1">
            <a:off x="1919287" y="3997745"/>
            <a:ext cx="83345" cy="37222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a:off x="5174456" y="3935458"/>
            <a:ext cx="254794" cy="37460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3" name="圖片 22"/>
          <p:cNvPicPr>
            <a:picLocks noChangeAspect="1"/>
          </p:cNvPicPr>
          <p:nvPr/>
        </p:nvPicPr>
        <p:blipFill>
          <a:blip r:embed="rId5"/>
          <a:stretch>
            <a:fillRect/>
          </a:stretch>
        </p:blipFill>
        <p:spPr>
          <a:xfrm>
            <a:off x="6294817" y="110896"/>
            <a:ext cx="1666875" cy="2019300"/>
          </a:xfrm>
          <a:prstGeom prst="rect">
            <a:avLst/>
          </a:prstGeom>
        </p:spPr>
      </p:pic>
      <p:pic>
        <p:nvPicPr>
          <p:cNvPr id="24" name="圖片 23"/>
          <p:cNvPicPr>
            <a:picLocks noChangeAspect="1"/>
          </p:cNvPicPr>
          <p:nvPr/>
        </p:nvPicPr>
        <p:blipFill>
          <a:blip r:embed="rId6"/>
          <a:stretch>
            <a:fillRect/>
          </a:stretch>
        </p:blipFill>
        <p:spPr>
          <a:xfrm>
            <a:off x="4438650" y="189117"/>
            <a:ext cx="1905000" cy="1895475"/>
          </a:xfrm>
          <a:prstGeom prst="rect">
            <a:avLst/>
          </a:prstGeom>
        </p:spPr>
      </p:pic>
      <p:sp>
        <p:nvSpPr>
          <p:cNvPr id="25" name="橢圓 24"/>
          <p:cNvSpPr/>
          <p:nvPr/>
        </p:nvSpPr>
        <p:spPr>
          <a:xfrm>
            <a:off x="7180423" y="1040138"/>
            <a:ext cx="193431" cy="19343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7" name="橢圓 26"/>
          <p:cNvSpPr/>
          <p:nvPr/>
        </p:nvSpPr>
        <p:spPr>
          <a:xfrm>
            <a:off x="4788694" y="1249878"/>
            <a:ext cx="193431" cy="19343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8" name="橢圓 27"/>
          <p:cNvSpPr/>
          <p:nvPr/>
        </p:nvSpPr>
        <p:spPr>
          <a:xfrm>
            <a:off x="5337517" y="1583613"/>
            <a:ext cx="193431" cy="19343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9" name="橢圓 28"/>
          <p:cNvSpPr/>
          <p:nvPr/>
        </p:nvSpPr>
        <p:spPr>
          <a:xfrm>
            <a:off x="5771015" y="1136854"/>
            <a:ext cx="193431" cy="19343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0" name="橢圓 29"/>
          <p:cNvSpPr/>
          <p:nvPr/>
        </p:nvSpPr>
        <p:spPr>
          <a:xfrm>
            <a:off x="5518547" y="502537"/>
            <a:ext cx="193431" cy="19343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1" name="橢圓 30"/>
          <p:cNvSpPr/>
          <p:nvPr/>
        </p:nvSpPr>
        <p:spPr>
          <a:xfrm>
            <a:off x="4805528" y="610683"/>
            <a:ext cx="193431" cy="19343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2" name="箭號: 向右 31"/>
          <p:cNvSpPr/>
          <p:nvPr/>
        </p:nvSpPr>
        <p:spPr>
          <a:xfrm>
            <a:off x="3217311" y="4943984"/>
            <a:ext cx="1062931" cy="47830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3" name="文字方塊 32"/>
          <p:cNvSpPr txBox="1"/>
          <p:nvPr/>
        </p:nvSpPr>
        <p:spPr>
          <a:xfrm>
            <a:off x="3208299" y="5422285"/>
            <a:ext cx="1548120" cy="830997"/>
          </a:xfrm>
          <a:prstGeom prst="rect">
            <a:avLst/>
          </a:prstGeom>
          <a:noFill/>
        </p:spPr>
        <p:txBody>
          <a:bodyPr wrap="square" rtlCol="0">
            <a:spAutoFit/>
          </a:bodyPr>
          <a:lstStyle/>
          <a:p>
            <a:r>
              <a:rPr lang="en-US" altLang="zh-TW" sz="2400" dirty="0"/>
              <a:t>Folding the space</a:t>
            </a:r>
            <a:endParaRPr lang="zh-TW" altLang="en-US" sz="2400" dirty="0"/>
          </a:p>
        </p:txBody>
      </p:sp>
      <p:sp>
        <p:nvSpPr>
          <p:cNvPr id="34" name="文字方塊 33"/>
          <p:cNvSpPr txBox="1"/>
          <p:nvPr/>
        </p:nvSpPr>
        <p:spPr>
          <a:xfrm>
            <a:off x="7373854" y="122198"/>
            <a:ext cx="1811758" cy="954107"/>
          </a:xfrm>
          <a:prstGeom prst="rect">
            <a:avLst/>
          </a:prstGeom>
          <a:noFill/>
        </p:spPr>
        <p:txBody>
          <a:bodyPr wrap="square" rtlCol="0">
            <a:spAutoFit/>
          </a:bodyPr>
          <a:lstStyle/>
          <a:p>
            <a:r>
              <a:rPr lang="en-US" altLang="zh-TW" sz="2800" dirty="0"/>
              <a:t>Use data effectively</a:t>
            </a:r>
            <a:endParaRPr lang="zh-TW" altLang="en-US" sz="2800" dirty="0"/>
          </a:p>
        </p:txBody>
      </p:sp>
    </p:spTree>
    <p:extLst>
      <p:ext uri="{BB962C8B-B14F-4D97-AF65-F5344CB8AC3E}">
        <p14:creationId xmlns:p14="http://schemas.microsoft.com/office/powerpoint/2010/main" val="195201703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28" grpId="0" animBg="1"/>
      <p:bldP spid="29" grpId="0" animBg="1"/>
      <p:bldP spid="30" grpId="0" animBg="1"/>
      <p:bldP spid="31" grpId="0" animBg="1"/>
      <p:bldP spid="32" grpId="0" animBg="1"/>
      <p:bldP spid="33" grpId="0"/>
      <p:bldP spid="3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p:cNvPicPr>
            <a:picLocks noChangeAspect="1"/>
          </p:cNvPicPr>
          <p:nvPr/>
        </p:nvPicPr>
        <p:blipFill>
          <a:blip r:embed="rId3"/>
          <a:stretch>
            <a:fillRect/>
          </a:stretch>
        </p:blipFill>
        <p:spPr>
          <a:xfrm>
            <a:off x="96078" y="3037306"/>
            <a:ext cx="2584795" cy="2334228"/>
          </a:xfrm>
          <a:prstGeom prst="rect">
            <a:avLst/>
          </a:prstGeom>
        </p:spPr>
      </p:pic>
      <p:pic>
        <p:nvPicPr>
          <p:cNvPr id="10" name="圖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58760" y="2615858"/>
            <a:ext cx="2741368" cy="2056026"/>
          </a:xfrm>
          <a:prstGeom prst="rect">
            <a:avLst/>
          </a:prstGeom>
        </p:spPr>
      </p:pic>
      <p:sp>
        <p:nvSpPr>
          <p:cNvPr id="2" name="標題 1"/>
          <p:cNvSpPr>
            <a:spLocks noGrp="1"/>
          </p:cNvSpPr>
          <p:nvPr>
            <p:ph type="title"/>
          </p:nvPr>
        </p:nvSpPr>
        <p:spPr/>
        <p:txBody>
          <a:bodyPr/>
          <a:lstStyle/>
          <a:p>
            <a:r>
              <a:rPr lang="en-US" altLang="zh-TW" dirty="0"/>
              <a:t>More Analogy - Experiment</a:t>
            </a:r>
            <a:endParaRPr lang="zh-TW" altLang="en-US" dirty="0"/>
          </a:p>
        </p:txBody>
      </p:sp>
      <p:pic>
        <p:nvPicPr>
          <p:cNvPr id="4" name="圖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98613" y="2614715"/>
            <a:ext cx="2742892" cy="2057169"/>
          </a:xfrm>
          <a:prstGeom prst="rect">
            <a:avLst/>
          </a:prstGeom>
        </p:spPr>
      </p:pic>
      <p:pic>
        <p:nvPicPr>
          <p:cNvPr id="5" name="圖片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20596" y="4485863"/>
            <a:ext cx="2735973" cy="2051980"/>
          </a:xfrm>
          <a:prstGeom prst="rect">
            <a:avLst/>
          </a:prstGeom>
        </p:spPr>
      </p:pic>
      <p:pic>
        <p:nvPicPr>
          <p:cNvPr id="11" name="圖片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82848" y="4490687"/>
            <a:ext cx="2754945" cy="2066208"/>
          </a:xfrm>
          <a:prstGeom prst="rect">
            <a:avLst/>
          </a:prstGeom>
        </p:spPr>
      </p:pic>
      <p:sp>
        <p:nvSpPr>
          <p:cNvPr id="12" name="文字方塊 11"/>
          <p:cNvSpPr txBox="1"/>
          <p:nvPr/>
        </p:nvSpPr>
        <p:spPr>
          <a:xfrm>
            <a:off x="3944404" y="2331099"/>
            <a:ext cx="2171700" cy="461665"/>
          </a:xfrm>
          <a:prstGeom prst="rect">
            <a:avLst/>
          </a:prstGeom>
          <a:noFill/>
        </p:spPr>
        <p:txBody>
          <a:bodyPr wrap="square" rtlCol="0">
            <a:spAutoFit/>
          </a:bodyPr>
          <a:lstStyle/>
          <a:p>
            <a:pPr algn="ctr"/>
            <a:r>
              <a:rPr lang="en-US" altLang="zh-TW" sz="2400" dirty="0"/>
              <a:t>10,0000</a:t>
            </a:r>
            <a:endParaRPr lang="zh-TW" altLang="en-US" sz="2400" dirty="0"/>
          </a:p>
        </p:txBody>
      </p:sp>
      <p:sp>
        <p:nvSpPr>
          <p:cNvPr id="14" name="文字方塊 13"/>
          <p:cNvSpPr txBox="1"/>
          <p:nvPr/>
        </p:nvSpPr>
        <p:spPr>
          <a:xfrm>
            <a:off x="6329896" y="2335923"/>
            <a:ext cx="2171700" cy="461665"/>
          </a:xfrm>
          <a:prstGeom prst="rect">
            <a:avLst/>
          </a:prstGeom>
          <a:noFill/>
        </p:spPr>
        <p:txBody>
          <a:bodyPr wrap="square" rtlCol="0">
            <a:spAutoFit/>
          </a:bodyPr>
          <a:lstStyle/>
          <a:p>
            <a:pPr algn="ctr"/>
            <a:r>
              <a:rPr lang="en-US" altLang="zh-TW" sz="2400" dirty="0"/>
              <a:t>2,0000</a:t>
            </a:r>
            <a:endParaRPr lang="zh-TW" altLang="en-US" sz="2400" dirty="0"/>
          </a:p>
        </p:txBody>
      </p:sp>
      <p:sp>
        <p:nvSpPr>
          <p:cNvPr id="16" name="文字方塊 15"/>
          <p:cNvSpPr txBox="1"/>
          <p:nvPr/>
        </p:nvSpPr>
        <p:spPr>
          <a:xfrm>
            <a:off x="2474325" y="3254704"/>
            <a:ext cx="1571723" cy="830997"/>
          </a:xfrm>
          <a:prstGeom prst="rect">
            <a:avLst/>
          </a:prstGeom>
          <a:noFill/>
        </p:spPr>
        <p:txBody>
          <a:bodyPr wrap="square" rtlCol="0">
            <a:spAutoFit/>
          </a:bodyPr>
          <a:lstStyle/>
          <a:p>
            <a:pPr algn="ctr"/>
            <a:r>
              <a:rPr lang="en-US" altLang="zh-TW" sz="2400" b="1" dirty="0"/>
              <a:t>1 hidden </a:t>
            </a:r>
          </a:p>
          <a:p>
            <a:pPr algn="ctr"/>
            <a:r>
              <a:rPr lang="en-US" altLang="zh-TW" sz="2400" b="1" dirty="0"/>
              <a:t>layer</a:t>
            </a:r>
            <a:endParaRPr lang="zh-TW" altLang="en-US" sz="2400" b="1" dirty="0"/>
          </a:p>
        </p:txBody>
      </p:sp>
      <p:sp>
        <p:nvSpPr>
          <p:cNvPr id="17" name="文字方塊 16"/>
          <p:cNvSpPr txBox="1"/>
          <p:nvPr/>
        </p:nvSpPr>
        <p:spPr>
          <a:xfrm>
            <a:off x="2144592" y="5081694"/>
            <a:ext cx="2171700" cy="830997"/>
          </a:xfrm>
          <a:prstGeom prst="rect">
            <a:avLst/>
          </a:prstGeom>
          <a:noFill/>
        </p:spPr>
        <p:txBody>
          <a:bodyPr wrap="square" rtlCol="0">
            <a:spAutoFit/>
          </a:bodyPr>
          <a:lstStyle/>
          <a:p>
            <a:pPr algn="ctr"/>
            <a:r>
              <a:rPr lang="en-US" altLang="zh-TW" sz="2400" b="1" dirty="0"/>
              <a:t>3 hidden </a:t>
            </a:r>
          </a:p>
          <a:p>
            <a:pPr algn="ctr"/>
            <a:r>
              <a:rPr lang="en-US" altLang="zh-TW" sz="2400" b="1" dirty="0"/>
              <a:t>layers</a:t>
            </a:r>
            <a:endParaRPr lang="zh-TW" altLang="en-US" sz="2400" b="1" dirty="0"/>
          </a:p>
        </p:txBody>
      </p:sp>
      <p:sp>
        <p:nvSpPr>
          <p:cNvPr id="15" name="矩形 14"/>
          <p:cNvSpPr/>
          <p:nvPr/>
        </p:nvSpPr>
        <p:spPr>
          <a:xfrm>
            <a:off x="3641947" y="1921520"/>
            <a:ext cx="5195846" cy="461665"/>
          </a:xfrm>
          <a:prstGeom prst="rect">
            <a:avLst/>
          </a:prstGeom>
        </p:spPr>
        <p:txBody>
          <a:bodyPr wrap="none">
            <a:spAutoFit/>
          </a:bodyPr>
          <a:lstStyle/>
          <a:p>
            <a:r>
              <a:rPr lang="en-US" altLang="zh-TW" sz="2400" b="1" dirty="0"/>
              <a:t>Different numbers of training examples</a:t>
            </a:r>
            <a:endParaRPr lang="zh-TW" altLang="en-US" sz="2400" b="1" dirty="0"/>
          </a:p>
        </p:txBody>
      </p:sp>
    </p:spTree>
    <p:extLst>
      <p:ext uri="{BB962C8B-B14F-4D97-AF65-F5344CB8AC3E}">
        <p14:creationId xmlns:p14="http://schemas.microsoft.com/office/powerpoint/2010/main" val="16651714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6" grpId="0"/>
      <p:bldP spid="17" grpId="0"/>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1825624"/>
            <a:ext cx="7886700" cy="5032375"/>
          </a:xfrm>
        </p:spPr>
        <p:txBody>
          <a:bodyPr/>
          <a:lstStyle/>
          <a:p>
            <a:r>
              <a:rPr lang="en-US" altLang="zh-TW" dirty="0"/>
              <a:t>Production line</a:t>
            </a:r>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p:txBody>
      </p:sp>
      <p:sp>
        <p:nvSpPr>
          <p:cNvPr id="5" name="矩形 4"/>
          <p:cNvSpPr/>
          <p:nvPr/>
        </p:nvSpPr>
        <p:spPr>
          <a:xfrm>
            <a:off x="1697256" y="3322930"/>
            <a:ext cx="6005627" cy="15706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a:t>End-to-end Learning</a:t>
            </a:r>
            <a:endParaRPr lang="zh-TW" altLang="en-US" dirty="0"/>
          </a:p>
        </p:txBody>
      </p:sp>
      <p:pic>
        <p:nvPicPr>
          <p:cNvPr id="4" name="圖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087" y="3379918"/>
            <a:ext cx="1391814" cy="1042001"/>
          </a:xfrm>
          <a:prstGeom prst="rect">
            <a:avLst/>
          </a:prstGeom>
        </p:spPr>
      </p:pic>
      <p:sp>
        <p:nvSpPr>
          <p:cNvPr id="6" name="文字方塊 5"/>
          <p:cNvSpPr txBox="1"/>
          <p:nvPr/>
        </p:nvSpPr>
        <p:spPr>
          <a:xfrm>
            <a:off x="7857046" y="3670819"/>
            <a:ext cx="1294818" cy="461665"/>
          </a:xfrm>
          <a:prstGeom prst="rect">
            <a:avLst/>
          </a:prstGeom>
          <a:noFill/>
        </p:spPr>
        <p:txBody>
          <a:bodyPr wrap="square" rtlCol="0">
            <a:spAutoFit/>
          </a:bodyPr>
          <a:lstStyle/>
          <a:p>
            <a:pPr algn="ctr"/>
            <a:r>
              <a:rPr lang="en-US" altLang="zh-TW" sz="2400" dirty="0"/>
              <a:t>“Hello”</a:t>
            </a:r>
            <a:endParaRPr lang="zh-TW" altLang="en-US" sz="2400" dirty="0"/>
          </a:p>
        </p:txBody>
      </p:sp>
      <p:sp>
        <p:nvSpPr>
          <p:cNvPr id="8" name="矩形 7"/>
          <p:cNvSpPr/>
          <p:nvPr/>
        </p:nvSpPr>
        <p:spPr>
          <a:xfrm>
            <a:off x="1795549" y="3457449"/>
            <a:ext cx="1531634" cy="9186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Simple</a:t>
            </a:r>
          </a:p>
          <a:p>
            <a:pPr algn="ctr"/>
            <a:r>
              <a:rPr lang="en-US" altLang="zh-TW" sz="2400" dirty="0"/>
              <a:t>Function 1</a:t>
            </a:r>
            <a:endParaRPr lang="zh-TW" altLang="en-US" sz="2400" dirty="0"/>
          </a:p>
        </p:txBody>
      </p:sp>
      <p:sp>
        <p:nvSpPr>
          <p:cNvPr id="9" name="矩形 8"/>
          <p:cNvSpPr/>
          <p:nvPr/>
        </p:nvSpPr>
        <p:spPr>
          <a:xfrm>
            <a:off x="3698068" y="3443709"/>
            <a:ext cx="1585646" cy="9186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Simple</a:t>
            </a:r>
          </a:p>
          <a:p>
            <a:pPr algn="ctr"/>
            <a:r>
              <a:rPr lang="en-US" altLang="zh-TW" sz="2400" dirty="0"/>
              <a:t>Function 2</a:t>
            </a:r>
            <a:endParaRPr lang="zh-TW" altLang="en-US" sz="2400" dirty="0"/>
          </a:p>
        </p:txBody>
      </p:sp>
      <p:sp>
        <p:nvSpPr>
          <p:cNvPr id="10" name="矩形 9"/>
          <p:cNvSpPr/>
          <p:nvPr/>
        </p:nvSpPr>
        <p:spPr>
          <a:xfrm>
            <a:off x="5945775" y="3458223"/>
            <a:ext cx="1652945" cy="9186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Simple</a:t>
            </a:r>
          </a:p>
          <a:p>
            <a:pPr algn="ctr"/>
            <a:r>
              <a:rPr lang="en-US" altLang="zh-TW" sz="2400" dirty="0"/>
              <a:t>Function N</a:t>
            </a:r>
            <a:endParaRPr lang="zh-TW" altLang="en-US" sz="2400" dirty="0"/>
          </a:p>
        </p:txBody>
      </p:sp>
      <p:sp>
        <p:nvSpPr>
          <p:cNvPr id="12" name="文字方塊 11"/>
          <p:cNvSpPr txBox="1"/>
          <p:nvPr/>
        </p:nvSpPr>
        <p:spPr>
          <a:xfrm>
            <a:off x="3058444" y="4431931"/>
            <a:ext cx="3367115" cy="461665"/>
          </a:xfrm>
          <a:prstGeom prst="rect">
            <a:avLst/>
          </a:prstGeom>
          <a:noFill/>
        </p:spPr>
        <p:txBody>
          <a:bodyPr wrap="square" rtlCol="0">
            <a:spAutoFit/>
          </a:bodyPr>
          <a:lstStyle/>
          <a:p>
            <a:pPr algn="ctr"/>
            <a:r>
              <a:rPr lang="en-US" altLang="zh-TW" sz="2400" dirty="0"/>
              <a:t>A very complex function</a:t>
            </a:r>
            <a:endParaRPr lang="zh-TW" altLang="en-US" sz="2400" dirty="0"/>
          </a:p>
        </p:txBody>
      </p:sp>
      <p:sp>
        <p:nvSpPr>
          <p:cNvPr id="13" name="圓柱 12"/>
          <p:cNvSpPr/>
          <p:nvPr/>
        </p:nvSpPr>
        <p:spPr>
          <a:xfrm>
            <a:off x="4677937" y="1793994"/>
            <a:ext cx="1636295" cy="1090863"/>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Model</a:t>
            </a:r>
            <a:endParaRPr lang="zh-TW" altLang="en-US" sz="2400" dirty="0"/>
          </a:p>
        </p:txBody>
      </p:sp>
      <p:sp>
        <p:nvSpPr>
          <p:cNvPr id="14" name="文字方塊 13"/>
          <p:cNvSpPr txBox="1"/>
          <p:nvPr/>
        </p:nvSpPr>
        <p:spPr>
          <a:xfrm>
            <a:off x="6443333" y="1965454"/>
            <a:ext cx="2390274" cy="830997"/>
          </a:xfrm>
          <a:prstGeom prst="rect">
            <a:avLst/>
          </a:prstGeom>
          <a:noFill/>
        </p:spPr>
        <p:txBody>
          <a:bodyPr wrap="square" rtlCol="0">
            <a:spAutoFit/>
          </a:bodyPr>
          <a:lstStyle/>
          <a:p>
            <a:r>
              <a:rPr lang="en-US" altLang="zh-TW" sz="2400" dirty="0"/>
              <a:t>Hypothesis Functions</a:t>
            </a:r>
            <a:endParaRPr lang="zh-TW" altLang="en-US" sz="2400" dirty="0"/>
          </a:p>
        </p:txBody>
      </p:sp>
      <p:sp>
        <p:nvSpPr>
          <p:cNvPr id="16" name="文字方塊 15"/>
          <p:cNvSpPr txBox="1"/>
          <p:nvPr/>
        </p:nvSpPr>
        <p:spPr>
          <a:xfrm>
            <a:off x="5240781" y="3629017"/>
            <a:ext cx="704994"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18" name="向右箭號 17"/>
          <p:cNvSpPr/>
          <p:nvPr/>
        </p:nvSpPr>
        <p:spPr>
          <a:xfrm>
            <a:off x="1376843" y="3801785"/>
            <a:ext cx="422472" cy="22993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9" name="向右箭號 18"/>
          <p:cNvSpPr/>
          <p:nvPr/>
        </p:nvSpPr>
        <p:spPr>
          <a:xfrm>
            <a:off x="3329135" y="3813949"/>
            <a:ext cx="422472" cy="22993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0" name="向右箭號 19"/>
          <p:cNvSpPr/>
          <p:nvPr/>
        </p:nvSpPr>
        <p:spPr>
          <a:xfrm>
            <a:off x="7589940" y="3785948"/>
            <a:ext cx="422472" cy="22993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22" name="直線接點 21"/>
          <p:cNvCxnSpPr/>
          <p:nvPr/>
        </p:nvCxnSpPr>
        <p:spPr>
          <a:xfrm flipH="1">
            <a:off x="1697256" y="2796451"/>
            <a:ext cx="2980681" cy="526479"/>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a:off x="6327407" y="2801786"/>
            <a:ext cx="1375476" cy="503414"/>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a:off x="896101" y="5331669"/>
            <a:ext cx="7607936" cy="830997"/>
          </a:xfrm>
          <a:prstGeom prst="rect">
            <a:avLst/>
          </a:prstGeom>
          <a:noFill/>
        </p:spPr>
        <p:txBody>
          <a:bodyPr wrap="square" rtlCol="0">
            <a:spAutoFit/>
          </a:bodyPr>
          <a:lstStyle/>
          <a:p>
            <a:r>
              <a:rPr lang="en-US" altLang="zh-TW" sz="2400" dirty="0">
                <a:solidFill>
                  <a:srgbClr val="FF0000"/>
                </a:solidFill>
              </a:rPr>
              <a:t>End-to-end training:</a:t>
            </a:r>
          </a:p>
          <a:p>
            <a:pPr algn="ctr"/>
            <a:r>
              <a:rPr lang="en-US" altLang="zh-TW" sz="2400" dirty="0">
                <a:solidFill>
                  <a:srgbClr val="FF0000"/>
                </a:solidFill>
              </a:rPr>
              <a:t>What each function should do is learned automatically</a:t>
            </a:r>
            <a:endParaRPr lang="zh-TW" altLang="en-US" sz="2400" dirty="0">
              <a:solidFill>
                <a:srgbClr val="FF0000"/>
              </a:solidFill>
            </a:endParaRPr>
          </a:p>
        </p:txBody>
      </p:sp>
    </p:spTree>
    <p:extLst>
      <p:ext uri="{BB962C8B-B14F-4D97-AF65-F5344CB8AC3E}">
        <p14:creationId xmlns:p14="http://schemas.microsoft.com/office/powerpoint/2010/main" val="305008274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p:bldP spid="8" grpId="0" animBg="1"/>
      <p:bldP spid="9" grpId="0" animBg="1"/>
      <p:bldP spid="10" grpId="0" animBg="1"/>
      <p:bldP spid="12" grpId="0"/>
      <p:bldP spid="13" grpId="0" animBg="1"/>
      <p:bldP spid="14" grpId="0"/>
      <p:bldP spid="16" grpId="0"/>
      <p:bldP spid="18" grpId="0" animBg="1"/>
      <p:bldP spid="19" grpId="0" animBg="1"/>
      <p:bldP spid="20" grpId="0" animBg="1"/>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Limitation of Logistic Regression</a:t>
            </a:r>
            <a:endParaRPr lang="zh-TW" altLang="en-US" dirty="0"/>
          </a:p>
        </p:txBody>
      </p:sp>
      <p:sp>
        <p:nvSpPr>
          <p:cNvPr id="3" name="內容版面配置區 2"/>
          <p:cNvSpPr>
            <a:spLocks noGrp="1"/>
          </p:cNvSpPr>
          <p:nvPr>
            <p:ph idx="1"/>
          </p:nvPr>
        </p:nvSpPr>
        <p:spPr/>
        <p:txBody>
          <a:bodyPr>
            <a:normAutofit/>
          </a:bodyPr>
          <a:lstStyle/>
          <a:p>
            <a:r>
              <a:rPr lang="en-US" altLang="zh-TW" b="1" i="1" u="sng" dirty="0"/>
              <a:t>Feature transformation</a:t>
            </a:r>
            <a:endParaRPr lang="zh-TW" altLang="en-US" b="1" i="1" u="sng" dirty="0"/>
          </a:p>
        </p:txBody>
      </p:sp>
      <p:grpSp>
        <p:nvGrpSpPr>
          <p:cNvPr id="13" name="群組 12"/>
          <p:cNvGrpSpPr/>
          <p:nvPr/>
        </p:nvGrpSpPr>
        <p:grpSpPr>
          <a:xfrm>
            <a:off x="762532" y="3454567"/>
            <a:ext cx="3561818" cy="3206261"/>
            <a:chOff x="4962612" y="3516210"/>
            <a:chExt cx="3561818" cy="3206261"/>
          </a:xfrm>
        </p:grpSpPr>
        <p:pic>
          <p:nvPicPr>
            <p:cNvPr id="14" name="圖片 13"/>
            <p:cNvPicPr>
              <a:picLocks noChangeAspect="1"/>
            </p:cNvPicPr>
            <p:nvPr/>
          </p:nvPicPr>
          <p:blipFill>
            <a:blip r:embed="rId3"/>
            <a:stretch>
              <a:fillRect/>
            </a:stretch>
          </p:blipFill>
          <p:spPr>
            <a:xfrm>
              <a:off x="5102840" y="3669596"/>
              <a:ext cx="3421590" cy="2970942"/>
            </a:xfrm>
            <a:prstGeom prst="rect">
              <a:avLst/>
            </a:prstGeom>
          </p:spPr>
        </p:pic>
        <p:graphicFrame>
          <p:nvGraphicFramePr>
            <p:cNvPr id="15" name="Object 12"/>
            <p:cNvGraphicFramePr>
              <a:graphicFrameLocks noChangeAspect="1"/>
            </p:cNvGraphicFramePr>
            <p:nvPr>
              <p:extLst/>
            </p:nvPr>
          </p:nvGraphicFramePr>
          <p:xfrm>
            <a:off x="8019078" y="6127158"/>
            <a:ext cx="425450" cy="595313"/>
          </p:xfrm>
          <a:graphic>
            <a:graphicData uri="http://schemas.openxmlformats.org/presentationml/2006/ole">
              <mc:AlternateContent xmlns:mc="http://schemas.openxmlformats.org/markup-compatibility/2006">
                <mc:Choice xmlns:v="urn:schemas-microsoft-com:vml" Requires="v">
                  <p:oleObj spid="_x0000_s2060" name="方程式" r:id="rId4" imgW="152280" imgH="215640" progId="Equation.3">
                    <p:embed/>
                  </p:oleObj>
                </mc:Choice>
                <mc:Fallback>
                  <p:oleObj name="方程式" r:id="rId4" imgW="152280" imgH="215640" progId="Equation.3">
                    <p:embed/>
                    <p:pic>
                      <p:nvPicPr>
                        <p:cNvPr id="15" name="Object 12"/>
                        <p:cNvPicPr>
                          <a:picLocks noChangeAspect="1" noChangeArrowheads="1"/>
                        </p:cNvPicPr>
                        <p:nvPr/>
                      </p:nvPicPr>
                      <p:blipFill>
                        <a:blip r:embed="rId5"/>
                        <a:srcRect/>
                        <a:stretch>
                          <a:fillRect/>
                        </a:stretch>
                      </p:blipFill>
                      <p:spPr bwMode="auto">
                        <a:xfrm>
                          <a:off x="8019078" y="6127158"/>
                          <a:ext cx="425450" cy="595313"/>
                        </a:xfrm>
                        <a:prstGeom prst="rect">
                          <a:avLst/>
                        </a:prstGeom>
                        <a:solidFill>
                          <a:schemeClr val="bg1"/>
                        </a:solidFill>
                        <a:extLst/>
                      </p:spPr>
                    </p:pic>
                  </p:oleObj>
                </mc:Fallback>
              </mc:AlternateContent>
            </a:graphicData>
          </a:graphic>
        </p:graphicFrame>
        <p:graphicFrame>
          <p:nvGraphicFramePr>
            <p:cNvPr id="16" name="Object 12"/>
            <p:cNvGraphicFramePr>
              <a:graphicFrameLocks noChangeAspect="1"/>
            </p:cNvGraphicFramePr>
            <p:nvPr>
              <p:extLst/>
            </p:nvPr>
          </p:nvGraphicFramePr>
          <p:xfrm>
            <a:off x="4962612" y="3516210"/>
            <a:ext cx="457200" cy="595313"/>
          </p:xfrm>
          <a:graphic>
            <a:graphicData uri="http://schemas.openxmlformats.org/presentationml/2006/ole">
              <mc:AlternateContent xmlns:mc="http://schemas.openxmlformats.org/markup-compatibility/2006">
                <mc:Choice xmlns:v="urn:schemas-microsoft-com:vml" Requires="v">
                  <p:oleObj spid="_x0000_s2061" name="方程式" r:id="rId6" imgW="164880" imgH="215640" progId="Equation.3">
                    <p:embed/>
                  </p:oleObj>
                </mc:Choice>
                <mc:Fallback>
                  <p:oleObj name="方程式" r:id="rId6" imgW="164880" imgH="215640" progId="Equation.3">
                    <p:embed/>
                    <p:pic>
                      <p:nvPicPr>
                        <p:cNvPr id="16" name="Object 12"/>
                        <p:cNvPicPr>
                          <a:picLocks noChangeAspect="1" noChangeArrowheads="1"/>
                        </p:cNvPicPr>
                        <p:nvPr/>
                      </p:nvPicPr>
                      <p:blipFill>
                        <a:blip r:embed="rId7"/>
                        <a:srcRect/>
                        <a:stretch>
                          <a:fillRect/>
                        </a:stretch>
                      </p:blipFill>
                      <p:spPr bwMode="auto">
                        <a:xfrm>
                          <a:off x="4962612" y="3516210"/>
                          <a:ext cx="457200" cy="595313"/>
                        </a:xfrm>
                        <a:prstGeom prst="rect">
                          <a:avLst/>
                        </a:prstGeom>
                        <a:solidFill>
                          <a:schemeClr val="bg1"/>
                        </a:solidFill>
                        <a:extLst/>
                      </p:spPr>
                    </p:pic>
                  </p:oleObj>
                </mc:Fallback>
              </mc:AlternateContent>
            </a:graphicData>
          </a:graphic>
        </p:graphicFrame>
      </p:grpSp>
      <mc:AlternateContent xmlns:mc="http://schemas.openxmlformats.org/markup-compatibility/2006" xmlns:a14="http://schemas.microsoft.com/office/drawing/2010/main">
        <mc:Choice Requires="a14">
          <p:sp>
            <p:nvSpPr>
              <p:cNvPr id="9" name="文字方塊 8"/>
              <p:cNvSpPr txBox="1"/>
              <p:nvPr/>
            </p:nvSpPr>
            <p:spPr>
              <a:xfrm>
                <a:off x="1396756" y="5294215"/>
                <a:ext cx="463652" cy="615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
                                <a:rPr lang="en-US" altLang="zh-TW" sz="2400" b="0" i="1" smtClean="0">
                                  <a:latin typeface="Cambria Math" panose="02040503050406030204" pitchFamily="18" charset="0"/>
                                </a:rPr>
                                <m:t>0</m:t>
                              </m:r>
                            </m:e>
                            <m:e>
                              <m:r>
                                <a:rPr lang="en-US" altLang="zh-TW" sz="2400" b="0" i="1" smtClean="0">
                                  <a:latin typeface="Cambria Math" panose="02040503050406030204" pitchFamily="18" charset="0"/>
                                </a:rPr>
                                <m:t>0</m:t>
                              </m:r>
                            </m:e>
                          </m:eqArr>
                        </m:e>
                      </m:d>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1396756" y="5294215"/>
                <a:ext cx="463652" cy="61581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3146906" y="4049880"/>
                <a:ext cx="463652" cy="6134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
                                <a:rPr lang="en-US" altLang="zh-TW" sz="2400" b="0" i="1" smtClean="0">
                                  <a:latin typeface="Cambria Math" panose="02040503050406030204" pitchFamily="18" charset="0"/>
                                </a:rPr>
                                <m:t>1</m:t>
                              </m:r>
                            </m:e>
                            <m:e>
                              <m:r>
                                <a:rPr lang="en-US" altLang="zh-TW" sz="2400" b="0" i="1" smtClean="0">
                                  <a:latin typeface="Cambria Math" panose="02040503050406030204" pitchFamily="18" charset="0"/>
                                </a:rPr>
                                <m:t>1</m:t>
                              </m:r>
                            </m:e>
                          </m:eqArr>
                        </m:e>
                      </m:d>
                    </m:oMath>
                  </m:oMathPara>
                </a14:m>
                <a:endParaRPr lang="zh-TW" altLang="en-US" sz="24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3146906" y="4049880"/>
                <a:ext cx="463652" cy="613438"/>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p:cNvSpPr txBox="1"/>
              <p:nvPr/>
            </p:nvSpPr>
            <p:spPr>
              <a:xfrm>
                <a:off x="1396756" y="4072521"/>
                <a:ext cx="463652" cy="6134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
                                <a:rPr lang="en-US" altLang="zh-TW" sz="2400" b="0" i="1" smtClean="0">
                                  <a:latin typeface="Cambria Math" panose="02040503050406030204" pitchFamily="18" charset="0"/>
                                </a:rPr>
                                <m:t>0</m:t>
                              </m:r>
                            </m:e>
                            <m:e>
                              <m:r>
                                <a:rPr lang="en-US" altLang="zh-TW" sz="2400" b="0" i="1" smtClean="0">
                                  <a:latin typeface="Cambria Math" panose="02040503050406030204" pitchFamily="18" charset="0"/>
                                </a:rPr>
                                <m:t>1</m:t>
                              </m:r>
                            </m:e>
                          </m:eqArr>
                        </m:e>
                      </m:d>
                    </m:oMath>
                  </m:oMathPara>
                </a14:m>
                <a:endParaRPr lang="zh-TW" altLang="en-US" sz="24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1396756" y="4072521"/>
                <a:ext cx="463652" cy="613438"/>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3146906" y="5296587"/>
                <a:ext cx="463652" cy="6134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
                                <a:rPr lang="en-US" altLang="zh-TW" sz="2400" b="0" i="1" smtClean="0">
                                  <a:latin typeface="Cambria Math" panose="02040503050406030204" pitchFamily="18" charset="0"/>
                                </a:rPr>
                                <m:t>0</m:t>
                              </m:r>
                            </m:e>
                            <m:e>
                              <m:r>
                                <a:rPr lang="en-US" altLang="zh-TW" sz="2400" b="0" i="1" smtClean="0">
                                  <a:latin typeface="Cambria Math" panose="02040503050406030204" pitchFamily="18" charset="0"/>
                                </a:rPr>
                                <m:t>1</m:t>
                              </m:r>
                            </m:e>
                          </m:eqArr>
                        </m:e>
                      </m:d>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3146906" y="5296587"/>
                <a:ext cx="463652" cy="613438"/>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p:cNvSpPr txBox="1"/>
              <p:nvPr/>
            </p:nvSpPr>
            <p:spPr>
              <a:xfrm>
                <a:off x="892691" y="2867522"/>
                <a:ext cx="596830" cy="6149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e>
                            <m:e>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e>
                          </m:eqArr>
                        </m:e>
                      </m:d>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892691" y="2867522"/>
                <a:ext cx="596830" cy="614912"/>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p:cNvSpPr txBox="1"/>
              <p:nvPr/>
            </p:nvSpPr>
            <p:spPr>
              <a:xfrm>
                <a:off x="4804291" y="2800676"/>
                <a:ext cx="605294" cy="7493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m:t>
                                  </m:r>
                                </m:sup>
                              </m:sSubSup>
                            </m:e>
                            <m:e>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e>
                          </m:eqArr>
                        </m:e>
                      </m:d>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4804291" y="2800676"/>
                <a:ext cx="605294" cy="749372"/>
              </a:xfrm>
              <a:prstGeom prst="rect">
                <a:avLst/>
              </a:prstGeom>
              <a:blipFill>
                <a:blip r:embed="rId13"/>
                <a:stretch>
                  <a:fillRect/>
                </a:stretch>
              </a:blipFill>
            </p:spPr>
            <p:txBody>
              <a:bodyPr/>
              <a:lstStyle/>
              <a:p>
                <a:r>
                  <a:rPr lang="zh-TW" altLang="en-US">
                    <a:noFill/>
                  </a:rPr>
                  <a:t> </a:t>
                </a:r>
              </a:p>
            </p:txBody>
          </p:sp>
        </mc:Fallback>
      </mc:AlternateContent>
      <p:sp>
        <p:nvSpPr>
          <p:cNvPr id="19" name="箭號: 向右 18"/>
          <p:cNvSpPr/>
          <p:nvPr/>
        </p:nvSpPr>
        <p:spPr>
          <a:xfrm>
            <a:off x="1533971" y="3101661"/>
            <a:ext cx="3225870" cy="195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0" name="文字方塊 19"/>
              <p:cNvSpPr txBox="1"/>
              <p:nvPr/>
            </p:nvSpPr>
            <p:spPr>
              <a:xfrm>
                <a:off x="5680270" y="1549857"/>
                <a:ext cx="2348224" cy="1229247"/>
              </a:xfrm>
              <a:prstGeom prst="rect">
                <a:avLst/>
              </a:prstGeom>
              <a:noFill/>
            </p:spPr>
            <p:txBody>
              <a:bodyPr wrap="square" lIns="0" tIns="0" rIns="0" bIns="0" rtlCol="0">
                <a:spAutoFit/>
              </a:bodyPr>
              <a:lstStyle/>
              <a:p>
                <a14:m>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a14:m>
                <a:r>
                  <a:rPr lang="en-US" altLang="zh-TW" sz="2400" dirty="0"/>
                  <a:t>: distance to </a:t>
                </a:r>
                <a14:m>
                  <m:oMath xmlns:m="http://schemas.openxmlformats.org/officeDocument/2006/math">
                    <m:d>
                      <m:dPr>
                        <m:begChr m:val="["/>
                        <m:endChr m:val="]"/>
                        <m:ctrlPr>
                          <a:rPr lang="en-US" altLang="zh-TW" sz="2400" i="1">
                            <a:latin typeface="Cambria Math" panose="02040503050406030204" pitchFamily="18" charset="0"/>
                          </a:rPr>
                        </m:ctrlPr>
                      </m:dPr>
                      <m:e>
                        <m:eqArr>
                          <m:eqArrPr>
                            <m:ctrlPr>
                              <a:rPr lang="en-US" altLang="zh-TW" sz="2400" i="1">
                                <a:latin typeface="Cambria Math" panose="02040503050406030204" pitchFamily="18" charset="0"/>
                              </a:rPr>
                            </m:ctrlPr>
                          </m:eqArrPr>
                          <m:e>
                            <m:r>
                              <a:rPr lang="en-US" altLang="zh-TW" sz="2400" i="1">
                                <a:latin typeface="Cambria Math" panose="02040503050406030204" pitchFamily="18" charset="0"/>
                              </a:rPr>
                              <m:t>0</m:t>
                            </m:r>
                          </m:e>
                          <m:e>
                            <m:r>
                              <a:rPr lang="en-US" altLang="zh-TW" sz="2400" i="1">
                                <a:latin typeface="Cambria Math" panose="02040503050406030204" pitchFamily="18" charset="0"/>
                              </a:rPr>
                              <m:t>0</m:t>
                            </m:r>
                          </m:e>
                        </m:eqArr>
                      </m:e>
                    </m:d>
                  </m:oMath>
                </a14:m>
                <a:endParaRPr lang="zh-TW" altLang="en-US" sz="2400" dirty="0"/>
              </a:p>
              <a:p>
                <a14:m>
                  <m:oMath xmlns:m="http://schemas.openxmlformats.org/officeDocument/2006/math">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a14:m>
                <a:r>
                  <a:rPr lang="en-US" altLang="zh-TW" sz="2400" dirty="0"/>
                  <a:t>: distance to </a:t>
                </a:r>
                <a14:m>
                  <m:oMath xmlns:m="http://schemas.openxmlformats.org/officeDocument/2006/math">
                    <m:d>
                      <m:dPr>
                        <m:begChr m:val="["/>
                        <m:endChr m:val="]"/>
                        <m:ctrlPr>
                          <a:rPr lang="en-US" altLang="zh-TW" sz="2400" i="1">
                            <a:latin typeface="Cambria Math" panose="02040503050406030204" pitchFamily="18" charset="0"/>
                          </a:rPr>
                        </m:ctrlPr>
                      </m:dPr>
                      <m:e>
                        <m:eqArr>
                          <m:eqArrPr>
                            <m:ctrlPr>
                              <a:rPr lang="en-US" altLang="zh-TW" sz="2400" i="1">
                                <a:latin typeface="Cambria Math" panose="02040503050406030204" pitchFamily="18" charset="0"/>
                              </a:rPr>
                            </m:ctrlPr>
                          </m:eqArrPr>
                          <m:e>
                            <m:r>
                              <a:rPr lang="en-US" altLang="zh-TW" sz="2400" b="0" i="1" smtClean="0">
                                <a:latin typeface="Cambria Math" panose="02040503050406030204" pitchFamily="18" charset="0"/>
                              </a:rPr>
                              <m:t>1</m:t>
                            </m:r>
                          </m:e>
                          <m:e>
                            <m:r>
                              <a:rPr lang="en-US" altLang="zh-TW" sz="2400" b="0" i="1" smtClean="0">
                                <a:latin typeface="Cambria Math" panose="02040503050406030204" pitchFamily="18" charset="0"/>
                              </a:rPr>
                              <m:t>1</m:t>
                            </m:r>
                          </m:e>
                        </m:eqArr>
                      </m:e>
                    </m:d>
                  </m:oMath>
                </a14:m>
                <a:endParaRPr lang="zh-TW" altLang="en-US" sz="24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5680270" y="1549857"/>
                <a:ext cx="2348224" cy="1229247"/>
              </a:xfrm>
              <a:prstGeom prst="rect">
                <a:avLst/>
              </a:prstGeom>
              <a:blipFill>
                <a:blip r:embed="rId14"/>
                <a:stretch>
                  <a:fillRect b="-495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5443122" y="3863128"/>
                <a:ext cx="674224" cy="669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
                                <a:rPr lang="en-US" altLang="zh-TW" sz="2400" b="0" i="1" smtClean="0">
                                  <a:latin typeface="Cambria Math" panose="02040503050406030204" pitchFamily="18" charset="0"/>
                                </a:rPr>
                                <m:t>0</m:t>
                              </m:r>
                            </m:e>
                            <m:e>
                              <m:rad>
                                <m:radPr>
                                  <m:degHide m:val="on"/>
                                  <m:ctrlPr>
                                    <a:rPr lang="zh-TW" altLang="en-US" sz="2400" i="1" smtClean="0">
                                      <a:latin typeface="Cambria Math" panose="02040503050406030204" pitchFamily="18" charset="0"/>
                                    </a:rPr>
                                  </m:ctrlPr>
                                </m:radPr>
                                <m:deg/>
                                <m:e>
                                  <m:r>
                                    <a:rPr lang="en-US" altLang="zh-TW" sz="2400" b="0" i="1" smtClean="0">
                                      <a:latin typeface="Cambria Math" panose="02040503050406030204" pitchFamily="18" charset="0"/>
                                    </a:rPr>
                                    <m:t>2</m:t>
                                  </m:r>
                                </m:e>
                              </m:rad>
                            </m:e>
                          </m:eqArr>
                        </m:e>
                      </m:d>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5443122" y="3863128"/>
                <a:ext cx="674224" cy="669350"/>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5565808" y="5323351"/>
                <a:ext cx="463652" cy="6134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
                                <a:rPr lang="en-US" altLang="zh-TW" sz="2400" b="0" i="1" smtClean="0">
                                  <a:latin typeface="Cambria Math" panose="02040503050406030204" pitchFamily="18" charset="0"/>
                                </a:rPr>
                                <m:t>1</m:t>
                              </m:r>
                            </m:e>
                            <m:e>
                              <m:r>
                                <a:rPr lang="en-US" altLang="zh-TW" sz="2400" b="0" i="1" smtClean="0">
                                  <a:latin typeface="Cambria Math" panose="02040503050406030204" pitchFamily="18" charset="0"/>
                                </a:rPr>
                                <m:t>1</m:t>
                              </m:r>
                            </m:e>
                          </m:eqArr>
                        </m:e>
                      </m:d>
                    </m:oMath>
                  </m:oMathPara>
                </a14:m>
                <a:endParaRPr lang="zh-TW" altLang="en-US" sz="24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5565808" y="5323351"/>
                <a:ext cx="463652" cy="613438"/>
              </a:xfrm>
              <a:prstGeom prst="rect">
                <a:avLst/>
              </a:prstGeom>
              <a:blipFill>
                <a:blip r:embed="rId1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8109326" y="6066922"/>
                <a:ext cx="494548" cy="430887"/>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i="1">
                              <a:latin typeface="Cambria Math" panose="02040503050406030204" pitchFamily="18" charset="0"/>
                            </a:rPr>
                            <m:t>1</m:t>
                          </m:r>
                        </m:sub>
                        <m:sup>
                          <m:r>
                            <a:rPr lang="en-US" altLang="zh-TW" sz="2800" i="1">
                              <a:latin typeface="Cambria Math" panose="02040503050406030204" pitchFamily="18" charset="0"/>
                            </a:rPr>
                            <m:t>′</m:t>
                          </m:r>
                        </m:sup>
                      </m:sSubSup>
                    </m:oMath>
                  </m:oMathPara>
                </a14:m>
                <a:endParaRPr lang="zh-TW" altLang="en-US" sz="28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8109326" y="6066922"/>
                <a:ext cx="494548" cy="430887"/>
              </a:xfrm>
              <a:prstGeom prst="rect">
                <a:avLst/>
              </a:prstGeom>
              <a:blipFill>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 name="文字方塊 29"/>
              <p:cNvSpPr txBox="1"/>
              <p:nvPr/>
            </p:nvSpPr>
            <p:spPr>
              <a:xfrm>
                <a:off x="4688951" y="3685972"/>
                <a:ext cx="494548" cy="430887"/>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b="0" i="1" smtClean="0">
                              <a:latin typeface="Cambria Math" panose="02040503050406030204" pitchFamily="18" charset="0"/>
                            </a:rPr>
                            <m:t>2</m:t>
                          </m:r>
                        </m:sub>
                        <m:sup>
                          <m:r>
                            <a:rPr lang="en-US" altLang="zh-TW" sz="2800" i="1">
                              <a:latin typeface="Cambria Math" panose="02040503050406030204" pitchFamily="18" charset="0"/>
                            </a:rPr>
                            <m:t>′</m:t>
                          </m:r>
                        </m:sup>
                      </m:sSubSup>
                    </m:oMath>
                  </m:oMathPara>
                </a14:m>
                <a:endParaRPr lang="zh-TW" altLang="en-US" sz="28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4688951" y="3685972"/>
                <a:ext cx="494548" cy="430887"/>
              </a:xfrm>
              <a:prstGeom prst="rect">
                <a:avLst/>
              </a:prstGeom>
              <a:blipFill>
                <a:blip r:embed="rId18"/>
                <a:stretch>
                  <a:fillRect/>
                </a:stretch>
              </a:blipFill>
            </p:spPr>
            <p:txBody>
              <a:bodyPr/>
              <a:lstStyle/>
              <a:p>
                <a:r>
                  <a:rPr lang="zh-TW" altLang="en-US">
                    <a:noFill/>
                  </a:rPr>
                  <a:t> </a:t>
                </a:r>
              </a:p>
            </p:txBody>
          </p:sp>
        </mc:Fallback>
      </mc:AlternateContent>
      <p:cxnSp>
        <p:nvCxnSpPr>
          <p:cNvPr id="32" name="直線單箭頭接點 31"/>
          <p:cNvCxnSpPr/>
          <p:nvPr/>
        </p:nvCxnSpPr>
        <p:spPr>
          <a:xfrm>
            <a:off x="4997444" y="6004257"/>
            <a:ext cx="33591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flipH="1" flipV="1">
            <a:off x="5300081" y="3783636"/>
            <a:ext cx="0" cy="26646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橢圓 37"/>
          <p:cNvSpPr/>
          <p:nvPr/>
        </p:nvSpPr>
        <p:spPr>
          <a:xfrm>
            <a:off x="5206537" y="4099572"/>
            <a:ext cx="177800" cy="1778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0" name="文字方塊 39"/>
              <p:cNvSpPr txBox="1"/>
              <p:nvPr/>
            </p:nvSpPr>
            <p:spPr>
              <a:xfrm>
                <a:off x="7651188" y="5194394"/>
                <a:ext cx="674224" cy="7076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ad>
                                <m:radPr>
                                  <m:degHide m:val="on"/>
                                  <m:ctrlPr>
                                    <a:rPr lang="zh-TW" altLang="en-US" sz="2400" i="1">
                                      <a:latin typeface="Cambria Math" panose="02040503050406030204" pitchFamily="18" charset="0"/>
                                    </a:rPr>
                                  </m:ctrlPr>
                                </m:radPr>
                                <m:deg/>
                                <m:e>
                                  <m:r>
                                    <a:rPr lang="en-US" altLang="zh-TW" sz="2400" i="1">
                                      <a:latin typeface="Cambria Math" panose="02040503050406030204" pitchFamily="18" charset="0"/>
                                    </a:rPr>
                                    <m:t>2</m:t>
                                  </m:r>
                                </m:e>
                              </m:rad>
                            </m:e>
                            <m:e>
                              <m:r>
                                <a:rPr lang="en-US" altLang="zh-TW" sz="2400" b="0" i="1" smtClean="0">
                                  <a:latin typeface="Cambria Math" panose="02040503050406030204" pitchFamily="18" charset="0"/>
                                </a:rPr>
                                <m:t>0</m:t>
                              </m:r>
                            </m:e>
                          </m:eqArr>
                        </m:e>
                      </m:d>
                    </m:oMath>
                  </m:oMathPara>
                </a14:m>
                <a:endParaRPr lang="zh-TW" altLang="en-US" sz="2400" dirty="0"/>
              </a:p>
            </p:txBody>
          </p:sp>
        </mc:Choice>
        <mc:Fallback xmlns="">
          <p:sp>
            <p:nvSpPr>
              <p:cNvPr id="40" name="文字方塊 39"/>
              <p:cNvSpPr txBox="1">
                <a:spLocks noRot="1" noChangeAspect="1" noMove="1" noResize="1" noEditPoints="1" noAdjustHandles="1" noChangeArrowheads="1" noChangeShapeType="1" noTextEdit="1"/>
              </p:cNvSpPr>
              <p:nvPr/>
            </p:nvSpPr>
            <p:spPr>
              <a:xfrm>
                <a:off x="7651188" y="5194394"/>
                <a:ext cx="674224" cy="707694"/>
              </a:xfrm>
              <a:prstGeom prst="rect">
                <a:avLst/>
              </a:prstGeom>
              <a:blipFill>
                <a:blip r:embed="rId19"/>
                <a:stretch>
                  <a:fillRect/>
                </a:stretch>
              </a:blipFill>
            </p:spPr>
            <p:txBody>
              <a:bodyPr/>
              <a:lstStyle/>
              <a:p>
                <a:r>
                  <a:rPr lang="zh-TW" altLang="en-US">
                    <a:noFill/>
                  </a:rPr>
                  <a:t> </a:t>
                </a:r>
              </a:p>
            </p:txBody>
          </p:sp>
        </mc:Fallback>
      </mc:AlternateContent>
      <p:sp>
        <p:nvSpPr>
          <p:cNvPr id="41" name="橢圓 40"/>
          <p:cNvSpPr/>
          <p:nvPr/>
        </p:nvSpPr>
        <p:spPr>
          <a:xfrm>
            <a:off x="7376586" y="5900415"/>
            <a:ext cx="177800" cy="1778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42" name="橢圓 41"/>
          <p:cNvSpPr/>
          <p:nvPr/>
        </p:nvSpPr>
        <p:spPr>
          <a:xfrm>
            <a:off x="6016760" y="5212407"/>
            <a:ext cx="189016" cy="189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4" name="直線接點 43"/>
          <p:cNvCxnSpPr/>
          <p:nvPr/>
        </p:nvCxnSpPr>
        <p:spPr>
          <a:xfrm>
            <a:off x="5125656" y="4264672"/>
            <a:ext cx="2343532" cy="193889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文字方塊 46"/>
          <p:cNvSpPr txBox="1"/>
          <p:nvPr/>
        </p:nvSpPr>
        <p:spPr>
          <a:xfrm>
            <a:off x="6251524" y="3007788"/>
            <a:ext cx="2587253" cy="1200329"/>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altLang="zh-TW" sz="2400" dirty="0"/>
              <a:t>Not always easy ….. domain knowledge can be helpful</a:t>
            </a:r>
            <a:endParaRPr lang="zh-TW" altLang="en-US" sz="2400" dirty="0"/>
          </a:p>
        </p:txBody>
      </p:sp>
    </p:spTree>
    <p:extLst>
      <p:ext uri="{BB962C8B-B14F-4D97-AF65-F5344CB8AC3E}">
        <p14:creationId xmlns:p14="http://schemas.microsoft.com/office/powerpoint/2010/main" val="846562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P spid="20" grpId="0"/>
      <p:bldP spid="25" grpId="0"/>
      <p:bldP spid="28" grpId="0"/>
      <p:bldP spid="29" grpId="0" animBg="1"/>
      <p:bldP spid="30" grpId="0" animBg="1"/>
      <p:bldP spid="38" grpId="0" animBg="1"/>
      <p:bldP spid="40" grpId="0"/>
      <p:bldP spid="41" grpId="0" animBg="1"/>
      <p:bldP spid="42" grpId="0" animBg="1"/>
      <p:bldP spid="4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a:t>Shallow Approach</a:t>
            </a:r>
            <a:endParaRPr lang="zh-TW" altLang="en-US" dirty="0"/>
          </a:p>
        </p:txBody>
      </p:sp>
      <p:sp>
        <p:nvSpPr>
          <p:cNvPr id="63" name="向右箭號 62"/>
          <p:cNvSpPr/>
          <p:nvPr/>
        </p:nvSpPr>
        <p:spPr>
          <a:xfrm flipH="1">
            <a:off x="2777457" y="4460503"/>
            <a:ext cx="987076"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a:t>End-to-end Learning</a:t>
            </a:r>
            <a:br>
              <a:rPr lang="en-US" altLang="zh-TW" dirty="0"/>
            </a:br>
            <a:r>
              <a:rPr lang="en-US" altLang="zh-TW" dirty="0"/>
              <a:t>- Speech Recognition</a:t>
            </a:r>
            <a:endParaRPr lang="zh-TW" altLang="en-US" dirty="0"/>
          </a:p>
        </p:txBody>
      </p:sp>
      <p:sp>
        <p:nvSpPr>
          <p:cNvPr id="6" name="向右箭號 5"/>
          <p:cNvSpPr/>
          <p:nvPr/>
        </p:nvSpPr>
        <p:spPr>
          <a:xfrm>
            <a:off x="2455870" y="2784622"/>
            <a:ext cx="369574"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8" name="向右箭號 7"/>
          <p:cNvSpPr/>
          <p:nvPr/>
        </p:nvSpPr>
        <p:spPr>
          <a:xfrm flipH="1">
            <a:off x="6201844" y="4443506"/>
            <a:ext cx="471301"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3" name="文字方塊 12"/>
          <p:cNvSpPr txBox="1"/>
          <p:nvPr/>
        </p:nvSpPr>
        <p:spPr>
          <a:xfrm>
            <a:off x="2764647" y="4902565"/>
            <a:ext cx="1030671" cy="461665"/>
          </a:xfrm>
          <a:prstGeom prst="rect">
            <a:avLst/>
          </a:prstGeom>
          <a:noFill/>
        </p:spPr>
        <p:txBody>
          <a:bodyPr wrap="square" rtlCol="0">
            <a:spAutoFit/>
          </a:bodyPr>
          <a:lstStyle/>
          <a:p>
            <a:pPr algn="ctr"/>
            <a:r>
              <a:rPr lang="en-US" altLang="zh-TW" sz="2400" dirty="0">
                <a:solidFill>
                  <a:srgbClr val="FF0000"/>
                </a:solidFill>
              </a:rPr>
              <a:t>MFCC</a:t>
            </a:r>
            <a:endParaRPr lang="zh-TW" altLang="en-US" sz="2400" dirty="0">
              <a:solidFill>
                <a:srgbClr val="FF0000"/>
              </a:solidFill>
            </a:endParaRPr>
          </a:p>
        </p:txBody>
      </p:sp>
      <p:sp>
        <p:nvSpPr>
          <p:cNvPr id="51" name="文字方塊 50"/>
          <p:cNvSpPr txBox="1"/>
          <p:nvPr/>
        </p:nvSpPr>
        <p:spPr>
          <a:xfrm>
            <a:off x="946650" y="3381459"/>
            <a:ext cx="1572756" cy="461665"/>
          </a:xfrm>
          <a:prstGeom prst="rect">
            <a:avLst/>
          </a:prstGeom>
          <a:noFill/>
        </p:spPr>
        <p:txBody>
          <a:bodyPr wrap="square" rtlCol="0">
            <a:spAutoFit/>
          </a:bodyPr>
          <a:lstStyle/>
          <a:p>
            <a:pPr algn="ctr"/>
            <a:r>
              <a:rPr lang="en-US" altLang="zh-TW" sz="2400" dirty="0"/>
              <a:t>Waveform</a:t>
            </a:r>
            <a:endParaRPr lang="zh-TW" altLang="en-US" sz="2400" dirty="0"/>
          </a:p>
        </p:txBody>
      </p:sp>
      <p:grpSp>
        <p:nvGrpSpPr>
          <p:cNvPr id="68" name="群組 67"/>
          <p:cNvGrpSpPr/>
          <p:nvPr/>
        </p:nvGrpSpPr>
        <p:grpSpPr>
          <a:xfrm>
            <a:off x="6729625" y="2462027"/>
            <a:ext cx="2059138" cy="2646082"/>
            <a:chOff x="6671213" y="2055601"/>
            <a:chExt cx="2059138" cy="2646082"/>
          </a:xfrm>
        </p:grpSpPr>
        <p:sp>
          <p:nvSpPr>
            <p:cNvPr id="58" name="矩形 57"/>
            <p:cNvSpPr/>
            <p:nvPr/>
          </p:nvSpPr>
          <p:spPr>
            <a:xfrm>
              <a:off x="6671213" y="2055601"/>
              <a:ext cx="2059138" cy="264608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dirty="0"/>
            </a:p>
          </p:txBody>
        </p:sp>
        <p:grpSp>
          <p:nvGrpSpPr>
            <p:cNvPr id="57" name="群組 56"/>
            <p:cNvGrpSpPr/>
            <p:nvPr/>
          </p:nvGrpSpPr>
          <p:grpSpPr>
            <a:xfrm>
              <a:off x="6812035" y="2195862"/>
              <a:ext cx="1801020" cy="2505820"/>
              <a:chOff x="5607558" y="3645389"/>
              <a:chExt cx="1801020" cy="2505820"/>
            </a:xfrm>
          </p:grpSpPr>
          <p:grpSp>
            <p:nvGrpSpPr>
              <p:cNvPr id="14" name="群組 13"/>
              <p:cNvGrpSpPr/>
              <p:nvPr/>
            </p:nvGrpSpPr>
            <p:grpSpPr>
              <a:xfrm>
                <a:off x="5607558" y="3645389"/>
                <a:ext cx="1798638" cy="690562"/>
                <a:chOff x="4305300" y="3284538"/>
                <a:chExt cx="1798638" cy="690562"/>
              </a:xfrm>
            </p:grpSpPr>
            <p:sp>
              <p:nvSpPr>
                <p:cNvPr id="15" name="Rectangle 20"/>
                <p:cNvSpPr>
                  <a:spLocks noChangeArrowheads="1"/>
                </p:cNvSpPr>
                <p:nvPr/>
              </p:nvSpPr>
              <p:spPr bwMode="auto">
                <a:xfrm>
                  <a:off x="4305300" y="3284538"/>
                  <a:ext cx="1798638" cy="690562"/>
                </a:xfrm>
                <a:prstGeom prst="rect">
                  <a:avLst/>
                </a:prstGeom>
                <a:ln>
                  <a:headEnd/>
                  <a:tailEnd/>
                </a:ln>
                <a:extLst/>
              </p:spPr>
              <p:style>
                <a:lnRef idx="1">
                  <a:schemeClr val="accent4"/>
                </a:lnRef>
                <a:fillRef idx="2">
                  <a:schemeClr val="accent4"/>
                </a:fillRef>
                <a:effectRef idx="1">
                  <a:schemeClr val="accent4"/>
                </a:effectRef>
                <a:fontRef idx="minor">
                  <a:schemeClr val="dk1"/>
                </a:fontRef>
              </p:style>
              <p:txBody>
                <a:bodyPr wrap="none" anchor="ctr"/>
                <a:lstStyle>
                  <a:lvl1pPr eaLnBrk="0" hangingPunct="0">
                    <a:defRPr kumimoji="1" sz="1700">
                      <a:solidFill>
                        <a:schemeClr val="tx1"/>
                      </a:solidFill>
                      <a:latin typeface="Arial" charset="0"/>
                      <a:ea typeface="新細明體" pitchFamily="18" charset="-120"/>
                    </a:defRPr>
                  </a:lvl1pPr>
                  <a:lvl2pPr marL="742950" indent="-285750" eaLnBrk="0" hangingPunct="0">
                    <a:defRPr kumimoji="1" sz="1700">
                      <a:solidFill>
                        <a:schemeClr val="tx1"/>
                      </a:solidFill>
                      <a:latin typeface="Arial" charset="0"/>
                      <a:ea typeface="新細明體" pitchFamily="18" charset="-120"/>
                    </a:defRPr>
                  </a:lvl2pPr>
                  <a:lvl3pPr marL="1143000" indent="-228600" eaLnBrk="0" hangingPunct="0">
                    <a:defRPr kumimoji="1" sz="1700">
                      <a:solidFill>
                        <a:schemeClr val="tx1"/>
                      </a:solidFill>
                      <a:latin typeface="Arial" charset="0"/>
                      <a:ea typeface="新細明體" pitchFamily="18" charset="-120"/>
                    </a:defRPr>
                  </a:lvl3pPr>
                  <a:lvl4pPr marL="1600200" indent="-228600" eaLnBrk="0" hangingPunct="0">
                    <a:defRPr kumimoji="1" sz="1700">
                      <a:solidFill>
                        <a:schemeClr val="tx1"/>
                      </a:solidFill>
                      <a:latin typeface="Arial" charset="0"/>
                      <a:ea typeface="新細明體" pitchFamily="18" charset="-120"/>
                    </a:defRPr>
                  </a:lvl4pPr>
                  <a:lvl5pPr marL="2057400" indent="-228600" eaLnBrk="0" hangingPunct="0">
                    <a:defRPr kumimoji="1" sz="17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17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17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17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1700">
                      <a:solidFill>
                        <a:schemeClr val="tx1"/>
                      </a:solidFill>
                      <a:latin typeface="Arial" charset="0"/>
                      <a:ea typeface="新細明體" pitchFamily="18" charset="-120"/>
                    </a:defRPr>
                  </a:lvl9pPr>
                </a:lstStyle>
                <a:p>
                  <a:pPr eaLnBrk="1" hangingPunct="1"/>
                  <a:endParaRPr lang="zh-TW" altLang="en-US"/>
                </a:p>
              </p:txBody>
            </p:sp>
            <p:grpSp>
              <p:nvGrpSpPr>
                <p:cNvPr id="16" name="Group 21"/>
                <p:cNvGrpSpPr>
                  <a:grpSpLocks/>
                </p:cNvGrpSpPr>
                <p:nvPr/>
              </p:nvGrpSpPr>
              <p:grpSpPr bwMode="auto">
                <a:xfrm>
                  <a:off x="4448175" y="3409950"/>
                  <a:ext cx="1512888" cy="503237"/>
                  <a:chOff x="3424" y="1888"/>
                  <a:chExt cx="681" cy="363"/>
                </a:xfrm>
              </p:grpSpPr>
              <p:sp>
                <p:nvSpPr>
                  <p:cNvPr id="20" name="Line 22"/>
                  <p:cNvSpPr>
                    <a:spLocks noChangeShapeType="1"/>
                  </p:cNvSpPr>
                  <p:nvPr/>
                </p:nvSpPr>
                <p:spPr bwMode="auto">
                  <a:xfrm flipV="1">
                    <a:off x="3424" y="1888"/>
                    <a:ext cx="0" cy="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1" name="Line 23"/>
                  <p:cNvSpPr>
                    <a:spLocks noChangeShapeType="1"/>
                  </p:cNvSpPr>
                  <p:nvPr/>
                </p:nvSpPr>
                <p:spPr bwMode="auto">
                  <a:xfrm>
                    <a:off x="3424" y="2251"/>
                    <a:ext cx="68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grpSp>
              <p:nvGrpSpPr>
                <p:cNvPr id="17" name="Group 24"/>
                <p:cNvGrpSpPr>
                  <a:grpSpLocks/>
                </p:cNvGrpSpPr>
                <p:nvPr/>
              </p:nvGrpSpPr>
              <p:grpSpPr bwMode="auto">
                <a:xfrm>
                  <a:off x="4521200" y="3598863"/>
                  <a:ext cx="142875" cy="314325"/>
                  <a:chOff x="3470" y="2024"/>
                  <a:chExt cx="90" cy="227"/>
                </a:xfrm>
              </p:grpSpPr>
              <p:sp>
                <p:nvSpPr>
                  <p:cNvPr id="18" name="Line 25"/>
                  <p:cNvSpPr>
                    <a:spLocks noChangeShapeType="1"/>
                  </p:cNvSpPr>
                  <p:nvPr/>
                </p:nvSpPr>
                <p:spPr bwMode="auto">
                  <a:xfrm flipV="1">
                    <a:off x="3470" y="2024"/>
                    <a:ext cx="45"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9" name="Line 26"/>
                  <p:cNvSpPr>
                    <a:spLocks noChangeShapeType="1"/>
                  </p:cNvSpPr>
                  <p:nvPr/>
                </p:nvSpPr>
                <p:spPr bwMode="auto">
                  <a:xfrm>
                    <a:off x="3515" y="2024"/>
                    <a:ext cx="45"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grpSp>
          <p:grpSp>
            <p:nvGrpSpPr>
              <p:cNvPr id="22" name="群組 21"/>
              <p:cNvGrpSpPr/>
              <p:nvPr/>
            </p:nvGrpSpPr>
            <p:grpSpPr>
              <a:xfrm>
                <a:off x="5609940" y="4493669"/>
                <a:ext cx="1798638" cy="692150"/>
                <a:chOff x="4305300" y="4100513"/>
                <a:chExt cx="1798638" cy="692150"/>
              </a:xfrm>
            </p:grpSpPr>
            <p:sp>
              <p:nvSpPr>
                <p:cNvPr id="23" name="Rectangle 27"/>
                <p:cNvSpPr>
                  <a:spLocks noChangeArrowheads="1"/>
                </p:cNvSpPr>
                <p:nvPr/>
              </p:nvSpPr>
              <p:spPr bwMode="auto">
                <a:xfrm>
                  <a:off x="4305300" y="4100513"/>
                  <a:ext cx="1798638" cy="692150"/>
                </a:xfrm>
                <a:prstGeom prst="rect">
                  <a:avLst/>
                </a:prstGeom>
                <a:ln>
                  <a:headEnd/>
                  <a:tailEnd/>
                </a:ln>
                <a:extLst/>
              </p:spPr>
              <p:style>
                <a:lnRef idx="1">
                  <a:schemeClr val="accent4"/>
                </a:lnRef>
                <a:fillRef idx="2">
                  <a:schemeClr val="accent4"/>
                </a:fillRef>
                <a:effectRef idx="1">
                  <a:schemeClr val="accent4"/>
                </a:effectRef>
                <a:fontRef idx="minor">
                  <a:schemeClr val="dk1"/>
                </a:fontRef>
              </p:style>
              <p:txBody>
                <a:bodyPr wrap="none" anchor="ctr"/>
                <a:lstStyle>
                  <a:lvl1pPr eaLnBrk="0" hangingPunct="0">
                    <a:defRPr kumimoji="1" sz="1700">
                      <a:solidFill>
                        <a:schemeClr val="tx1"/>
                      </a:solidFill>
                      <a:latin typeface="Arial" charset="0"/>
                      <a:ea typeface="新細明體" pitchFamily="18" charset="-120"/>
                    </a:defRPr>
                  </a:lvl1pPr>
                  <a:lvl2pPr marL="742950" indent="-285750" eaLnBrk="0" hangingPunct="0">
                    <a:defRPr kumimoji="1" sz="1700">
                      <a:solidFill>
                        <a:schemeClr val="tx1"/>
                      </a:solidFill>
                      <a:latin typeface="Arial" charset="0"/>
                      <a:ea typeface="新細明體" pitchFamily="18" charset="-120"/>
                    </a:defRPr>
                  </a:lvl2pPr>
                  <a:lvl3pPr marL="1143000" indent="-228600" eaLnBrk="0" hangingPunct="0">
                    <a:defRPr kumimoji="1" sz="1700">
                      <a:solidFill>
                        <a:schemeClr val="tx1"/>
                      </a:solidFill>
                      <a:latin typeface="Arial" charset="0"/>
                      <a:ea typeface="新細明體" pitchFamily="18" charset="-120"/>
                    </a:defRPr>
                  </a:lvl3pPr>
                  <a:lvl4pPr marL="1600200" indent="-228600" eaLnBrk="0" hangingPunct="0">
                    <a:defRPr kumimoji="1" sz="1700">
                      <a:solidFill>
                        <a:schemeClr val="tx1"/>
                      </a:solidFill>
                      <a:latin typeface="Arial" charset="0"/>
                      <a:ea typeface="新細明體" pitchFamily="18" charset="-120"/>
                    </a:defRPr>
                  </a:lvl4pPr>
                  <a:lvl5pPr marL="2057400" indent="-228600" eaLnBrk="0" hangingPunct="0">
                    <a:defRPr kumimoji="1" sz="17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17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17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17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1700">
                      <a:solidFill>
                        <a:schemeClr val="tx1"/>
                      </a:solidFill>
                      <a:latin typeface="Arial" charset="0"/>
                      <a:ea typeface="新細明體" pitchFamily="18" charset="-120"/>
                    </a:defRPr>
                  </a:lvl9pPr>
                </a:lstStyle>
                <a:p>
                  <a:pPr eaLnBrk="1" hangingPunct="1"/>
                  <a:endParaRPr lang="zh-TW" altLang="en-US"/>
                </a:p>
              </p:txBody>
            </p:sp>
            <p:grpSp>
              <p:nvGrpSpPr>
                <p:cNvPr id="24" name="Group 28"/>
                <p:cNvGrpSpPr>
                  <a:grpSpLocks/>
                </p:cNvGrpSpPr>
                <p:nvPr/>
              </p:nvGrpSpPr>
              <p:grpSpPr bwMode="auto">
                <a:xfrm>
                  <a:off x="4448175" y="4164013"/>
                  <a:ext cx="1512888" cy="501650"/>
                  <a:chOff x="3424" y="1888"/>
                  <a:chExt cx="681" cy="363"/>
                </a:xfrm>
              </p:grpSpPr>
              <p:sp>
                <p:nvSpPr>
                  <p:cNvPr id="28" name="Line 29"/>
                  <p:cNvSpPr>
                    <a:spLocks noChangeShapeType="1"/>
                  </p:cNvSpPr>
                  <p:nvPr/>
                </p:nvSpPr>
                <p:spPr bwMode="auto">
                  <a:xfrm flipV="1">
                    <a:off x="3424" y="1888"/>
                    <a:ext cx="0" cy="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9" name="Line 30"/>
                  <p:cNvSpPr>
                    <a:spLocks noChangeShapeType="1"/>
                  </p:cNvSpPr>
                  <p:nvPr/>
                </p:nvSpPr>
                <p:spPr bwMode="auto">
                  <a:xfrm>
                    <a:off x="3424" y="2251"/>
                    <a:ext cx="68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grpSp>
              <p:nvGrpSpPr>
                <p:cNvPr id="25" name="Group 31"/>
                <p:cNvGrpSpPr>
                  <a:grpSpLocks/>
                </p:cNvGrpSpPr>
                <p:nvPr/>
              </p:nvGrpSpPr>
              <p:grpSpPr bwMode="auto">
                <a:xfrm>
                  <a:off x="4664075" y="4351338"/>
                  <a:ext cx="142875" cy="314325"/>
                  <a:chOff x="3470" y="2024"/>
                  <a:chExt cx="90" cy="227"/>
                </a:xfrm>
              </p:grpSpPr>
              <p:sp>
                <p:nvSpPr>
                  <p:cNvPr id="26" name="Line 32"/>
                  <p:cNvSpPr>
                    <a:spLocks noChangeShapeType="1"/>
                  </p:cNvSpPr>
                  <p:nvPr/>
                </p:nvSpPr>
                <p:spPr bwMode="auto">
                  <a:xfrm flipV="1">
                    <a:off x="3470" y="2024"/>
                    <a:ext cx="45"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7" name="Line 33"/>
                  <p:cNvSpPr>
                    <a:spLocks noChangeShapeType="1"/>
                  </p:cNvSpPr>
                  <p:nvPr/>
                </p:nvSpPr>
                <p:spPr bwMode="auto">
                  <a:xfrm>
                    <a:off x="3515" y="2024"/>
                    <a:ext cx="45"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grpSp>
          <p:sp>
            <p:nvSpPr>
              <p:cNvPr id="39" name="文字方塊 38"/>
              <p:cNvSpPr txBox="1"/>
              <p:nvPr/>
            </p:nvSpPr>
            <p:spPr>
              <a:xfrm rot="5400000">
                <a:off x="5955628" y="5246419"/>
                <a:ext cx="1286360"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53" name="矩形 52"/>
            <p:cNvSpPr/>
            <p:nvPr/>
          </p:nvSpPr>
          <p:spPr>
            <a:xfrm>
              <a:off x="6802574" y="4212840"/>
              <a:ext cx="1808099" cy="461665"/>
            </a:xfrm>
            <a:prstGeom prst="rect">
              <a:avLst/>
            </a:prstGeom>
          </p:spPr>
          <p:txBody>
            <a:bodyPr wrap="square">
              <a:spAutoFit/>
            </a:bodyPr>
            <a:lstStyle/>
            <a:p>
              <a:pPr algn="ctr"/>
              <a:r>
                <a:rPr lang="en-US" altLang="zh-TW" sz="2400" dirty="0"/>
                <a:t>Filter bank</a:t>
              </a:r>
              <a:endParaRPr lang="zh-TW" altLang="en-US" sz="2400" dirty="0"/>
            </a:p>
          </p:txBody>
        </p:sp>
      </p:grpSp>
      <p:pic>
        <p:nvPicPr>
          <p:cNvPr id="54" name="圖片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543" y="2365252"/>
            <a:ext cx="1468744" cy="1099595"/>
          </a:xfrm>
          <a:prstGeom prst="rect">
            <a:avLst/>
          </a:prstGeom>
        </p:spPr>
      </p:pic>
      <p:sp>
        <p:nvSpPr>
          <p:cNvPr id="55" name="矩形 54"/>
          <p:cNvSpPr/>
          <p:nvPr/>
        </p:nvSpPr>
        <p:spPr>
          <a:xfrm>
            <a:off x="2871909" y="2635531"/>
            <a:ext cx="875814" cy="74225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DFT</a:t>
            </a:r>
            <a:endParaRPr lang="zh-TW" altLang="en-US" sz="2400" dirty="0"/>
          </a:p>
        </p:txBody>
      </p:sp>
      <p:sp>
        <p:nvSpPr>
          <p:cNvPr id="56" name="向右箭號 55"/>
          <p:cNvSpPr/>
          <p:nvPr/>
        </p:nvSpPr>
        <p:spPr>
          <a:xfrm>
            <a:off x="3883520" y="2763667"/>
            <a:ext cx="2752257"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59" name="矩形 58"/>
          <p:cNvSpPr/>
          <p:nvPr/>
        </p:nvSpPr>
        <p:spPr>
          <a:xfrm>
            <a:off x="3809331" y="4328111"/>
            <a:ext cx="933450" cy="73720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DCT</a:t>
            </a:r>
            <a:endParaRPr lang="zh-TW" altLang="en-US" sz="2400" dirty="0"/>
          </a:p>
        </p:txBody>
      </p:sp>
      <p:sp>
        <p:nvSpPr>
          <p:cNvPr id="60" name="矩形 59"/>
          <p:cNvSpPr/>
          <p:nvPr/>
        </p:nvSpPr>
        <p:spPr>
          <a:xfrm>
            <a:off x="5256092" y="4326088"/>
            <a:ext cx="933450" cy="73720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log</a:t>
            </a:r>
            <a:endParaRPr lang="zh-TW" altLang="en-US" sz="2400" dirty="0"/>
          </a:p>
        </p:txBody>
      </p:sp>
      <p:sp>
        <p:nvSpPr>
          <p:cNvPr id="61" name="矩形 60"/>
          <p:cNvSpPr/>
          <p:nvPr/>
        </p:nvSpPr>
        <p:spPr>
          <a:xfrm>
            <a:off x="1792931" y="4334932"/>
            <a:ext cx="933450" cy="73720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GMM</a:t>
            </a:r>
            <a:endParaRPr lang="zh-TW" altLang="en-US" sz="2400" dirty="0"/>
          </a:p>
        </p:txBody>
      </p:sp>
      <p:grpSp>
        <p:nvGrpSpPr>
          <p:cNvPr id="4" name="群組 3"/>
          <p:cNvGrpSpPr/>
          <p:nvPr/>
        </p:nvGrpSpPr>
        <p:grpSpPr>
          <a:xfrm>
            <a:off x="4044768" y="2603463"/>
            <a:ext cx="2140404" cy="1258645"/>
            <a:chOff x="4788975" y="2566460"/>
            <a:chExt cx="2140404" cy="1258645"/>
          </a:xfrm>
        </p:grpSpPr>
        <p:pic>
          <p:nvPicPr>
            <p:cNvPr id="5" name="圖片 4"/>
            <p:cNvPicPr>
              <a:picLocks noChangeAspect="1"/>
            </p:cNvPicPr>
            <p:nvPr/>
          </p:nvPicPr>
          <p:blipFill>
            <a:blip r:embed="rId4"/>
            <a:stretch>
              <a:fillRect/>
            </a:stretch>
          </p:blipFill>
          <p:spPr>
            <a:xfrm>
              <a:off x="5081207" y="2566460"/>
              <a:ext cx="1591606" cy="938435"/>
            </a:xfrm>
            <a:prstGeom prst="rect">
              <a:avLst/>
            </a:prstGeom>
          </p:spPr>
        </p:pic>
        <p:sp>
          <p:nvSpPr>
            <p:cNvPr id="52" name="文字方塊 51"/>
            <p:cNvSpPr txBox="1"/>
            <p:nvPr/>
          </p:nvSpPr>
          <p:spPr>
            <a:xfrm>
              <a:off x="4788975" y="3363440"/>
              <a:ext cx="2140404" cy="461665"/>
            </a:xfrm>
            <a:prstGeom prst="rect">
              <a:avLst/>
            </a:prstGeom>
            <a:noFill/>
          </p:spPr>
          <p:txBody>
            <a:bodyPr wrap="square" rtlCol="0">
              <a:spAutoFit/>
            </a:bodyPr>
            <a:lstStyle/>
            <a:p>
              <a:pPr algn="ctr"/>
              <a:r>
                <a:rPr lang="en-US" altLang="zh-TW" sz="2400" dirty="0"/>
                <a:t>spectrogram</a:t>
              </a:r>
              <a:endParaRPr lang="zh-TW" altLang="en-US" sz="2400" dirty="0"/>
            </a:p>
          </p:txBody>
        </p:sp>
      </p:grpSp>
      <p:sp>
        <p:nvSpPr>
          <p:cNvPr id="62" name="向右箭號 61"/>
          <p:cNvSpPr/>
          <p:nvPr/>
        </p:nvSpPr>
        <p:spPr>
          <a:xfrm flipH="1">
            <a:off x="4756766" y="4447034"/>
            <a:ext cx="471301"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4" name="文字方塊 63"/>
          <p:cNvSpPr txBox="1"/>
          <p:nvPr/>
        </p:nvSpPr>
        <p:spPr>
          <a:xfrm>
            <a:off x="159708" y="4460503"/>
            <a:ext cx="1294818" cy="461665"/>
          </a:xfrm>
          <a:prstGeom prst="rect">
            <a:avLst/>
          </a:prstGeom>
          <a:noFill/>
        </p:spPr>
        <p:txBody>
          <a:bodyPr wrap="square" rtlCol="0">
            <a:spAutoFit/>
          </a:bodyPr>
          <a:lstStyle/>
          <a:p>
            <a:pPr algn="ctr"/>
            <a:r>
              <a:rPr lang="en-US" altLang="zh-TW" sz="2400" dirty="0"/>
              <a:t>“Hello”</a:t>
            </a:r>
            <a:endParaRPr lang="zh-TW" altLang="en-US" sz="2400" dirty="0"/>
          </a:p>
        </p:txBody>
      </p:sp>
      <p:sp>
        <p:nvSpPr>
          <p:cNvPr id="65" name="向右箭號 64"/>
          <p:cNvSpPr/>
          <p:nvPr/>
        </p:nvSpPr>
        <p:spPr>
          <a:xfrm flipH="1">
            <a:off x="1290888" y="4477139"/>
            <a:ext cx="471258"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79" name="群組 78"/>
          <p:cNvGrpSpPr/>
          <p:nvPr/>
        </p:nvGrpSpPr>
        <p:grpSpPr>
          <a:xfrm>
            <a:off x="2169219" y="6010021"/>
            <a:ext cx="2782814" cy="524133"/>
            <a:chOff x="2169219" y="6010021"/>
            <a:chExt cx="2782814" cy="524133"/>
          </a:xfrm>
        </p:grpSpPr>
        <p:sp>
          <p:nvSpPr>
            <p:cNvPr id="70" name="矩形 69"/>
            <p:cNvSpPr/>
            <p:nvPr/>
          </p:nvSpPr>
          <p:spPr>
            <a:xfrm>
              <a:off x="2169219" y="6010021"/>
              <a:ext cx="651512" cy="52413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dirty="0"/>
            </a:p>
          </p:txBody>
        </p:sp>
        <p:sp>
          <p:nvSpPr>
            <p:cNvPr id="71" name="文字方塊 70"/>
            <p:cNvSpPr txBox="1"/>
            <p:nvPr/>
          </p:nvSpPr>
          <p:spPr>
            <a:xfrm>
              <a:off x="2803748" y="6046120"/>
              <a:ext cx="2148285" cy="461665"/>
            </a:xfrm>
            <a:prstGeom prst="rect">
              <a:avLst/>
            </a:prstGeom>
            <a:noFill/>
          </p:spPr>
          <p:txBody>
            <a:bodyPr wrap="square" rtlCol="0">
              <a:spAutoFit/>
            </a:bodyPr>
            <a:lstStyle/>
            <a:p>
              <a:r>
                <a:rPr lang="en-US" altLang="zh-TW" sz="2400" dirty="0"/>
                <a:t>:hand-crafted</a:t>
              </a:r>
              <a:endParaRPr lang="zh-TW" altLang="en-US" sz="2400" dirty="0"/>
            </a:p>
          </p:txBody>
        </p:sp>
      </p:grpSp>
      <p:grpSp>
        <p:nvGrpSpPr>
          <p:cNvPr id="80" name="群組 79"/>
          <p:cNvGrpSpPr/>
          <p:nvPr/>
        </p:nvGrpSpPr>
        <p:grpSpPr>
          <a:xfrm>
            <a:off x="4765408" y="6041967"/>
            <a:ext cx="3176070" cy="471946"/>
            <a:chOff x="4765408" y="6041967"/>
            <a:chExt cx="3176070" cy="471946"/>
          </a:xfrm>
        </p:grpSpPr>
        <p:sp>
          <p:nvSpPr>
            <p:cNvPr id="72" name="矩形 71"/>
            <p:cNvSpPr/>
            <p:nvPr/>
          </p:nvSpPr>
          <p:spPr>
            <a:xfrm>
              <a:off x="4765408" y="6046721"/>
              <a:ext cx="668706" cy="4671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sp>
          <p:nvSpPr>
            <p:cNvPr id="73" name="文字方塊 72"/>
            <p:cNvSpPr txBox="1"/>
            <p:nvPr/>
          </p:nvSpPr>
          <p:spPr>
            <a:xfrm>
              <a:off x="5434114" y="6041967"/>
              <a:ext cx="2507364" cy="461665"/>
            </a:xfrm>
            <a:prstGeom prst="rect">
              <a:avLst/>
            </a:prstGeom>
            <a:noFill/>
          </p:spPr>
          <p:txBody>
            <a:bodyPr wrap="square" rtlCol="0">
              <a:spAutoFit/>
            </a:bodyPr>
            <a:lstStyle/>
            <a:p>
              <a:r>
                <a:rPr lang="en-US" altLang="zh-TW" sz="2400" dirty="0"/>
                <a:t>:learned from data</a:t>
              </a:r>
              <a:endParaRPr lang="zh-TW" altLang="en-US" sz="2400" dirty="0"/>
            </a:p>
          </p:txBody>
        </p:sp>
      </p:grpSp>
      <p:sp>
        <p:nvSpPr>
          <p:cNvPr id="78" name="文字方塊 77"/>
          <p:cNvSpPr txBox="1"/>
          <p:nvPr/>
        </p:nvSpPr>
        <p:spPr>
          <a:xfrm>
            <a:off x="874178" y="5523308"/>
            <a:ext cx="6927539" cy="461665"/>
          </a:xfrm>
          <a:prstGeom prst="rect">
            <a:avLst/>
          </a:prstGeom>
          <a:noFill/>
        </p:spPr>
        <p:txBody>
          <a:bodyPr wrap="square" rtlCol="0">
            <a:spAutoFit/>
          </a:bodyPr>
          <a:lstStyle/>
          <a:p>
            <a:pPr algn="ctr"/>
            <a:r>
              <a:rPr lang="en-US" altLang="zh-TW" sz="2400" dirty="0"/>
              <a:t>Each box is a simple function in the production line:</a:t>
            </a:r>
            <a:endParaRPr lang="zh-TW" altLang="en-US" sz="2400" dirty="0"/>
          </a:p>
        </p:txBody>
      </p:sp>
    </p:spTree>
    <p:extLst>
      <p:ext uri="{BB962C8B-B14F-4D97-AF65-F5344CB8AC3E}">
        <p14:creationId xmlns:p14="http://schemas.microsoft.com/office/powerpoint/2010/main" val="171909184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7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 grpId="0" animBg="1"/>
      <p:bldP spid="8" grpId="0" animBg="1"/>
      <p:bldP spid="13" grpId="0"/>
      <p:bldP spid="51" grpId="0"/>
      <p:bldP spid="55" grpId="0" animBg="1"/>
      <p:bldP spid="56" grpId="0" animBg="1"/>
      <p:bldP spid="59" grpId="0" animBg="1"/>
      <p:bldP spid="60" grpId="0" animBg="1"/>
      <p:bldP spid="61" grpId="0" animBg="1"/>
      <p:bldP spid="62" grpId="0" animBg="1"/>
      <p:bldP spid="64" grpId="0"/>
      <p:bldP spid="65" grpId="0" animBg="1"/>
      <p:bldP spid="7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圖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8975" y="2669442"/>
            <a:ext cx="1468744" cy="1099595"/>
          </a:xfrm>
          <a:prstGeom prst="rect">
            <a:avLst/>
          </a:prstGeom>
        </p:spPr>
      </p:pic>
      <p:sp>
        <p:nvSpPr>
          <p:cNvPr id="2" name="標題 1"/>
          <p:cNvSpPr>
            <a:spLocks noGrp="1"/>
          </p:cNvSpPr>
          <p:nvPr>
            <p:ph type="title"/>
          </p:nvPr>
        </p:nvSpPr>
        <p:spPr/>
        <p:txBody>
          <a:bodyPr/>
          <a:lstStyle/>
          <a:p>
            <a:r>
              <a:rPr lang="en-US" altLang="zh-TW" dirty="0"/>
              <a:t>End-to-end Learning</a:t>
            </a:r>
            <a:br>
              <a:rPr lang="en-US" altLang="zh-TW" dirty="0"/>
            </a:br>
            <a:r>
              <a:rPr lang="en-US" altLang="zh-TW" dirty="0"/>
              <a:t>- Speech Recognition</a:t>
            </a:r>
            <a:endParaRPr lang="zh-TW" altLang="en-US" dirty="0"/>
          </a:p>
        </p:txBody>
      </p:sp>
      <p:sp>
        <p:nvSpPr>
          <p:cNvPr id="3" name="內容版面配置區 2"/>
          <p:cNvSpPr>
            <a:spLocks noGrp="1"/>
          </p:cNvSpPr>
          <p:nvPr>
            <p:ph idx="1"/>
          </p:nvPr>
        </p:nvSpPr>
        <p:spPr/>
        <p:txBody>
          <a:bodyPr/>
          <a:lstStyle/>
          <a:p>
            <a:r>
              <a:rPr lang="en-US" altLang="zh-TW" dirty="0"/>
              <a:t>Deep Learning</a:t>
            </a:r>
            <a:endParaRPr lang="zh-TW" altLang="en-US" dirty="0"/>
          </a:p>
        </p:txBody>
      </p:sp>
      <p:sp>
        <p:nvSpPr>
          <p:cNvPr id="21" name="文字方塊 20"/>
          <p:cNvSpPr txBox="1"/>
          <p:nvPr/>
        </p:nvSpPr>
        <p:spPr>
          <a:xfrm>
            <a:off x="1720598" y="3956157"/>
            <a:ext cx="4981841"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All functions are learned from data</a:t>
            </a:r>
            <a:endParaRPr lang="zh-TW" altLang="en-US" sz="2400" dirty="0"/>
          </a:p>
        </p:txBody>
      </p:sp>
      <p:sp>
        <p:nvSpPr>
          <p:cNvPr id="22" name="文字方塊 21"/>
          <p:cNvSpPr txBox="1"/>
          <p:nvPr/>
        </p:nvSpPr>
        <p:spPr>
          <a:xfrm>
            <a:off x="1134882" y="5916335"/>
            <a:ext cx="6874235" cy="461665"/>
          </a:xfrm>
          <a:prstGeom prst="rect">
            <a:avLst/>
          </a:prstGeom>
          <a:noFill/>
        </p:spPr>
        <p:txBody>
          <a:bodyPr wrap="square" rtlCol="0">
            <a:spAutoFit/>
          </a:bodyPr>
          <a:lstStyle/>
          <a:p>
            <a:pPr algn="ctr"/>
            <a:r>
              <a:rPr lang="en-US" altLang="zh-TW" sz="2400" dirty="0">
                <a:solidFill>
                  <a:srgbClr val="FF0000"/>
                </a:solidFill>
              </a:rPr>
              <a:t>Less engineering labor, but machine learns more</a:t>
            </a:r>
            <a:endParaRPr lang="zh-TW" altLang="en-US" sz="2400" dirty="0">
              <a:solidFill>
                <a:srgbClr val="FF0000"/>
              </a:solidFill>
            </a:endParaRPr>
          </a:p>
        </p:txBody>
      </p:sp>
      <p:sp>
        <p:nvSpPr>
          <p:cNvPr id="23" name="向右箭號 22"/>
          <p:cNvSpPr/>
          <p:nvPr/>
        </p:nvSpPr>
        <p:spPr>
          <a:xfrm>
            <a:off x="2847719" y="3006371"/>
            <a:ext cx="582159"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7" name="矩形 26"/>
          <p:cNvSpPr/>
          <p:nvPr/>
        </p:nvSpPr>
        <p:spPr>
          <a:xfrm>
            <a:off x="3555768" y="2850640"/>
            <a:ext cx="933450" cy="73720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a:t>
            </a:r>
            <a:r>
              <a:rPr lang="en-US" altLang="zh-TW" sz="2400" baseline="-25000" dirty="0"/>
              <a:t>1</a:t>
            </a:r>
            <a:endParaRPr lang="zh-TW" altLang="en-US" sz="2400" baseline="-25000" dirty="0"/>
          </a:p>
        </p:txBody>
      </p:sp>
      <p:sp>
        <p:nvSpPr>
          <p:cNvPr id="28" name="文字方塊 27"/>
          <p:cNvSpPr txBox="1"/>
          <p:nvPr/>
        </p:nvSpPr>
        <p:spPr>
          <a:xfrm>
            <a:off x="1482463" y="4899239"/>
            <a:ext cx="1294818" cy="461665"/>
          </a:xfrm>
          <a:prstGeom prst="rect">
            <a:avLst/>
          </a:prstGeom>
          <a:noFill/>
        </p:spPr>
        <p:txBody>
          <a:bodyPr wrap="square" rtlCol="0">
            <a:spAutoFit/>
          </a:bodyPr>
          <a:lstStyle/>
          <a:p>
            <a:pPr algn="ctr"/>
            <a:r>
              <a:rPr lang="en-US" altLang="zh-TW" sz="2400" dirty="0"/>
              <a:t>“Hello”</a:t>
            </a:r>
            <a:endParaRPr lang="zh-TW" altLang="en-US" sz="2400" dirty="0"/>
          </a:p>
        </p:txBody>
      </p:sp>
      <p:sp>
        <p:nvSpPr>
          <p:cNvPr id="29" name="矩形 28"/>
          <p:cNvSpPr/>
          <p:nvPr/>
        </p:nvSpPr>
        <p:spPr>
          <a:xfrm>
            <a:off x="5414782" y="2858908"/>
            <a:ext cx="933450" cy="73720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a:t>
            </a:r>
            <a:r>
              <a:rPr lang="en-US" altLang="zh-TW" sz="2400" baseline="-25000" dirty="0"/>
              <a:t>2</a:t>
            </a:r>
            <a:endParaRPr lang="zh-TW" altLang="en-US" sz="2400" baseline="-25000" dirty="0"/>
          </a:p>
        </p:txBody>
      </p:sp>
      <p:sp>
        <p:nvSpPr>
          <p:cNvPr id="30" name="向右箭號 29"/>
          <p:cNvSpPr/>
          <p:nvPr/>
        </p:nvSpPr>
        <p:spPr>
          <a:xfrm>
            <a:off x="4620990" y="2993323"/>
            <a:ext cx="582159"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31" name="矩形 30"/>
          <p:cNvSpPr/>
          <p:nvPr/>
        </p:nvSpPr>
        <p:spPr>
          <a:xfrm>
            <a:off x="7075667" y="3857343"/>
            <a:ext cx="933450" cy="73720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a:t>
            </a:r>
            <a:r>
              <a:rPr lang="en-US" altLang="zh-TW" sz="2400" baseline="-25000" dirty="0"/>
              <a:t>3</a:t>
            </a:r>
            <a:endParaRPr lang="zh-TW" altLang="en-US" sz="2400" baseline="-25000" dirty="0"/>
          </a:p>
        </p:txBody>
      </p:sp>
      <p:sp>
        <p:nvSpPr>
          <p:cNvPr id="32" name="矩形 31"/>
          <p:cNvSpPr/>
          <p:nvPr/>
        </p:nvSpPr>
        <p:spPr>
          <a:xfrm>
            <a:off x="5414827" y="4754657"/>
            <a:ext cx="933450" cy="73720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a:t>
            </a:r>
            <a:r>
              <a:rPr lang="en-US" altLang="zh-TW" sz="2400" baseline="-25000" dirty="0"/>
              <a:t>4</a:t>
            </a:r>
            <a:endParaRPr lang="zh-TW" altLang="en-US" sz="2400" baseline="-25000" dirty="0"/>
          </a:p>
        </p:txBody>
      </p:sp>
      <p:sp>
        <p:nvSpPr>
          <p:cNvPr id="33" name="矩形 32"/>
          <p:cNvSpPr/>
          <p:nvPr/>
        </p:nvSpPr>
        <p:spPr>
          <a:xfrm>
            <a:off x="3555768" y="4754657"/>
            <a:ext cx="933450" cy="73720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a:t>
            </a:r>
            <a:r>
              <a:rPr lang="en-US" altLang="zh-TW" sz="2400" baseline="-25000" dirty="0"/>
              <a:t>5</a:t>
            </a:r>
            <a:endParaRPr lang="zh-TW" altLang="en-US" sz="2400" baseline="-25000" dirty="0"/>
          </a:p>
        </p:txBody>
      </p:sp>
      <p:sp>
        <p:nvSpPr>
          <p:cNvPr id="34" name="向右箭號 33"/>
          <p:cNvSpPr/>
          <p:nvPr/>
        </p:nvSpPr>
        <p:spPr>
          <a:xfrm rot="2903283">
            <a:off x="6541035" y="3225696"/>
            <a:ext cx="582159"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35" name="向右箭號 34"/>
          <p:cNvSpPr/>
          <p:nvPr/>
        </p:nvSpPr>
        <p:spPr>
          <a:xfrm rot="8403133">
            <a:off x="6535908" y="4751107"/>
            <a:ext cx="582159"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36" name="向右箭號 35"/>
          <p:cNvSpPr/>
          <p:nvPr/>
        </p:nvSpPr>
        <p:spPr>
          <a:xfrm flipH="1">
            <a:off x="4620082" y="4875936"/>
            <a:ext cx="582159"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37" name="向右箭號 36"/>
          <p:cNvSpPr/>
          <p:nvPr/>
        </p:nvSpPr>
        <p:spPr>
          <a:xfrm flipH="1">
            <a:off x="2761023" y="4897641"/>
            <a:ext cx="582159"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217290604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638549" y="2793550"/>
            <a:ext cx="1989589" cy="133837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dirty="0"/>
          </a:p>
        </p:txBody>
      </p:sp>
      <p:sp>
        <p:nvSpPr>
          <p:cNvPr id="6" name="矩形 5"/>
          <p:cNvSpPr/>
          <p:nvPr/>
        </p:nvSpPr>
        <p:spPr>
          <a:xfrm>
            <a:off x="6079141" y="2786747"/>
            <a:ext cx="1985207" cy="137420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25000" dirty="0"/>
          </a:p>
        </p:txBody>
      </p:sp>
      <p:sp>
        <p:nvSpPr>
          <p:cNvPr id="2" name="標題 1"/>
          <p:cNvSpPr>
            <a:spLocks noGrp="1"/>
          </p:cNvSpPr>
          <p:nvPr>
            <p:ph type="title"/>
          </p:nvPr>
        </p:nvSpPr>
        <p:spPr/>
        <p:txBody>
          <a:bodyPr/>
          <a:lstStyle/>
          <a:p>
            <a:r>
              <a:rPr lang="en-US" altLang="zh-TW" dirty="0"/>
              <a:t>End-to-end Learning</a:t>
            </a:r>
            <a:br>
              <a:rPr lang="en-US" altLang="zh-TW" dirty="0"/>
            </a:br>
            <a:r>
              <a:rPr lang="en-US" altLang="zh-TW" dirty="0"/>
              <a:t>- Image Recognition</a:t>
            </a:r>
            <a:endParaRPr lang="zh-TW" altLang="en-US" dirty="0"/>
          </a:p>
        </p:txBody>
      </p:sp>
      <p:sp>
        <p:nvSpPr>
          <p:cNvPr id="3" name="內容版面配置區 2"/>
          <p:cNvSpPr>
            <a:spLocks noGrp="1"/>
          </p:cNvSpPr>
          <p:nvPr>
            <p:ph idx="1"/>
          </p:nvPr>
        </p:nvSpPr>
        <p:spPr/>
        <p:txBody>
          <a:bodyPr/>
          <a:lstStyle/>
          <a:p>
            <a:r>
              <a:rPr lang="en-US" altLang="zh-TW" dirty="0"/>
              <a:t>Shallow Approach</a:t>
            </a:r>
            <a:endParaRPr lang="zh-TW" altLang="en-US" dirty="0"/>
          </a:p>
        </p:txBody>
      </p:sp>
      <p:sp>
        <p:nvSpPr>
          <p:cNvPr id="8" name="矩形 7"/>
          <p:cNvSpPr/>
          <p:nvPr/>
        </p:nvSpPr>
        <p:spPr>
          <a:xfrm>
            <a:off x="3602350" y="2117126"/>
            <a:ext cx="4886361" cy="646331"/>
          </a:xfrm>
          <a:prstGeom prst="rect">
            <a:avLst/>
          </a:prstGeom>
        </p:spPr>
        <p:txBody>
          <a:bodyPr wrap="square">
            <a:spAutoFit/>
          </a:bodyPr>
          <a:lstStyle/>
          <a:p>
            <a:r>
              <a:rPr lang="zh-TW" altLang="en-US" dirty="0"/>
              <a:t>http://www.robots.ox.ac.uk/~vgg/research/encoding_eval/</a:t>
            </a:r>
          </a:p>
        </p:txBody>
      </p:sp>
      <p:sp>
        <p:nvSpPr>
          <p:cNvPr id="9" name="矩形 8"/>
          <p:cNvSpPr/>
          <p:nvPr/>
        </p:nvSpPr>
        <p:spPr>
          <a:xfrm>
            <a:off x="1893679" y="6114147"/>
            <a:ext cx="651512" cy="52413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dirty="0"/>
          </a:p>
        </p:txBody>
      </p:sp>
      <p:sp>
        <p:nvSpPr>
          <p:cNvPr id="10" name="文字方塊 9"/>
          <p:cNvSpPr txBox="1"/>
          <p:nvPr/>
        </p:nvSpPr>
        <p:spPr>
          <a:xfrm>
            <a:off x="2528208" y="6150246"/>
            <a:ext cx="2148285" cy="461665"/>
          </a:xfrm>
          <a:prstGeom prst="rect">
            <a:avLst/>
          </a:prstGeom>
          <a:noFill/>
        </p:spPr>
        <p:txBody>
          <a:bodyPr wrap="square" rtlCol="0">
            <a:spAutoFit/>
          </a:bodyPr>
          <a:lstStyle/>
          <a:p>
            <a:r>
              <a:rPr lang="en-US" altLang="zh-TW" sz="2400" dirty="0"/>
              <a:t>:hand-crafted</a:t>
            </a:r>
            <a:endParaRPr lang="zh-TW" altLang="en-US" sz="2400" dirty="0"/>
          </a:p>
        </p:txBody>
      </p:sp>
      <p:sp>
        <p:nvSpPr>
          <p:cNvPr id="11" name="矩形 10"/>
          <p:cNvSpPr/>
          <p:nvPr/>
        </p:nvSpPr>
        <p:spPr>
          <a:xfrm>
            <a:off x="4489868" y="6150847"/>
            <a:ext cx="668706" cy="4671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sp>
        <p:nvSpPr>
          <p:cNvPr id="12" name="文字方塊 11"/>
          <p:cNvSpPr txBox="1"/>
          <p:nvPr/>
        </p:nvSpPr>
        <p:spPr>
          <a:xfrm>
            <a:off x="5158574" y="6146093"/>
            <a:ext cx="2507364" cy="461665"/>
          </a:xfrm>
          <a:prstGeom prst="rect">
            <a:avLst/>
          </a:prstGeom>
          <a:noFill/>
        </p:spPr>
        <p:txBody>
          <a:bodyPr wrap="square" rtlCol="0">
            <a:spAutoFit/>
          </a:bodyPr>
          <a:lstStyle/>
          <a:p>
            <a:r>
              <a:rPr lang="en-US" altLang="zh-TW" sz="2400" dirty="0"/>
              <a:t>:learned from data</a:t>
            </a:r>
            <a:endParaRPr lang="zh-TW" altLang="en-US" sz="2400" dirty="0"/>
          </a:p>
        </p:txBody>
      </p:sp>
      <p:sp>
        <p:nvSpPr>
          <p:cNvPr id="14" name="矩形 13"/>
          <p:cNvSpPr/>
          <p:nvPr/>
        </p:nvSpPr>
        <p:spPr>
          <a:xfrm>
            <a:off x="3638549" y="4274574"/>
            <a:ext cx="1989589" cy="133837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dirty="0"/>
          </a:p>
        </p:txBody>
      </p:sp>
      <p:sp>
        <p:nvSpPr>
          <p:cNvPr id="15" name="矩形 14"/>
          <p:cNvSpPr/>
          <p:nvPr/>
        </p:nvSpPr>
        <p:spPr>
          <a:xfrm>
            <a:off x="1327151" y="4292604"/>
            <a:ext cx="1989589" cy="133837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dirty="0"/>
          </a:p>
        </p:txBody>
      </p:sp>
      <p:pic>
        <p:nvPicPr>
          <p:cNvPr id="121858" name="Picture 2" descr="Image classification pipe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2267" y="2578443"/>
            <a:ext cx="6792081" cy="3418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73715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9" grpId="0" animBg="1"/>
      <p:bldP spid="10" grpId="0"/>
      <p:bldP spid="11" grpId="0" animBg="1"/>
      <p:bldP spid="12" grpId="0"/>
      <p:bldP spid="14" grpId="0" animBg="1"/>
      <p:bldP spid="1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End-to-end Learning</a:t>
            </a:r>
            <a:br>
              <a:rPr lang="en-US" altLang="zh-TW" dirty="0"/>
            </a:br>
            <a:r>
              <a:rPr lang="en-US" altLang="zh-TW" dirty="0"/>
              <a:t>- Image Recognition</a:t>
            </a:r>
            <a:endParaRPr lang="zh-TW" altLang="en-US" dirty="0"/>
          </a:p>
        </p:txBody>
      </p:sp>
      <p:sp>
        <p:nvSpPr>
          <p:cNvPr id="3" name="內容版面配置區 2"/>
          <p:cNvSpPr>
            <a:spLocks noGrp="1"/>
          </p:cNvSpPr>
          <p:nvPr>
            <p:ph idx="1"/>
          </p:nvPr>
        </p:nvSpPr>
        <p:spPr/>
        <p:txBody>
          <a:bodyPr/>
          <a:lstStyle/>
          <a:p>
            <a:r>
              <a:rPr lang="en-US" altLang="zh-TW" dirty="0"/>
              <a:t>Deep Learning</a:t>
            </a:r>
            <a:endParaRPr lang="zh-TW" altLang="en-US" dirty="0"/>
          </a:p>
        </p:txBody>
      </p:sp>
      <p:pic>
        <p:nvPicPr>
          <p:cNvPr id="4" name="圖片 3"/>
          <p:cNvPicPr>
            <a:picLocks noChangeAspect="1"/>
          </p:cNvPicPr>
          <p:nvPr/>
        </p:nvPicPr>
        <p:blipFill>
          <a:blip r:embed="rId2"/>
          <a:stretch>
            <a:fillRect/>
          </a:stretch>
        </p:blipFill>
        <p:spPr>
          <a:xfrm>
            <a:off x="1148499" y="3921189"/>
            <a:ext cx="2286500" cy="2765577"/>
          </a:xfrm>
          <a:prstGeom prst="rect">
            <a:avLst/>
          </a:prstGeom>
        </p:spPr>
      </p:pic>
      <p:pic>
        <p:nvPicPr>
          <p:cNvPr id="5" name="圖片 4"/>
          <p:cNvPicPr>
            <a:picLocks noChangeAspect="1"/>
          </p:cNvPicPr>
          <p:nvPr/>
        </p:nvPicPr>
        <p:blipFill>
          <a:blip r:embed="rId3"/>
          <a:stretch>
            <a:fillRect/>
          </a:stretch>
        </p:blipFill>
        <p:spPr>
          <a:xfrm>
            <a:off x="3647590" y="3927538"/>
            <a:ext cx="2315498" cy="2788790"/>
          </a:xfrm>
          <a:prstGeom prst="rect">
            <a:avLst/>
          </a:prstGeom>
        </p:spPr>
      </p:pic>
      <p:pic>
        <p:nvPicPr>
          <p:cNvPr id="6" name="圖片 5"/>
          <p:cNvPicPr>
            <a:picLocks noChangeAspect="1"/>
          </p:cNvPicPr>
          <p:nvPr/>
        </p:nvPicPr>
        <p:blipFill>
          <a:blip r:embed="rId4"/>
          <a:stretch>
            <a:fillRect/>
          </a:stretch>
        </p:blipFill>
        <p:spPr>
          <a:xfrm>
            <a:off x="6150826" y="3897976"/>
            <a:ext cx="2364524" cy="2851113"/>
          </a:xfrm>
          <a:prstGeom prst="rect">
            <a:avLst/>
          </a:prstGeom>
        </p:spPr>
      </p:pic>
      <p:sp>
        <p:nvSpPr>
          <p:cNvPr id="7" name="矩形 6"/>
          <p:cNvSpPr/>
          <p:nvPr/>
        </p:nvSpPr>
        <p:spPr>
          <a:xfrm>
            <a:off x="5648555" y="150744"/>
            <a:ext cx="3466662" cy="1754326"/>
          </a:xfrm>
          <a:prstGeom prst="rect">
            <a:avLst/>
          </a:prstGeom>
        </p:spPr>
        <p:txBody>
          <a:bodyPr wrap="square">
            <a:spAutoFit/>
          </a:bodyPr>
          <a:lstStyle/>
          <a:p>
            <a:r>
              <a:rPr lang="en-US" altLang="zh-TW" dirty="0">
                <a:solidFill>
                  <a:srgbClr val="222222"/>
                </a:solidFill>
                <a:latin typeface="Arial" panose="020B0604020202020204" pitchFamily="34" charset="0"/>
              </a:rPr>
              <a:t>Reference: </a:t>
            </a:r>
            <a:r>
              <a:rPr lang="en-US" altLang="zh-TW" dirty="0" err="1">
                <a:solidFill>
                  <a:srgbClr val="222222"/>
                </a:solidFill>
                <a:latin typeface="Arial" panose="020B0604020202020204" pitchFamily="34" charset="0"/>
              </a:rPr>
              <a:t>Zeiler</a:t>
            </a:r>
            <a:r>
              <a:rPr lang="en-US" altLang="zh-TW" dirty="0">
                <a:solidFill>
                  <a:srgbClr val="222222"/>
                </a:solidFill>
                <a:latin typeface="Arial" panose="020B0604020202020204" pitchFamily="34" charset="0"/>
              </a:rPr>
              <a:t>, M. D., &amp; Fergus, R. (2014). Visualizing and understanding convolutional networks. In </a:t>
            </a:r>
            <a:r>
              <a:rPr lang="en-US" altLang="zh-TW" i="1" dirty="0">
                <a:solidFill>
                  <a:srgbClr val="222222"/>
                </a:solidFill>
                <a:latin typeface="Arial" panose="020B0604020202020204" pitchFamily="34" charset="0"/>
              </a:rPr>
              <a:t>Computer Vision–ECCV 2014</a:t>
            </a:r>
            <a:r>
              <a:rPr lang="en-US" altLang="zh-TW" dirty="0">
                <a:solidFill>
                  <a:srgbClr val="222222"/>
                </a:solidFill>
                <a:latin typeface="Arial" panose="020B0604020202020204" pitchFamily="34" charset="0"/>
              </a:rPr>
              <a:t> (pp. 818-833)</a:t>
            </a:r>
            <a:endParaRPr lang="zh-TW" altLang="en-US" dirty="0"/>
          </a:p>
        </p:txBody>
      </p:sp>
      <p:sp>
        <p:nvSpPr>
          <p:cNvPr id="18" name="矩形 17"/>
          <p:cNvSpPr/>
          <p:nvPr/>
        </p:nvSpPr>
        <p:spPr>
          <a:xfrm>
            <a:off x="7457567" y="3030780"/>
            <a:ext cx="1470724" cy="461665"/>
          </a:xfrm>
          <a:prstGeom prst="rect">
            <a:avLst/>
          </a:prstGeom>
        </p:spPr>
        <p:txBody>
          <a:bodyPr wrap="square">
            <a:spAutoFit/>
          </a:bodyPr>
          <a:lstStyle/>
          <a:p>
            <a:pPr algn="ctr"/>
            <a:r>
              <a:rPr lang="en-US" altLang="zh-TW" sz="2400" dirty="0">
                <a:solidFill>
                  <a:srgbClr val="222222"/>
                </a:solidFill>
                <a:latin typeface="Arial" panose="020B0604020202020204" pitchFamily="34" charset="0"/>
              </a:rPr>
              <a:t>“monkey”</a:t>
            </a:r>
            <a:endParaRPr lang="zh-TW" altLang="en-US" sz="2400" dirty="0"/>
          </a:p>
        </p:txBody>
      </p:sp>
      <p:pic>
        <p:nvPicPr>
          <p:cNvPr id="19" name="圖片 18"/>
          <p:cNvPicPr>
            <a:picLocks noChangeAspect="1"/>
          </p:cNvPicPr>
          <p:nvPr/>
        </p:nvPicPr>
        <p:blipFill>
          <a:blip r:embed="rId5"/>
          <a:stretch>
            <a:fillRect/>
          </a:stretch>
        </p:blipFill>
        <p:spPr>
          <a:xfrm>
            <a:off x="372499" y="2777183"/>
            <a:ext cx="939866" cy="975557"/>
          </a:xfrm>
          <a:prstGeom prst="rect">
            <a:avLst/>
          </a:prstGeom>
        </p:spPr>
      </p:pic>
      <p:sp>
        <p:nvSpPr>
          <p:cNvPr id="20" name="向右箭號 19"/>
          <p:cNvSpPr/>
          <p:nvPr/>
        </p:nvSpPr>
        <p:spPr>
          <a:xfrm>
            <a:off x="1358090" y="3030780"/>
            <a:ext cx="582159"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1" name="向右箭號 20"/>
          <p:cNvSpPr/>
          <p:nvPr/>
        </p:nvSpPr>
        <p:spPr>
          <a:xfrm>
            <a:off x="2746197" y="3030780"/>
            <a:ext cx="582159"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2" name="向右箭號 21"/>
          <p:cNvSpPr/>
          <p:nvPr/>
        </p:nvSpPr>
        <p:spPr>
          <a:xfrm>
            <a:off x="4134769" y="3011168"/>
            <a:ext cx="582159"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3" name="向右箭號 22"/>
          <p:cNvSpPr/>
          <p:nvPr/>
        </p:nvSpPr>
        <p:spPr>
          <a:xfrm>
            <a:off x="5610245" y="3022605"/>
            <a:ext cx="582159"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4" name="向右箭號 23"/>
          <p:cNvSpPr/>
          <p:nvPr/>
        </p:nvSpPr>
        <p:spPr>
          <a:xfrm>
            <a:off x="6938528" y="3030779"/>
            <a:ext cx="582159"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4" name="矩形 13"/>
          <p:cNvSpPr/>
          <p:nvPr/>
        </p:nvSpPr>
        <p:spPr>
          <a:xfrm>
            <a:off x="1912232" y="2896362"/>
            <a:ext cx="933450" cy="737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f</a:t>
            </a:r>
            <a:r>
              <a:rPr lang="en-US" altLang="zh-TW" sz="2400" baseline="-25000" dirty="0"/>
              <a:t>1</a:t>
            </a:r>
            <a:endParaRPr lang="zh-TW" altLang="en-US" sz="2400" baseline="-25000" dirty="0"/>
          </a:p>
        </p:txBody>
      </p:sp>
      <p:sp>
        <p:nvSpPr>
          <p:cNvPr id="15" name="矩形 14"/>
          <p:cNvSpPr/>
          <p:nvPr/>
        </p:nvSpPr>
        <p:spPr>
          <a:xfrm>
            <a:off x="3333376" y="2893013"/>
            <a:ext cx="933450" cy="737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f</a:t>
            </a:r>
            <a:r>
              <a:rPr lang="en-US" altLang="zh-TW" sz="2400" baseline="-25000" dirty="0"/>
              <a:t>2</a:t>
            </a:r>
            <a:endParaRPr lang="zh-TW" altLang="en-US" sz="2400" baseline="-25000" dirty="0"/>
          </a:p>
        </p:txBody>
      </p:sp>
      <p:sp>
        <p:nvSpPr>
          <p:cNvPr id="16" name="矩形 15"/>
          <p:cNvSpPr/>
          <p:nvPr/>
        </p:nvSpPr>
        <p:spPr>
          <a:xfrm>
            <a:off x="4721238" y="2876751"/>
            <a:ext cx="933450" cy="737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f</a:t>
            </a:r>
            <a:r>
              <a:rPr lang="en-US" altLang="zh-TW" sz="2400" baseline="-25000" dirty="0"/>
              <a:t>3</a:t>
            </a:r>
            <a:endParaRPr lang="zh-TW" altLang="en-US" sz="2400" baseline="-25000" dirty="0"/>
          </a:p>
        </p:txBody>
      </p:sp>
      <p:sp>
        <p:nvSpPr>
          <p:cNvPr id="17" name="矩形 16"/>
          <p:cNvSpPr/>
          <p:nvPr/>
        </p:nvSpPr>
        <p:spPr>
          <a:xfrm>
            <a:off x="6148984" y="2888188"/>
            <a:ext cx="933450" cy="737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f</a:t>
            </a:r>
            <a:r>
              <a:rPr lang="en-US" altLang="zh-TW" sz="2400" baseline="-25000" dirty="0"/>
              <a:t>4</a:t>
            </a:r>
            <a:endParaRPr lang="zh-TW" altLang="en-US" sz="2400" baseline="-25000" dirty="0"/>
          </a:p>
        </p:txBody>
      </p:sp>
      <p:cxnSp>
        <p:nvCxnSpPr>
          <p:cNvPr id="9" name="直線單箭頭接點 8"/>
          <p:cNvCxnSpPr>
            <a:endCxn id="4" idx="0"/>
          </p:cNvCxnSpPr>
          <p:nvPr/>
        </p:nvCxnSpPr>
        <p:spPr>
          <a:xfrm flipH="1">
            <a:off x="2291749" y="3245351"/>
            <a:ext cx="706067" cy="67583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a:off x="4425723" y="3266166"/>
            <a:ext cx="216236" cy="73512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a:off x="5875798" y="3264961"/>
            <a:ext cx="1228137" cy="68218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文字方塊 26"/>
          <p:cNvSpPr txBox="1"/>
          <p:nvPr/>
        </p:nvSpPr>
        <p:spPr>
          <a:xfrm>
            <a:off x="2054564" y="2307806"/>
            <a:ext cx="4981841"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All functions are learned from data</a:t>
            </a:r>
            <a:endParaRPr lang="zh-TW" altLang="en-US" sz="2400" dirty="0"/>
          </a:p>
        </p:txBody>
      </p:sp>
    </p:spTree>
    <p:extLst>
      <p:ext uri="{BB962C8B-B14F-4D97-AF65-F5344CB8AC3E}">
        <p14:creationId xmlns:p14="http://schemas.microsoft.com/office/powerpoint/2010/main" val="331921920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Complex Task …</a:t>
            </a:r>
            <a:endParaRPr lang="zh-TW" altLang="en-US" dirty="0"/>
          </a:p>
        </p:txBody>
      </p:sp>
      <p:sp>
        <p:nvSpPr>
          <p:cNvPr id="3" name="內容版面配置區 2"/>
          <p:cNvSpPr>
            <a:spLocks noGrp="1"/>
          </p:cNvSpPr>
          <p:nvPr>
            <p:ph idx="1"/>
          </p:nvPr>
        </p:nvSpPr>
        <p:spPr/>
        <p:txBody>
          <a:bodyPr/>
          <a:lstStyle/>
          <a:p>
            <a:r>
              <a:rPr lang="en-US" altLang="zh-TW" dirty="0"/>
              <a:t>Very similar input, different output</a:t>
            </a:r>
          </a:p>
          <a:p>
            <a:endParaRPr lang="en-US" altLang="zh-TW" dirty="0"/>
          </a:p>
          <a:p>
            <a:endParaRPr lang="en-US" altLang="zh-TW" dirty="0"/>
          </a:p>
          <a:p>
            <a:endParaRPr lang="en-US" altLang="zh-TW" dirty="0"/>
          </a:p>
          <a:p>
            <a:r>
              <a:rPr lang="en-US" altLang="zh-TW" dirty="0"/>
              <a:t>Very different input, similar output</a:t>
            </a:r>
          </a:p>
          <a:p>
            <a:endParaRPr lang="zh-TW" altLang="en-US" dirty="0"/>
          </a:p>
        </p:txBody>
      </p:sp>
      <p:pic>
        <p:nvPicPr>
          <p:cNvPr id="9218" name="Picture 2" descr="「白狗」的圖片搜尋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6668" y="2496458"/>
            <a:ext cx="1405618" cy="1118694"/>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北極熊」的圖片搜尋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7859" y="2473646"/>
            <a:ext cx="1578427" cy="1164318"/>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2505981" y="2824972"/>
            <a:ext cx="1103086"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400" dirty="0"/>
              <a:t>System</a:t>
            </a:r>
            <a:endParaRPr lang="zh-TW" altLang="en-US" sz="2400" dirty="0"/>
          </a:p>
        </p:txBody>
      </p:sp>
      <p:sp>
        <p:nvSpPr>
          <p:cNvPr id="5" name="箭號: 向右 4"/>
          <p:cNvSpPr/>
          <p:nvPr/>
        </p:nvSpPr>
        <p:spPr>
          <a:xfrm>
            <a:off x="2203449" y="2772775"/>
            <a:ext cx="377372" cy="56605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9" name="箭號: 向右 8"/>
          <p:cNvSpPr/>
          <p:nvPr/>
        </p:nvSpPr>
        <p:spPr>
          <a:xfrm>
            <a:off x="3558719" y="2772774"/>
            <a:ext cx="377372" cy="56605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0" name="文字方塊 9"/>
          <p:cNvSpPr txBox="1"/>
          <p:nvPr/>
        </p:nvSpPr>
        <p:spPr>
          <a:xfrm>
            <a:off x="6632123" y="2824972"/>
            <a:ext cx="1103086"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400" dirty="0"/>
              <a:t>System</a:t>
            </a:r>
            <a:endParaRPr lang="zh-TW" altLang="en-US" sz="2400" dirty="0"/>
          </a:p>
        </p:txBody>
      </p:sp>
      <p:sp>
        <p:nvSpPr>
          <p:cNvPr id="11" name="箭號: 向右 10"/>
          <p:cNvSpPr/>
          <p:nvPr/>
        </p:nvSpPr>
        <p:spPr>
          <a:xfrm>
            <a:off x="6329591" y="2772775"/>
            <a:ext cx="377372" cy="56605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2" name="箭號: 向右 11"/>
          <p:cNvSpPr/>
          <p:nvPr/>
        </p:nvSpPr>
        <p:spPr>
          <a:xfrm>
            <a:off x="7684861" y="2772774"/>
            <a:ext cx="377372" cy="56605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6" name="文字方塊 5"/>
          <p:cNvSpPr txBox="1"/>
          <p:nvPr/>
        </p:nvSpPr>
        <p:spPr>
          <a:xfrm>
            <a:off x="3945154" y="2772774"/>
            <a:ext cx="871768" cy="461665"/>
          </a:xfrm>
          <a:prstGeom prst="rect">
            <a:avLst/>
          </a:prstGeom>
          <a:noFill/>
        </p:spPr>
        <p:txBody>
          <a:bodyPr wrap="square" rtlCol="0">
            <a:spAutoFit/>
          </a:bodyPr>
          <a:lstStyle/>
          <a:p>
            <a:r>
              <a:rPr lang="en-US" altLang="zh-TW" sz="2400" dirty="0"/>
              <a:t>dog</a:t>
            </a:r>
            <a:endParaRPr lang="zh-TW" altLang="en-US" sz="2400" dirty="0"/>
          </a:p>
        </p:txBody>
      </p:sp>
      <p:sp>
        <p:nvSpPr>
          <p:cNvPr id="14" name="文字方塊 13"/>
          <p:cNvSpPr txBox="1"/>
          <p:nvPr/>
        </p:nvSpPr>
        <p:spPr>
          <a:xfrm>
            <a:off x="8040686" y="2824972"/>
            <a:ext cx="871768" cy="461665"/>
          </a:xfrm>
          <a:prstGeom prst="rect">
            <a:avLst/>
          </a:prstGeom>
          <a:noFill/>
        </p:spPr>
        <p:txBody>
          <a:bodyPr wrap="square" rtlCol="0">
            <a:spAutoFit/>
          </a:bodyPr>
          <a:lstStyle/>
          <a:p>
            <a:r>
              <a:rPr lang="en-US" altLang="zh-TW" sz="2400" dirty="0"/>
              <a:t>bear</a:t>
            </a:r>
            <a:endParaRPr lang="zh-TW" altLang="en-US" sz="2400" dirty="0"/>
          </a:p>
        </p:txBody>
      </p:sp>
      <p:pic>
        <p:nvPicPr>
          <p:cNvPr id="15" name="圖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791" y="4465787"/>
            <a:ext cx="1807024" cy="1509984"/>
          </a:xfrm>
          <a:prstGeom prst="rect">
            <a:avLst/>
          </a:prstGeom>
        </p:spPr>
      </p:pic>
      <p:sp>
        <p:nvSpPr>
          <p:cNvPr id="19" name="文字方塊 18"/>
          <p:cNvSpPr txBox="1"/>
          <p:nvPr/>
        </p:nvSpPr>
        <p:spPr>
          <a:xfrm>
            <a:off x="2565851" y="5098466"/>
            <a:ext cx="1103086"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400" dirty="0"/>
              <a:t>System</a:t>
            </a:r>
            <a:endParaRPr lang="zh-TW" altLang="en-US" sz="2400" dirty="0"/>
          </a:p>
        </p:txBody>
      </p:sp>
      <p:sp>
        <p:nvSpPr>
          <p:cNvPr id="20" name="箭號: 向右 19"/>
          <p:cNvSpPr/>
          <p:nvPr/>
        </p:nvSpPr>
        <p:spPr>
          <a:xfrm>
            <a:off x="2263319" y="5046269"/>
            <a:ext cx="377372" cy="56605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1" name="箭號: 向右 20"/>
          <p:cNvSpPr/>
          <p:nvPr/>
        </p:nvSpPr>
        <p:spPr>
          <a:xfrm>
            <a:off x="3618589" y="5046268"/>
            <a:ext cx="377372" cy="56605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2" name="文字方塊 21"/>
          <p:cNvSpPr txBox="1"/>
          <p:nvPr/>
        </p:nvSpPr>
        <p:spPr>
          <a:xfrm>
            <a:off x="3936091" y="5098466"/>
            <a:ext cx="871768" cy="461665"/>
          </a:xfrm>
          <a:prstGeom prst="rect">
            <a:avLst/>
          </a:prstGeom>
          <a:noFill/>
        </p:spPr>
        <p:txBody>
          <a:bodyPr wrap="square" rtlCol="0">
            <a:spAutoFit/>
          </a:bodyPr>
          <a:lstStyle/>
          <a:p>
            <a:r>
              <a:rPr lang="en-US" altLang="zh-TW" sz="2400" dirty="0"/>
              <a:t>train</a:t>
            </a:r>
            <a:endParaRPr lang="zh-TW" altLang="en-US" sz="2400" dirty="0"/>
          </a:p>
        </p:txBody>
      </p:sp>
      <p:pic>
        <p:nvPicPr>
          <p:cNvPr id="9228" name="Picture 12" descr="「火車」的圖片搜尋結果"/>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30316" y="4585113"/>
            <a:ext cx="1575700" cy="1525708"/>
          </a:xfrm>
          <a:prstGeom prst="rect">
            <a:avLst/>
          </a:prstGeom>
          <a:noFill/>
          <a:extLst>
            <a:ext uri="{909E8E84-426E-40DD-AFC4-6F175D3DCCD1}">
              <a14:hiddenFill xmlns:a14="http://schemas.microsoft.com/office/drawing/2010/main">
                <a:solidFill>
                  <a:srgbClr val="FFFFFF"/>
                </a:solidFill>
              </a14:hiddenFill>
            </a:ext>
          </a:extLst>
        </p:spPr>
      </p:pic>
      <p:sp>
        <p:nvSpPr>
          <p:cNvPr id="24" name="文字方塊 23"/>
          <p:cNvSpPr txBox="1"/>
          <p:nvPr/>
        </p:nvSpPr>
        <p:spPr>
          <a:xfrm>
            <a:off x="6670446" y="5081664"/>
            <a:ext cx="1103086"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400" dirty="0"/>
              <a:t>System</a:t>
            </a:r>
            <a:endParaRPr lang="zh-TW" altLang="en-US" sz="2400" dirty="0"/>
          </a:p>
        </p:txBody>
      </p:sp>
      <p:sp>
        <p:nvSpPr>
          <p:cNvPr id="25" name="箭號: 向右 24"/>
          <p:cNvSpPr/>
          <p:nvPr/>
        </p:nvSpPr>
        <p:spPr>
          <a:xfrm>
            <a:off x="6367914" y="5029467"/>
            <a:ext cx="377372" cy="56605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6" name="箭號: 向右 25"/>
          <p:cNvSpPr/>
          <p:nvPr/>
        </p:nvSpPr>
        <p:spPr>
          <a:xfrm>
            <a:off x="7723184" y="5029466"/>
            <a:ext cx="377372" cy="56605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7" name="文字方塊 26"/>
          <p:cNvSpPr txBox="1"/>
          <p:nvPr/>
        </p:nvSpPr>
        <p:spPr>
          <a:xfrm>
            <a:off x="8040686" y="5081664"/>
            <a:ext cx="871768" cy="461665"/>
          </a:xfrm>
          <a:prstGeom prst="rect">
            <a:avLst/>
          </a:prstGeom>
          <a:noFill/>
        </p:spPr>
        <p:txBody>
          <a:bodyPr wrap="square" rtlCol="0">
            <a:spAutoFit/>
          </a:bodyPr>
          <a:lstStyle/>
          <a:p>
            <a:r>
              <a:rPr lang="en-US" altLang="zh-TW" sz="2400" dirty="0"/>
              <a:t>train</a:t>
            </a:r>
            <a:endParaRPr lang="zh-TW" altLang="en-US" sz="2400" dirty="0"/>
          </a:p>
        </p:txBody>
      </p:sp>
    </p:spTree>
    <p:extLst>
      <p:ext uri="{BB962C8B-B14F-4D97-AF65-F5344CB8AC3E}">
        <p14:creationId xmlns:p14="http://schemas.microsoft.com/office/powerpoint/2010/main" val="35368327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2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10" grpId="0" animBg="1"/>
      <p:bldP spid="11" grpId="0" animBg="1"/>
      <p:bldP spid="12" grpId="0" animBg="1"/>
      <p:bldP spid="6" grpId="0"/>
      <p:bldP spid="14" grpId="0"/>
      <p:bldP spid="19" grpId="0" animBg="1"/>
      <p:bldP spid="20" grpId="0" animBg="1"/>
      <p:bldP spid="21" grpId="0" animBg="1"/>
      <p:bldP spid="22" grpId="0"/>
      <p:bldP spid="24" grpId="0" animBg="1"/>
      <p:bldP spid="25" grpId="0" animBg="1"/>
      <p:bldP spid="26" grpId="0" animBg="1"/>
      <p:bldP spid="2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Complex Task …</a:t>
            </a:r>
            <a:endParaRPr lang="zh-TW" altLang="en-US" dirty="0"/>
          </a:p>
        </p:txBody>
      </p:sp>
      <p:sp>
        <p:nvSpPr>
          <p:cNvPr id="3" name="內容版面配置區 2"/>
          <p:cNvSpPr>
            <a:spLocks noGrp="1"/>
          </p:cNvSpPr>
          <p:nvPr>
            <p:ph idx="1"/>
          </p:nvPr>
        </p:nvSpPr>
        <p:spPr/>
        <p:txBody>
          <a:bodyPr/>
          <a:lstStyle/>
          <a:p>
            <a:r>
              <a:rPr lang="en-US" altLang="zh-TW" dirty="0"/>
              <a:t>Speech recognition: Speaker normalization is automatically done in DNN</a:t>
            </a:r>
            <a:endParaRPr lang="zh-TW" altLang="en-US" dirty="0"/>
          </a:p>
        </p:txBody>
      </p:sp>
      <p:pic>
        <p:nvPicPr>
          <p:cNvPr id="4" name="圖片 3"/>
          <p:cNvPicPr>
            <a:picLocks noChangeAspect="1"/>
          </p:cNvPicPr>
          <p:nvPr/>
        </p:nvPicPr>
        <p:blipFill>
          <a:blip r:embed="rId3"/>
          <a:stretch>
            <a:fillRect/>
          </a:stretch>
        </p:blipFill>
        <p:spPr>
          <a:xfrm>
            <a:off x="652149" y="2717901"/>
            <a:ext cx="3790561" cy="3009673"/>
          </a:xfrm>
          <a:prstGeom prst="rect">
            <a:avLst/>
          </a:prstGeom>
        </p:spPr>
      </p:pic>
      <p:sp>
        <p:nvSpPr>
          <p:cNvPr id="5" name="文字方塊 4"/>
          <p:cNvSpPr txBox="1"/>
          <p:nvPr/>
        </p:nvSpPr>
        <p:spPr>
          <a:xfrm>
            <a:off x="399315" y="5700784"/>
            <a:ext cx="4296228" cy="461665"/>
          </a:xfrm>
          <a:prstGeom prst="rect">
            <a:avLst/>
          </a:prstGeom>
          <a:noFill/>
        </p:spPr>
        <p:txBody>
          <a:bodyPr wrap="square" rtlCol="0">
            <a:spAutoFit/>
          </a:bodyPr>
          <a:lstStyle/>
          <a:p>
            <a:pPr algn="ctr"/>
            <a:r>
              <a:rPr lang="en-US" altLang="zh-TW" sz="2400" dirty="0"/>
              <a:t>Input Acoustic Feature (MFCC)</a:t>
            </a:r>
            <a:endParaRPr lang="zh-TW" altLang="en-US" sz="2400" dirty="0"/>
          </a:p>
        </p:txBody>
      </p:sp>
      <p:sp>
        <p:nvSpPr>
          <p:cNvPr id="6" name="矩形 5"/>
          <p:cNvSpPr/>
          <p:nvPr/>
        </p:nvSpPr>
        <p:spPr>
          <a:xfrm>
            <a:off x="5543551" y="403802"/>
            <a:ext cx="3453492" cy="1200329"/>
          </a:xfrm>
          <a:prstGeom prst="rect">
            <a:avLst/>
          </a:prstGeom>
        </p:spPr>
        <p:txBody>
          <a:bodyPr wrap="square">
            <a:spAutoFit/>
          </a:bodyPr>
          <a:lstStyle/>
          <a:p>
            <a:r>
              <a:rPr lang="en-US" altLang="zh-TW" dirty="0"/>
              <a:t>A. Mohamed, G. Hinton, and G. Penn, “Understanding how Deep Belief Networks Perform Acoustic Modelling,” in ICASSP, 2012.</a:t>
            </a:r>
          </a:p>
        </p:txBody>
      </p:sp>
      <p:pic>
        <p:nvPicPr>
          <p:cNvPr id="8" name="圖片 7"/>
          <p:cNvPicPr>
            <a:picLocks noChangeAspect="1"/>
          </p:cNvPicPr>
          <p:nvPr/>
        </p:nvPicPr>
        <p:blipFill>
          <a:blip r:embed="rId4"/>
          <a:stretch>
            <a:fillRect/>
          </a:stretch>
        </p:blipFill>
        <p:spPr>
          <a:xfrm>
            <a:off x="4695544" y="2717901"/>
            <a:ext cx="3863348" cy="2999842"/>
          </a:xfrm>
          <a:prstGeom prst="rect">
            <a:avLst/>
          </a:prstGeom>
        </p:spPr>
      </p:pic>
      <p:sp>
        <p:nvSpPr>
          <p:cNvPr id="9" name="文字方塊 8"/>
          <p:cNvSpPr txBox="1"/>
          <p:nvPr/>
        </p:nvSpPr>
        <p:spPr>
          <a:xfrm>
            <a:off x="4479104" y="5667234"/>
            <a:ext cx="4296228" cy="461665"/>
          </a:xfrm>
          <a:prstGeom prst="rect">
            <a:avLst/>
          </a:prstGeom>
          <a:noFill/>
        </p:spPr>
        <p:txBody>
          <a:bodyPr wrap="square" rtlCol="0">
            <a:spAutoFit/>
          </a:bodyPr>
          <a:lstStyle/>
          <a:p>
            <a:pPr algn="ctr"/>
            <a:r>
              <a:rPr lang="en-US" altLang="zh-TW" sz="2400" dirty="0"/>
              <a:t>1-st Hidden Layer</a:t>
            </a:r>
            <a:endParaRPr lang="zh-TW" altLang="en-US" sz="2400" dirty="0"/>
          </a:p>
        </p:txBody>
      </p:sp>
    </p:spTree>
    <p:extLst>
      <p:ext uri="{BB962C8B-B14F-4D97-AF65-F5344CB8AC3E}">
        <p14:creationId xmlns:p14="http://schemas.microsoft.com/office/powerpoint/2010/main" val="252446854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Complex Task …</a:t>
            </a:r>
            <a:endParaRPr lang="zh-TW" altLang="en-US" dirty="0"/>
          </a:p>
        </p:txBody>
      </p:sp>
      <p:sp>
        <p:nvSpPr>
          <p:cNvPr id="3" name="內容版面配置區 2"/>
          <p:cNvSpPr>
            <a:spLocks noGrp="1"/>
          </p:cNvSpPr>
          <p:nvPr>
            <p:ph idx="1"/>
          </p:nvPr>
        </p:nvSpPr>
        <p:spPr/>
        <p:txBody>
          <a:bodyPr/>
          <a:lstStyle/>
          <a:p>
            <a:r>
              <a:rPr lang="en-US" altLang="zh-TW" dirty="0"/>
              <a:t>Speech recognition: Speaker normalization is automatically done in DNN</a:t>
            </a:r>
            <a:endParaRPr lang="zh-TW" altLang="en-US" dirty="0"/>
          </a:p>
        </p:txBody>
      </p:sp>
      <p:pic>
        <p:nvPicPr>
          <p:cNvPr id="4" name="圖片 3"/>
          <p:cNvPicPr>
            <a:picLocks noChangeAspect="1"/>
          </p:cNvPicPr>
          <p:nvPr/>
        </p:nvPicPr>
        <p:blipFill>
          <a:blip r:embed="rId3"/>
          <a:stretch>
            <a:fillRect/>
          </a:stretch>
        </p:blipFill>
        <p:spPr>
          <a:xfrm>
            <a:off x="652149" y="2717901"/>
            <a:ext cx="3790561" cy="3009673"/>
          </a:xfrm>
          <a:prstGeom prst="rect">
            <a:avLst/>
          </a:prstGeom>
        </p:spPr>
      </p:pic>
      <p:sp>
        <p:nvSpPr>
          <p:cNvPr id="5" name="文字方塊 4"/>
          <p:cNvSpPr txBox="1"/>
          <p:nvPr/>
        </p:nvSpPr>
        <p:spPr>
          <a:xfrm>
            <a:off x="399315" y="5700784"/>
            <a:ext cx="4296228" cy="461665"/>
          </a:xfrm>
          <a:prstGeom prst="rect">
            <a:avLst/>
          </a:prstGeom>
          <a:noFill/>
        </p:spPr>
        <p:txBody>
          <a:bodyPr wrap="square" rtlCol="0">
            <a:spAutoFit/>
          </a:bodyPr>
          <a:lstStyle/>
          <a:p>
            <a:pPr algn="ctr"/>
            <a:r>
              <a:rPr lang="en-US" altLang="zh-TW" sz="2400" dirty="0"/>
              <a:t>Input Acoustic Feature (MFCC)</a:t>
            </a:r>
            <a:endParaRPr lang="zh-TW" altLang="en-US" sz="2400" dirty="0"/>
          </a:p>
        </p:txBody>
      </p:sp>
      <p:sp>
        <p:nvSpPr>
          <p:cNvPr id="9" name="文字方塊 8"/>
          <p:cNvSpPr txBox="1"/>
          <p:nvPr/>
        </p:nvSpPr>
        <p:spPr>
          <a:xfrm>
            <a:off x="4479104" y="5667234"/>
            <a:ext cx="4296228" cy="461665"/>
          </a:xfrm>
          <a:prstGeom prst="rect">
            <a:avLst/>
          </a:prstGeom>
          <a:noFill/>
        </p:spPr>
        <p:txBody>
          <a:bodyPr wrap="square" rtlCol="0">
            <a:spAutoFit/>
          </a:bodyPr>
          <a:lstStyle/>
          <a:p>
            <a:pPr algn="ctr"/>
            <a:r>
              <a:rPr lang="en-US" altLang="zh-TW" sz="2400" dirty="0"/>
              <a:t>8-th Hidden Layer</a:t>
            </a:r>
            <a:endParaRPr lang="zh-TW" altLang="en-US" sz="2400" dirty="0"/>
          </a:p>
        </p:txBody>
      </p:sp>
      <p:pic>
        <p:nvPicPr>
          <p:cNvPr id="10" name="圖片 9"/>
          <p:cNvPicPr>
            <a:picLocks noChangeAspect="1"/>
          </p:cNvPicPr>
          <p:nvPr/>
        </p:nvPicPr>
        <p:blipFill>
          <a:blip r:embed="rId4"/>
          <a:stretch>
            <a:fillRect/>
          </a:stretch>
        </p:blipFill>
        <p:spPr>
          <a:xfrm>
            <a:off x="4758652" y="2717901"/>
            <a:ext cx="3774895" cy="3023138"/>
          </a:xfrm>
          <a:prstGeom prst="rect">
            <a:avLst/>
          </a:prstGeom>
        </p:spPr>
      </p:pic>
      <p:sp>
        <p:nvSpPr>
          <p:cNvPr id="12" name="矩形 11"/>
          <p:cNvSpPr/>
          <p:nvPr/>
        </p:nvSpPr>
        <p:spPr>
          <a:xfrm>
            <a:off x="5543551" y="403802"/>
            <a:ext cx="3453492" cy="1200329"/>
          </a:xfrm>
          <a:prstGeom prst="rect">
            <a:avLst/>
          </a:prstGeom>
        </p:spPr>
        <p:txBody>
          <a:bodyPr wrap="square">
            <a:spAutoFit/>
          </a:bodyPr>
          <a:lstStyle/>
          <a:p>
            <a:r>
              <a:rPr lang="en-US" altLang="zh-TW" dirty="0"/>
              <a:t>A. Mohamed, G. Hinton, and G. Penn, “Understanding how Deep Belief Networks Perform Acoustic Modelling,” in ICASSP, 2012.</a:t>
            </a:r>
          </a:p>
        </p:txBody>
      </p:sp>
    </p:spTree>
    <p:extLst>
      <p:ext uri="{BB962C8B-B14F-4D97-AF65-F5344CB8AC3E}">
        <p14:creationId xmlns:p14="http://schemas.microsoft.com/office/powerpoint/2010/main" val="116020173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4431" y="215126"/>
            <a:ext cx="3304270" cy="30718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內容版面配置區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13902" y="215127"/>
            <a:ext cx="3258200" cy="31159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3901" y="3467836"/>
            <a:ext cx="3245126" cy="31345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圖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4431" y="3467836"/>
            <a:ext cx="3304270" cy="31345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文字方塊 1"/>
          <p:cNvSpPr txBox="1"/>
          <p:nvPr/>
        </p:nvSpPr>
        <p:spPr>
          <a:xfrm>
            <a:off x="2665607" y="2869439"/>
            <a:ext cx="1741714"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10" name="文字方塊 9"/>
          <p:cNvSpPr txBox="1"/>
          <p:nvPr/>
        </p:nvSpPr>
        <p:spPr>
          <a:xfrm>
            <a:off x="6125709" y="2825284"/>
            <a:ext cx="1741714" cy="461665"/>
          </a:xfrm>
          <a:prstGeom prst="rect">
            <a:avLst/>
          </a:prstGeom>
          <a:noFill/>
        </p:spPr>
        <p:txBody>
          <a:bodyPr wrap="square" rtlCol="0">
            <a:spAutoFit/>
          </a:bodyPr>
          <a:lstStyle/>
          <a:p>
            <a:pPr algn="ctr"/>
            <a:r>
              <a:rPr lang="en-US" altLang="zh-TW" sz="2400" dirty="0"/>
              <a:t>1-st hidden</a:t>
            </a:r>
            <a:endParaRPr lang="zh-TW" altLang="en-US" sz="2400" dirty="0"/>
          </a:p>
        </p:txBody>
      </p:sp>
      <p:sp>
        <p:nvSpPr>
          <p:cNvPr id="11" name="文字方塊 10"/>
          <p:cNvSpPr txBox="1"/>
          <p:nvPr/>
        </p:nvSpPr>
        <p:spPr>
          <a:xfrm>
            <a:off x="2665607" y="6140742"/>
            <a:ext cx="1741714" cy="461665"/>
          </a:xfrm>
          <a:prstGeom prst="rect">
            <a:avLst/>
          </a:prstGeom>
          <a:noFill/>
        </p:spPr>
        <p:txBody>
          <a:bodyPr wrap="square" rtlCol="0">
            <a:spAutoFit/>
          </a:bodyPr>
          <a:lstStyle/>
          <a:p>
            <a:pPr algn="ctr"/>
            <a:r>
              <a:rPr lang="en-US" altLang="zh-TW" sz="2400" dirty="0"/>
              <a:t>2-nd hidden</a:t>
            </a:r>
            <a:endParaRPr lang="zh-TW" altLang="en-US" sz="2400" dirty="0"/>
          </a:p>
        </p:txBody>
      </p:sp>
      <p:sp>
        <p:nvSpPr>
          <p:cNvPr id="12" name="文字方塊 11"/>
          <p:cNvSpPr txBox="1"/>
          <p:nvPr/>
        </p:nvSpPr>
        <p:spPr>
          <a:xfrm>
            <a:off x="6125709" y="6176413"/>
            <a:ext cx="1741714" cy="461665"/>
          </a:xfrm>
          <a:prstGeom prst="rect">
            <a:avLst/>
          </a:prstGeom>
          <a:noFill/>
        </p:spPr>
        <p:txBody>
          <a:bodyPr wrap="square" rtlCol="0">
            <a:spAutoFit/>
          </a:bodyPr>
          <a:lstStyle/>
          <a:p>
            <a:pPr algn="ctr"/>
            <a:r>
              <a:rPr lang="en-US" altLang="zh-TW" sz="2400" dirty="0"/>
              <a:t>3-rd hidden</a:t>
            </a:r>
            <a:endParaRPr lang="zh-TW" altLang="en-US" sz="2400" dirty="0"/>
          </a:p>
        </p:txBody>
      </p:sp>
      <p:sp>
        <p:nvSpPr>
          <p:cNvPr id="3" name="文字方塊 2"/>
          <p:cNvSpPr txBox="1"/>
          <p:nvPr/>
        </p:nvSpPr>
        <p:spPr>
          <a:xfrm>
            <a:off x="400050" y="476250"/>
            <a:ext cx="1238250" cy="523220"/>
          </a:xfrm>
          <a:prstGeom prst="rect">
            <a:avLst/>
          </a:prstGeom>
          <a:noFill/>
        </p:spPr>
        <p:txBody>
          <a:bodyPr wrap="square" rtlCol="0">
            <a:spAutoFit/>
          </a:bodyPr>
          <a:lstStyle/>
          <a:p>
            <a:pPr algn="ctr"/>
            <a:r>
              <a:rPr lang="en-US" altLang="zh-TW" sz="2800" dirty="0"/>
              <a:t>MNIST</a:t>
            </a:r>
            <a:endParaRPr lang="zh-TW" altLang="en-US" sz="2800" dirty="0"/>
          </a:p>
        </p:txBody>
      </p:sp>
    </p:spTree>
    <p:extLst>
      <p:ext uri="{BB962C8B-B14F-4D97-AF65-F5344CB8AC3E}">
        <p14:creationId xmlns:p14="http://schemas.microsoft.com/office/powerpoint/2010/main" val="236360797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1" grpId="0"/>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C6E84B-C926-4B4F-BB68-4BF34DBDD4D1}"/>
              </a:ext>
            </a:extLst>
          </p:cNvPr>
          <p:cNvSpPr>
            <a:spLocks noGrp="1"/>
          </p:cNvSpPr>
          <p:nvPr>
            <p:ph type="title"/>
          </p:nvPr>
        </p:nvSpPr>
        <p:spPr/>
        <p:txBody>
          <a:bodyPr/>
          <a:lstStyle/>
          <a:p>
            <a:r>
              <a:rPr lang="en-US" altLang="zh-TW" dirty="0"/>
              <a:t>Brute-force Memorization ?</a:t>
            </a:r>
            <a:endParaRPr lang="zh-TW" altLang="en-US" dirty="0"/>
          </a:p>
        </p:txBody>
      </p:sp>
      <p:sp>
        <p:nvSpPr>
          <p:cNvPr id="3" name="內容版面配置區 2">
            <a:extLst>
              <a:ext uri="{FF2B5EF4-FFF2-40B4-BE49-F238E27FC236}">
                <a16:creationId xmlns:a16="http://schemas.microsoft.com/office/drawing/2014/main" id="{4C047E8D-DEDA-42C8-9F89-34AE2C9B8115}"/>
              </a:ext>
            </a:extLst>
          </p:cNvPr>
          <p:cNvSpPr>
            <a:spLocks noGrp="1"/>
          </p:cNvSpPr>
          <p:nvPr>
            <p:ph idx="1"/>
          </p:nvPr>
        </p:nvSpPr>
        <p:spPr/>
        <p:txBody>
          <a:bodyPr/>
          <a:lstStyle/>
          <a:p>
            <a:endParaRPr lang="zh-TW" altLang="en-US" dirty="0"/>
          </a:p>
        </p:txBody>
      </p:sp>
      <p:pic>
        <p:nvPicPr>
          <p:cNvPr id="6" name="圖片 5">
            <a:extLst>
              <a:ext uri="{FF2B5EF4-FFF2-40B4-BE49-F238E27FC236}">
                <a16:creationId xmlns:a16="http://schemas.microsoft.com/office/drawing/2014/main" id="{B4F25BD3-EEE0-4C8D-B4E9-A297A106C670}"/>
              </a:ext>
            </a:extLst>
          </p:cNvPr>
          <p:cNvPicPr>
            <a:picLocks noChangeAspect="1"/>
          </p:cNvPicPr>
          <p:nvPr/>
        </p:nvPicPr>
        <p:blipFill>
          <a:blip r:embed="rId3"/>
          <a:stretch>
            <a:fillRect/>
          </a:stretch>
        </p:blipFill>
        <p:spPr>
          <a:xfrm>
            <a:off x="2355652" y="1550464"/>
            <a:ext cx="4432696" cy="3980168"/>
          </a:xfrm>
          <a:prstGeom prst="rect">
            <a:avLst/>
          </a:prstGeom>
        </p:spPr>
      </p:pic>
      <p:sp>
        <p:nvSpPr>
          <p:cNvPr id="7" name="矩形 6">
            <a:extLst>
              <a:ext uri="{FF2B5EF4-FFF2-40B4-BE49-F238E27FC236}">
                <a16:creationId xmlns:a16="http://schemas.microsoft.com/office/drawing/2014/main" id="{043E10D1-B14B-45AA-A0D8-EFE6CAC18765}"/>
              </a:ext>
            </a:extLst>
          </p:cNvPr>
          <p:cNvSpPr/>
          <p:nvPr/>
        </p:nvSpPr>
        <p:spPr>
          <a:xfrm>
            <a:off x="5462095" y="45524"/>
            <a:ext cx="3681905" cy="369332"/>
          </a:xfrm>
          <a:prstGeom prst="rect">
            <a:avLst/>
          </a:prstGeom>
        </p:spPr>
        <p:txBody>
          <a:bodyPr wrap="none">
            <a:spAutoFit/>
          </a:bodyPr>
          <a:lstStyle/>
          <a:p>
            <a:r>
              <a:rPr lang="zh-TW" altLang="en-US" dirty="0"/>
              <a:t>https://arxiv.org/pdf/1611.03530.pdf</a:t>
            </a:r>
          </a:p>
        </p:txBody>
      </p:sp>
      <p:sp>
        <p:nvSpPr>
          <p:cNvPr id="8" name="矩形 7">
            <a:extLst>
              <a:ext uri="{FF2B5EF4-FFF2-40B4-BE49-F238E27FC236}">
                <a16:creationId xmlns:a16="http://schemas.microsoft.com/office/drawing/2014/main" id="{1BB69173-B9F1-46A0-93D9-6495E1963C32}"/>
              </a:ext>
            </a:extLst>
          </p:cNvPr>
          <p:cNvSpPr/>
          <p:nvPr/>
        </p:nvSpPr>
        <p:spPr>
          <a:xfrm>
            <a:off x="1524000" y="5645258"/>
            <a:ext cx="6400800" cy="646331"/>
          </a:xfrm>
          <a:prstGeom prst="rect">
            <a:avLst/>
          </a:prstGeom>
        </p:spPr>
        <p:txBody>
          <a:bodyPr wrap="square">
            <a:spAutoFit/>
          </a:bodyPr>
          <a:lstStyle/>
          <a:p>
            <a:r>
              <a:rPr lang="en-US" altLang="zh-TW" dirty="0"/>
              <a:t>Final of 2017 Spring: </a:t>
            </a:r>
            <a:r>
              <a:rPr lang="zh-TW" altLang="en-US" dirty="0"/>
              <a:t>https://ntumlds.wordpress.com/2017/03/27/r05922018_drliao/</a:t>
            </a:r>
          </a:p>
        </p:txBody>
      </p:sp>
    </p:spTree>
    <p:extLst>
      <p:ext uri="{BB962C8B-B14F-4D97-AF65-F5344CB8AC3E}">
        <p14:creationId xmlns:p14="http://schemas.microsoft.com/office/powerpoint/2010/main" val="140366830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BDDCA6-37DD-4880-B3A6-D0E6000FF612}"/>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90A56544-5E67-4E68-A7A8-F7A698A8F7F4}"/>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4218761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直線單箭頭接點 59"/>
          <p:cNvCxnSpPr/>
          <p:nvPr/>
        </p:nvCxnSpPr>
        <p:spPr>
          <a:xfrm>
            <a:off x="3979612" y="3322241"/>
            <a:ext cx="72895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en-US" altLang="zh-TW" dirty="0"/>
              <a:t>Limitation of Logistic Regression</a:t>
            </a:r>
            <a:endParaRPr lang="zh-TW" altLang="en-US" dirty="0"/>
          </a:p>
        </p:txBody>
      </p:sp>
      <p:sp>
        <p:nvSpPr>
          <p:cNvPr id="3" name="內容版面配置區 2"/>
          <p:cNvSpPr>
            <a:spLocks noGrp="1"/>
          </p:cNvSpPr>
          <p:nvPr>
            <p:ph idx="1"/>
          </p:nvPr>
        </p:nvSpPr>
        <p:spPr/>
        <p:txBody>
          <a:bodyPr/>
          <a:lstStyle/>
          <a:p>
            <a:r>
              <a:rPr lang="en-US" altLang="zh-TW" dirty="0"/>
              <a:t>Cascading logistic regression models</a:t>
            </a:r>
            <a:endParaRPr lang="zh-TW" altLang="en-US" dirty="0"/>
          </a:p>
        </p:txBody>
      </p:sp>
      <p:cxnSp>
        <p:nvCxnSpPr>
          <p:cNvPr id="4" name="直線單箭頭接點 3"/>
          <p:cNvCxnSpPr/>
          <p:nvPr/>
        </p:nvCxnSpPr>
        <p:spPr>
          <a:xfrm>
            <a:off x="7616569" y="4127857"/>
            <a:ext cx="5990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線單箭頭接點 4"/>
          <p:cNvCxnSpPr/>
          <p:nvPr/>
        </p:nvCxnSpPr>
        <p:spPr>
          <a:xfrm>
            <a:off x="3995441" y="5010462"/>
            <a:ext cx="72895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3454749" y="2914071"/>
            <a:ext cx="772783" cy="77278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400" baseline="-25000" dirty="0"/>
          </a:p>
        </p:txBody>
      </p:sp>
      <p:grpSp>
        <p:nvGrpSpPr>
          <p:cNvPr id="9" name="群組 8"/>
          <p:cNvGrpSpPr/>
          <p:nvPr/>
        </p:nvGrpSpPr>
        <p:grpSpPr>
          <a:xfrm>
            <a:off x="2270022" y="3054582"/>
            <a:ext cx="520319" cy="520319"/>
            <a:chOff x="3342651" y="3507082"/>
            <a:chExt cx="520319" cy="520319"/>
          </a:xfrm>
        </p:grpSpPr>
        <p:sp>
          <p:nvSpPr>
            <p:cNvPr id="10" name="矩形 9"/>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11"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3119" name="方程式" r:id="rId3" imgW="139680" imgH="139680" progId="Equation.3">
                    <p:embed/>
                  </p:oleObj>
                </mc:Choice>
                <mc:Fallback>
                  <p:oleObj name="方程式" r:id="rId3" imgW="139680" imgH="139680" progId="Equation.3">
                    <p:embed/>
                    <p:pic>
                      <p:nvPicPr>
                        <p:cNvPr id="11" name="Object 12"/>
                        <p:cNvPicPr>
                          <a:picLocks noChangeAspect="1" noChangeArrowheads="1"/>
                        </p:cNvPicPr>
                        <p:nvPr/>
                      </p:nvPicPr>
                      <p:blipFill>
                        <a:blip r:embed="rId4"/>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12" name="Object 12"/>
          <p:cNvGraphicFramePr>
            <a:graphicFrameLocks noChangeAspect="1"/>
          </p:cNvGraphicFramePr>
          <p:nvPr>
            <p:extLst/>
          </p:nvPr>
        </p:nvGraphicFramePr>
        <p:xfrm>
          <a:off x="2899726" y="2757486"/>
          <a:ext cx="422275" cy="596900"/>
        </p:xfrm>
        <a:graphic>
          <a:graphicData uri="http://schemas.openxmlformats.org/presentationml/2006/ole">
            <mc:AlternateContent xmlns:mc="http://schemas.openxmlformats.org/markup-compatibility/2006">
              <mc:Choice xmlns:v="urn:schemas-microsoft-com:vml" Requires="v">
                <p:oleObj spid="_x0000_s3120" name="方程式" r:id="rId5" imgW="152280" imgH="215640" progId="Equation.3">
                  <p:embed/>
                </p:oleObj>
              </mc:Choice>
              <mc:Fallback>
                <p:oleObj name="方程式" r:id="rId5" imgW="152280" imgH="215640" progId="Equation.3">
                  <p:embed/>
                  <p:pic>
                    <p:nvPicPr>
                      <p:cNvPr id="12" name="Object 12"/>
                      <p:cNvPicPr>
                        <a:picLocks noChangeAspect="1" noChangeArrowheads="1"/>
                      </p:cNvPicPr>
                      <p:nvPr/>
                    </p:nvPicPr>
                    <p:blipFill>
                      <a:blip r:embed="rId6"/>
                      <a:srcRect/>
                      <a:stretch>
                        <a:fillRect/>
                      </a:stretch>
                    </p:blipFill>
                    <p:spPr bwMode="auto">
                      <a:xfrm>
                        <a:off x="2899726" y="2757486"/>
                        <a:ext cx="422275" cy="596900"/>
                      </a:xfrm>
                      <a:prstGeom prst="rect">
                        <a:avLst/>
                      </a:prstGeom>
                      <a:noFill/>
                      <a:extLst/>
                    </p:spPr>
                  </p:pic>
                </p:oleObj>
              </mc:Fallback>
            </mc:AlternateContent>
          </a:graphicData>
        </a:graphic>
      </p:graphicFrame>
      <p:cxnSp>
        <p:nvCxnSpPr>
          <p:cNvPr id="13" name="直線單箭頭接點 12"/>
          <p:cNvCxnSpPr/>
          <p:nvPr/>
        </p:nvCxnSpPr>
        <p:spPr>
          <a:xfrm flipV="1">
            <a:off x="2802036" y="3322241"/>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endCxn id="10" idx="1"/>
          </p:cNvCxnSpPr>
          <p:nvPr/>
        </p:nvCxnSpPr>
        <p:spPr>
          <a:xfrm flipV="1">
            <a:off x="1106408" y="3314742"/>
            <a:ext cx="116361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endCxn id="10" idx="1"/>
          </p:cNvCxnSpPr>
          <p:nvPr/>
        </p:nvCxnSpPr>
        <p:spPr>
          <a:xfrm flipV="1">
            <a:off x="1039883" y="3314742"/>
            <a:ext cx="1230139" cy="14895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橢圓 15"/>
          <p:cNvSpPr/>
          <p:nvPr/>
        </p:nvSpPr>
        <p:spPr>
          <a:xfrm>
            <a:off x="3485168" y="4601369"/>
            <a:ext cx="772783" cy="77278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baseline="-25000" dirty="0"/>
          </a:p>
        </p:txBody>
      </p:sp>
      <p:grpSp>
        <p:nvGrpSpPr>
          <p:cNvPr id="17" name="群組 16"/>
          <p:cNvGrpSpPr/>
          <p:nvPr/>
        </p:nvGrpSpPr>
        <p:grpSpPr>
          <a:xfrm>
            <a:off x="2334744" y="4737035"/>
            <a:ext cx="520319" cy="520319"/>
            <a:chOff x="3342651" y="3507082"/>
            <a:chExt cx="520319" cy="520319"/>
          </a:xfrm>
        </p:grpSpPr>
        <p:sp>
          <p:nvSpPr>
            <p:cNvPr id="18" name="矩形 17"/>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19"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3121" name="方程式" r:id="rId7" imgW="139680" imgH="139680" progId="Equation.3">
                    <p:embed/>
                  </p:oleObj>
                </mc:Choice>
                <mc:Fallback>
                  <p:oleObj name="方程式" r:id="rId7" imgW="139680" imgH="139680" progId="Equation.3">
                    <p:embed/>
                    <p:pic>
                      <p:nvPicPr>
                        <p:cNvPr id="19" name="Object 12"/>
                        <p:cNvPicPr>
                          <a:picLocks noChangeAspect="1" noChangeArrowheads="1"/>
                        </p:cNvPicPr>
                        <p:nvPr/>
                      </p:nvPicPr>
                      <p:blipFill>
                        <a:blip r:embed="rId4"/>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20" name="Object 12"/>
          <p:cNvGraphicFramePr>
            <a:graphicFrameLocks noChangeAspect="1"/>
          </p:cNvGraphicFramePr>
          <p:nvPr>
            <p:extLst/>
          </p:nvPr>
        </p:nvGraphicFramePr>
        <p:xfrm>
          <a:off x="2963918" y="4422097"/>
          <a:ext cx="458788" cy="596900"/>
        </p:xfrm>
        <a:graphic>
          <a:graphicData uri="http://schemas.openxmlformats.org/presentationml/2006/ole">
            <mc:AlternateContent xmlns:mc="http://schemas.openxmlformats.org/markup-compatibility/2006">
              <mc:Choice xmlns:v="urn:schemas-microsoft-com:vml" Requires="v">
                <p:oleObj spid="_x0000_s3122" name="方程式" r:id="rId8" imgW="164880" imgH="215640" progId="Equation.3">
                  <p:embed/>
                </p:oleObj>
              </mc:Choice>
              <mc:Fallback>
                <p:oleObj name="方程式" r:id="rId8" imgW="164880" imgH="215640" progId="Equation.3">
                  <p:embed/>
                  <p:pic>
                    <p:nvPicPr>
                      <p:cNvPr id="20" name="Object 12"/>
                      <p:cNvPicPr>
                        <a:picLocks noChangeAspect="1" noChangeArrowheads="1"/>
                      </p:cNvPicPr>
                      <p:nvPr/>
                    </p:nvPicPr>
                    <p:blipFill>
                      <a:blip r:embed="rId9"/>
                      <a:srcRect/>
                      <a:stretch>
                        <a:fillRect/>
                      </a:stretch>
                    </p:blipFill>
                    <p:spPr bwMode="auto">
                      <a:xfrm>
                        <a:off x="2963918" y="4422097"/>
                        <a:ext cx="458788" cy="596900"/>
                      </a:xfrm>
                      <a:prstGeom prst="rect">
                        <a:avLst/>
                      </a:prstGeom>
                      <a:noFill/>
                      <a:extLst/>
                    </p:spPr>
                  </p:pic>
                </p:oleObj>
              </mc:Fallback>
            </mc:AlternateContent>
          </a:graphicData>
        </a:graphic>
      </p:graphicFrame>
      <p:cxnSp>
        <p:nvCxnSpPr>
          <p:cNvPr id="21" name="直線單箭頭接點 20"/>
          <p:cNvCxnSpPr/>
          <p:nvPr/>
        </p:nvCxnSpPr>
        <p:spPr>
          <a:xfrm flipV="1">
            <a:off x="2866819" y="5020530"/>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stCxn id="25" idx="3"/>
            <a:endCxn id="18" idx="1"/>
          </p:cNvCxnSpPr>
          <p:nvPr/>
        </p:nvCxnSpPr>
        <p:spPr>
          <a:xfrm flipV="1">
            <a:off x="1081962" y="4997195"/>
            <a:ext cx="125278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endCxn id="18" idx="1"/>
          </p:cNvCxnSpPr>
          <p:nvPr/>
        </p:nvCxnSpPr>
        <p:spPr>
          <a:xfrm>
            <a:off x="1039883" y="3540737"/>
            <a:ext cx="1294861" cy="14564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4" name="Object 12"/>
          <p:cNvGraphicFramePr>
            <a:graphicFrameLocks noChangeAspect="1"/>
          </p:cNvGraphicFramePr>
          <p:nvPr>
            <p:extLst/>
          </p:nvPr>
        </p:nvGraphicFramePr>
        <p:xfrm>
          <a:off x="659323" y="2914113"/>
          <a:ext cx="423862" cy="596900"/>
        </p:xfrm>
        <a:graphic>
          <a:graphicData uri="http://schemas.openxmlformats.org/presentationml/2006/ole">
            <mc:AlternateContent xmlns:mc="http://schemas.openxmlformats.org/markup-compatibility/2006">
              <mc:Choice xmlns:v="urn:schemas-microsoft-com:vml" Requires="v">
                <p:oleObj spid="_x0000_s3123" name="方程式" r:id="rId10" imgW="152280" imgH="215640" progId="Equation.3">
                  <p:embed/>
                </p:oleObj>
              </mc:Choice>
              <mc:Fallback>
                <p:oleObj name="方程式" r:id="rId10" imgW="152280" imgH="215640" progId="Equation.3">
                  <p:embed/>
                  <p:pic>
                    <p:nvPicPr>
                      <p:cNvPr id="24" name="Object 12"/>
                      <p:cNvPicPr>
                        <a:picLocks noChangeAspect="1" noChangeArrowheads="1"/>
                      </p:cNvPicPr>
                      <p:nvPr/>
                    </p:nvPicPr>
                    <p:blipFill>
                      <a:blip r:embed="rId11"/>
                      <a:srcRect/>
                      <a:stretch>
                        <a:fillRect/>
                      </a:stretch>
                    </p:blipFill>
                    <p:spPr bwMode="auto">
                      <a:xfrm>
                        <a:off x="659323" y="2914113"/>
                        <a:ext cx="423862" cy="596900"/>
                      </a:xfrm>
                      <a:prstGeom prst="rect">
                        <a:avLst/>
                      </a:prstGeom>
                      <a:noFill/>
                      <a:extLst/>
                    </p:spPr>
                  </p:pic>
                </p:oleObj>
              </mc:Fallback>
            </mc:AlternateContent>
          </a:graphicData>
        </a:graphic>
      </p:graphicFrame>
      <p:graphicFrame>
        <p:nvGraphicFramePr>
          <p:cNvPr id="25" name="Object 12"/>
          <p:cNvGraphicFramePr>
            <a:graphicFrameLocks noChangeAspect="1"/>
          </p:cNvGraphicFramePr>
          <p:nvPr>
            <p:extLst/>
          </p:nvPr>
        </p:nvGraphicFramePr>
        <p:xfrm>
          <a:off x="624762" y="4723585"/>
          <a:ext cx="457200" cy="595313"/>
        </p:xfrm>
        <a:graphic>
          <a:graphicData uri="http://schemas.openxmlformats.org/presentationml/2006/ole">
            <mc:AlternateContent xmlns:mc="http://schemas.openxmlformats.org/markup-compatibility/2006">
              <mc:Choice xmlns:v="urn:schemas-microsoft-com:vml" Requires="v">
                <p:oleObj spid="_x0000_s3124" name="方程式" r:id="rId12" imgW="164880" imgH="215640" progId="Equation.3">
                  <p:embed/>
                </p:oleObj>
              </mc:Choice>
              <mc:Fallback>
                <p:oleObj name="方程式" r:id="rId12" imgW="164880" imgH="215640" progId="Equation.3">
                  <p:embed/>
                  <p:pic>
                    <p:nvPicPr>
                      <p:cNvPr id="25" name="Object 12"/>
                      <p:cNvPicPr>
                        <a:picLocks noChangeAspect="1" noChangeArrowheads="1"/>
                      </p:cNvPicPr>
                      <p:nvPr/>
                    </p:nvPicPr>
                    <p:blipFill>
                      <a:blip r:embed="rId13"/>
                      <a:srcRect/>
                      <a:stretch>
                        <a:fillRect/>
                      </a:stretch>
                    </p:blipFill>
                    <p:spPr bwMode="auto">
                      <a:xfrm>
                        <a:off x="624762" y="4723585"/>
                        <a:ext cx="457200" cy="595313"/>
                      </a:xfrm>
                      <a:prstGeom prst="rect">
                        <a:avLst/>
                      </a:prstGeom>
                      <a:noFill/>
                      <a:extLst/>
                    </p:spPr>
                  </p:pic>
                </p:oleObj>
              </mc:Fallback>
            </mc:AlternateContent>
          </a:graphicData>
        </a:graphic>
      </p:graphicFrame>
      <p:sp>
        <p:nvSpPr>
          <p:cNvPr id="26" name="橢圓 25"/>
          <p:cNvSpPr/>
          <p:nvPr/>
        </p:nvSpPr>
        <p:spPr>
          <a:xfrm>
            <a:off x="7051585" y="3719686"/>
            <a:ext cx="772783" cy="77278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graphicFrame>
        <p:nvGraphicFramePr>
          <p:cNvPr id="27" name="Object 12"/>
          <p:cNvGraphicFramePr>
            <a:graphicFrameLocks noChangeAspect="1"/>
          </p:cNvGraphicFramePr>
          <p:nvPr>
            <p:extLst/>
          </p:nvPr>
        </p:nvGraphicFramePr>
        <p:xfrm>
          <a:off x="8258175" y="3898900"/>
          <a:ext cx="387350" cy="457200"/>
        </p:xfrm>
        <a:graphic>
          <a:graphicData uri="http://schemas.openxmlformats.org/presentationml/2006/ole">
            <mc:AlternateContent xmlns:mc="http://schemas.openxmlformats.org/markup-compatibility/2006">
              <mc:Choice xmlns:v="urn:schemas-microsoft-com:vml" Requires="v">
                <p:oleObj spid="_x0000_s3125" name="方程式" r:id="rId14" imgW="139680" imgH="164880" progId="Equation.3">
                  <p:embed/>
                </p:oleObj>
              </mc:Choice>
              <mc:Fallback>
                <p:oleObj name="方程式" r:id="rId14" imgW="139680" imgH="164880" progId="Equation.3">
                  <p:embed/>
                  <p:pic>
                    <p:nvPicPr>
                      <p:cNvPr id="27" name="Object 12"/>
                      <p:cNvPicPr>
                        <a:picLocks noChangeAspect="1" noChangeArrowheads="1"/>
                      </p:cNvPicPr>
                      <p:nvPr/>
                    </p:nvPicPr>
                    <p:blipFill>
                      <a:blip r:embed="rId15"/>
                      <a:srcRect/>
                      <a:stretch>
                        <a:fillRect/>
                      </a:stretch>
                    </p:blipFill>
                    <p:spPr bwMode="auto">
                      <a:xfrm>
                        <a:off x="8258175" y="3898900"/>
                        <a:ext cx="387350" cy="457200"/>
                      </a:xfrm>
                      <a:prstGeom prst="rect">
                        <a:avLst/>
                      </a:prstGeom>
                      <a:noFill/>
                      <a:extLst/>
                    </p:spPr>
                  </p:pic>
                </p:oleObj>
              </mc:Fallback>
            </mc:AlternateContent>
          </a:graphicData>
        </a:graphic>
      </p:graphicFrame>
      <p:grpSp>
        <p:nvGrpSpPr>
          <p:cNvPr id="28" name="群組 27"/>
          <p:cNvGrpSpPr/>
          <p:nvPr/>
        </p:nvGrpSpPr>
        <p:grpSpPr>
          <a:xfrm>
            <a:off x="5917657" y="3860197"/>
            <a:ext cx="520319" cy="520320"/>
            <a:chOff x="3342651" y="3507082"/>
            <a:chExt cx="520319" cy="520319"/>
          </a:xfrm>
        </p:grpSpPr>
        <p:sp>
          <p:nvSpPr>
            <p:cNvPr id="29" name="矩形 28"/>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30"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3126" name="方程式" r:id="rId16" imgW="139680" imgH="139680" progId="Equation.3">
                    <p:embed/>
                  </p:oleObj>
                </mc:Choice>
                <mc:Fallback>
                  <p:oleObj name="方程式" r:id="rId16" imgW="139680" imgH="139680" progId="Equation.3">
                    <p:embed/>
                    <p:pic>
                      <p:nvPicPr>
                        <p:cNvPr id="30" name="Object 12"/>
                        <p:cNvPicPr>
                          <a:picLocks noChangeAspect="1" noChangeArrowheads="1"/>
                        </p:cNvPicPr>
                        <p:nvPr/>
                      </p:nvPicPr>
                      <p:blipFill>
                        <a:blip r:embed="rId4"/>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31" name="Object 12"/>
          <p:cNvGraphicFramePr>
            <a:graphicFrameLocks noChangeAspect="1"/>
          </p:cNvGraphicFramePr>
          <p:nvPr>
            <p:extLst/>
          </p:nvPr>
        </p:nvGraphicFramePr>
        <p:xfrm>
          <a:off x="6582632" y="3684778"/>
          <a:ext cx="352425" cy="350838"/>
        </p:xfrm>
        <a:graphic>
          <a:graphicData uri="http://schemas.openxmlformats.org/presentationml/2006/ole">
            <mc:AlternateContent xmlns:mc="http://schemas.openxmlformats.org/markup-compatibility/2006">
              <mc:Choice xmlns:v="urn:schemas-microsoft-com:vml" Requires="v">
                <p:oleObj spid="_x0000_s3127" name="方程式" r:id="rId17" imgW="126720" imgH="126720" progId="Equation.3">
                  <p:embed/>
                </p:oleObj>
              </mc:Choice>
              <mc:Fallback>
                <p:oleObj name="方程式" r:id="rId17" imgW="126720" imgH="126720" progId="Equation.3">
                  <p:embed/>
                  <p:pic>
                    <p:nvPicPr>
                      <p:cNvPr id="31" name="Object 12"/>
                      <p:cNvPicPr>
                        <a:picLocks noChangeAspect="1" noChangeArrowheads="1"/>
                      </p:cNvPicPr>
                      <p:nvPr/>
                    </p:nvPicPr>
                    <p:blipFill>
                      <a:blip r:embed="rId18"/>
                      <a:srcRect/>
                      <a:stretch>
                        <a:fillRect/>
                      </a:stretch>
                    </p:blipFill>
                    <p:spPr bwMode="auto">
                      <a:xfrm>
                        <a:off x="6582632" y="3684778"/>
                        <a:ext cx="352425" cy="350838"/>
                      </a:xfrm>
                      <a:prstGeom prst="rect">
                        <a:avLst/>
                      </a:prstGeom>
                      <a:noFill/>
                      <a:extLst/>
                    </p:spPr>
                  </p:pic>
                </p:oleObj>
              </mc:Fallback>
            </mc:AlternateContent>
          </a:graphicData>
        </a:graphic>
      </p:graphicFrame>
      <p:cxnSp>
        <p:nvCxnSpPr>
          <p:cNvPr id="32" name="直線單箭頭接點 31"/>
          <p:cNvCxnSpPr/>
          <p:nvPr/>
        </p:nvCxnSpPr>
        <p:spPr>
          <a:xfrm flipV="1">
            <a:off x="6449671" y="4127857"/>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a:stCxn id="54" idx="3"/>
            <a:endCxn id="29" idx="1"/>
          </p:cNvCxnSpPr>
          <p:nvPr/>
        </p:nvCxnSpPr>
        <p:spPr>
          <a:xfrm>
            <a:off x="5233797" y="3311922"/>
            <a:ext cx="683860" cy="8084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手繪多邊形 54"/>
          <p:cNvSpPr/>
          <p:nvPr/>
        </p:nvSpPr>
        <p:spPr>
          <a:xfrm>
            <a:off x="3492363" y="3121860"/>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手繪多邊形 55"/>
          <p:cNvSpPr/>
          <p:nvPr/>
        </p:nvSpPr>
        <p:spPr>
          <a:xfrm>
            <a:off x="3563512" y="4804313"/>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8" name="直線單箭頭接點 47"/>
          <p:cNvCxnSpPr>
            <a:stCxn id="55" idx="3"/>
            <a:endCxn id="29" idx="1"/>
          </p:cNvCxnSpPr>
          <p:nvPr/>
        </p:nvCxnSpPr>
        <p:spPr>
          <a:xfrm flipV="1">
            <a:off x="5218336" y="4120357"/>
            <a:ext cx="699321" cy="848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手繪多邊形 82"/>
          <p:cNvSpPr/>
          <p:nvPr/>
        </p:nvSpPr>
        <p:spPr>
          <a:xfrm>
            <a:off x="7154926" y="3888760"/>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文字方塊 49"/>
          <p:cNvSpPr txBox="1"/>
          <p:nvPr/>
        </p:nvSpPr>
        <p:spPr>
          <a:xfrm>
            <a:off x="6555289" y="6446703"/>
            <a:ext cx="2588711" cy="369332"/>
          </a:xfrm>
          <a:prstGeom prst="rect">
            <a:avLst/>
          </a:prstGeom>
          <a:noFill/>
        </p:spPr>
        <p:txBody>
          <a:bodyPr wrap="square" rtlCol="0">
            <a:spAutoFit/>
          </a:bodyPr>
          <a:lstStyle/>
          <a:p>
            <a:r>
              <a:rPr lang="en-US" altLang="zh-TW" dirty="0"/>
              <a:t>(ignore bias in this figure)</a:t>
            </a:r>
            <a:endParaRPr lang="zh-TW" altLang="en-US" dirty="0"/>
          </a:p>
        </p:txBody>
      </p:sp>
      <mc:AlternateContent xmlns:mc="http://schemas.openxmlformats.org/markup-compatibility/2006" xmlns:a14="http://schemas.microsoft.com/office/drawing/2010/main">
        <mc:Choice Requires="a14">
          <p:sp>
            <p:nvSpPr>
              <p:cNvPr id="54" name="文字方塊 53"/>
              <p:cNvSpPr txBox="1"/>
              <p:nvPr/>
            </p:nvSpPr>
            <p:spPr>
              <a:xfrm>
                <a:off x="4739249" y="3096478"/>
                <a:ext cx="494548" cy="430887"/>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i="1">
                              <a:latin typeface="Cambria Math" panose="02040503050406030204" pitchFamily="18" charset="0"/>
                            </a:rPr>
                            <m:t>1</m:t>
                          </m:r>
                        </m:sub>
                        <m:sup>
                          <m:r>
                            <a:rPr lang="en-US" altLang="zh-TW" sz="2800" i="1">
                              <a:latin typeface="Cambria Math" panose="02040503050406030204" pitchFamily="18" charset="0"/>
                            </a:rPr>
                            <m:t>′</m:t>
                          </m:r>
                        </m:sup>
                      </m:sSubSup>
                    </m:oMath>
                  </m:oMathPara>
                </a14:m>
                <a:endParaRPr lang="zh-TW" altLang="en-US" sz="2800" dirty="0"/>
              </a:p>
            </p:txBody>
          </p:sp>
        </mc:Choice>
        <mc:Fallback xmlns="">
          <p:sp>
            <p:nvSpPr>
              <p:cNvPr id="54" name="文字方塊 53"/>
              <p:cNvSpPr txBox="1">
                <a:spLocks noRot="1" noChangeAspect="1" noMove="1" noResize="1" noEditPoints="1" noAdjustHandles="1" noChangeArrowheads="1" noChangeShapeType="1" noTextEdit="1"/>
              </p:cNvSpPr>
              <p:nvPr/>
            </p:nvSpPr>
            <p:spPr>
              <a:xfrm>
                <a:off x="4739249" y="3096478"/>
                <a:ext cx="494548" cy="430887"/>
              </a:xfrm>
              <a:prstGeom prst="rect">
                <a:avLst/>
              </a:prstGeom>
              <a:blipFill>
                <a:blip r:embed="rId1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文字方塊 54"/>
              <p:cNvSpPr txBox="1"/>
              <p:nvPr/>
            </p:nvSpPr>
            <p:spPr>
              <a:xfrm>
                <a:off x="4723788" y="4753193"/>
                <a:ext cx="494548" cy="430887"/>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b="0" i="1" smtClean="0">
                              <a:latin typeface="Cambria Math" panose="02040503050406030204" pitchFamily="18" charset="0"/>
                            </a:rPr>
                            <m:t>2</m:t>
                          </m:r>
                        </m:sub>
                        <m:sup>
                          <m:r>
                            <a:rPr lang="en-US" altLang="zh-TW" sz="2800" i="1">
                              <a:latin typeface="Cambria Math" panose="02040503050406030204" pitchFamily="18" charset="0"/>
                            </a:rPr>
                            <m:t>′</m:t>
                          </m:r>
                        </m:sup>
                      </m:sSubSup>
                    </m:oMath>
                  </m:oMathPara>
                </a14:m>
                <a:endParaRPr lang="zh-TW" altLang="en-US" sz="2800" dirty="0"/>
              </a:p>
            </p:txBody>
          </p:sp>
        </mc:Choice>
        <mc:Fallback xmlns="">
          <p:sp>
            <p:nvSpPr>
              <p:cNvPr id="55" name="文字方塊 54"/>
              <p:cNvSpPr txBox="1">
                <a:spLocks noRot="1" noChangeAspect="1" noMove="1" noResize="1" noEditPoints="1" noAdjustHandles="1" noChangeArrowheads="1" noChangeShapeType="1" noTextEdit="1"/>
              </p:cNvSpPr>
              <p:nvPr/>
            </p:nvSpPr>
            <p:spPr>
              <a:xfrm>
                <a:off x="4723788" y="4753193"/>
                <a:ext cx="494548" cy="430887"/>
              </a:xfrm>
              <a:prstGeom prst="rect">
                <a:avLst/>
              </a:prstGeom>
              <a:blipFill>
                <a:blip r:embed="rId20"/>
                <a:stretch>
                  <a:fillRect/>
                </a:stretch>
              </a:blipFill>
            </p:spPr>
            <p:txBody>
              <a:bodyPr/>
              <a:lstStyle/>
              <a:p>
                <a:r>
                  <a:rPr lang="zh-TW" altLang="en-US">
                    <a:noFill/>
                  </a:rPr>
                  <a:t> </a:t>
                </a:r>
              </a:p>
            </p:txBody>
          </p:sp>
        </mc:Fallback>
      </mc:AlternateContent>
      <p:sp>
        <p:nvSpPr>
          <p:cNvPr id="64" name="矩形 63"/>
          <p:cNvSpPr/>
          <p:nvPr/>
        </p:nvSpPr>
        <p:spPr>
          <a:xfrm>
            <a:off x="1226618" y="2766955"/>
            <a:ext cx="3228623" cy="27956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矩形 64"/>
          <p:cNvSpPr/>
          <p:nvPr/>
        </p:nvSpPr>
        <p:spPr>
          <a:xfrm>
            <a:off x="5416903" y="2766955"/>
            <a:ext cx="2545998" cy="27956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文字方塊 65"/>
          <p:cNvSpPr txBox="1"/>
          <p:nvPr/>
        </p:nvSpPr>
        <p:spPr>
          <a:xfrm>
            <a:off x="1121513" y="5574727"/>
            <a:ext cx="3467100" cy="461665"/>
          </a:xfrm>
          <a:prstGeom prst="rect">
            <a:avLst/>
          </a:prstGeom>
          <a:noFill/>
        </p:spPr>
        <p:txBody>
          <a:bodyPr wrap="square" rtlCol="0">
            <a:spAutoFit/>
          </a:bodyPr>
          <a:lstStyle/>
          <a:p>
            <a:pPr algn="ctr"/>
            <a:r>
              <a:rPr lang="en-US" altLang="zh-TW" sz="2400" dirty="0">
                <a:solidFill>
                  <a:srgbClr val="FF0000"/>
                </a:solidFill>
              </a:rPr>
              <a:t>Feature Transformation </a:t>
            </a:r>
            <a:endParaRPr lang="zh-TW" altLang="en-US" sz="2400" dirty="0">
              <a:solidFill>
                <a:srgbClr val="FF0000"/>
              </a:solidFill>
            </a:endParaRPr>
          </a:p>
        </p:txBody>
      </p:sp>
      <p:sp>
        <p:nvSpPr>
          <p:cNvPr id="67" name="文字方塊 66"/>
          <p:cNvSpPr txBox="1"/>
          <p:nvPr/>
        </p:nvSpPr>
        <p:spPr>
          <a:xfrm>
            <a:off x="4986523" y="5570864"/>
            <a:ext cx="3467100" cy="461665"/>
          </a:xfrm>
          <a:prstGeom prst="rect">
            <a:avLst/>
          </a:prstGeom>
          <a:noFill/>
        </p:spPr>
        <p:txBody>
          <a:bodyPr wrap="square" rtlCol="0">
            <a:spAutoFit/>
          </a:bodyPr>
          <a:lstStyle/>
          <a:p>
            <a:pPr algn="ctr"/>
            <a:r>
              <a:rPr lang="en-US" altLang="zh-TW" sz="2400" dirty="0">
                <a:solidFill>
                  <a:srgbClr val="FF0000"/>
                </a:solidFill>
              </a:rPr>
              <a:t>Classification</a:t>
            </a:r>
            <a:endParaRPr lang="zh-TW" altLang="en-US" sz="2400" dirty="0">
              <a:solidFill>
                <a:srgbClr val="FF0000"/>
              </a:solidFill>
            </a:endParaRPr>
          </a:p>
        </p:txBody>
      </p:sp>
    </p:spTree>
    <p:extLst>
      <p:ext uri="{BB962C8B-B14F-4D97-AF65-F5344CB8AC3E}">
        <p14:creationId xmlns:p14="http://schemas.microsoft.com/office/powerpoint/2010/main" val="210560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P spid="26" grpId="0" animBg="1"/>
      <p:bldP spid="38" grpId="0" animBg="1"/>
      <p:bldP spid="39" grpId="0" animBg="1"/>
      <p:bldP spid="49" grpId="0" animBg="1"/>
      <p:bldP spid="54" grpId="0" animBg="1"/>
      <p:bldP spid="55" grpId="0" animBg="1"/>
      <p:bldP spid="64" grpId="0" animBg="1"/>
      <p:bldP spid="65" grpId="0" animBg="1"/>
      <p:bldP spid="66" grpId="0"/>
      <p:bldP spid="6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Knowledge </a:t>
            </a:r>
            <a:br>
              <a:rPr lang="en-US" altLang="zh-TW" dirty="0"/>
            </a:br>
            <a:r>
              <a:rPr lang="en-US" altLang="zh-TW" dirty="0"/>
              <a:t>Distillation</a:t>
            </a:r>
            <a:endParaRPr lang="zh-TW" altLang="en-US" dirty="0"/>
          </a:p>
        </p:txBody>
      </p:sp>
      <p:sp>
        <p:nvSpPr>
          <p:cNvPr id="4" name="矩形 3">
            <a:extLst>
              <a:ext uri="{FF2B5EF4-FFF2-40B4-BE49-F238E27FC236}">
                <a16:creationId xmlns:a16="http://schemas.microsoft.com/office/drawing/2014/main" id="{CCBEA8A2-3A6F-42C0-95CC-E8B28F272422}"/>
              </a:ext>
            </a:extLst>
          </p:cNvPr>
          <p:cNvSpPr/>
          <p:nvPr/>
        </p:nvSpPr>
        <p:spPr>
          <a:xfrm>
            <a:off x="5181752" y="94723"/>
            <a:ext cx="4105637" cy="1200329"/>
          </a:xfrm>
          <a:prstGeom prst="rect">
            <a:avLst/>
          </a:prstGeom>
        </p:spPr>
        <p:txBody>
          <a:bodyPr wrap="square">
            <a:spAutoFit/>
          </a:bodyPr>
          <a:lstStyle/>
          <a:p>
            <a:r>
              <a:rPr lang="en-US" altLang="zh-TW" dirty="0"/>
              <a:t>Knowledge Distillation</a:t>
            </a:r>
          </a:p>
          <a:p>
            <a:r>
              <a:rPr lang="en-US" altLang="zh-TW" dirty="0"/>
              <a:t>https://arxiv.org/pdf/1503.02531.pdf</a:t>
            </a:r>
          </a:p>
          <a:p>
            <a:r>
              <a:rPr lang="en-US" altLang="zh-TW" dirty="0"/>
              <a:t>Do Deep Nets Really Need to be Deep?</a:t>
            </a:r>
          </a:p>
          <a:p>
            <a:r>
              <a:rPr lang="zh-TW" altLang="en-US" dirty="0"/>
              <a:t>https://arxiv.org/pdf/1312.6184.pdf</a:t>
            </a:r>
          </a:p>
        </p:txBody>
      </p:sp>
      <p:sp>
        <p:nvSpPr>
          <p:cNvPr id="7" name="矩形 6">
            <a:extLst>
              <a:ext uri="{FF2B5EF4-FFF2-40B4-BE49-F238E27FC236}">
                <a16:creationId xmlns:a16="http://schemas.microsoft.com/office/drawing/2014/main" id="{964EE548-A226-4466-8921-E15E7D31C2D3}"/>
              </a:ext>
            </a:extLst>
          </p:cNvPr>
          <p:cNvSpPr/>
          <p:nvPr/>
        </p:nvSpPr>
        <p:spPr>
          <a:xfrm>
            <a:off x="1790700" y="3628405"/>
            <a:ext cx="2267376" cy="1304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Teacher Net</a:t>
            </a:r>
          </a:p>
          <a:p>
            <a:pPr algn="ctr"/>
            <a:r>
              <a:rPr lang="en-US" altLang="zh-TW" sz="2400" dirty="0"/>
              <a:t>(Deep)</a:t>
            </a:r>
            <a:endParaRPr lang="zh-TW" altLang="en-US" sz="2400" dirty="0"/>
          </a:p>
        </p:txBody>
      </p:sp>
      <p:sp>
        <p:nvSpPr>
          <p:cNvPr id="8" name="箭號: 向右 7">
            <a:extLst>
              <a:ext uri="{FF2B5EF4-FFF2-40B4-BE49-F238E27FC236}">
                <a16:creationId xmlns:a16="http://schemas.microsoft.com/office/drawing/2014/main" id="{7BB5C5E2-C10C-4E6B-83C4-F0B8CB5D64A5}"/>
              </a:ext>
            </a:extLst>
          </p:cNvPr>
          <p:cNvSpPr/>
          <p:nvPr/>
        </p:nvSpPr>
        <p:spPr>
          <a:xfrm rot="16200000">
            <a:off x="2620373" y="4932604"/>
            <a:ext cx="608029" cy="58442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9" name="箭號: 向右 8">
            <a:extLst>
              <a:ext uri="{FF2B5EF4-FFF2-40B4-BE49-F238E27FC236}">
                <a16:creationId xmlns:a16="http://schemas.microsoft.com/office/drawing/2014/main" id="{00ADAF40-0597-401F-A1B4-FDE406B53779}"/>
              </a:ext>
            </a:extLst>
          </p:cNvPr>
          <p:cNvSpPr/>
          <p:nvPr/>
        </p:nvSpPr>
        <p:spPr>
          <a:xfrm rot="16200000">
            <a:off x="2620372" y="2964709"/>
            <a:ext cx="608029" cy="58442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CEF14D43-2DC4-4324-90BD-8349253AB765}"/>
              </a:ext>
            </a:extLst>
          </p:cNvPr>
          <p:cNvSpPr txBox="1"/>
          <p:nvPr/>
        </p:nvSpPr>
        <p:spPr>
          <a:xfrm>
            <a:off x="628650" y="2484823"/>
            <a:ext cx="4550887" cy="461665"/>
          </a:xfrm>
          <a:prstGeom prst="rect">
            <a:avLst/>
          </a:prstGeom>
          <a:noFill/>
        </p:spPr>
        <p:txBody>
          <a:bodyPr wrap="square" rtlCol="0">
            <a:spAutoFit/>
          </a:bodyPr>
          <a:lstStyle/>
          <a:p>
            <a:pPr algn="ctr"/>
            <a:r>
              <a:rPr lang="en-US" altLang="zh-TW" sz="2400" dirty="0"/>
              <a:t>“1”: 0.7, “7”: 0.2. “9”: 0.1</a:t>
            </a:r>
            <a:endParaRPr lang="zh-TW" altLang="en-US" sz="2400" dirty="0"/>
          </a:p>
        </p:txBody>
      </p:sp>
      <p:sp>
        <p:nvSpPr>
          <p:cNvPr id="12" name="矩形 11">
            <a:extLst>
              <a:ext uri="{FF2B5EF4-FFF2-40B4-BE49-F238E27FC236}">
                <a16:creationId xmlns:a16="http://schemas.microsoft.com/office/drawing/2014/main" id="{EE38E1CA-13ED-4999-A84D-12CF966CEEE2}"/>
              </a:ext>
            </a:extLst>
          </p:cNvPr>
          <p:cNvSpPr/>
          <p:nvPr/>
        </p:nvSpPr>
        <p:spPr>
          <a:xfrm>
            <a:off x="5419971" y="3686952"/>
            <a:ext cx="2267376" cy="13041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00" dirty="0"/>
              <a:t>Student Net</a:t>
            </a:r>
          </a:p>
          <a:p>
            <a:pPr algn="ctr"/>
            <a:r>
              <a:rPr lang="en-US" altLang="zh-TW" sz="2400" dirty="0"/>
              <a:t>(Shallow)</a:t>
            </a:r>
            <a:endParaRPr lang="zh-TW" altLang="en-US" sz="2400" dirty="0"/>
          </a:p>
        </p:txBody>
      </p:sp>
      <p:sp>
        <p:nvSpPr>
          <p:cNvPr id="13" name="箭號: 向右 12">
            <a:extLst>
              <a:ext uri="{FF2B5EF4-FFF2-40B4-BE49-F238E27FC236}">
                <a16:creationId xmlns:a16="http://schemas.microsoft.com/office/drawing/2014/main" id="{8A84BA93-A1DD-458F-862E-970AC91F1AE1}"/>
              </a:ext>
            </a:extLst>
          </p:cNvPr>
          <p:cNvSpPr/>
          <p:nvPr/>
        </p:nvSpPr>
        <p:spPr>
          <a:xfrm rot="16200000">
            <a:off x="6249644" y="4991151"/>
            <a:ext cx="608029" cy="58442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4" name="箭號: 向右 13">
            <a:extLst>
              <a:ext uri="{FF2B5EF4-FFF2-40B4-BE49-F238E27FC236}">
                <a16:creationId xmlns:a16="http://schemas.microsoft.com/office/drawing/2014/main" id="{E59434CA-AEE7-487C-B042-81814E462301}"/>
              </a:ext>
            </a:extLst>
          </p:cNvPr>
          <p:cNvSpPr/>
          <p:nvPr/>
        </p:nvSpPr>
        <p:spPr>
          <a:xfrm rot="16200000">
            <a:off x="6249643" y="3023256"/>
            <a:ext cx="608029" cy="58442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5" name="文字方塊 14">
            <a:extLst>
              <a:ext uri="{FF2B5EF4-FFF2-40B4-BE49-F238E27FC236}">
                <a16:creationId xmlns:a16="http://schemas.microsoft.com/office/drawing/2014/main" id="{F2AD7ECE-CB38-4914-A2A0-05654EB5DFE5}"/>
              </a:ext>
            </a:extLst>
          </p:cNvPr>
          <p:cNvSpPr txBox="1"/>
          <p:nvPr/>
        </p:nvSpPr>
        <p:spPr>
          <a:xfrm>
            <a:off x="5872742" y="2527787"/>
            <a:ext cx="1361829"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16" name="箭號: 左-右雙向 15">
            <a:extLst>
              <a:ext uri="{FF2B5EF4-FFF2-40B4-BE49-F238E27FC236}">
                <a16:creationId xmlns:a16="http://schemas.microsoft.com/office/drawing/2014/main" id="{BC3803B6-7CC4-4511-8C6F-EB940160656F}"/>
              </a:ext>
            </a:extLst>
          </p:cNvPr>
          <p:cNvSpPr/>
          <p:nvPr/>
        </p:nvSpPr>
        <p:spPr>
          <a:xfrm>
            <a:off x="4739056" y="2527787"/>
            <a:ext cx="1361829" cy="41870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7" name="圖片 16">
            <a:extLst>
              <a:ext uri="{FF2B5EF4-FFF2-40B4-BE49-F238E27FC236}">
                <a16:creationId xmlns:a16="http://schemas.microsoft.com/office/drawing/2014/main" id="{5148043F-8285-4F54-8225-F5028007596C}"/>
              </a:ext>
            </a:extLst>
          </p:cNvPr>
          <p:cNvPicPr>
            <a:picLocks noChangeAspect="1"/>
          </p:cNvPicPr>
          <p:nvPr/>
        </p:nvPicPr>
        <p:blipFill>
          <a:blip r:embed="rId2"/>
          <a:stretch>
            <a:fillRect/>
          </a:stretch>
        </p:blipFill>
        <p:spPr>
          <a:xfrm>
            <a:off x="6080294" y="5519092"/>
            <a:ext cx="946724" cy="964042"/>
          </a:xfrm>
          <a:prstGeom prst="rect">
            <a:avLst/>
          </a:prstGeom>
        </p:spPr>
      </p:pic>
      <p:sp>
        <p:nvSpPr>
          <p:cNvPr id="18" name="文字方塊 17">
            <a:extLst>
              <a:ext uri="{FF2B5EF4-FFF2-40B4-BE49-F238E27FC236}">
                <a16:creationId xmlns:a16="http://schemas.microsoft.com/office/drawing/2014/main" id="{39F6A991-A7A5-42D0-9181-4B3B8DA2C47F}"/>
              </a:ext>
            </a:extLst>
          </p:cNvPr>
          <p:cNvSpPr txBox="1"/>
          <p:nvPr/>
        </p:nvSpPr>
        <p:spPr>
          <a:xfrm>
            <a:off x="1901031" y="2027623"/>
            <a:ext cx="2157045" cy="461665"/>
          </a:xfrm>
          <a:prstGeom prst="rect">
            <a:avLst/>
          </a:prstGeom>
          <a:noFill/>
        </p:spPr>
        <p:txBody>
          <a:bodyPr wrap="square" rtlCol="0">
            <a:spAutoFit/>
          </a:bodyPr>
          <a:lstStyle/>
          <a:p>
            <a:r>
              <a:rPr lang="en-US" altLang="zh-TW" sz="2400" dirty="0">
                <a:solidFill>
                  <a:srgbClr val="FF0000"/>
                </a:solidFill>
              </a:rPr>
              <a:t>Learning target</a:t>
            </a:r>
            <a:endParaRPr lang="zh-TW" altLang="en-US" sz="2400" dirty="0">
              <a:solidFill>
                <a:srgbClr val="FF0000"/>
              </a:solidFill>
            </a:endParaRPr>
          </a:p>
        </p:txBody>
      </p:sp>
      <p:sp>
        <p:nvSpPr>
          <p:cNvPr id="19" name="文字方塊 18">
            <a:extLst>
              <a:ext uri="{FF2B5EF4-FFF2-40B4-BE49-F238E27FC236}">
                <a16:creationId xmlns:a16="http://schemas.microsoft.com/office/drawing/2014/main" id="{3A0C97A8-144A-47CE-A2ED-6B048F1E2D23}"/>
              </a:ext>
            </a:extLst>
          </p:cNvPr>
          <p:cNvSpPr txBox="1"/>
          <p:nvPr/>
        </p:nvSpPr>
        <p:spPr>
          <a:xfrm>
            <a:off x="4350286" y="1696562"/>
            <a:ext cx="2203370" cy="830997"/>
          </a:xfrm>
          <a:prstGeom prst="rect">
            <a:avLst/>
          </a:prstGeom>
          <a:noFill/>
        </p:spPr>
        <p:txBody>
          <a:bodyPr wrap="square" rtlCol="0">
            <a:spAutoFit/>
          </a:bodyPr>
          <a:lstStyle/>
          <a:p>
            <a:pPr algn="ctr"/>
            <a:r>
              <a:rPr lang="en-US" altLang="zh-TW" sz="2400" dirty="0"/>
              <a:t>Cross-entropy minimization</a:t>
            </a:r>
            <a:endParaRPr lang="zh-TW" altLang="en-US" sz="2400" dirty="0"/>
          </a:p>
        </p:txBody>
      </p:sp>
      <p:grpSp>
        <p:nvGrpSpPr>
          <p:cNvPr id="6" name="群組 5">
            <a:extLst>
              <a:ext uri="{FF2B5EF4-FFF2-40B4-BE49-F238E27FC236}">
                <a16:creationId xmlns:a16="http://schemas.microsoft.com/office/drawing/2014/main" id="{4FE1DF76-93D1-41A9-95EF-BBA89F3FBDBA}"/>
              </a:ext>
            </a:extLst>
          </p:cNvPr>
          <p:cNvGrpSpPr/>
          <p:nvPr/>
        </p:nvGrpSpPr>
        <p:grpSpPr>
          <a:xfrm>
            <a:off x="801502" y="5528832"/>
            <a:ext cx="2596246" cy="964042"/>
            <a:chOff x="801502" y="5528832"/>
            <a:chExt cx="2596246" cy="964042"/>
          </a:xfrm>
        </p:grpSpPr>
        <p:pic>
          <p:nvPicPr>
            <p:cNvPr id="5" name="圖片 4">
              <a:extLst>
                <a:ext uri="{FF2B5EF4-FFF2-40B4-BE49-F238E27FC236}">
                  <a16:creationId xmlns:a16="http://schemas.microsoft.com/office/drawing/2014/main" id="{44FC5155-962E-40AD-AD54-C9456260B4DD}"/>
                </a:ext>
              </a:extLst>
            </p:cNvPr>
            <p:cNvPicPr>
              <a:picLocks noChangeAspect="1"/>
            </p:cNvPicPr>
            <p:nvPr/>
          </p:nvPicPr>
          <p:blipFill>
            <a:blip r:embed="rId2"/>
            <a:stretch>
              <a:fillRect/>
            </a:stretch>
          </p:blipFill>
          <p:spPr>
            <a:xfrm>
              <a:off x="2451024" y="5528832"/>
              <a:ext cx="946724" cy="964042"/>
            </a:xfrm>
            <a:prstGeom prst="rect">
              <a:avLst/>
            </a:prstGeom>
          </p:spPr>
        </p:pic>
        <p:sp>
          <p:nvSpPr>
            <p:cNvPr id="3" name="文字方塊 2">
              <a:extLst>
                <a:ext uri="{FF2B5EF4-FFF2-40B4-BE49-F238E27FC236}">
                  <a16:creationId xmlns:a16="http://schemas.microsoft.com/office/drawing/2014/main" id="{E3037E87-1C1E-4455-B2FB-DB412C32EAE9}"/>
                </a:ext>
              </a:extLst>
            </p:cNvPr>
            <p:cNvSpPr txBox="1"/>
            <p:nvPr/>
          </p:nvSpPr>
          <p:spPr>
            <a:xfrm>
              <a:off x="801502" y="5528832"/>
              <a:ext cx="1488332" cy="830997"/>
            </a:xfrm>
            <a:prstGeom prst="rect">
              <a:avLst/>
            </a:prstGeom>
            <a:noFill/>
          </p:spPr>
          <p:txBody>
            <a:bodyPr wrap="square" rtlCol="0">
              <a:spAutoFit/>
            </a:bodyPr>
            <a:lstStyle/>
            <a:p>
              <a:pPr algn="r"/>
              <a:r>
                <a:rPr lang="en-US" altLang="zh-TW" sz="2400" dirty="0"/>
                <a:t>Training </a:t>
              </a:r>
            </a:p>
            <a:p>
              <a:pPr algn="r"/>
              <a:r>
                <a:rPr lang="en-US" altLang="zh-TW" sz="2400" dirty="0"/>
                <a:t>Data</a:t>
              </a:r>
              <a:endParaRPr lang="zh-TW" altLang="en-US" sz="2400" dirty="0"/>
            </a:p>
          </p:txBody>
        </p:sp>
      </p:grpSp>
    </p:spTree>
    <p:extLst>
      <p:ext uri="{BB962C8B-B14F-4D97-AF65-F5344CB8AC3E}">
        <p14:creationId xmlns:p14="http://schemas.microsoft.com/office/powerpoint/2010/main" val="88358760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2" grpId="0" animBg="1"/>
      <p:bldP spid="13" grpId="0" animBg="1"/>
      <p:bldP spid="14" grpId="0" animBg="1"/>
      <p:bldP spid="15" grpId="0"/>
      <p:bldP spid="16" grpId="0" animBg="1"/>
      <p:bldP spid="18" grpId="0"/>
      <p:bldP spid="1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169E6D-56ED-425A-951B-0DBA2E5E710C}"/>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68D1BE27-39EF-43AB-920E-9E55EA7224C4}"/>
              </a:ext>
            </a:extLst>
          </p:cNvPr>
          <p:cNvSpPr>
            <a:spLocks noGrp="1"/>
          </p:cNvSpPr>
          <p:nvPr>
            <p:ph idx="1"/>
          </p:nvPr>
        </p:nvSpPr>
        <p:spPr/>
        <p:txBody>
          <a:bodyPr/>
          <a:lstStyle/>
          <a:p>
            <a:endParaRPr lang="zh-TW" altLang="en-US"/>
          </a:p>
        </p:txBody>
      </p:sp>
      <p:pic>
        <p:nvPicPr>
          <p:cNvPr id="5" name="圖片 4">
            <a:extLst>
              <a:ext uri="{FF2B5EF4-FFF2-40B4-BE49-F238E27FC236}">
                <a16:creationId xmlns:a16="http://schemas.microsoft.com/office/drawing/2014/main" id="{E616BE36-E3CB-4A3F-9CDE-63B93D629F70}"/>
              </a:ext>
            </a:extLst>
          </p:cNvPr>
          <p:cNvPicPr>
            <a:picLocks noChangeAspect="1"/>
          </p:cNvPicPr>
          <p:nvPr/>
        </p:nvPicPr>
        <p:blipFill>
          <a:blip r:embed="rId2"/>
          <a:stretch>
            <a:fillRect/>
          </a:stretch>
        </p:blipFill>
        <p:spPr>
          <a:xfrm>
            <a:off x="103416" y="157151"/>
            <a:ext cx="8411934" cy="6019812"/>
          </a:xfrm>
          <a:prstGeom prst="rect">
            <a:avLst/>
          </a:prstGeom>
        </p:spPr>
      </p:pic>
      <p:sp>
        <p:nvSpPr>
          <p:cNvPr id="6" name="矩形 5">
            <a:extLst>
              <a:ext uri="{FF2B5EF4-FFF2-40B4-BE49-F238E27FC236}">
                <a16:creationId xmlns:a16="http://schemas.microsoft.com/office/drawing/2014/main" id="{898EBC8E-505D-461E-A0B5-433F4BFC59A9}"/>
              </a:ext>
            </a:extLst>
          </p:cNvPr>
          <p:cNvSpPr/>
          <p:nvPr/>
        </p:nvSpPr>
        <p:spPr>
          <a:xfrm>
            <a:off x="5361306" y="6384938"/>
            <a:ext cx="3564887" cy="369332"/>
          </a:xfrm>
          <a:prstGeom prst="rect">
            <a:avLst/>
          </a:prstGeom>
        </p:spPr>
        <p:txBody>
          <a:bodyPr wrap="none">
            <a:spAutoFit/>
          </a:bodyPr>
          <a:lstStyle/>
          <a:p>
            <a:r>
              <a:rPr lang="zh-TW" altLang="en-US" dirty="0"/>
              <a:t>https://arxiv.org/pdf/1312.6184.pdf</a:t>
            </a:r>
          </a:p>
        </p:txBody>
      </p:sp>
    </p:spTree>
    <p:extLst>
      <p:ext uri="{BB962C8B-B14F-4D97-AF65-F5344CB8AC3E}">
        <p14:creationId xmlns:p14="http://schemas.microsoft.com/office/powerpoint/2010/main" val="23046120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To learn more …</a:t>
            </a:r>
            <a:endParaRPr lang="zh-TW" altLang="en-US" dirty="0"/>
          </a:p>
        </p:txBody>
      </p:sp>
      <p:sp>
        <p:nvSpPr>
          <p:cNvPr id="3" name="內容版面配置區 2"/>
          <p:cNvSpPr>
            <a:spLocks noGrp="1"/>
          </p:cNvSpPr>
          <p:nvPr>
            <p:ph idx="1"/>
          </p:nvPr>
        </p:nvSpPr>
        <p:spPr/>
        <p:txBody>
          <a:bodyPr>
            <a:normAutofit/>
          </a:bodyPr>
          <a:lstStyle/>
          <a:p>
            <a:r>
              <a:rPr lang="en-US" altLang="zh-TW" sz="2400" dirty="0"/>
              <a:t>Do Deep Nets Really Need To Be Deep? (by Rich </a:t>
            </a:r>
            <a:r>
              <a:rPr lang="en-US" altLang="zh-TW" sz="2400" dirty="0" err="1"/>
              <a:t>Caruana</a:t>
            </a:r>
            <a:r>
              <a:rPr lang="en-US" altLang="zh-TW" sz="2400" dirty="0"/>
              <a:t>)</a:t>
            </a:r>
          </a:p>
          <a:p>
            <a:r>
              <a:rPr lang="en-US" altLang="zh-TW" sz="2400" dirty="0"/>
              <a:t>http://research.microsoft.com/apps/video/default.aspx?id=232373&amp;r=1</a:t>
            </a:r>
            <a:endParaRPr lang="zh-TW" altLang="en-US" sz="2400" dirty="0"/>
          </a:p>
        </p:txBody>
      </p:sp>
      <p:pic>
        <p:nvPicPr>
          <p:cNvPr id="4" name="圖片 3"/>
          <p:cNvPicPr>
            <a:picLocks noChangeAspect="1"/>
          </p:cNvPicPr>
          <p:nvPr/>
        </p:nvPicPr>
        <p:blipFill>
          <a:blip r:embed="rId3"/>
          <a:stretch>
            <a:fillRect/>
          </a:stretch>
        </p:blipFill>
        <p:spPr>
          <a:xfrm>
            <a:off x="377371" y="3150093"/>
            <a:ext cx="4175579" cy="31618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圖片 4"/>
          <p:cNvPicPr>
            <a:picLocks noChangeAspect="1"/>
          </p:cNvPicPr>
          <p:nvPr/>
        </p:nvPicPr>
        <p:blipFill>
          <a:blip r:embed="rId4"/>
          <a:stretch>
            <a:fillRect/>
          </a:stretch>
        </p:blipFill>
        <p:spPr>
          <a:xfrm>
            <a:off x="4658179" y="3150093"/>
            <a:ext cx="4194913" cy="31618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矩形 5"/>
          <p:cNvSpPr/>
          <p:nvPr/>
        </p:nvSpPr>
        <p:spPr>
          <a:xfrm>
            <a:off x="2616890" y="6349999"/>
            <a:ext cx="3977350" cy="369332"/>
          </a:xfrm>
          <a:prstGeom prst="rect">
            <a:avLst/>
          </a:prstGeom>
        </p:spPr>
        <p:txBody>
          <a:bodyPr wrap="square">
            <a:spAutoFit/>
          </a:bodyPr>
          <a:lstStyle/>
          <a:p>
            <a:pPr algn="ctr"/>
            <a:r>
              <a:rPr lang="en-US" altLang="zh-TW" dirty="0"/>
              <a:t>keynote of Rich </a:t>
            </a:r>
            <a:r>
              <a:rPr lang="en-US" altLang="zh-TW" dirty="0" err="1"/>
              <a:t>Caruana</a:t>
            </a:r>
            <a:r>
              <a:rPr lang="en-US" altLang="zh-TW" dirty="0"/>
              <a:t> at ASRU 2015</a:t>
            </a:r>
            <a:endParaRPr lang="zh-TW" altLang="en-US" dirty="0"/>
          </a:p>
        </p:txBody>
      </p:sp>
    </p:spTree>
    <p:extLst>
      <p:ext uri="{BB962C8B-B14F-4D97-AF65-F5344CB8AC3E}">
        <p14:creationId xmlns:p14="http://schemas.microsoft.com/office/powerpoint/2010/main" val="419222676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群組 88"/>
          <p:cNvGrpSpPr/>
          <p:nvPr/>
        </p:nvGrpSpPr>
        <p:grpSpPr>
          <a:xfrm>
            <a:off x="4836970" y="3282548"/>
            <a:ext cx="4606584" cy="3540861"/>
            <a:chOff x="4836970" y="3282548"/>
            <a:chExt cx="4606584" cy="3540861"/>
          </a:xfrm>
        </p:grpSpPr>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6970" y="3282548"/>
              <a:ext cx="4606584" cy="3454938"/>
            </a:xfrm>
            <a:prstGeom prst="rect">
              <a:avLst/>
            </a:prstGeom>
          </p:spPr>
        </p:pic>
        <mc:AlternateContent xmlns:mc="http://schemas.openxmlformats.org/markup-compatibility/2006" xmlns:a14="http://schemas.microsoft.com/office/drawing/2010/main">
          <mc:Choice Requires="a14">
            <p:graphicFrame>
              <p:nvGraphicFramePr>
                <p:cNvPr id="75" name="Object 12"/>
                <p:cNvGraphicFramePr>
                  <a:graphicFrameLocks noChangeAspect="1"/>
                </p:cNvGraphicFramePr>
                <p:nvPr>
                  <p:extLst/>
                </p:nvPr>
              </p:nvGraphicFramePr>
              <p:xfrm>
                <a:off x="7033355" y="6226509"/>
                <a:ext cx="423862" cy="596900"/>
              </p:xfrm>
              <a:graphic>
                <a:graphicData uri="http://schemas.openxmlformats.org/presentationml/2006/ole">
                  <mc:AlternateContent>
                    <mc:Choice xmlns:v="urn:schemas-microsoft-com:vml" Requires="v">
                      <p:oleObj spid="_x0000_s4148" name="方程式" r:id="rId5" imgW="152280" imgH="215640" progId="Equation.3">
                        <p:embed/>
                      </p:oleObj>
                    </mc:Choice>
                    <mc:Fallback>
                      <p:oleObj name="方程式" r:id="rId5" imgW="152280" imgH="215640" progId="Equation.3">
                        <p:embed/>
                        <p:pic>
                          <p:nvPicPr>
                            <p:cNvPr id="75" name="Object 12"/>
                            <p:cNvPicPr>
                              <a:picLocks noChangeAspect="1" noChangeArrowheads="1"/>
                            </p:cNvPicPr>
                            <p:nvPr/>
                          </p:nvPicPr>
                          <p:blipFill>
                            <a:blip r:embed="rId6"/>
                            <a:srcRect/>
                            <a:stretch>
                              <a:fillRect/>
                            </a:stretch>
                          </p:blipFill>
                          <p:spPr bwMode="auto">
                            <a:xfrm>
                              <a:off x="7033355" y="6226509"/>
                              <a:ext cx="423862" cy="596900"/>
                            </a:xfrm>
                            <a:prstGeom prst="rect">
                              <a:avLst/>
                            </a:prstGeom>
                            <a:noFill/>
                            <a:extLst/>
                          </p:spPr>
                        </p:pic>
                      </p:oleObj>
                    </mc:Fallback>
                  </mc:AlternateContent>
                </a:graphicData>
              </a:graphic>
            </p:graphicFrame>
          </mc:Choice>
          <mc:Fallback xmlns="">
            <p:graphicFrame>
              <p:nvGraphicFramePr>
                <p:cNvPr id="75" name="Object 12"/>
                <p:cNvGraphicFramePr>
                  <a:graphicFrameLocks noChangeAspect="1"/>
                </p:cNvGraphicFramePr>
                <p:nvPr>
                  <p:extLst/>
                </p:nvPr>
              </p:nvGraphicFramePr>
              <p:xfrm>
                <a:off x="7033355" y="6226509"/>
                <a:ext cx="423862" cy="596900"/>
              </p:xfrm>
              <a:graphic>
                <a:graphicData uri="http://schemas.openxmlformats.org/presentationml/2006/ole">
                  <mc:AlternateContent>
                    <mc:Choice xmlns:v="urn:schemas-microsoft-com:vml" Requires="v">
                      <p:oleObj spid="_x0000_s5760" name="方程式" r:id="rId7" imgW="152280" imgH="215640" progId="Equation.3">
                        <p:embed/>
                      </p:oleObj>
                    </mc:Choice>
                    <mc:Fallback>
                      <p:oleObj name="方程式" r:id="rId7" imgW="152280" imgH="215640" progId="Equation.3">
                        <p:embed/>
                        <p:pic>
                          <p:nvPicPr>
                            <p:cNvPr id="75" name="Object 12"/>
                            <p:cNvPicPr>
                              <a:picLocks noChangeAspect="1" noChangeArrowheads="1"/>
                            </p:cNvPicPr>
                            <p:nvPr/>
                          </p:nvPicPr>
                          <p:blipFill>
                            <a:blip r:embed="rId8"/>
                            <a:srcRect/>
                            <a:stretch>
                              <a:fillRect/>
                            </a:stretch>
                          </p:blipFill>
                          <p:spPr bwMode="auto">
                            <a:xfrm>
                              <a:off x="7033355" y="6226509"/>
                              <a:ext cx="423862" cy="596900"/>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76" name="Object 12"/>
                <p:cNvGraphicFramePr>
                  <a:graphicFrameLocks noChangeAspect="1"/>
                </p:cNvGraphicFramePr>
                <p:nvPr>
                  <p:extLst/>
                </p:nvPr>
              </p:nvGraphicFramePr>
              <p:xfrm>
                <a:off x="4982592" y="4603562"/>
                <a:ext cx="457200" cy="595313"/>
              </p:xfrm>
              <a:graphic>
                <a:graphicData uri="http://schemas.openxmlformats.org/presentationml/2006/ole">
                  <mc:AlternateContent>
                    <mc:Choice xmlns:v="urn:schemas-microsoft-com:vml" Requires="v">
                      <p:oleObj spid="_x0000_s4149" name="方程式" r:id="rId9" imgW="164880" imgH="215640" progId="Equation.3">
                        <p:embed/>
                      </p:oleObj>
                    </mc:Choice>
                    <mc:Fallback>
                      <p:oleObj name="方程式" r:id="rId9" imgW="164880" imgH="215640" progId="Equation.3">
                        <p:embed/>
                        <p:pic>
                          <p:nvPicPr>
                            <p:cNvPr id="76" name="Object 12"/>
                            <p:cNvPicPr>
                              <a:picLocks noChangeAspect="1" noChangeArrowheads="1"/>
                            </p:cNvPicPr>
                            <p:nvPr/>
                          </p:nvPicPr>
                          <p:blipFill>
                            <a:blip r:embed="rId10"/>
                            <a:srcRect/>
                            <a:stretch>
                              <a:fillRect/>
                            </a:stretch>
                          </p:blipFill>
                          <p:spPr bwMode="auto">
                            <a:xfrm>
                              <a:off x="4982592" y="4603562"/>
                              <a:ext cx="457200" cy="595313"/>
                            </a:xfrm>
                            <a:prstGeom prst="rect">
                              <a:avLst/>
                            </a:prstGeom>
                            <a:noFill/>
                            <a:extLst/>
                          </p:spPr>
                        </p:pic>
                      </p:oleObj>
                    </mc:Fallback>
                  </mc:AlternateContent>
                </a:graphicData>
              </a:graphic>
            </p:graphicFrame>
          </mc:Choice>
          <mc:Fallback xmlns="">
            <p:graphicFrame>
              <p:nvGraphicFramePr>
                <p:cNvPr id="76" name="Object 12"/>
                <p:cNvGraphicFramePr>
                  <a:graphicFrameLocks noChangeAspect="1"/>
                </p:cNvGraphicFramePr>
                <p:nvPr>
                  <p:extLst/>
                </p:nvPr>
              </p:nvGraphicFramePr>
              <p:xfrm>
                <a:off x="4982592" y="4603562"/>
                <a:ext cx="457200" cy="595313"/>
              </p:xfrm>
              <a:graphic>
                <a:graphicData uri="http://schemas.openxmlformats.org/presentationml/2006/ole">
                  <mc:AlternateContent>
                    <mc:Choice xmlns:v="urn:schemas-microsoft-com:vml" Requires="v">
                      <p:oleObj spid="_x0000_s5761" name="方程式" r:id="rId11" imgW="164880" imgH="215640" progId="Equation.3">
                        <p:embed/>
                      </p:oleObj>
                    </mc:Choice>
                    <mc:Fallback>
                      <p:oleObj name="方程式" r:id="rId11" imgW="164880" imgH="215640" progId="Equation.3">
                        <p:embed/>
                        <p:pic>
                          <p:nvPicPr>
                            <p:cNvPr id="76" name="Object 12"/>
                            <p:cNvPicPr>
                              <a:picLocks noChangeAspect="1" noChangeArrowheads="1"/>
                            </p:cNvPicPr>
                            <p:nvPr/>
                          </p:nvPicPr>
                          <p:blipFill>
                            <a:blip r:embed="rId12"/>
                            <a:srcRect/>
                            <a:stretch>
                              <a:fillRect/>
                            </a:stretch>
                          </p:blipFill>
                          <p:spPr bwMode="auto">
                            <a:xfrm>
                              <a:off x="4982592" y="4603562"/>
                              <a:ext cx="457200" cy="595313"/>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78" name="文字方塊 77"/>
                <p:cNvSpPr txBox="1"/>
                <p:nvPr/>
              </p:nvSpPr>
              <p:spPr>
                <a:xfrm>
                  <a:off x="7547993" y="3859277"/>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a14:m>
                  <a:r>
                    <a:rPr lang="en-US" altLang="zh-TW" sz="2400" b="1" dirty="0">
                      <a:solidFill>
                        <a:srgbClr val="00B050"/>
                      </a:solidFill>
                    </a:rPr>
                    <a:t>=0.27</a:t>
                  </a:r>
                  <a:endParaRPr lang="zh-TW" altLang="en-US" sz="2400" b="1" dirty="0">
                    <a:solidFill>
                      <a:srgbClr val="00B050"/>
                    </a:solidFill>
                  </a:endParaRPr>
                </a:p>
              </p:txBody>
            </p:sp>
          </mc:Choice>
          <mc:Fallback xmlns="">
            <p:sp>
              <p:nvSpPr>
                <p:cNvPr id="78" name="文字方塊 77"/>
                <p:cNvSpPr txBox="1">
                  <a:spLocks noRot="1" noChangeAspect="1" noMove="1" noResize="1" noEditPoints="1" noAdjustHandles="1" noChangeArrowheads="1" noChangeShapeType="1" noTextEdit="1"/>
                </p:cNvSpPr>
                <p:nvPr/>
              </p:nvSpPr>
              <p:spPr>
                <a:xfrm>
                  <a:off x="7547993" y="3859277"/>
                  <a:ext cx="1195649" cy="461665"/>
                </a:xfrm>
                <a:prstGeom prst="rect">
                  <a:avLst/>
                </a:prstGeom>
                <a:blipFill>
                  <a:blip r:embed="rId13"/>
                  <a:stretch>
                    <a:fillRect t="-10526" r="-7143"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0" name="文字方塊 79"/>
                <p:cNvSpPr txBox="1"/>
                <p:nvPr/>
              </p:nvSpPr>
              <p:spPr>
                <a:xfrm>
                  <a:off x="7547993" y="5697416"/>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a14:m>
                  <a:r>
                    <a:rPr lang="en-US" altLang="zh-TW" sz="2400" b="1" dirty="0">
                      <a:solidFill>
                        <a:srgbClr val="00B050"/>
                      </a:solidFill>
                    </a:rPr>
                    <a:t>=0.73</a:t>
                  </a:r>
                  <a:endParaRPr lang="zh-TW" altLang="en-US" sz="2400" b="1" dirty="0">
                    <a:solidFill>
                      <a:srgbClr val="00B050"/>
                    </a:solidFill>
                  </a:endParaRPr>
                </a:p>
              </p:txBody>
            </p:sp>
          </mc:Choice>
          <mc:Fallback xmlns="">
            <p:sp>
              <p:nvSpPr>
                <p:cNvPr id="80" name="文字方塊 79"/>
                <p:cNvSpPr txBox="1">
                  <a:spLocks noRot="1" noChangeAspect="1" noMove="1" noResize="1" noEditPoints="1" noAdjustHandles="1" noChangeArrowheads="1" noChangeShapeType="1" noTextEdit="1"/>
                </p:cNvSpPr>
                <p:nvPr/>
              </p:nvSpPr>
              <p:spPr>
                <a:xfrm>
                  <a:off x="7547993" y="5697416"/>
                  <a:ext cx="1195649" cy="461665"/>
                </a:xfrm>
                <a:prstGeom prst="rect">
                  <a:avLst/>
                </a:prstGeom>
                <a:blipFill>
                  <a:blip r:embed="rId14"/>
                  <a:stretch>
                    <a:fillRect t="-10667" r="-7143"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1" name="文字方塊 80"/>
                <p:cNvSpPr txBox="1"/>
                <p:nvPr/>
              </p:nvSpPr>
              <p:spPr>
                <a:xfrm>
                  <a:off x="5614226" y="5638505"/>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a14:m>
                  <a:r>
                    <a:rPr lang="en-US" altLang="zh-TW" sz="2400" b="1" dirty="0">
                      <a:solidFill>
                        <a:srgbClr val="00B050"/>
                      </a:solidFill>
                    </a:rPr>
                    <a:t>=0.27</a:t>
                  </a:r>
                  <a:endParaRPr lang="zh-TW" altLang="en-US" sz="2400" b="1" dirty="0">
                    <a:solidFill>
                      <a:srgbClr val="00B050"/>
                    </a:solidFill>
                  </a:endParaRPr>
                </a:p>
              </p:txBody>
            </p:sp>
          </mc:Choice>
          <mc:Fallback xmlns="">
            <p:sp>
              <p:nvSpPr>
                <p:cNvPr id="81" name="文字方塊 80"/>
                <p:cNvSpPr txBox="1">
                  <a:spLocks noRot="1" noChangeAspect="1" noMove="1" noResize="1" noEditPoints="1" noAdjustHandles="1" noChangeArrowheads="1" noChangeShapeType="1" noTextEdit="1"/>
                </p:cNvSpPr>
                <p:nvPr/>
              </p:nvSpPr>
              <p:spPr>
                <a:xfrm>
                  <a:off x="5614226" y="5638505"/>
                  <a:ext cx="1195649" cy="461665"/>
                </a:xfrm>
                <a:prstGeom prst="rect">
                  <a:avLst/>
                </a:prstGeom>
                <a:blipFill>
                  <a:blip r:embed="rId15"/>
                  <a:stretch>
                    <a:fillRect t="-10526" r="-7143"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2" name="文字方塊 81"/>
                <p:cNvSpPr txBox="1"/>
                <p:nvPr/>
              </p:nvSpPr>
              <p:spPr>
                <a:xfrm>
                  <a:off x="5605044" y="3873021"/>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a14:m>
                  <a:r>
                    <a:rPr lang="en-US" altLang="zh-TW" sz="2400" b="1" dirty="0">
                      <a:solidFill>
                        <a:srgbClr val="00B050"/>
                      </a:solidFill>
                    </a:rPr>
                    <a:t>=0.05</a:t>
                  </a:r>
                  <a:endParaRPr lang="zh-TW" altLang="en-US" sz="2400" b="1" dirty="0">
                    <a:solidFill>
                      <a:srgbClr val="00B050"/>
                    </a:solidFill>
                  </a:endParaRPr>
                </a:p>
              </p:txBody>
            </p:sp>
          </mc:Choice>
          <mc:Fallback xmlns="">
            <p:sp>
              <p:nvSpPr>
                <p:cNvPr id="82" name="文字方塊 81"/>
                <p:cNvSpPr txBox="1">
                  <a:spLocks noRot="1" noChangeAspect="1" noMove="1" noResize="1" noEditPoints="1" noAdjustHandles="1" noChangeArrowheads="1" noChangeShapeType="1" noTextEdit="1"/>
                </p:cNvSpPr>
                <p:nvPr/>
              </p:nvSpPr>
              <p:spPr>
                <a:xfrm>
                  <a:off x="5605044" y="3873021"/>
                  <a:ext cx="1195649" cy="461665"/>
                </a:xfrm>
                <a:prstGeom prst="rect">
                  <a:avLst/>
                </a:prstGeom>
                <a:blipFill>
                  <a:blip r:embed="rId16"/>
                  <a:stretch>
                    <a:fillRect t="-10526" r="-6599" b="-28947"/>
                  </a:stretch>
                </a:blipFill>
              </p:spPr>
              <p:txBody>
                <a:bodyPr/>
                <a:lstStyle/>
                <a:p>
                  <a:r>
                    <a:rPr lang="zh-TW" altLang="en-US">
                      <a:noFill/>
                    </a:rPr>
                    <a:t> </a:t>
                  </a:r>
                </a:p>
              </p:txBody>
            </p:sp>
          </mc:Fallback>
        </mc:AlternateContent>
      </p:grpSp>
      <p:grpSp>
        <p:nvGrpSpPr>
          <p:cNvPr id="88" name="群組 87"/>
          <p:cNvGrpSpPr/>
          <p:nvPr/>
        </p:nvGrpSpPr>
        <p:grpSpPr>
          <a:xfrm>
            <a:off x="4883232" y="32049"/>
            <a:ext cx="4514061" cy="3481626"/>
            <a:chOff x="4883232" y="32049"/>
            <a:chExt cx="4514061" cy="3481626"/>
          </a:xfrm>
        </p:grpSpPr>
        <p:grpSp>
          <p:nvGrpSpPr>
            <p:cNvPr id="28" name="群組 27"/>
            <p:cNvGrpSpPr/>
            <p:nvPr/>
          </p:nvGrpSpPr>
          <p:grpSpPr>
            <a:xfrm>
              <a:off x="4883232" y="32049"/>
              <a:ext cx="4514061" cy="3385546"/>
              <a:chOff x="4602359" y="200663"/>
              <a:chExt cx="4514061" cy="3385546"/>
            </a:xfrm>
          </p:grpSpPr>
          <p:pic>
            <p:nvPicPr>
              <p:cNvPr id="2" name="圖片 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602359" y="200663"/>
                <a:ext cx="4514061" cy="3385546"/>
              </a:xfrm>
              <a:prstGeom prst="rect">
                <a:avLst/>
              </a:prstGeom>
            </p:spPr>
          </p:pic>
          <mc:AlternateContent xmlns:mc="http://schemas.openxmlformats.org/markup-compatibility/2006" xmlns:a14="http://schemas.microsoft.com/office/drawing/2010/main">
            <mc:Choice Requires="a14">
              <p:sp>
                <p:nvSpPr>
                  <p:cNvPr id="4" name="文字方塊 3"/>
                  <p:cNvSpPr txBox="1"/>
                  <p:nvPr/>
                </p:nvSpPr>
                <p:spPr>
                  <a:xfrm>
                    <a:off x="5361591" y="2525456"/>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a14:m>
                    <a:r>
                      <a:rPr lang="en-US" altLang="zh-TW" sz="2400" b="1" dirty="0">
                        <a:solidFill>
                          <a:srgbClr val="0000FF"/>
                        </a:solidFill>
                      </a:rPr>
                      <a:t>=0.27</a:t>
                    </a:r>
                    <a:endParaRPr lang="zh-TW" altLang="en-US" sz="2400" b="1" dirty="0">
                      <a:solidFill>
                        <a:srgbClr val="0000FF"/>
                      </a:solidFill>
                    </a:endParaRPr>
                  </a:p>
                </p:txBody>
              </p:sp>
            </mc:Choice>
            <mc:Fallback xmlns="">
              <p:sp>
                <p:nvSpPr>
                  <p:cNvPr id="4" name="文字方塊 3"/>
                  <p:cNvSpPr txBox="1">
                    <a:spLocks noRot="1" noChangeAspect="1" noMove="1" noResize="1" noEditPoints="1" noAdjustHandles="1" noChangeArrowheads="1" noChangeShapeType="1" noTextEdit="1"/>
                  </p:cNvSpPr>
                  <p:nvPr/>
                </p:nvSpPr>
                <p:spPr>
                  <a:xfrm>
                    <a:off x="5361591" y="2525456"/>
                    <a:ext cx="1195649" cy="461665"/>
                  </a:xfrm>
                  <a:prstGeom prst="rect">
                    <a:avLst/>
                  </a:prstGeom>
                  <a:blipFill>
                    <a:blip r:embed="rId18"/>
                    <a:stretch>
                      <a:fillRect t="-10667" r="-6122" b="-30667"/>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graphicFrame>
              <p:nvGraphicFramePr>
                <p:cNvPr id="66" name="Object 12"/>
                <p:cNvGraphicFramePr>
                  <a:graphicFrameLocks noChangeAspect="1"/>
                </p:cNvGraphicFramePr>
                <p:nvPr>
                  <p:extLst/>
                </p:nvPr>
              </p:nvGraphicFramePr>
              <p:xfrm>
                <a:off x="7033355" y="2916775"/>
                <a:ext cx="423862" cy="596900"/>
              </p:xfrm>
              <a:graphic>
                <a:graphicData uri="http://schemas.openxmlformats.org/presentationml/2006/ole">
                  <mc:AlternateContent>
                    <mc:Choice xmlns:v="urn:schemas-microsoft-com:vml" Requires="v">
                      <p:oleObj spid="_x0000_s4150" name="方程式" r:id="rId19" imgW="152280" imgH="215640" progId="Equation.3">
                        <p:embed/>
                      </p:oleObj>
                    </mc:Choice>
                    <mc:Fallback>
                      <p:oleObj name="方程式" r:id="rId19" imgW="152280" imgH="215640" progId="Equation.3">
                        <p:embed/>
                        <p:pic>
                          <p:nvPicPr>
                            <p:cNvPr id="66" name="Object 12"/>
                            <p:cNvPicPr>
                              <a:picLocks noChangeAspect="1" noChangeArrowheads="1"/>
                            </p:cNvPicPr>
                            <p:nvPr/>
                          </p:nvPicPr>
                          <p:blipFill>
                            <a:blip r:embed="rId20"/>
                            <a:srcRect/>
                            <a:stretch>
                              <a:fillRect/>
                            </a:stretch>
                          </p:blipFill>
                          <p:spPr bwMode="auto">
                            <a:xfrm>
                              <a:off x="7033355" y="2916775"/>
                              <a:ext cx="423862" cy="596900"/>
                            </a:xfrm>
                            <a:prstGeom prst="rect">
                              <a:avLst/>
                            </a:prstGeom>
                            <a:noFill/>
                            <a:extLst/>
                          </p:spPr>
                        </p:pic>
                      </p:oleObj>
                    </mc:Fallback>
                  </mc:AlternateContent>
                </a:graphicData>
              </a:graphic>
            </p:graphicFrame>
          </mc:Choice>
          <mc:Fallback xmlns="">
            <p:graphicFrame>
              <p:nvGraphicFramePr>
                <p:cNvPr id="66" name="Object 12"/>
                <p:cNvGraphicFramePr>
                  <a:graphicFrameLocks noChangeAspect="1"/>
                </p:cNvGraphicFramePr>
                <p:nvPr>
                  <p:extLst/>
                </p:nvPr>
              </p:nvGraphicFramePr>
              <p:xfrm>
                <a:off x="7033355" y="2916775"/>
                <a:ext cx="423862" cy="596900"/>
              </p:xfrm>
              <a:graphic>
                <a:graphicData uri="http://schemas.openxmlformats.org/presentationml/2006/ole">
                  <mc:AlternateContent>
                    <mc:Choice xmlns:v="urn:schemas-microsoft-com:vml" Requires="v">
                      <p:oleObj spid="_x0000_s5762" name="方程式" r:id="rId21" imgW="152280" imgH="215640" progId="Equation.3">
                        <p:embed/>
                      </p:oleObj>
                    </mc:Choice>
                    <mc:Fallback>
                      <p:oleObj name="方程式" r:id="rId21" imgW="152280" imgH="215640" progId="Equation.3">
                        <p:embed/>
                        <p:pic>
                          <p:nvPicPr>
                            <p:cNvPr id="66" name="Object 12"/>
                            <p:cNvPicPr>
                              <a:picLocks noChangeAspect="1" noChangeArrowheads="1"/>
                            </p:cNvPicPr>
                            <p:nvPr/>
                          </p:nvPicPr>
                          <p:blipFill>
                            <a:blip r:embed="rId8"/>
                            <a:srcRect/>
                            <a:stretch>
                              <a:fillRect/>
                            </a:stretch>
                          </p:blipFill>
                          <p:spPr bwMode="auto">
                            <a:xfrm>
                              <a:off x="7033355" y="2916775"/>
                              <a:ext cx="423862" cy="596900"/>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67" name="Object 12"/>
                <p:cNvGraphicFramePr>
                  <a:graphicFrameLocks noChangeAspect="1"/>
                </p:cNvGraphicFramePr>
                <p:nvPr>
                  <p:extLst/>
                </p:nvPr>
              </p:nvGraphicFramePr>
              <p:xfrm>
                <a:off x="4982592" y="1310761"/>
                <a:ext cx="457200" cy="595313"/>
              </p:xfrm>
              <a:graphic>
                <a:graphicData uri="http://schemas.openxmlformats.org/presentationml/2006/ole">
                  <mc:AlternateContent>
                    <mc:Choice xmlns:v="urn:schemas-microsoft-com:vml" Requires="v">
                      <p:oleObj spid="_x0000_s4151" name="方程式" r:id="rId22" imgW="164880" imgH="215640" progId="Equation.3">
                        <p:embed/>
                      </p:oleObj>
                    </mc:Choice>
                    <mc:Fallback>
                      <p:oleObj name="方程式" r:id="rId22" imgW="164880" imgH="215640" progId="Equation.3">
                        <p:embed/>
                        <p:pic>
                          <p:nvPicPr>
                            <p:cNvPr id="67" name="Object 12"/>
                            <p:cNvPicPr>
                              <a:picLocks noChangeAspect="1" noChangeArrowheads="1"/>
                            </p:cNvPicPr>
                            <p:nvPr/>
                          </p:nvPicPr>
                          <p:blipFill>
                            <a:blip r:embed="rId12"/>
                            <a:srcRect/>
                            <a:stretch>
                              <a:fillRect/>
                            </a:stretch>
                          </p:blipFill>
                          <p:spPr bwMode="auto">
                            <a:xfrm>
                              <a:off x="4982592" y="1310761"/>
                              <a:ext cx="457200" cy="595313"/>
                            </a:xfrm>
                            <a:prstGeom prst="rect">
                              <a:avLst/>
                            </a:prstGeom>
                            <a:noFill/>
                            <a:extLst/>
                          </p:spPr>
                        </p:pic>
                      </p:oleObj>
                    </mc:Fallback>
                  </mc:AlternateContent>
                </a:graphicData>
              </a:graphic>
            </p:graphicFrame>
          </mc:Choice>
          <mc:Fallback xmlns="">
            <p:graphicFrame>
              <p:nvGraphicFramePr>
                <p:cNvPr id="67" name="Object 12"/>
                <p:cNvGraphicFramePr>
                  <a:graphicFrameLocks noChangeAspect="1"/>
                </p:cNvGraphicFramePr>
                <p:nvPr>
                  <p:extLst/>
                </p:nvPr>
              </p:nvGraphicFramePr>
              <p:xfrm>
                <a:off x="4982592" y="1310761"/>
                <a:ext cx="457200" cy="595313"/>
              </p:xfrm>
              <a:graphic>
                <a:graphicData uri="http://schemas.openxmlformats.org/presentationml/2006/ole">
                  <mc:AlternateContent>
                    <mc:Choice xmlns:v="urn:schemas-microsoft-com:vml" Requires="v">
                      <p:oleObj spid="_x0000_s5763" name="方程式" r:id="rId23" imgW="164880" imgH="215640" progId="Equation.3">
                        <p:embed/>
                      </p:oleObj>
                    </mc:Choice>
                    <mc:Fallback>
                      <p:oleObj name="方程式" r:id="rId23" imgW="164880" imgH="215640" progId="Equation.3">
                        <p:embed/>
                        <p:pic>
                          <p:nvPicPr>
                            <p:cNvPr id="67" name="Object 12"/>
                            <p:cNvPicPr>
                              <a:picLocks noChangeAspect="1" noChangeArrowheads="1"/>
                            </p:cNvPicPr>
                            <p:nvPr/>
                          </p:nvPicPr>
                          <p:blipFill>
                            <a:blip r:embed="rId12"/>
                            <a:srcRect/>
                            <a:stretch>
                              <a:fillRect/>
                            </a:stretch>
                          </p:blipFill>
                          <p:spPr bwMode="auto">
                            <a:xfrm>
                              <a:off x="4982592" y="1310761"/>
                              <a:ext cx="457200" cy="595313"/>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68" name="文字方塊 67"/>
                <p:cNvSpPr txBox="1"/>
                <p:nvPr/>
              </p:nvSpPr>
              <p:spPr>
                <a:xfrm>
                  <a:off x="7457217" y="599973"/>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a14:m>
                  <a:r>
                    <a:rPr lang="en-US" altLang="zh-TW" sz="2400" b="1" dirty="0">
                      <a:solidFill>
                        <a:srgbClr val="0000FF"/>
                      </a:solidFill>
                    </a:rPr>
                    <a:t>=0.27</a:t>
                  </a:r>
                  <a:endParaRPr lang="zh-TW" altLang="en-US" sz="2400" b="1" dirty="0">
                    <a:solidFill>
                      <a:srgbClr val="0000FF"/>
                    </a:solidFill>
                  </a:endParaRPr>
                </a:p>
              </p:txBody>
            </p:sp>
          </mc:Choice>
          <mc:Fallback xmlns="">
            <p:sp>
              <p:nvSpPr>
                <p:cNvPr id="68" name="文字方塊 67"/>
                <p:cNvSpPr txBox="1">
                  <a:spLocks noRot="1" noChangeAspect="1" noMove="1" noResize="1" noEditPoints="1" noAdjustHandles="1" noChangeArrowheads="1" noChangeShapeType="1" noTextEdit="1"/>
                </p:cNvSpPr>
                <p:nvPr/>
              </p:nvSpPr>
              <p:spPr>
                <a:xfrm>
                  <a:off x="7457217" y="599973"/>
                  <a:ext cx="1195649" cy="461665"/>
                </a:xfrm>
                <a:prstGeom prst="rect">
                  <a:avLst/>
                </a:prstGeom>
                <a:blipFill>
                  <a:blip r:embed="rId24"/>
                  <a:stretch>
                    <a:fillRect t="-10526" r="-6633"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3" name="文字方塊 72"/>
                <p:cNvSpPr txBox="1"/>
                <p:nvPr/>
              </p:nvSpPr>
              <p:spPr>
                <a:xfrm>
                  <a:off x="7457217" y="2383270"/>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a14:m>
                  <a:r>
                    <a:rPr lang="en-US" altLang="zh-TW" sz="2400" b="1" dirty="0">
                      <a:solidFill>
                        <a:srgbClr val="0000FF"/>
                      </a:solidFill>
                    </a:rPr>
                    <a:t>=0.05</a:t>
                  </a:r>
                  <a:endParaRPr lang="zh-TW" altLang="en-US" sz="2400" b="1" dirty="0">
                    <a:solidFill>
                      <a:srgbClr val="0000FF"/>
                    </a:solidFill>
                  </a:endParaRPr>
                </a:p>
              </p:txBody>
            </p:sp>
          </mc:Choice>
          <mc:Fallback xmlns="">
            <p:sp>
              <p:nvSpPr>
                <p:cNvPr id="73" name="文字方塊 72"/>
                <p:cNvSpPr txBox="1">
                  <a:spLocks noRot="1" noChangeAspect="1" noMove="1" noResize="1" noEditPoints="1" noAdjustHandles="1" noChangeArrowheads="1" noChangeShapeType="1" noTextEdit="1"/>
                </p:cNvSpPr>
                <p:nvPr/>
              </p:nvSpPr>
              <p:spPr>
                <a:xfrm>
                  <a:off x="7457217" y="2383270"/>
                  <a:ext cx="1195649" cy="461665"/>
                </a:xfrm>
                <a:prstGeom prst="rect">
                  <a:avLst/>
                </a:prstGeom>
                <a:blipFill>
                  <a:blip r:embed="rId25"/>
                  <a:stretch>
                    <a:fillRect t="-10526" r="-6633"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4" name="文字方塊 73"/>
                <p:cNvSpPr txBox="1"/>
                <p:nvPr/>
              </p:nvSpPr>
              <p:spPr>
                <a:xfrm>
                  <a:off x="5642464" y="599973"/>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a14:m>
                  <a:r>
                    <a:rPr lang="en-US" altLang="zh-TW" sz="2400" b="1" dirty="0">
                      <a:solidFill>
                        <a:srgbClr val="0000FF"/>
                      </a:solidFill>
                    </a:rPr>
                    <a:t>=0.73</a:t>
                  </a:r>
                  <a:endParaRPr lang="zh-TW" altLang="en-US" sz="2400" b="1" dirty="0">
                    <a:solidFill>
                      <a:srgbClr val="0000FF"/>
                    </a:solidFill>
                  </a:endParaRPr>
                </a:p>
              </p:txBody>
            </p:sp>
          </mc:Choice>
          <mc:Fallback xmlns="">
            <p:sp>
              <p:nvSpPr>
                <p:cNvPr id="74" name="文字方塊 73"/>
                <p:cNvSpPr txBox="1">
                  <a:spLocks noRot="1" noChangeAspect="1" noMove="1" noResize="1" noEditPoints="1" noAdjustHandles="1" noChangeArrowheads="1" noChangeShapeType="1" noTextEdit="1"/>
                </p:cNvSpPr>
                <p:nvPr/>
              </p:nvSpPr>
              <p:spPr>
                <a:xfrm>
                  <a:off x="5642464" y="599973"/>
                  <a:ext cx="1195649" cy="461665"/>
                </a:xfrm>
                <a:prstGeom prst="rect">
                  <a:avLst/>
                </a:prstGeom>
                <a:blipFill>
                  <a:blip r:embed="rId26"/>
                  <a:stretch>
                    <a:fillRect t="-10526" r="-6122" b="-28947"/>
                  </a:stretch>
                </a:blipFill>
              </p:spPr>
              <p:txBody>
                <a:bodyPr/>
                <a:lstStyle/>
                <a:p>
                  <a:r>
                    <a:rPr lang="zh-TW" altLang="en-US">
                      <a:noFill/>
                    </a:rPr>
                    <a:t> </a:t>
                  </a:r>
                </a:p>
              </p:txBody>
            </p:sp>
          </mc:Fallback>
        </mc:AlternateContent>
      </p:grpSp>
      <p:grpSp>
        <p:nvGrpSpPr>
          <p:cNvPr id="27" name="群組 26"/>
          <p:cNvGrpSpPr/>
          <p:nvPr/>
        </p:nvGrpSpPr>
        <p:grpSpPr>
          <a:xfrm>
            <a:off x="350426" y="2283634"/>
            <a:ext cx="4609035" cy="2460081"/>
            <a:chOff x="624762" y="2914071"/>
            <a:chExt cx="4609035" cy="2460081"/>
          </a:xfrm>
        </p:grpSpPr>
        <p:cxnSp>
          <p:nvCxnSpPr>
            <p:cNvPr id="48" name="直線單箭頭接點 47"/>
            <p:cNvCxnSpPr/>
            <p:nvPr/>
          </p:nvCxnSpPr>
          <p:spPr>
            <a:xfrm>
              <a:off x="3979612" y="3322241"/>
              <a:ext cx="72895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a:off x="3995441" y="5010462"/>
              <a:ext cx="72895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橢圓 49"/>
            <p:cNvSpPr/>
            <p:nvPr/>
          </p:nvSpPr>
          <p:spPr>
            <a:xfrm>
              <a:off x="3454749" y="2914071"/>
              <a:ext cx="772783" cy="77278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400" baseline="-25000" dirty="0"/>
            </a:p>
          </p:txBody>
        </p:sp>
        <p:grpSp>
          <p:nvGrpSpPr>
            <p:cNvPr id="51" name="群組 50"/>
            <p:cNvGrpSpPr/>
            <p:nvPr/>
          </p:nvGrpSpPr>
          <p:grpSpPr>
            <a:xfrm>
              <a:off x="2270022" y="3054582"/>
              <a:ext cx="520319" cy="520319"/>
              <a:chOff x="3342651" y="3507082"/>
              <a:chExt cx="520319" cy="520319"/>
            </a:xfrm>
          </p:grpSpPr>
          <p:sp>
            <p:nvSpPr>
              <p:cNvPr id="52" name="矩形 51"/>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graphicFrame>
                <p:nvGraphicFramePr>
                  <p:cNvPr id="53" name="Object 12"/>
                  <p:cNvGraphicFramePr>
                    <a:graphicFrameLocks noChangeAspect="1"/>
                  </p:cNvGraphicFramePr>
                  <p:nvPr>
                    <p:extLst/>
                  </p:nvPr>
                </p:nvGraphicFramePr>
                <p:xfrm>
                  <a:off x="3435128" y="3545009"/>
                  <a:ext cx="385763" cy="387350"/>
                </p:xfrm>
                <a:graphic>
                  <a:graphicData uri="http://schemas.openxmlformats.org/presentationml/2006/ole">
                    <mc:AlternateContent>
                      <mc:Choice xmlns:v="urn:schemas-microsoft-com:vml" Requires="v">
                        <p:oleObj spid="_x0000_s4152" name="方程式" r:id="rId27" imgW="139680" imgH="139680" progId="Equation.3">
                          <p:embed/>
                        </p:oleObj>
                      </mc:Choice>
                      <mc:Fallback>
                        <p:oleObj name="方程式" r:id="rId27" imgW="139680" imgH="139680" progId="Equation.3">
                          <p:embed/>
                          <p:pic>
                            <p:nvPicPr>
                              <p:cNvPr id="53" name="Object 12"/>
                              <p:cNvPicPr>
                                <a:picLocks noChangeAspect="1" noChangeArrowheads="1"/>
                              </p:cNvPicPr>
                              <p:nvPr/>
                            </p:nvPicPr>
                            <p:blipFill>
                              <a:blip r:embed="rId28"/>
                              <a:srcRect/>
                              <a:stretch>
                                <a:fillRect/>
                              </a:stretch>
                            </p:blipFill>
                            <p:spPr bwMode="auto">
                              <a:xfrm>
                                <a:off x="3435128" y="3545009"/>
                                <a:ext cx="385763" cy="387350"/>
                              </a:xfrm>
                              <a:prstGeom prst="rect">
                                <a:avLst/>
                              </a:prstGeom>
                              <a:noFill/>
                              <a:extLst/>
                            </p:spPr>
                          </p:pic>
                        </p:oleObj>
                      </mc:Fallback>
                    </mc:AlternateContent>
                  </a:graphicData>
                </a:graphic>
              </p:graphicFrame>
            </mc:Choice>
            <mc:Fallback xmlns="">
              <p:graphicFrame>
                <p:nvGraphicFramePr>
                  <p:cNvPr id="53" name="Object 12"/>
                  <p:cNvGraphicFramePr>
                    <a:graphicFrameLocks noChangeAspect="1"/>
                  </p:cNvGraphicFramePr>
                  <p:nvPr>
                    <p:extLst/>
                  </p:nvPr>
                </p:nvGraphicFramePr>
                <p:xfrm>
                  <a:off x="3435128" y="3545009"/>
                  <a:ext cx="385763" cy="387350"/>
                </p:xfrm>
                <a:graphic>
                  <a:graphicData uri="http://schemas.openxmlformats.org/presentationml/2006/ole">
                    <mc:AlternateContent>
                      <mc:Choice xmlns:v="urn:schemas-microsoft-com:vml" Requires="v">
                        <p:oleObj spid="_x0000_s5764" name="方程式" r:id="rId29" imgW="139680" imgH="139680" progId="Equation.3">
                          <p:embed/>
                        </p:oleObj>
                      </mc:Choice>
                      <mc:Fallback>
                        <p:oleObj name="方程式" r:id="rId29" imgW="139680" imgH="139680" progId="Equation.3">
                          <p:embed/>
                          <p:pic>
                            <p:nvPicPr>
                              <p:cNvPr id="11" name="Object 12"/>
                              <p:cNvPicPr>
                                <a:picLocks noChangeAspect="1" noChangeArrowheads="1"/>
                              </p:cNvPicPr>
                              <p:nvPr/>
                            </p:nvPicPr>
                            <p:blipFill>
                              <a:blip r:embed="rId30"/>
                              <a:srcRect/>
                              <a:stretch>
                                <a:fillRect/>
                              </a:stretch>
                            </p:blipFill>
                            <p:spPr bwMode="auto">
                              <a:xfrm>
                                <a:off x="3435128" y="3545009"/>
                                <a:ext cx="385763" cy="387350"/>
                              </a:xfrm>
                              <a:prstGeom prst="rect">
                                <a:avLst/>
                              </a:prstGeom>
                              <a:noFill/>
                              <a:extLst/>
                            </p:spPr>
                          </p:pic>
                        </p:oleObj>
                      </mc:Fallback>
                    </mc:AlternateContent>
                  </a:graphicData>
                </a:graphic>
              </p:graphicFrame>
            </mc:Fallback>
          </mc:AlternateContent>
        </p:grpSp>
        <p:cxnSp>
          <p:nvCxnSpPr>
            <p:cNvPr id="54" name="直線單箭頭接點 53"/>
            <p:cNvCxnSpPr/>
            <p:nvPr/>
          </p:nvCxnSpPr>
          <p:spPr>
            <a:xfrm flipV="1">
              <a:off x="2802036" y="3322241"/>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a:endCxn id="52" idx="1"/>
            </p:cNvCxnSpPr>
            <p:nvPr/>
          </p:nvCxnSpPr>
          <p:spPr>
            <a:xfrm flipV="1">
              <a:off x="1106408" y="3314742"/>
              <a:ext cx="116361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a:endCxn id="52" idx="1"/>
            </p:cNvCxnSpPr>
            <p:nvPr/>
          </p:nvCxnSpPr>
          <p:spPr>
            <a:xfrm flipV="1">
              <a:off x="1039883" y="3314742"/>
              <a:ext cx="1230139" cy="14895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橢圓 56"/>
            <p:cNvSpPr/>
            <p:nvPr/>
          </p:nvSpPr>
          <p:spPr>
            <a:xfrm>
              <a:off x="3485168" y="4601369"/>
              <a:ext cx="772783" cy="77278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baseline="-25000" dirty="0"/>
            </a:p>
          </p:txBody>
        </p:sp>
        <p:grpSp>
          <p:nvGrpSpPr>
            <p:cNvPr id="58" name="群組 57"/>
            <p:cNvGrpSpPr/>
            <p:nvPr/>
          </p:nvGrpSpPr>
          <p:grpSpPr>
            <a:xfrm>
              <a:off x="2334744" y="4737035"/>
              <a:ext cx="520319" cy="520319"/>
              <a:chOff x="3342651" y="3507082"/>
              <a:chExt cx="520319" cy="520319"/>
            </a:xfrm>
          </p:grpSpPr>
          <p:sp>
            <p:nvSpPr>
              <p:cNvPr id="59" name="矩形 58"/>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graphicFrame>
                <p:nvGraphicFramePr>
                  <p:cNvPr id="60" name="Object 12"/>
                  <p:cNvGraphicFramePr>
                    <a:graphicFrameLocks noChangeAspect="1"/>
                  </p:cNvGraphicFramePr>
                  <p:nvPr>
                    <p:extLst/>
                  </p:nvPr>
                </p:nvGraphicFramePr>
                <p:xfrm>
                  <a:off x="3435128" y="3545009"/>
                  <a:ext cx="385763" cy="387350"/>
                </p:xfrm>
                <a:graphic>
                  <a:graphicData uri="http://schemas.openxmlformats.org/presentationml/2006/ole">
                    <mc:AlternateContent>
                      <mc:Choice xmlns:v="urn:schemas-microsoft-com:vml" Requires="v">
                        <p:oleObj spid="_x0000_s4153" name="方程式" r:id="rId31" imgW="139680" imgH="139680" progId="Equation.3">
                          <p:embed/>
                        </p:oleObj>
                      </mc:Choice>
                      <mc:Fallback>
                        <p:oleObj name="方程式" r:id="rId31" imgW="139680" imgH="139680" progId="Equation.3">
                          <p:embed/>
                          <p:pic>
                            <p:nvPicPr>
                              <p:cNvPr id="60" name="Object 12"/>
                              <p:cNvPicPr>
                                <a:picLocks noChangeAspect="1" noChangeArrowheads="1"/>
                              </p:cNvPicPr>
                              <p:nvPr/>
                            </p:nvPicPr>
                            <p:blipFill>
                              <a:blip r:embed="rId28"/>
                              <a:srcRect/>
                              <a:stretch>
                                <a:fillRect/>
                              </a:stretch>
                            </p:blipFill>
                            <p:spPr bwMode="auto">
                              <a:xfrm>
                                <a:off x="3435128" y="3545009"/>
                                <a:ext cx="385763" cy="387350"/>
                              </a:xfrm>
                              <a:prstGeom prst="rect">
                                <a:avLst/>
                              </a:prstGeom>
                              <a:noFill/>
                              <a:extLst/>
                            </p:spPr>
                          </p:pic>
                        </p:oleObj>
                      </mc:Fallback>
                    </mc:AlternateContent>
                  </a:graphicData>
                </a:graphic>
              </p:graphicFrame>
            </mc:Choice>
            <mc:Fallback xmlns="">
              <p:graphicFrame>
                <p:nvGraphicFramePr>
                  <p:cNvPr id="60" name="Object 12"/>
                  <p:cNvGraphicFramePr>
                    <a:graphicFrameLocks noChangeAspect="1"/>
                  </p:cNvGraphicFramePr>
                  <p:nvPr>
                    <p:extLst/>
                  </p:nvPr>
                </p:nvGraphicFramePr>
                <p:xfrm>
                  <a:off x="3435128" y="3545009"/>
                  <a:ext cx="385763" cy="387350"/>
                </p:xfrm>
                <a:graphic>
                  <a:graphicData uri="http://schemas.openxmlformats.org/presentationml/2006/ole">
                    <mc:AlternateContent>
                      <mc:Choice xmlns:v="urn:schemas-microsoft-com:vml" Requires="v">
                        <p:oleObj spid="_x0000_s5765" name="方程式" r:id="rId32" imgW="139680" imgH="139680" progId="Equation.3">
                          <p:embed/>
                        </p:oleObj>
                      </mc:Choice>
                      <mc:Fallback>
                        <p:oleObj name="方程式" r:id="rId32" imgW="139680" imgH="139680" progId="Equation.3">
                          <p:embed/>
                          <p:pic>
                            <p:nvPicPr>
                              <p:cNvPr id="19" name="Object 12"/>
                              <p:cNvPicPr>
                                <a:picLocks noChangeAspect="1" noChangeArrowheads="1"/>
                              </p:cNvPicPr>
                              <p:nvPr/>
                            </p:nvPicPr>
                            <p:blipFill>
                              <a:blip r:embed="rId30"/>
                              <a:srcRect/>
                              <a:stretch>
                                <a:fillRect/>
                              </a:stretch>
                            </p:blipFill>
                            <p:spPr bwMode="auto">
                              <a:xfrm>
                                <a:off x="3435128" y="3545009"/>
                                <a:ext cx="385763" cy="387350"/>
                              </a:xfrm>
                              <a:prstGeom prst="rect">
                                <a:avLst/>
                              </a:prstGeom>
                              <a:noFill/>
                              <a:extLst/>
                            </p:spPr>
                          </p:pic>
                        </p:oleObj>
                      </mc:Fallback>
                    </mc:AlternateContent>
                  </a:graphicData>
                </a:graphic>
              </p:graphicFrame>
            </mc:Fallback>
          </mc:AlternateContent>
        </p:grpSp>
        <mc:AlternateContent xmlns:mc="http://schemas.openxmlformats.org/markup-compatibility/2006" xmlns:a14="http://schemas.microsoft.com/office/drawing/2010/main">
          <mc:Choice Requires="a14">
            <p:graphicFrame>
              <p:nvGraphicFramePr>
                <p:cNvPr id="61" name="Object 12"/>
                <p:cNvGraphicFramePr>
                  <a:graphicFrameLocks noChangeAspect="1"/>
                </p:cNvGraphicFramePr>
                <p:nvPr>
                  <p:extLst/>
                </p:nvPr>
              </p:nvGraphicFramePr>
              <p:xfrm>
                <a:off x="2963918" y="4422097"/>
                <a:ext cx="458788" cy="596900"/>
              </p:xfrm>
              <a:graphic>
                <a:graphicData uri="http://schemas.openxmlformats.org/presentationml/2006/ole">
                  <mc:AlternateContent>
                    <mc:Choice xmlns:v="urn:schemas-microsoft-com:vml" Requires="v">
                      <p:oleObj spid="_x0000_s4154" name="方程式" r:id="rId33" imgW="164880" imgH="215640" progId="Equation.3">
                        <p:embed/>
                      </p:oleObj>
                    </mc:Choice>
                    <mc:Fallback>
                      <p:oleObj name="方程式" r:id="rId33" imgW="164880" imgH="215640" progId="Equation.3">
                        <p:embed/>
                        <p:pic>
                          <p:nvPicPr>
                            <p:cNvPr id="61" name="Object 12"/>
                            <p:cNvPicPr>
                              <a:picLocks noChangeAspect="1" noChangeArrowheads="1"/>
                            </p:cNvPicPr>
                            <p:nvPr/>
                          </p:nvPicPr>
                          <p:blipFill>
                            <a:blip r:embed="rId34"/>
                            <a:srcRect/>
                            <a:stretch>
                              <a:fillRect/>
                            </a:stretch>
                          </p:blipFill>
                          <p:spPr bwMode="auto">
                            <a:xfrm>
                              <a:off x="2963918" y="4422097"/>
                              <a:ext cx="458788" cy="596900"/>
                            </a:xfrm>
                            <a:prstGeom prst="rect">
                              <a:avLst/>
                            </a:prstGeom>
                            <a:noFill/>
                            <a:extLst/>
                          </p:spPr>
                        </p:pic>
                      </p:oleObj>
                    </mc:Fallback>
                  </mc:AlternateContent>
                </a:graphicData>
              </a:graphic>
            </p:graphicFrame>
          </mc:Choice>
          <mc:Fallback xmlns="">
            <p:graphicFrame>
              <p:nvGraphicFramePr>
                <p:cNvPr id="61" name="Object 12"/>
                <p:cNvGraphicFramePr>
                  <a:graphicFrameLocks noChangeAspect="1"/>
                </p:cNvGraphicFramePr>
                <p:nvPr>
                  <p:extLst>
                    <p:ext uri="{D42A27DB-BD31-4B8C-83A1-F6EECF244321}">
                      <p14:modId xmlns:p14="http://schemas.microsoft.com/office/powerpoint/2010/main" val="2547965946"/>
                    </p:ext>
                  </p:extLst>
                </p:nvPr>
              </p:nvGraphicFramePr>
              <p:xfrm>
                <a:off x="2963918" y="4422097"/>
                <a:ext cx="458788" cy="596900"/>
              </p:xfrm>
              <a:graphic>
                <a:graphicData uri="http://schemas.openxmlformats.org/presentationml/2006/ole">
                  <mc:AlternateContent>
                    <mc:Choice xmlns:v="urn:schemas-microsoft-com:vml" Requires="v">
                      <p:oleObj spid="_x0000_s5766" name="方程式" r:id="rId35" imgW="164880" imgH="215640" progId="Equation.3">
                        <p:embed/>
                      </p:oleObj>
                    </mc:Choice>
                    <mc:Fallback>
                      <p:oleObj name="方程式" r:id="rId35" imgW="164880" imgH="215640" progId="Equation.3">
                        <p:embed/>
                        <p:pic>
                          <p:nvPicPr>
                            <p:cNvPr id="20" name="Object 12"/>
                            <p:cNvPicPr>
                              <a:picLocks noChangeAspect="1" noChangeArrowheads="1"/>
                            </p:cNvPicPr>
                            <p:nvPr/>
                          </p:nvPicPr>
                          <p:blipFill>
                            <a:blip r:embed="rId36"/>
                            <a:srcRect/>
                            <a:stretch>
                              <a:fillRect/>
                            </a:stretch>
                          </p:blipFill>
                          <p:spPr bwMode="auto">
                            <a:xfrm>
                              <a:off x="2963918" y="4422097"/>
                              <a:ext cx="458788" cy="596900"/>
                            </a:xfrm>
                            <a:prstGeom prst="rect">
                              <a:avLst/>
                            </a:prstGeom>
                            <a:noFill/>
                            <a:extLst/>
                          </p:spPr>
                        </p:pic>
                      </p:oleObj>
                    </mc:Fallback>
                  </mc:AlternateContent>
                </a:graphicData>
              </a:graphic>
            </p:graphicFrame>
          </mc:Fallback>
        </mc:AlternateContent>
        <p:cxnSp>
          <p:nvCxnSpPr>
            <p:cNvPr id="62" name="直線單箭頭接點 61"/>
            <p:cNvCxnSpPr/>
            <p:nvPr/>
          </p:nvCxnSpPr>
          <p:spPr>
            <a:xfrm flipV="1">
              <a:off x="2866819" y="5020530"/>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a:stCxn id="69" idx="3"/>
              <a:endCxn id="59" idx="1"/>
            </p:cNvCxnSpPr>
            <p:nvPr/>
          </p:nvCxnSpPr>
          <p:spPr>
            <a:xfrm flipV="1">
              <a:off x="1081962" y="4997195"/>
              <a:ext cx="125278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a:endCxn id="59" idx="1"/>
            </p:cNvCxnSpPr>
            <p:nvPr/>
          </p:nvCxnSpPr>
          <p:spPr>
            <a:xfrm>
              <a:off x="1039883" y="3540737"/>
              <a:ext cx="1294861" cy="14564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65" name="Object 12"/>
                <p:cNvGraphicFramePr>
                  <a:graphicFrameLocks noChangeAspect="1"/>
                </p:cNvGraphicFramePr>
                <p:nvPr>
                  <p:extLst/>
                </p:nvPr>
              </p:nvGraphicFramePr>
              <p:xfrm>
                <a:off x="659323" y="2914113"/>
                <a:ext cx="423862" cy="596900"/>
              </p:xfrm>
              <a:graphic>
                <a:graphicData uri="http://schemas.openxmlformats.org/presentationml/2006/ole">
                  <mc:AlternateContent>
                    <mc:Choice xmlns:v="urn:schemas-microsoft-com:vml" Requires="v">
                      <p:oleObj spid="_x0000_s4155" name="方程式" r:id="rId37" imgW="152280" imgH="215640" progId="Equation.3">
                        <p:embed/>
                      </p:oleObj>
                    </mc:Choice>
                    <mc:Fallback>
                      <p:oleObj name="方程式" r:id="rId37" imgW="152280" imgH="215640" progId="Equation.3">
                        <p:embed/>
                        <p:pic>
                          <p:nvPicPr>
                            <p:cNvPr id="65" name="Object 12"/>
                            <p:cNvPicPr>
                              <a:picLocks noChangeAspect="1" noChangeArrowheads="1"/>
                            </p:cNvPicPr>
                            <p:nvPr/>
                          </p:nvPicPr>
                          <p:blipFill>
                            <a:blip r:embed="rId10"/>
                            <a:srcRect/>
                            <a:stretch>
                              <a:fillRect/>
                            </a:stretch>
                          </p:blipFill>
                          <p:spPr bwMode="auto">
                            <a:xfrm>
                              <a:off x="659323" y="2914113"/>
                              <a:ext cx="423862" cy="596900"/>
                            </a:xfrm>
                            <a:prstGeom prst="rect">
                              <a:avLst/>
                            </a:prstGeom>
                            <a:noFill/>
                            <a:extLst/>
                          </p:spPr>
                        </p:pic>
                      </p:oleObj>
                    </mc:Fallback>
                  </mc:AlternateContent>
                </a:graphicData>
              </a:graphic>
            </p:graphicFrame>
          </mc:Choice>
          <mc:Fallback xmlns="">
            <p:graphicFrame>
              <p:nvGraphicFramePr>
                <p:cNvPr id="65" name="Object 12"/>
                <p:cNvGraphicFramePr>
                  <a:graphicFrameLocks noChangeAspect="1"/>
                </p:cNvGraphicFramePr>
                <p:nvPr>
                  <p:extLst>
                    <p:ext uri="{D42A27DB-BD31-4B8C-83A1-F6EECF244321}">
                      <p14:modId xmlns:p14="http://schemas.microsoft.com/office/powerpoint/2010/main" val="3778584065"/>
                    </p:ext>
                  </p:extLst>
                </p:nvPr>
              </p:nvGraphicFramePr>
              <p:xfrm>
                <a:off x="659323" y="2914113"/>
                <a:ext cx="423862" cy="596900"/>
              </p:xfrm>
              <a:graphic>
                <a:graphicData uri="http://schemas.openxmlformats.org/presentationml/2006/ole">
                  <mc:AlternateContent>
                    <mc:Choice xmlns:v="urn:schemas-microsoft-com:vml" Requires="v">
                      <p:oleObj spid="_x0000_s5767" name="方程式" r:id="rId38" imgW="152280" imgH="215640" progId="Equation.3">
                        <p:embed/>
                      </p:oleObj>
                    </mc:Choice>
                    <mc:Fallback>
                      <p:oleObj name="方程式" r:id="rId38" imgW="152280" imgH="215640" progId="Equation.3">
                        <p:embed/>
                        <p:pic>
                          <p:nvPicPr>
                            <p:cNvPr id="24" name="Object 12"/>
                            <p:cNvPicPr>
                              <a:picLocks noChangeAspect="1" noChangeArrowheads="1"/>
                            </p:cNvPicPr>
                            <p:nvPr/>
                          </p:nvPicPr>
                          <p:blipFill>
                            <a:blip r:embed="rId8"/>
                            <a:srcRect/>
                            <a:stretch>
                              <a:fillRect/>
                            </a:stretch>
                          </p:blipFill>
                          <p:spPr bwMode="auto">
                            <a:xfrm>
                              <a:off x="659323" y="2914113"/>
                              <a:ext cx="423862" cy="596900"/>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69" name="Object 12"/>
                <p:cNvGraphicFramePr>
                  <a:graphicFrameLocks noChangeAspect="1"/>
                </p:cNvGraphicFramePr>
                <p:nvPr>
                  <p:extLst/>
                </p:nvPr>
              </p:nvGraphicFramePr>
              <p:xfrm>
                <a:off x="624762" y="4723585"/>
                <a:ext cx="457200" cy="595313"/>
              </p:xfrm>
              <a:graphic>
                <a:graphicData uri="http://schemas.openxmlformats.org/presentationml/2006/ole">
                  <mc:AlternateContent>
                    <mc:Choice xmlns:v="urn:schemas-microsoft-com:vml" Requires="v">
                      <p:oleObj spid="_x0000_s4156" name="方程式" r:id="rId29" imgW="164880" imgH="215640" progId="Equation.3">
                        <p:embed/>
                      </p:oleObj>
                    </mc:Choice>
                    <mc:Fallback>
                      <p:oleObj name="方程式" r:id="rId29" imgW="164880" imgH="215640" progId="Equation.3">
                        <p:embed/>
                        <p:pic>
                          <p:nvPicPr>
                            <p:cNvPr id="69" name="Object 12"/>
                            <p:cNvPicPr>
                              <a:picLocks noChangeAspect="1" noChangeArrowheads="1"/>
                            </p:cNvPicPr>
                            <p:nvPr/>
                          </p:nvPicPr>
                          <p:blipFill>
                            <a:blip r:embed="rId10"/>
                            <a:srcRect/>
                            <a:stretch>
                              <a:fillRect/>
                            </a:stretch>
                          </p:blipFill>
                          <p:spPr bwMode="auto">
                            <a:xfrm>
                              <a:off x="624762" y="4723585"/>
                              <a:ext cx="457200" cy="595313"/>
                            </a:xfrm>
                            <a:prstGeom prst="rect">
                              <a:avLst/>
                            </a:prstGeom>
                            <a:noFill/>
                            <a:extLst/>
                          </p:spPr>
                        </p:pic>
                      </p:oleObj>
                    </mc:Fallback>
                  </mc:AlternateContent>
                </a:graphicData>
              </a:graphic>
            </p:graphicFrame>
          </mc:Choice>
          <mc:Fallback xmlns="">
            <p:graphicFrame>
              <p:nvGraphicFramePr>
                <p:cNvPr id="69" name="Object 12"/>
                <p:cNvGraphicFramePr>
                  <a:graphicFrameLocks noChangeAspect="1"/>
                </p:cNvGraphicFramePr>
                <p:nvPr>
                  <p:extLst>
                    <p:ext uri="{D42A27DB-BD31-4B8C-83A1-F6EECF244321}">
                      <p14:modId xmlns:p14="http://schemas.microsoft.com/office/powerpoint/2010/main" val="2349390145"/>
                    </p:ext>
                  </p:extLst>
                </p:nvPr>
              </p:nvGraphicFramePr>
              <p:xfrm>
                <a:off x="624762" y="4723585"/>
                <a:ext cx="457200" cy="595313"/>
              </p:xfrm>
              <a:graphic>
                <a:graphicData uri="http://schemas.openxmlformats.org/presentationml/2006/ole">
                  <mc:AlternateContent>
                    <mc:Choice xmlns:v="urn:schemas-microsoft-com:vml" Requires="v">
                      <p:oleObj spid="_x0000_s5768" name="方程式" r:id="rId39" imgW="164880" imgH="215640" progId="Equation.3">
                        <p:embed/>
                      </p:oleObj>
                    </mc:Choice>
                    <mc:Fallback>
                      <p:oleObj name="方程式" r:id="rId39" imgW="164880" imgH="215640" progId="Equation.3">
                        <p:embed/>
                        <p:pic>
                          <p:nvPicPr>
                            <p:cNvPr id="25" name="Object 12"/>
                            <p:cNvPicPr>
                              <a:picLocks noChangeAspect="1" noChangeArrowheads="1"/>
                            </p:cNvPicPr>
                            <p:nvPr/>
                          </p:nvPicPr>
                          <p:blipFill>
                            <a:blip r:embed="rId12"/>
                            <a:srcRect/>
                            <a:stretch>
                              <a:fillRect/>
                            </a:stretch>
                          </p:blipFill>
                          <p:spPr bwMode="auto">
                            <a:xfrm>
                              <a:off x="624762" y="4723585"/>
                              <a:ext cx="457200" cy="595313"/>
                            </a:xfrm>
                            <a:prstGeom prst="rect">
                              <a:avLst/>
                            </a:prstGeom>
                            <a:noFill/>
                            <a:extLst/>
                          </p:spPr>
                        </p:pic>
                      </p:oleObj>
                    </mc:Fallback>
                  </mc:AlternateContent>
                </a:graphicData>
              </a:graphic>
            </p:graphicFrame>
          </mc:Fallback>
        </mc:AlternateContent>
        <p:sp>
          <p:nvSpPr>
            <p:cNvPr id="70" name="手繪多邊形 54"/>
            <p:cNvSpPr/>
            <p:nvPr/>
          </p:nvSpPr>
          <p:spPr>
            <a:xfrm>
              <a:off x="3492363" y="3121860"/>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手繪多邊形 55"/>
            <p:cNvSpPr/>
            <p:nvPr/>
          </p:nvSpPr>
          <p:spPr>
            <a:xfrm>
              <a:off x="3563512" y="4804313"/>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72" name="文字方塊 71"/>
                <p:cNvSpPr txBox="1"/>
                <p:nvPr/>
              </p:nvSpPr>
              <p:spPr>
                <a:xfrm>
                  <a:off x="4739249" y="3096478"/>
                  <a:ext cx="494548" cy="430887"/>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i="1">
                                <a:latin typeface="Cambria Math" panose="02040503050406030204" pitchFamily="18" charset="0"/>
                              </a:rPr>
                              <m:t>1</m:t>
                            </m:r>
                          </m:sub>
                          <m:sup>
                            <m:r>
                              <a:rPr lang="en-US" altLang="zh-TW" sz="2800" i="1">
                                <a:latin typeface="Cambria Math" panose="02040503050406030204" pitchFamily="18" charset="0"/>
                              </a:rPr>
                              <m:t>′</m:t>
                            </m:r>
                          </m:sup>
                        </m:sSubSup>
                      </m:oMath>
                    </m:oMathPara>
                  </a14:m>
                  <a:endParaRPr lang="zh-TW" altLang="en-US" sz="2800" dirty="0"/>
                </a:p>
              </p:txBody>
            </p:sp>
          </mc:Choice>
          <mc:Fallback xmlns="">
            <p:sp>
              <p:nvSpPr>
                <p:cNvPr id="72" name="文字方塊 71"/>
                <p:cNvSpPr txBox="1">
                  <a:spLocks noRot="1" noChangeAspect="1" noMove="1" noResize="1" noEditPoints="1" noAdjustHandles="1" noChangeArrowheads="1" noChangeShapeType="1" noTextEdit="1"/>
                </p:cNvSpPr>
                <p:nvPr/>
              </p:nvSpPr>
              <p:spPr>
                <a:xfrm>
                  <a:off x="4739249" y="3096478"/>
                  <a:ext cx="494548" cy="430887"/>
                </a:xfrm>
                <a:prstGeom prst="rect">
                  <a:avLst/>
                </a:prstGeom>
                <a:blipFill>
                  <a:blip r:embed="rId4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7" name="文字方塊 76"/>
                <p:cNvSpPr txBox="1"/>
                <p:nvPr/>
              </p:nvSpPr>
              <p:spPr>
                <a:xfrm>
                  <a:off x="4723788" y="4753193"/>
                  <a:ext cx="494548" cy="430887"/>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b="0" i="1" smtClean="0">
                                <a:latin typeface="Cambria Math" panose="02040503050406030204" pitchFamily="18" charset="0"/>
                              </a:rPr>
                              <m:t>2</m:t>
                            </m:r>
                          </m:sub>
                          <m:sup>
                            <m:r>
                              <a:rPr lang="en-US" altLang="zh-TW" sz="2800" i="1">
                                <a:latin typeface="Cambria Math" panose="02040503050406030204" pitchFamily="18" charset="0"/>
                              </a:rPr>
                              <m:t>′</m:t>
                            </m:r>
                          </m:sup>
                        </m:sSubSup>
                      </m:oMath>
                    </m:oMathPara>
                  </a14:m>
                  <a:endParaRPr lang="zh-TW" altLang="en-US" sz="2800" dirty="0"/>
                </a:p>
              </p:txBody>
            </p:sp>
          </mc:Choice>
          <mc:Fallback xmlns="">
            <p:sp>
              <p:nvSpPr>
                <p:cNvPr id="77" name="文字方塊 76"/>
                <p:cNvSpPr txBox="1">
                  <a:spLocks noRot="1" noChangeAspect="1" noMove="1" noResize="1" noEditPoints="1" noAdjustHandles="1" noChangeArrowheads="1" noChangeShapeType="1" noTextEdit="1"/>
                </p:cNvSpPr>
                <p:nvPr/>
              </p:nvSpPr>
              <p:spPr>
                <a:xfrm>
                  <a:off x="4723788" y="4753193"/>
                  <a:ext cx="494548" cy="430887"/>
                </a:xfrm>
                <a:prstGeom prst="rect">
                  <a:avLst/>
                </a:prstGeom>
                <a:blipFill>
                  <a:blip r:embed="rId41"/>
                  <a:stretch>
                    <a:fillRect/>
                  </a:stretch>
                </a:blipFill>
              </p:spPr>
              <p:txBody>
                <a:bodyPr/>
                <a:lstStyle/>
                <a:p>
                  <a:r>
                    <a:rPr lang="zh-TW" altLang="en-US">
                      <a:noFill/>
                    </a:rPr>
                    <a:t> </a:t>
                  </a:r>
                </a:p>
              </p:txBody>
            </p:sp>
          </mc:Fallback>
        </mc:AlternateContent>
      </p:grpSp>
      <p:graphicFrame>
        <p:nvGraphicFramePr>
          <p:cNvPr id="79" name="Object 12"/>
          <p:cNvGraphicFramePr>
            <a:graphicFrameLocks noChangeAspect="1"/>
          </p:cNvGraphicFramePr>
          <p:nvPr>
            <p:extLst/>
          </p:nvPr>
        </p:nvGraphicFramePr>
        <p:xfrm>
          <a:off x="2677081" y="2080593"/>
          <a:ext cx="422275" cy="596900"/>
        </p:xfrm>
        <a:graphic>
          <a:graphicData uri="http://schemas.openxmlformats.org/presentationml/2006/ole">
            <mc:AlternateContent xmlns:mc="http://schemas.openxmlformats.org/markup-compatibility/2006">
              <mc:Choice xmlns:v="urn:schemas-microsoft-com:vml" Requires="v">
                <p:oleObj spid="_x0000_s4157" name="方程式" r:id="rId42" imgW="152280" imgH="215640" progId="Equation.3">
                  <p:embed/>
                </p:oleObj>
              </mc:Choice>
              <mc:Fallback>
                <p:oleObj name="方程式" r:id="rId42" imgW="152280" imgH="215640" progId="Equation.3">
                  <p:embed/>
                  <p:pic>
                    <p:nvPicPr>
                      <p:cNvPr id="79" name="Object 12"/>
                      <p:cNvPicPr>
                        <a:picLocks noChangeAspect="1" noChangeArrowheads="1"/>
                      </p:cNvPicPr>
                      <p:nvPr/>
                    </p:nvPicPr>
                    <p:blipFill>
                      <a:blip r:embed="rId36"/>
                      <a:srcRect/>
                      <a:stretch>
                        <a:fillRect/>
                      </a:stretch>
                    </p:blipFill>
                    <p:spPr bwMode="auto">
                      <a:xfrm>
                        <a:off x="2677081" y="2080593"/>
                        <a:ext cx="422275" cy="596900"/>
                      </a:xfrm>
                      <a:prstGeom prst="rect">
                        <a:avLst/>
                      </a:prstGeom>
                      <a:noFill/>
                      <a:extLst/>
                    </p:spPr>
                  </p:pic>
                </p:oleObj>
              </mc:Fallback>
            </mc:AlternateContent>
          </a:graphicData>
        </a:graphic>
      </p:graphicFrame>
      <p:sp>
        <p:nvSpPr>
          <p:cNvPr id="5" name="矩形 4"/>
          <p:cNvSpPr/>
          <p:nvPr/>
        </p:nvSpPr>
        <p:spPr>
          <a:xfrm>
            <a:off x="1380616" y="2926657"/>
            <a:ext cx="540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2</a:t>
            </a:r>
            <a:endParaRPr lang="zh-TW" altLang="en-US" sz="2400" dirty="0"/>
          </a:p>
        </p:txBody>
      </p:sp>
      <p:sp>
        <p:nvSpPr>
          <p:cNvPr id="45" name="矩形 44"/>
          <p:cNvSpPr/>
          <p:nvPr/>
        </p:nvSpPr>
        <p:spPr>
          <a:xfrm>
            <a:off x="1036704" y="2345770"/>
            <a:ext cx="540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-2</a:t>
            </a:r>
            <a:endParaRPr lang="zh-TW" altLang="en-US" sz="2400" dirty="0"/>
          </a:p>
        </p:txBody>
      </p:sp>
      <p:sp>
        <p:nvSpPr>
          <p:cNvPr id="46" name="矩形 45"/>
          <p:cNvSpPr/>
          <p:nvPr/>
        </p:nvSpPr>
        <p:spPr>
          <a:xfrm>
            <a:off x="1380616" y="3507410"/>
            <a:ext cx="540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2</a:t>
            </a:r>
            <a:endParaRPr lang="zh-TW" altLang="en-US" sz="2400" dirty="0"/>
          </a:p>
        </p:txBody>
      </p:sp>
      <p:sp>
        <p:nvSpPr>
          <p:cNvPr id="47" name="矩形 46"/>
          <p:cNvSpPr/>
          <p:nvPr/>
        </p:nvSpPr>
        <p:spPr>
          <a:xfrm>
            <a:off x="1121168" y="4062272"/>
            <a:ext cx="540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-2</a:t>
            </a:r>
            <a:endParaRPr lang="zh-TW" altLang="en-US" sz="2400" dirty="0"/>
          </a:p>
        </p:txBody>
      </p:sp>
      <p:cxnSp>
        <p:nvCxnSpPr>
          <p:cNvPr id="85" name="直線單箭頭接點 84"/>
          <p:cNvCxnSpPr>
            <a:cxnSpLocks/>
            <a:endCxn id="52" idx="1"/>
          </p:cNvCxnSpPr>
          <p:nvPr/>
        </p:nvCxnSpPr>
        <p:spPr>
          <a:xfrm>
            <a:off x="1434017" y="1936178"/>
            <a:ext cx="561669" cy="7481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a:cxnSpLocks/>
            <a:endCxn id="59" idx="1"/>
          </p:cNvCxnSpPr>
          <p:nvPr/>
        </p:nvCxnSpPr>
        <p:spPr>
          <a:xfrm flipV="1">
            <a:off x="1432340" y="4366758"/>
            <a:ext cx="628068" cy="7663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矩形 83"/>
          <p:cNvSpPr/>
          <p:nvPr/>
        </p:nvSpPr>
        <p:spPr>
          <a:xfrm>
            <a:off x="1034501" y="4989244"/>
            <a:ext cx="540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-1</a:t>
            </a:r>
            <a:endParaRPr lang="zh-TW" altLang="en-US" sz="2400" dirty="0"/>
          </a:p>
        </p:txBody>
      </p:sp>
      <p:sp>
        <p:nvSpPr>
          <p:cNvPr id="83" name="矩形 82"/>
          <p:cNvSpPr/>
          <p:nvPr/>
        </p:nvSpPr>
        <p:spPr>
          <a:xfrm>
            <a:off x="1025091" y="1464714"/>
            <a:ext cx="540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-1</a:t>
            </a:r>
            <a:endParaRPr lang="zh-TW" altLang="en-US" sz="2400" dirty="0"/>
          </a:p>
        </p:txBody>
      </p:sp>
      <p:pic>
        <p:nvPicPr>
          <p:cNvPr id="6" name="圖片 5"/>
          <p:cNvPicPr>
            <a:picLocks noChangeAspect="1"/>
          </p:cNvPicPr>
          <p:nvPr/>
        </p:nvPicPr>
        <p:blipFill>
          <a:blip r:embed="rId43"/>
          <a:stretch>
            <a:fillRect/>
          </a:stretch>
        </p:blipFill>
        <p:spPr>
          <a:xfrm>
            <a:off x="2402543" y="329724"/>
            <a:ext cx="1892847" cy="1695242"/>
          </a:xfrm>
          <a:prstGeom prst="rect">
            <a:avLst/>
          </a:prstGeom>
        </p:spPr>
      </p:pic>
    </p:spTree>
    <p:extLst>
      <p:ext uri="{BB962C8B-B14F-4D97-AF65-F5344CB8AC3E}">
        <p14:creationId xmlns:p14="http://schemas.microsoft.com/office/powerpoint/2010/main" val="218163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5" grpId="0" animBg="1"/>
      <p:bldP spid="46" grpId="0" animBg="1"/>
      <p:bldP spid="47" grpId="0" animBg="1"/>
      <p:bldP spid="84" grpId="0" animBg="1"/>
      <p:bldP spid="8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線單箭頭接點 13"/>
          <p:cNvCxnSpPr/>
          <p:nvPr/>
        </p:nvCxnSpPr>
        <p:spPr>
          <a:xfrm>
            <a:off x="7652115" y="1883492"/>
            <a:ext cx="5990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橢圓 15"/>
          <p:cNvSpPr/>
          <p:nvPr/>
        </p:nvSpPr>
        <p:spPr>
          <a:xfrm>
            <a:off x="7087131" y="1475321"/>
            <a:ext cx="772783" cy="77278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graphicFrame>
        <p:nvGraphicFramePr>
          <p:cNvPr id="17" name="Object 12"/>
          <p:cNvGraphicFramePr>
            <a:graphicFrameLocks noChangeAspect="1"/>
          </p:cNvGraphicFramePr>
          <p:nvPr>
            <p:extLst/>
          </p:nvPr>
        </p:nvGraphicFramePr>
        <p:xfrm>
          <a:off x="8293100" y="1654175"/>
          <a:ext cx="387350" cy="457200"/>
        </p:xfrm>
        <a:graphic>
          <a:graphicData uri="http://schemas.openxmlformats.org/presentationml/2006/ole">
            <mc:AlternateContent xmlns:mc="http://schemas.openxmlformats.org/markup-compatibility/2006">
              <mc:Choice xmlns:v="urn:schemas-microsoft-com:vml" Requires="v">
                <p:oleObj spid="_x0000_s5172" name="方程式" r:id="rId3" imgW="139680" imgH="164880" progId="Equation.3">
                  <p:embed/>
                </p:oleObj>
              </mc:Choice>
              <mc:Fallback>
                <p:oleObj name="方程式" r:id="rId3" imgW="139680" imgH="164880" progId="Equation.3">
                  <p:embed/>
                  <p:pic>
                    <p:nvPicPr>
                      <p:cNvPr id="17" name="Object 12"/>
                      <p:cNvPicPr>
                        <a:picLocks noChangeAspect="1" noChangeArrowheads="1"/>
                      </p:cNvPicPr>
                      <p:nvPr/>
                    </p:nvPicPr>
                    <p:blipFill>
                      <a:blip r:embed="rId4"/>
                      <a:srcRect/>
                      <a:stretch>
                        <a:fillRect/>
                      </a:stretch>
                    </p:blipFill>
                    <p:spPr bwMode="auto">
                      <a:xfrm>
                        <a:off x="8293100" y="1654175"/>
                        <a:ext cx="387350" cy="457200"/>
                      </a:xfrm>
                      <a:prstGeom prst="rect">
                        <a:avLst/>
                      </a:prstGeom>
                      <a:noFill/>
                      <a:extLst/>
                    </p:spPr>
                  </p:pic>
                </p:oleObj>
              </mc:Fallback>
            </mc:AlternateContent>
          </a:graphicData>
        </a:graphic>
      </p:graphicFrame>
      <p:grpSp>
        <p:nvGrpSpPr>
          <p:cNvPr id="18" name="群組 17"/>
          <p:cNvGrpSpPr/>
          <p:nvPr/>
        </p:nvGrpSpPr>
        <p:grpSpPr>
          <a:xfrm>
            <a:off x="5953203" y="1615832"/>
            <a:ext cx="520319" cy="520320"/>
            <a:chOff x="3342651" y="3507082"/>
            <a:chExt cx="520319" cy="520319"/>
          </a:xfrm>
        </p:grpSpPr>
        <p:sp>
          <p:nvSpPr>
            <p:cNvPr id="19" name="矩形 18"/>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0"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5173" name="方程式" r:id="rId5" imgW="139680" imgH="139680" progId="Equation.3">
                    <p:embed/>
                  </p:oleObj>
                </mc:Choice>
                <mc:Fallback>
                  <p:oleObj name="方程式" r:id="rId5" imgW="139680" imgH="139680" progId="Equation.3">
                    <p:embed/>
                    <p:pic>
                      <p:nvPicPr>
                        <p:cNvPr id="20" name="Object 12"/>
                        <p:cNvPicPr>
                          <a:picLocks noChangeAspect="1" noChangeArrowheads="1"/>
                        </p:cNvPicPr>
                        <p:nvPr/>
                      </p:nvPicPr>
                      <p:blipFill>
                        <a:blip r:embed="rId6"/>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21" name="Object 12"/>
          <p:cNvGraphicFramePr>
            <a:graphicFrameLocks noChangeAspect="1"/>
          </p:cNvGraphicFramePr>
          <p:nvPr>
            <p:extLst/>
          </p:nvPr>
        </p:nvGraphicFramePr>
        <p:xfrm>
          <a:off x="6618178" y="1440413"/>
          <a:ext cx="352425" cy="350838"/>
        </p:xfrm>
        <a:graphic>
          <a:graphicData uri="http://schemas.openxmlformats.org/presentationml/2006/ole">
            <mc:AlternateContent xmlns:mc="http://schemas.openxmlformats.org/markup-compatibility/2006">
              <mc:Choice xmlns:v="urn:schemas-microsoft-com:vml" Requires="v">
                <p:oleObj spid="_x0000_s5174" name="方程式" r:id="rId7" imgW="126720" imgH="126720" progId="Equation.3">
                  <p:embed/>
                </p:oleObj>
              </mc:Choice>
              <mc:Fallback>
                <p:oleObj name="方程式" r:id="rId7" imgW="126720" imgH="126720" progId="Equation.3">
                  <p:embed/>
                  <p:pic>
                    <p:nvPicPr>
                      <p:cNvPr id="21" name="Object 12"/>
                      <p:cNvPicPr>
                        <a:picLocks noChangeAspect="1" noChangeArrowheads="1"/>
                      </p:cNvPicPr>
                      <p:nvPr/>
                    </p:nvPicPr>
                    <p:blipFill>
                      <a:blip r:embed="rId8"/>
                      <a:srcRect/>
                      <a:stretch>
                        <a:fillRect/>
                      </a:stretch>
                    </p:blipFill>
                    <p:spPr bwMode="auto">
                      <a:xfrm>
                        <a:off x="6618178" y="1440413"/>
                        <a:ext cx="352425" cy="350838"/>
                      </a:xfrm>
                      <a:prstGeom prst="rect">
                        <a:avLst/>
                      </a:prstGeom>
                      <a:noFill/>
                      <a:extLst/>
                    </p:spPr>
                  </p:pic>
                </p:oleObj>
              </mc:Fallback>
            </mc:AlternateContent>
          </a:graphicData>
        </a:graphic>
      </p:graphicFrame>
      <p:cxnSp>
        <p:nvCxnSpPr>
          <p:cNvPr id="22" name="直線單箭頭接點 21"/>
          <p:cNvCxnSpPr/>
          <p:nvPr/>
        </p:nvCxnSpPr>
        <p:spPr>
          <a:xfrm flipV="1">
            <a:off x="6485217" y="1883492"/>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4" name="Object 12"/>
          <p:cNvGraphicFramePr>
            <a:graphicFrameLocks noChangeAspect="1"/>
          </p:cNvGraphicFramePr>
          <p:nvPr>
            <p:extLst/>
          </p:nvPr>
        </p:nvGraphicFramePr>
        <p:xfrm>
          <a:off x="5269360" y="719060"/>
          <a:ext cx="493712" cy="595312"/>
        </p:xfrm>
        <a:graphic>
          <a:graphicData uri="http://schemas.openxmlformats.org/presentationml/2006/ole">
            <mc:AlternateContent xmlns:mc="http://schemas.openxmlformats.org/markup-compatibility/2006">
              <mc:Choice xmlns:v="urn:schemas-microsoft-com:vml" Requires="v">
                <p:oleObj spid="_x0000_s5175" name="方程式" r:id="rId9" imgW="177480" imgH="215640" progId="Equation.3">
                  <p:embed/>
                </p:oleObj>
              </mc:Choice>
              <mc:Fallback>
                <p:oleObj name="方程式" r:id="rId9" imgW="177480" imgH="215640" progId="Equation.3">
                  <p:embed/>
                  <p:pic>
                    <p:nvPicPr>
                      <p:cNvPr id="24" name="Object 12"/>
                      <p:cNvPicPr>
                        <a:picLocks noChangeAspect="1" noChangeArrowheads="1"/>
                      </p:cNvPicPr>
                      <p:nvPr/>
                    </p:nvPicPr>
                    <p:blipFill>
                      <a:blip r:embed="rId10"/>
                      <a:srcRect/>
                      <a:stretch>
                        <a:fillRect/>
                      </a:stretch>
                    </p:blipFill>
                    <p:spPr bwMode="auto">
                      <a:xfrm>
                        <a:off x="5269360" y="719060"/>
                        <a:ext cx="493712" cy="595312"/>
                      </a:xfrm>
                      <a:prstGeom prst="rect">
                        <a:avLst/>
                      </a:prstGeom>
                      <a:noFill/>
                      <a:extLst/>
                    </p:spPr>
                  </p:pic>
                </p:oleObj>
              </mc:Fallback>
            </mc:AlternateContent>
          </a:graphicData>
        </a:graphic>
      </p:graphicFrame>
      <p:graphicFrame>
        <p:nvGraphicFramePr>
          <p:cNvPr id="25" name="Object 12"/>
          <p:cNvGraphicFramePr>
            <a:graphicFrameLocks noChangeAspect="1"/>
          </p:cNvGraphicFramePr>
          <p:nvPr>
            <p:extLst/>
          </p:nvPr>
        </p:nvGraphicFramePr>
        <p:xfrm>
          <a:off x="5228652" y="1664427"/>
          <a:ext cx="528637" cy="595312"/>
        </p:xfrm>
        <a:graphic>
          <a:graphicData uri="http://schemas.openxmlformats.org/presentationml/2006/ole">
            <mc:AlternateContent xmlns:mc="http://schemas.openxmlformats.org/markup-compatibility/2006">
              <mc:Choice xmlns:v="urn:schemas-microsoft-com:vml" Requires="v">
                <p:oleObj spid="_x0000_s5176" name="方程式" r:id="rId11" imgW="190440" imgH="215640" progId="Equation.3">
                  <p:embed/>
                </p:oleObj>
              </mc:Choice>
              <mc:Fallback>
                <p:oleObj name="方程式" r:id="rId11" imgW="190440" imgH="215640" progId="Equation.3">
                  <p:embed/>
                  <p:pic>
                    <p:nvPicPr>
                      <p:cNvPr id="25" name="Object 12"/>
                      <p:cNvPicPr>
                        <a:picLocks noChangeAspect="1" noChangeArrowheads="1"/>
                      </p:cNvPicPr>
                      <p:nvPr/>
                    </p:nvPicPr>
                    <p:blipFill>
                      <a:blip r:embed="rId12"/>
                      <a:srcRect/>
                      <a:stretch>
                        <a:fillRect/>
                      </a:stretch>
                    </p:blipFill>
                    <p:spPr bwMode="auto">
                      <a:xfrm>
                        <a:off x="5228652" y="1664427"/>
                        <a:ext cx="528637" cy="595312"/>
                      </a:xfrm>
                      <a:prstGeom prst="rect">
                        <a:avLst/>
                      </a:prstGeom>
                      <a:noFill/>
                      <a:extLst/>
                    </p:spPr>
                  </p:pic>
                </p:oleObj>
              </mc:Fallback>
            </mc:AlternateContent>
          </a:graphicData>
        </a:graphic>
      </p:graphicFrame>
      <p:cxnSp>
        <p:nvCxnSpPr>
          <p:cNvPr id="26" name="直線單箭頭接點 25"/>
          <p:cNvCxnSpPr>
            <a:endCxn id="19" idx="1"/>
          </p:cNvCxnSpPr>
          <p:nvPr/>
        </p:nvCxnSpPr>
        <p:spPr>
          <a:xfrm>
            <a:off x="5079230" y="888325"/>
            <a:ext cx="873973" cy="9876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endCxn id="19" idx="1"/>
          </p:cNvCxnSpPr>
          <p:nvPr/>
        </p:nvCxnSpPr>
        <p:spPr>
          <a:xfrm flipV="1">
            <a:off x="5079230" y="1875992"/>
            <a:ext cx="873973" cy="9410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1" name="圖片 3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20926" y="3382819"/>
            <a:ext cx="4133969" cy="3100476"/>
          </a:xfrm>
          <a:prstGeom prst="rect">
            <a:avLst/>
          </a:prstGeom>
        </p:spPr>
      </p:pic>
      <p:sp>
        <p:nvSpPr>
          <p:cNvPr id="32" name="文字方塊 31"/>
          <p:cNvSpPr txBox="1"/>
          <p:nvPr/>
        </p:nvSpPr>
        <p:spPr>
          <a:xfrm>
            <a:off x="5074203" y="5430263"/>
            <a:ext cx="1509530" cy="400110"/>
          </a:xfrm>
          <a:prstGeom prst="rect">
            <a:avLst/>
          </a:prstGeom>
          <a:noFill/>
        </p:spPr>
        <p:txBody>
          <a:bodyPr wrap="square" rtlCol="0">
            <a:spAutoFit/>
          </a:bodyPr>
          <a:lstStyle/>
          <a:p>
            <a:pPr algn="ctr"/>
            <a:r>
              <a:rPr lang="en-US" altLang="zh-TW" sz="2000" b="1" dirty="0"/>
              <a:t>(</a:t>
            </a:r>
            <a:r>
              <a:rPr lang="en-US" altLang="zh-TW" sz="2000" b="1" dirty="0">
                <a:solidFill>
                  <a:srgbClr val="0000FF"/>
                </a:solidFill>
              </a:rPr>
              <a:t>0.27</a:t>
            </a:r>
            <a:r>
              <a:rPr lang="en-US" altLang="zh-TW" sz="2000" b="1" dirty="0"/>
              <a:t>, </a:t>
            </a:r>
            <a:r>
              <a:rPr lang="en-US" altLang="zh-TW" sz="2000" b="1" dirty="0">
                <a:solidFill>
                  <a:srgbClr val="00B050"/>
                </a:solidFill>
              </a:rPr>
              <a:t>0.27</a:t>
            </a:r>
            <a:r>
              <a:rPr lang="en-US" altLang="zh-TW" sz="2000" b="1" dirty="0"/>
              <a:t>)</a:t>
            </a:r>
            <a:endParaRPr lang="zh-TW" altLang="en-US" sz="2000" b="1" dirty="0"/>
          </a:p>
        </p:txBody>
      </p:sp>
      <p:sp>
        <p:nvSpPr>
          <p:cNvPr id="33" name="文字方塊 32"/>
          <p:cNvSpPr txBox="1"/>
          <p:nvPr/>
        </p:nvSpPr>
        <p:spPr>
          <a:xfrm>
            <a:off x="5439169" y="3986697"/>
            <a:ext cx="1509530" cy="400110"/>
          </a:xfrm>
          <a:prstGeom prst="rect">
            <a:avLst/>
          </a:prstGeom>
          <a:noFill/>
        </p:spPr>
        <p:txBody>
          <a:bodyPr wrap="square" rtlCol="0">
            <a:spAutoFit/>
          </a:bodyPr>
          <a:lstStyle/>
          <a:p>
            <a:pPr algn="ctr"/>
            <a:r>
              <a:rPr lang="en-US" altLang="zh-TW" sz="2000" b="1" dirty="0"/>
              <a:t>(</a:t>
            </a:r>
            <a:r>
              <a:rPr lang="en-US" altLang="zh-TW" sz="2000" b="1" dirty="0">
                <a:solidFill>
                  <a:srgbClr val="0000FF"/>
                </a:solidFill>
              </a:rPr>
              <a:t>0.73</a:t>
            </a:r>
            <a:r>
              <a:rPr lang="en-US" altLang="zh-TW" sz="2000" b="1" dirty="0"/>
              <a:t>, </a:t>
            </a:r>
            <a:r>
              <a:rPr lang="en-US" altLang="zh-TW" sz="2000" b="1" dirty="0">
                <a:solidFill>
                  <a:srgbClr val="00B050"/>
                </a:solidFill>
              </a:rPr>
              <a:t>0.05</a:t>
            </a:r>
            <a:r>
              <a:rPr lang="en-US" altLang="zh-TW" sz="2000" b="1" dirty="0"/>
              <a:t>)</a:t>
            </a:r>
            <a:endParaRPr lang="zh-TW" altLang="en-US" sz="2000" b="1" dirty="0"/>
          </a:p>
        </p:txBody>
      </p:sp>
      <p:sp>
        <p:nvSpPr>
          <p:cNvPr id="34" name="文字方塊 33"/>
          <p:cNvSpPr txBox="1"/>
          <p:nvPr/>
        </p:nvSpPr>
        <p:spPr>
          <a:xfrm>
            <a:off x="7223902" y="5468563"/>
            <a:ext cx="1509530" cy="400110"/>
          </a:xfrm>
          <a:prstGeom prst="rect">
            <a:avLst/>
          </a:prstGeom>
          <a:noFill/>
        </p:spPr>
        <p:txBody>
          <a:bodyPr wrap="square" rtlCol="0">
            <a:spAutoFit/>
          </a:bodyPr>
          <a:lstStyle/>
          <a:p>
            <a:pPr algn="ctr"/>
            <a:r>
              <a:rPr lang="en-US" altLang="zh-TW" sz="2000" b="1" dirty="0"/>
              <a:t>(</a:t>
            </a:r>
            <a:r>
              <a:rPr lang="en-US" altLang="zh-TW" sz="2000" b="1" dirty="0">
                <a:solidFill>
                  <a:srgbClr val="0000FF"/>
                </a:solidFill>
              </a:rPr>
              <a:t>0.05</a:t>
            </a:r>
            <a:r>
              <a:rPr lang="en-US" altLang="zh-TW" sz="2000" b="1" dirty="0"/>
              <a:t>,</a:t>
            </a:r>
            <a:r>
              <a:rPr lang="en-US" altLang="zh-TW" sz="2000" b="1" dirty="0">
                <a:solidFill>
                  <a:srgbClr val="00B050"/>
                </a:solidFill>
              </a:rPr>
              <a:t>0.73</a:t>
            </a:r>
            <a:r>
              <a:rPr lang="en-US" altLang="zh-TW" sz="2000" b="1" dirty="0"/>
              <a:t>)</a:t>
            </a:r>
            <a:endParaRPr lang="zh-TW" altLang="en-US" sz="2000" b="1" dirty="0"/>
          </a:p>
        </p:txBody>
      </p:sp>
      <p:cxnSp>
        <p:nvCxnSpPr>
          <p:cNvPr id="35" name="直線接點 34"/>
          <p:cNvCxnSpPr/>
          <p:nvPr/>
        </p:nvCxnSpPr>
        <p:spPr>
          <a:xfrm flipH="1" flipV="1">
            <a:off x="4917233" y="4189075"/>
            <a:ext cx="2518620" cy="212928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文字方塊 57"/>
              <p:cNvSpPr txBox="1"/>
              <p:nvPr/>
            </p:nvSpPr>
            <p:spPr>
              <a:xfrm>
                <a:off x="5909471" y="6210643"/>
                <a:ext cx="1509530"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TW" sz="2400" i="1">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m:oMathPara>
                </a14:m>
                <a:endParaRPr lang="zh-TW" altLang="en-US" sz="2400" b="1" baseline="-25000" dirty="0">
                  <a:solidFill>
                    <a:srgbClr val="0000FF"/>
                  </a:solidFill>
                </a:endParaRPr>
              </a:p>
            </p:txBody>
          </p:sp>
        </mc:Choice>
        <mc:Fallback xmlns="">
          <p:sp>
            <p:nvSpPr>
              <p:cNvPr id="58" name="文字方塊 57"/>
              <p:cNvSpPr txBox="1">
                <a:spLocks noRot="1" noChangeAspect="1" noMove="1" noResize="1" noEditPoints="1" noAdjustHandles="1" noChangeArrowheads="1" noChangeShapeType="1" noTextEdit="1"/>
              </p:cNvSpPr>
              <p:nvPr/>
            </p:nvSpPr>
            <p:spPr>
              <a:xfrm>
                <a:off x="5909471" y="6210643"/>
                <a:ext cx="1509530" cy="461665"/>
              </a:xfrm>
              <a:prstGeom prst="rect">
                <a:avLst/>
              </a:prstGeom>
              <a:blipFill>
                <a:blip r:embed="rId14"/>
                <a:stretch>
                  <a:fillRect b="-263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9" name="文字方塊 58"/>
              <p:cNvSpPr txBox="1"/>
              <p:nvPr/>
            </p:nvSpPr>
            <p:spPr>
              <a:xfrm>
                <a:off x="4402070" y="4626734"/>
                <a:ext cx="64536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TW" sz="2400" i="1">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m:oMathPara>
                </a14:m>
                <a:endParaRPr lang="zh-TW" altLang="en-US" sz="2400" b="1" baseline="-25000" dirty="0">
                  <a:solidFill>
                    <a:srgbClr val="00B050"/>
                  </a:solidFill>
                </a:endParaRPr>
              </a:p>
            </p:txBody>
          </p:sp>
        </mc:Choice>
        <mc:Fallback xmlns="">
          <p:sp>
            <p:nvSpPr>
              <p:cNvPr id="59" name="文字方塊 58"/>
              <p:cNvSpPr txBox="1">
                <a:spLocks noRot="1" noChangeAspect="1" noMove="1" noResize="1" noEditPoints="1" noAdjustHandles="1" noChangeArrowheads="1" noChangeShapeType="1" noTextEdit="1"/>
              </p:cNvSpPr>
              <p:nvPr/>
            </p:nvSpPr>
            <p:spPr>
              <a:xfrm>
                <a:off x="4402070" y="4626734"/>
                <a:ext cx="645368" cy="461665"/>
              </a:xfrm>
              <a:prstGeom prst="rect">
                <a:avLst/>
              </a:prstGeom>
              <a:blipFill>
                <a:blip r:embed="rId15"/>
                <a:stretch>
                  <a:fillRect b="-263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0" name="文字方塊 59"/>
              <p:cNvSpPr txBox="1"/>
              <p:nvPr/>
            </p:nvSpPr>
            <p:spPr>
              <a:xfrm>
                <a:off x="4171791" y="643163"/>
                <a:ext cx="1509530"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TW" sz="2400" i="1">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m:oMathPara>
                </a14:m>
                <a:endParaRPr lang="zh-TW" altLang="en-US" sz="2400" b="1" baseline="-25000" dirty="0">
                  <a:solidFill>
                    <a:srgbClr val="0000FF"/>
                  </a:solidFill>
                </a:endParaRPr>
              </a:p>
            </p:txBody>
          </p:sp>
        </mc:Choice>
        <mc:Fallback xmlns="">
          <p:sp>
            <p:nvSpPr>
              <p:cNvPr id="60" name="文字方塊 59"/>
              <p:cNvSpPr txBox="1">
                <a:spLocks noRot="1" noChangeAspect="1" noMove="1" noResize="1" noEditPoints="1" noAdjustHandles="1" noChangeArrowheads="1" noChangeShapeType="1" noTextEdit="1"/>
              </p:cNvSpPr>
              <p:nvPr/>
            </p:nvSpPr>
            <p:spPr>
              <a:xfrm>
                <a:off x="4171791" y="643163"/>
                <a:ext cx="1509530" cy="461665"/>
              </a:xfrm>
              <a:prstGeom prst="rect">
                <a:avLst/>
              </a:prstGeom>
              <a:blipFill>
                <a:blip r:embed="rId16"/>
                <a:stretch>
                  <a:fillRect b="-4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1" name="文字方塊 60"/>
              <p:cNvSpPr txBox="1"/>
              <p:nvPr/>
            </p:nvSpPr>
            <p:spPr>
              <a:xfrm>
                <a:off x="4603872" y="2606128"/>
                <a:ext cx="64536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TW" sz="2400" i="1">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m:oMathPara>
                </a14:m>
                <a:endParaRPr lang="zh-TW" altLang="en-US" sz="2400" b="1" baseline="-25000" dirty="0">
                  <a:solidFill>
                    <a:srgbClr val="00B050"/>
                  </a:solidFill>
                </a:endParaRPr>
              </a:p>
            </p:txBody>
          </p:sp>
        </mc:Choice>
        <mc:Fallback xmlns="">
          <p:sp>
            <p:nvSpPr>
              <p:cNvPr id="61" name="文字方塊 60"/>
              <p:cNvSpPr txBox="1">
                <a:spLocks noRot="1" noChangeAspect="1" noMove="1" noResize="1" noEditPoints="1" noAdjustHandles="1" noChangeArrowheads="1" noChangeShapeType="1" noTextEdit="1"/>
              </p:cNvSpPr>
              <p:nvPr/>
            </p:nvSpPr>
            <p:spPr>
              <a:xfrm>
                <a:off x="4603872" y="2606128"/>
                <a:ext cx="645368" cy="461665"/>
              </a:xfrm>
              <a:prstGeom prst="rect">
                <a:avLst/>
              </a:prstGeom>
              <a:blipFill>
                <a:blip r:embed="rId17"/>
                <a:stretch>
                  <a:fillRect b="-4000"/>
                </a:stretch>
              </a:blipFill>
            </p:spPr>
            <p:txBody>
              <a:bodyPr/>
              <a:lstStyle/>
              <a:p>
                <a:r>
                  <a:rPr lang="zh-TW" altLang="en-US">
                    <a:noFill/>
                  </a:rPr>
                  <a:t> </a:t>
                </a:r>
              </a:p>
            </p:txBody>
          </p:sp>
        </mc:Fallback>
      </mc:AlternateContent>
      <p:grpSp>
        <p:nvGrpSpPr>
          <p:cNvPr id="43" name="群組 42"/>
          <p:cNvGrpSpPr/>
          <p:nvPr/>
        </p:nvGrpSpPr>
        <p:grpSpPr>
          <a:xfrm>
            <a:off x="0" y="3250499"/>
            <a:ext cx="4606584" cy="3540861"/>
            <a:chOff x="4836970" y="3282548"/>
            <a:chExt cx="4606584" cy="3540861"/>
          </a:xfrm>
        </p:grpSpPr>
        <p:pic>
          <p:nvPicPr>
            <p:cNvPr id="50" name="圖片 4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36970" y="3282548"/>
              <a:ext cx="4606584" cy="3454938"/>
            </a:xfrm>
            <a:prstGeom prst="rect">
              <a:avLst/>
            </a:prstGeom>
          </p:spPr>
        </p:pic>
        <mc:AlternateContent xmlns:mc="http://schemas.openxmlformats.org/markup-compatibility/2006" xmlns:a14="http://schemas.microsoft.com/office/drawing/2010/main">
          <mc:Choice Requires="a14">
            <p:graphicFrame>
              <p:nvGraphicFramePr>
                <p:cNvPr id="62" name="Object 12"/>
                <p:cNvGraphicFramePr>
                  <a:graphicFrameLocks noChangeAspect="1"/>
                </p:cNvGraphicFramePr>
                <p:nvPr>
                  <p:extLst/>
                </p:nvPr>
              </p:nvGraphicFramePr>
              <p:xfrm>
                <a:off x="7033355" y="6226509"/>
                <a:ext cx="423862" cy="596900"/>
              </p:xfrm>
              <a:graphic>
                <a:graphicData uri="http://schemas.openxmlformats.org/presentationml/2006/ole">
                  <mc:AlternateContent>
                    <mc:Choice xmlns:v="urn:schemas-microsoft-com:vml" Requires="v">
                      <p:oleObj spid="_x0000_s5177" name="方程式" r:id="rId19" imgW="152280" imgH="215640" progId="Equation.3">
                        <p:embed/>
                      </p:oleObj>
                    </mc:Choice>
                    <mc:Fallback>
                      <p:oleObj name="方程式" r:id="rId19" imgW="152280" imgH="215640" progId="Equation.3">
                        <p:embed/>
                        <p:pic>
                          <p:nvPicPr>
                            <p:cNvPr id="62" name="Object 12"/>
                            <p:cNvPicPr>
                              <a:picLocks noChangeAspect="1" noChangeArrowheads="1"/>
                            </p:cNvPicPr>
                            <p:nvPr/>
                          </p:nvPicPr>
                          <p:blipFill>
                            <a:blip r:embed="rId20"/>
                            <a:srcRect/>
                            <a:stretch>
                              <a:fillRect/>
                            </a:stretch>
                          </p:blipFill>
                          <p:spPr bwMode="auto">
                            <a:xfrm>
                              <a:off x="7033355" y="6226509"/>
                              <a:ext cx="423862" cy="596900"/>
                            </a:xfrm>
                            <a:prstGeom prst="rect">
                              <a:avLst/>
                            </a:prstGeom>
                            <a:noFill/>
                            <a:extLst/>
                          </p:spPr>
                        </p:pic>
                      </p:oleObj>
                    </mc:Fallback>
                  </mc:AlternateContent>
                </a:graphicData>
              </a:graphic>
            </p:graphicFrame>
          </mc:Choice>
          <mc:Fallback xmlns="">
            <p:graphicFrame>
              <p:nvGraphicFramePr>
                <p:cNvPr id="62" name="Object 12"/>
                <p:cNvGraphicFramePr>
                  <a:graphicFrameLocks noChangeAspect="1"/>
                </p:cNvGraphicFramePr>
                <p:nvPr>
                  <p:extLst/>
                </p:nvPr>
              </p:nvGraphicFramePr>
              <p:xfrm>
                <a:off x="7033355" y="6226509"/>
                <a:ext cx="423862" cy="596900"/>
              </p:xfrm>
              <a:graphic>
                <a:graphicData uri="http://schemas.openxmlformats.org/presentationml/2006/ole">
                  <mc:AlternateContent>
                    <mc:Choice xmlns:v="urn:schemas-microsoft-com:vml" Requires="v">
                      <p:oleObj spid="_x0000_s6610" name="方程式" r:id="rId21" imgW="152280" imgH="215640" progId="Equation.3">
                        <p:embed/>
                      </p:oleObj>
                    </mc:Choice>
                    <mc:Fallback>
                      <p:oleObj name="方程式" r:id="rId21" imgW="152280" imgH="215640" progId="Equation.3">
                        <p:embed/>
                        <p:pic>
                          <p:nvPicPr>
                            <p:cNvPr id="75" name="Object 12"/>
                            <p:cNvPicPr>
                              <a:picLocks noChangeAspect="1" noChangeArrowheads="1"/>
                            </p:cNvPicPr>
                            <p:nvPr/>
                          </p:nvPicPr>
                          <p:blipFill>
                            <a:blip r:embed="rId22"/>
                            <a:srcRect/>
                            <a:stretch>
                              <a:fillRect/>
                            </a:stretch>
                          </p:blipFill>
                          <p:spPr bwMode="auto">
                            <a:xfrm>
                              <a:off x="7033355" y="6226509"/>
                              <a:ext cx="423862" cy="596900"/>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63" name="Object 12"/>
                <p:cNvGraphicFramePr>
                  <a:graphicFrameLocks noChangeAspect="1"/>
                </p:cNvGraphicFramePr>
                <p:nvPr>
                  <p:extLst/>
                </p:nvPr>
              </p:nvGraphicFramePr>
              <p:xfrm>
                <a:off x="4982592" y="4603562"/>
                <a:ext cx="457200" cy="595313"/>
              </p:xfrm>
              <a:graphic>
                <a:graphicData uri="http://schemas.openxmlformats.org/presentationml/2006/ole">
                  <mc:AlternateContent>
                    <mc:Choice xmlns:v="urn:schemas-microsoft-com:vml" Requires="v">
                      <p:oleObj spid="_x0000_s5178" name="方程式" r:id="rId23" imgW="164880" imgH="215640" progId="Equation.3">
                        <p:embed/>
                      </p:oleObj>
                    </mc:Choice>
                    <mc:Fallback>
                      <p:oleObj name="方程式" r:id="rId23" imgW="164880" imgH="215640" progId="Equation.3">
                        <p:embed/>
                        <p:pic>
                          <p:nvPicPr>
                            <p:cNvPr id="63" name="Object 12"/>
                            <p:cNvPicPr>
                              <a:picLocks noChangeAspect="1" noChangeArrowheads="1"/>
                            </p:cNvPicPr>
                            <p:nvPr/>
                          </p:nvPicPr>
                          <p:blipFill>
                            <a:blip r:embed="rId24"/>
                            <a:srcRect/>
                            <a:stretch>
                              <a:fillRect/>
                            </a:stretch>
                          </p:blipFill>
                          <p:spPr bwMode="auto">
                            <a:xfrm>
                              <a:off x="4982592" y="4603562"/>
                              <a:ext cx="457200" cy="595313"/>
                            </a:xfrm>
                            <a:prstGeom prst="rect">
                              <a:avLst/>
                            </a:prstGeom>
                            <a:noFill/>
                            <a:extLst/>
                          </p:spPr>
                        </p:pic>
                      </p:oleObj>
                    </mc:Fallback>
                  </mc:AlternateContent>
                </a:graphicData>
              </a:graphic>
            </p:graphicFrame>
          </mc:Choice>
          <mc:Fallback xmlns="">
            <p:graphicFrame>
              <p:nvGraphicFramePr>
                <p:cNvPr id="63" name="Object 12"/>
                <p:cNvGraphicFramePr>
                  <a:graphicFrameLocks noChangeAspect="1"/>
                </p:cNvGraphicFramePr>
                <p:nvPr>
                  <p:extLst/>
                </p:nvPr>
              </p:nvGraphicFramePr>
              <p:xfrm>
                <a:off x="4982592" y="4603562"/>
                <a:ext cx="457200" cy="595313"/>
              </p:xfrm>
              <a:graphic>
                <a:graphicData uri="http://schemas.openxmlformats.org/presentationml/2006/ole">
                  <mc:AlternateContent>
                    <mc:Choice xmlns:v="urn:schemas-microsoft-com:vml" Requires="v">
                      <p:oleObj spid="_x0000_s6611" name="方程式" r:id="rId25" imgW="164880" imgH="215640" progId="Equation.3">
                        <p:embed/>
                      </p:oleObj>
                    </mc:Choice>
                    <mc:Fallback>
                      <p:oleObj name="方程式" r:id="rId25" imgW="164880" imgH="215640" progId="Equation.3">
                        <p:embed/>
                        <p:pic>
                          <p:nvPicPr>
                            <p:cNvPr id="76" name="Object 12"/>
                            <p:cNvPicPr>
                              <a:picLocks noChangeAspect="1" noChangeArrowheads="1"/>
                            </p:cNvPicPr>
                            <p:nvPr/>
                          </p:nvPicPr>
                          <p:blipFill>
                            <a:blip r:embed="rId26"/>
                            <a:srcRect/>
                            <a:stretch>
                              <a:fillRect/>
                            </a:stretch>
                          </p:blipFill>
                          <p:spPr bwMode="auto">
                            <a:xfrm>
                              <a:off x="4982592" y="4603562"/>
                              <a:ext cx="457200" cy="595313"/>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64" name="文字方塊 63"/>
                <p:cNvSpPr txBox="1"/>
                <p:nvPr/>
              </p:nvSpPr>
              <p:spPr>
                <a:xfrm>
                  <a:off x="7547993" y="3859277"/>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a14:m>
                  <a:r>
                    <a:rPr lang="en-US" altLang="zh-TW" sz="2400" b="1" dirty="0">
                      <a:solidFill>
                        <a:srgbClr val="00B050"/>
                      </a:solidFill>
                    </a:rPr>
                    <a:t>=0.27</a:t>
                  </a:r>
                  <a:endParaRPr lang="zh-TW" altLang="en-US" sz="2400" b="1" dirty="0">
                    <a:solidFill>
                      <a:srgbClr val="00B050"/>
                    </a:solidFill>
                  </a:endParaRPr>
                </a:p>
              </p:txBody>
            </p:sp>
          </mc:Choice>
          <mc:Fallback xmlns="">
            <p:sp>
              <p:nvSpPr>
                <p:cNvPr id="64" name="文字方塊 63"/>
                <p:cNvSpPr txBox="1">
                  <a:spLocks noRot="1" noChangeAspect="1" noMove="1" noResize="1" noEditPoints="1" noAdjustHandles="1" noChangeArrowheads="1" noChangeShapeType="1" noTextEdit="1"/>
                </p:cNvSpPr>
                <p:nvPr/>
              </p:nvSpPr>
              <p:spPr>
                <a:xfrm>
                  <a:off x="7547993" y="3859277"/>
                  <a:ext cx="1195649" cy="461665"/>
                </a:xfrm>
                <a:prstGeom prst="rect">
                  <a:avLst/>
                </a:prstGeom>
                <a:blipFill>
                  <a:blip r:embed="rId27"/>
                  <a:stretch>
                    <a:fillRect t="-10526" r="-6633"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5" name="文字方塊 64"/>
                <p:cNvSpPr txBox="1"/>
                <p:nvPr/>
              </p:nvSpPr>
              <p:spPr>
                <a:xfrm>
                  <a:off x="7547993" y="5697416"/>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a14:m>
                  <a:r>
                    <a:rPr lang="en-US" altLang="zh-TW" sz="2400" b="1" dirty="0">
                      <a:solidFill>
                        <a:srgbClr val="00B050"/>
                      </a:solidFill>
                    </a:rPr>
                    <a:t>=0.73</a:t>
                  </a:r>
                  <a:endParaRPr lang="zh-TW" altLang="en-US" sz="2400" b="1" dirty="0">
                    <a:solidFill>
                      <a:srgbClr val="00B050"/>
                    </a:solidFill>
                  </a:endParaRPr>
                </a:p>
              </p:txBody>
            </p:sp>
          </mc:Choice>
          <mc:Fallback xmlns="">
            <p:sp>
              <p:nvSpPr>
                <p:cNvPr id="65" name="文字方塊 64"/>
                <p:cNvSpPr txBox="1">
                  <a:spLocks noRot="1" noChangeAspect="1" noMove="1" noResize="1" noEditPoints="1" noAdjustHandles="1" noChangeArrowheads="1" noChangeShapeType="1" noTextEdit="1"/>
                </p:cNvSpPr>
                <p:nvPr/>
              </p:nvSpPr>
              <p:spPr>
                <a:xfrm>
                  <a:off x="7547993" y="5697416"/>
                  <a:ext cx="1195649" cy="461665"/>
                </a:xfrm>
                <a:prstGeom prst="rect">
                  <a:avLst/>
                </a:prstGeom>
                <a:blipFill>
                  <a:blip r:embed="rId28"/>
                  <a:stretch>
                    <a:fillRect t="-10526" r="-6633"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6" name="文字方塊 65"/>
                <p:cNvSpPr txBox="1"/>
                <p:nvPr/>
              </p:nvSpPr>
              <p:spPr>
                <a:xfrm>
                  <a:off x="5614226" y="5638505"/>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a14:m>
                  <a:r>
                    <a:rPr lang="en-US" altLang="zh-TW" sz="2400" b="1" dirty="0">
                      <a:solidFill>
                        <a:srgbClr val="00B050"/>
                      </a:solidFill>
                    </a:rPr>
                    <a:t>=0.27</a:t>
                  </a:r>
                  <a:endParaRPr lang="zh-TW" altLang="en-US" sz="2400" b="1" dirty="0">
                    <a:solidFill>
                      <a:srgbClr val="00B050"/>
                    </a:solidFill>
                  </a:endParaRPr>
                </a:p>
              </p:txBody>
            </p:sp>
          </mc:Choice>
          <mc:Fallback xmlns="">
            <p:sp>
              <p:nvSpPr>
                <p:cNvPr id="66" name="文字方塊 65"/>
                <p:cNvSpPr txBox="1">
                  <a:spLocks noRot="1" noChangeAspect="1" noMove="1" noResize="1" noEditPoints="1" noAdjustHandles="1" noChangeArrowheads="1" noChangeShapeType="1" noTextEdit="1"/>
                </p:cNvSpPr>
                <p:nvPr/>
              </p:nvSpPr>
              <p:spPr>
                <a:xfrm>
                  <a:off x="5614226" y="5638505"/>
                  <a:ext cx="1195649" cy="461665"/>
                </a:xfrm>
                <a:prstGeom prst="rect">
                  <a:avLst/>
                </a:prstGeom>
                <a:blipFill>
                  <a:blip r:embed="rId29"/>
                  <a:stretch>
                    <a:fillRect t="-10667" r="-6633"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7" name="文字方塊 66"/>
                <p:cNvSpPr txBox="1"/>
                <p:nvPr/>
              </p:nvSpPr>
              <p:spPr>
                <a:xfrm>
                  <a:off x="5605044" y="3873021"/>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a14:m>
                  <a:r>
                    <a:rPr lang="en-US" altLang="zh-TW" sz="2400" b="1" dirty="0">
                      <a:solidFill>
                        <a:srgbClr val="00B050"/>
                      </a:solidFill>
                    </a:rPr>
                    <a:t>=0.05</a:t>
                  </a:r>
                  <a:endParaRPr lang="zh-TW" altLang="en-US" sz="2400" b="1" dirty="0">
                    <a:solidFill>
                      <a:srgbClr val="00B050"/>
                    </a:solidFill>
                  </a:endParaRPr>
                </a:p>
              </p:txBody>
            </p:sp>
          </mc:Choice>
          <mc:Fallback xmlns="">
            <p:sp>
              <p:nvSpPr>
                <p:cNvPr id="67" name="文字方塊 66"/>
                <p:cNvSpPr txBox="1">
                  <a:spLocks noRot="1" noChangeAspect="1" noMove="1" noResize="1" noEditPoints="1" noAdjustHandles="1" noChangeArrowheads="1" noChangeShapeType="1" noTextEdit="1"/>
                </p:cNvSpPr>
                <p:nvPr/>
              </p:nvSpPr>
              <p:spPr>
                <a:xfrm>
                  <a:off x="5605044" y="3873021"/>
                  <a:ext cx="1195649" cy="461665"/>
                </a:xfrm>
                <a:prstGeom prst="rect">
                  <a:avLst/>
                </a:prstGeom>
                <a:blipFill>
                  <a:blip r:embed="rId30"/>
                  <a:stretch>
                    <a:fillRect t="-10526" r="-7143" b="-28947"/>
                  </a:stretch>
                </a:blipFill>
              </p:spPr>
              <p:txBody>
                <a:bodyPr/>
                <a:lstStyle/>
                <a:p>
                  <a:r>
                    <a:rPr lang="zh-TW" altLang="en-US">
                      <a:noFill/>
                    </a:rPr>
                    <a:t> </a:t>
                  </a:r>
                </a:p>
              </p:txBody>
            </p:sp>
          </mc:Fallback>
        </mc:AlternateContent>
      </p:grpSp>
      <p:grpSp>
        <p:nvGrpSpPr>
          <p:cNvPr id="68" name="群組 67"/>
          <p:cNvGrpSpPr/>
          <p:nvPr/>
        </p:nvGrpSpPr>
        <p:grpSpPr>
          <a:xfrm>
            <a:off x="46262" y="0"/>
            <a:ext cx="4514061" cy="3481626"/>
            <a:chOff x="4883232" y="32049"/>
            <a:chExt cx="4514061" cy="3481626"/>
          </a:xfrm>
        </p:grpSpPr>
        <p:grpSp>
          <p:nvGrpSpPr>
            <p:cNvPr id="69" name="群組 68"/>
            <p:cNvGrpSpPr/>
            <p:nvPr/>
          </p:nvGrpSpPr>
          <p:grpSpPr>
            <a:xfrm>
              <a:off x="4883232" y="32049"/>
              <a:ext cx="4514061" cy="3385546"/>
              <a:chOff x="4602359" y="200663"/>
              <a:chExt cx="4514061" cy="3385546"/>
            </a:xfrm>
          </p:grpSpPr>
          <p:pic>
            <p:nvPicPr>
              <p:cNvPr id="75" name="圖片 74"/>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602359" y="200663"/>
                <a:ext cx="4514061" cy="3385546"/>
              </a:xfrm>
              <a:prstGeom prst="rect">
                <a:avLst/>
              </a:prstGeom>
            </p:spPr>
          </p:pic>
          <mc:AlternateContent xmlns:mc="http://schemas.openxmlformats.org/markup-compatibility/2006" xmlns:a14="http://schemas.microsoft.com/office/drawing/2010/main">
            <mc:Choice Requires="a14">
              <p:sp>
                <p:nvSpPr>
                  <p:cNvPr id="76" name="文字方塊 75"/>
                  <p:cNvSpPr txBox="1"/>
                  <p:nvPr/>
                </p:nvSpPr>
                <p:spPr>
                  <a:xfrm>
                    <a:off x="5361591" y="2525456"/>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a14:m>
                    <a:r>
                      <a:rPr lang="en-US" altLang="zh-TW" sz="2400" b="1" dirty="0">
                        <a:solidFill>
                          <a:srgbClr val="0000FF"/>
                        </a:solidFill>
                      </a:rPr>
                      <a:t>=0.27</a:t>
                    </a:r>
                    <a:endParaRPr lang="zh-TW" altLang="en-US" sz="2400" b="1" dirty="0">
                      <a:solidFill>
                        <a:srgbClr val="0000FF"/>
                      </a:solidFill>
                    </a:endParaRPr>
                  </a:p>
                </p:txBody>
              </p:sp>
            </mc:Choice>
            <mc:Fallback xmlns="">
              <p:sp>
                <p:nvSpPr>
                  <p:cNvPr id="76" name="文字方塊 75"/>
                  <p:cNvSpPr txBox="1">
                    <a:spLocks noRot="1" noChangeAspect="1" noMove="1" noResize="1" noEditPoints="1" noAdjustHandles="1" noChangeArrowheads="1" noChangeShapeType="1" noTextEdit="1"/>
                  </p:cNvSpPr>
                  <p:nvPr/>
                </p:nvSpPr>
                <p:spPr>
                  <a:xfrm>
                    <a:off x="5361591" y="2525456"/>
                    <a:ext cx="1195649" cy="461665"/>
                  </a:xfrm>
                  <a:prstGeom prst="rect">
                    <a:avLst/>
                  </a:prstGeom>
                  <a:blipFill>
                    <a:blip r:embed="rId32"/>
                    <a:stretch>
                      <a:fillRect t="-10526" r="-6633" b="-28947"/>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graphicFrame>
              <p:nvGraphicFramePr>
                <p:cNvPr id="70" name="Object 12"/>
                <p:cNvGraphicFramePr>
                  <a:graphicFrameLocks noChangeAspect="1"/>
                </p:cNvGraphicFramePr>
                <p:nvPr>
                  <p:extLst/>
                </p:nvPr>
              </p:nvGraphicFramePr>
              <p:xfrm>
                <a:off x="7033355" y="2916775"/>
                <a:ext cx="423862" cy="596900"/>
              </p:xfrm>
              <a:graphic>
                <a:graphicData uri="http://schemas.openxmlformats.org/presentationml/2006/ole">
                  <mc:AlternateContent>
                    <mc:Choice xmlns:v="urn:schemas-microsoft-com:vml" Requires="v">
                      <p:oleObj spid="_x0000_s5179" name="方程式" r:id="rId33" imgW="152280" imgH="215640" progId="Equation.3">
                        <p:embed/>
                      </p:oleObj>
                    </mc:Choice>
                    <mc:Fallback>
                      <p:oleObj name="方程式" r:id="rId33" imgW="152280" imgH="215640" progId="Equation.3">
                        <p:embed/>
                        <p:pic>
                          <p:nvPicPr>
                            <p:cNvPr id="70" name="Object 12"/>
                            <p:cNvPicPr>
                              <a:picLocks noChangeAspect="1" noChangeArrowheads="1"/>
                            </p:cNvPicPr>
                            <p:nvPr/>
                          </p:nvPicPr>
                          <p:blipFill>
                            <a:blip r:embed="rId26"/>
                            <a:srcRect/>
                            <a:stretch>
                              <a:fillRect/>
                            </a:stretch>
                          </p:blipFill>
                          <p:spPr bwMode="auto">
                            <a:xfrm>
                              <a:off x="7033355" y="2916775"/>
                              <a:ext cx="423862" cy="596900"/>
                            </a:xfrm>
                            <a:prstGeom prst="rect">
                              <a:avLst/>
                            </a:prstGeom>
                            <a:noFill/>
                            <a:extLst/>
                          </p:spPr>
                        </p:pic>
                      </p:oleObj>
                    </mc:Fallback>
                  </mc:AlternateContent>
                </a:graphicData>
              </a:graphic>
            </p:graphicFrame>
          </mc:Choice>
          <mc:Fallback xmlns="">
            <p:graphicFrame>
              <p:nvGraphicFramePr>
                <p:cNvPr id="70" name="Object 12"/>
                <p:cNvGraphicFramePr>
                  <a:graphicFrameLocks noChangeAspect="1"/>
                </p:cNvGraphicFramePr>
                <p:nvPr>
                  <p:extLst/>
                </p:nvPr>
              </p:nvGraphicFramePr>
              <p:xfrm>
                <a:off x="7033355" y="2916775"/>
                <a:ext cx="423862" cy="596900"/>
              </p:xfrm>
              <a:graphic>
                <a:graphicData uri="http://schemas.openxmlformats.org/presentationml/2006/ole">
                  <mc:AlternateContent>
                    <mc:Choice xmlns:v="urn:schemas-microsoft-com:vml" Requires="v">
                      <p:oleObj spid="_x0000_s6612" name="方程式" r:id="rId34" imgW="152280" imgH="215640" progId="Equation.3">
                        <p:embed/>
                      </p:oleObj>
                    </mc:Choice>
                    <mc:Fallback>
                      <p:oleObj name="方程式" r:id="rId34" imgW="152280" imgH="215640" progId="Equation.3">
                        <p:embed/>
                        <p:pic>
                          <p:nvPicPr>
                            <p:cNvPr id="66" name="Object 12"/>
                            <p:cNvPicPr>
                              <a:picLocks noChangeAspect="1" noChangeArrowheads="1"/>
                            </p:cNvPicPr>
                            <p:nvPr/>
                          </p:nvPicPr>
                          <p:blipFill>
                            <a:blip r:embed="rId22"/>
                            <a:srcRect/>
                            <a:stretch>
                              <a:fillRect/>
                            </a:stretch>
                          </p:blipFill>
                          <p:spPr bwMode="auto">
                            <a:xfrm>
                              <a:off x="7033355" y="2916775"/>
                              <a:ext cx="423862" cy="596900"/>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71" name="Object 12"/>
                <p:cNvGraphicFramePr>
                  <a:graphicFrameLocks noChangeAspect="1"/>
                </p:cNvGraphicFramePr>
                <p:nvPr>
                  <p:extLst/>
                </p:nvPr>
              </p:nvGraphicFramePr>
              <p:xfrm>
                <a:off x="4982592" y="1310761"/>
                <a:ext cx="457200" cy="595313"/>
              </p:xfrm>
              <a:graphic>
                <a:graphicData uri="http://schemas.openxmlformats.org/presentationml/2006/ole">
                  <mc:AlternateContent>
                    <mc:Choice xmlns:v="urn:schemas-microsoft-com:vml" Requires="v">
                      <p:oleObj spid="_x0000_s5180" name="方程式" r:id="rId35" imgW="164880" imgH="215640" progId="Equation.3">
                        <p:embed/>
                      </p:oleObj>
                    </mc:Choice>
                    <mc:Fallback>
                      <p:oleObj name="方程式" r:id="rId35" imgW="164880" imgH="215640" progId="Equation.3">
                        <p:embed/>
                        <p:pic>
                          <p:nvPicPr>
                            <p:cNvPr id="71" name="Object 12"/>
                            <p:cNvPicPr>
                              <a:picLocks noChangeAspect="1" noChangeArrowheads="1"/>
                            </p:cNvPicPr>
                            <p:nvPr/>
                          </p:nvPicPr>
                          <p:blipFill>
                            <a:blip r:embed="rId24"/>
                            <a:srcRect/>
                            <a:stretch>
                              <a:fillRect/>
                            </a:stretch>
                          </p:blipFill>
                          <p:spPr bwMode="auto">
                            <a:xfrm>
                              <a:off x="4982592" y="1310761"/>
                              <a:ext cx="457200" cy="595313"/>
                            </a:xfrm>
                            <a:prstGeom prst="rect">
                              <a:avLst/>
                            </a:prstGeom>
                            <a:noFill/>
                            <a:extLst/>
                          </p:spPr>
                        </p:pic>
                      </p:oleObj>
                    </mc:Fallback>
                  </mc:AlternateContent>
                </a:graphicData>
              </a:graphic>
            </p:graphicFrame>
          </mc:Choice>
          <mc:Fallback xmlns="">
            <p:graphicFrame>
              <p:nvGraphicFramePr>
                <p:cNvPr id="71" name="Object 12"/>
                <p:cNvGraphicFramePr>
                  <a:graphicFrameLocks noChangeAspect="1"/>
                </p:cNvGraphicFramePr>
                <p:nvPr>
                  <p:extLst/>
                </p:nvPr>
              </p:nvGraphicFramePr>
              <p:xfrm>
                <a:off x="4982592" y="1310761"/>
                <a:ext cx="457200" cy="595313"/>
              </p:xfrm>
              <a:graphic>
                <a:graphicData uri="http://schemas.openxmlformats.org/presentationml/2006/ole">
                  <mc:AlternateContent>
                    <mc:Choice xmlns:v="urn:schemas-microsoft-com:vml" Requires="v">
                      <p:oleObj spid="_x0000_s6613" name="方程式" r:id="rId36" imgW="164880" imgH="215640" progId="Equation.3">
                        <p:embed/>
                      </p:oleObj>
                    </mc:Choice>
                    <mc:Fallback>
                      <p:oleObj name="方程式" r:id="rId36" imgW="164880" imgH="215640" progId="Equation.3">
                        <p:embed/>
                        <p:pic>
                          <p:nvPicPr>
                            <p:cNvPr id="67" name="Object 12"/>
                            <p:cNvPicPr>
                              <a:picLocks noChangeAspect="1" noChangeArrowheads="1"/>
                            </p:cNvPicPr>
                            <p:nvPr/>
                          </p:nvPicPr>
                          <p:blipFill>
                            <a:blip r:embed="rId26"/>
                            <a:srcRect/>
                            <a:stretch>
                              <a:fillRect/>
                            </a:stretch>
                          </p:blipFill>
                          <p:spPr bwMode="auto">
                            <a:xfrm>
                              <a:off x="4982592" y="1310761"/>
                              <a:ext cx="457200" cy="595313"/>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72" name="文字方塊 71"/>
                <p:cNvSpPr txBox="1"/>
                <p:nvPr/>
              </p:nvSpPr>
              <p:spPr>
                <a:xfrm>
                  <a:off x="7457217" y="599973"/>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a14:m>
                  <a:r>
                    <a:rPr lang="en-US" altLang="zh-TW" sz="2400" b="1" dirty="0">
                      <a:solidFill>
                        <a:srgbClr val="0000FF"/>
                      </a:solidFill>
                    </a:rPr>
                    <a:t>=0.27</a:t>
                  </a:r>
                  <a:endParaRPr lang="zh-TW" altLang="en-US" sz="2400" b="1" dirty="0">
                    <a:solidFill>
                      <a:srgbClr val="0000FF"/>
                    </a:solidFill>
                  </a:endParaRPr>
                </a:p>
              </p:txBody>
            </p:sp>
          </mc:Choice>
          <mc:Fallback xmlns="">
            <p:sp>
              <p:nvSpPr>
                <p:cNvPr id="72" name="文字方塊 71"/>
                <p:cNvSpPr txBox="1">
                  <a:spLocks noRot="1" noChangeAspect="1" noMove="1" noResize="1" noEditPoints="1" noAdjustHandles="1" noChangeArrowheads="1" noChangeShapeType="1" noTextEdit="1"/>
                </p:cNvSpPr>
                <p:nvPr/>
              </p:nvSpPr>
              <p:spPr>
                <a:xfrm>
                  <a:off x="7457217" y="599973"/>
                  <a:ext cx="1195649" cy="461665"/>
                </a:xfrm>
                <a:prstGeom prst="rect">
                  <a:avLst/>
                </a:prstGeom>
                <a:blipFill>
                  <a:blip r:embed="rId37"/>
                  <a:stretch>
                    <a:fillRect t="-10526" r="-6122"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3" name="文字方塊 72"/>
                <p:cNvSpPr txBox="1"/>
                <p:nvPr/>
              </p:nvSpPr>
              <p:spPr>
                <a:xfrm>
                  <a:off x="7457217" y="2383270"/>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a14:m>
                  <a:r>
                    <a:rPr lang="en-US" altLang="zh-TW" sz="2400" b="1" dirty="0">
                      <a:solidFill>
                        <a:srgbClr val="0000FF"/>
                      </a:solidFill>
                    </a:rPr>
                    <a:t>=0.05</a:t>
                  </a:r>
                  <a:endParaRPr lang="zh-TW" altLang="en-US" sz="2400" b="1" dirty="0">
                    <a:solidFill>
                      <a:srgbClr val="0000FF"/>
                    </a:solidFill>
                  </a:endParaRPr>
                </a:p>
              </p:txBody>
            </p:sp>
          </mc:Choice>
          <mc:Fallback xmlns="">
            <p:sp>
              <p:nvSpPr>
                <p:cNvPr id="73" name="文字方塊 72"/>
                <p:cNvSpPr txBox="1">
                  <a:spLocks noRot="1" noChangeAspect="1" noMove="1" noResize="1" noEditPoints="1" noAdjustHandles="1" noChangeArrowheads="1" noChangeShapeType="1" noTextEdit="1"/>
                </p:cNvSpPr>
                <p:nvPr/>
              </p:nvSpPr>
              <p:spPr>
                <a:xfrm>
                  <a:off x="7457217" y="2383270"/>
                  <a:ext cx="1195649" cy="461665"/>
                </a:xfrm>
                <a:prstGeom prst="rect">
                  <a:avLst/>
                </a:prstGeom>
                <a:blipFill>
                  <a:blip r:embed="rId38"/>
                  <a:stretch>
                    <a:fillRect t="-10667" r="-6122"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4" name="文字方塊 73"/>
                <p:cNvSpPr txBox="1"/>
                <p:nvPr/>
              </p:nvSpPr>
              <p:spPr>
                <a:xfrm>
                  <a:off x="5642464" y="599973"/>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a14:m>
                  <a:r>
                    <a:rPr lang="en-US" altLang="zh-TW" sz="2400" b="1" dirty="0">
                      <a:solidFill>
                        <a:srgbClr val="0000FF"/>
                      </a:solidFill>
                    </a:rPr>
                    <a:t>=0.73</a:t>
                  </a:r>
                  <a:endParaRPr lang="zh-TW" altLang="en-US" sz="2400" b="1" dirty="0">
                    <a:solidFill>
                      <a:srgbClr val="0000FF"/>
                    </a:solidFill>
                  </a:endParaRPr>
                </a:p>
              </p:txBody>
            </p:sp>
          </mc:Choice>
          <mc:Fallback xmlns="">
            <p:sp>
              <p:nvSpPr>
                <p:cNvPr id="74" name="文字方塊 73"/>
                <p:cNvSpPr txBox="1">
                  <a:spLocks noRot="1" noChangeAspect="1" noMove="1" noResize="1" noEditPoints="1" noAdjustHandles="1" noChangeArrowheads="1" noChangeShapeType="1" noTextEdit="1"/>
                </p:cNvSpPr>
                <p:nvPr/>
              </p:nvSpPr>
              <p:spPr>
                <a:xfrm>
                  <a:off x="5642464" y="599973"/>
                  <a:ext cx="1195649" cy="461665"/>
                </a:xfrm>
                <a:prstGeom prst="rect">
                  <a:avLst/>
                </a:prstGeom>
                <a:blipFill>
                  <a:blip r:embed="rId39"/>
                  <a:stretch>
                    <a:fillRect t="-10526" r="-6633" b="-28947"/>
                  </a:stretch>
                </a:blipFill>
              </p:spPr>
              <p:txBody>
                <a:bodyPr/>
                <a:lstStyle/>
                <a:p>
                  <a:r>
                    <a:rPr lang="zh-TW" altLang="en-US">
                      <a:noFill/>
                    </a:rPr>
                    <a:t> </a:t>
                  </a:r>
                </a:p>
              </p:txBody>
            </p:sp>
          </mc:Fallback>
        </mc:AlternateContent>
      </p:grpSp>
      <p:sp>
        <p:nvSpPr>
          <p:cNvPr id="80" name="手繪多邊形 82"/>
          <p:cNvSpPr/>
          <p:nvPr/>
        </p:nvSpPr>
        <p:spPr>
          <a:xfrm>
            <a:off x="7151712" y="1668832"/>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41" name="Object 12"/>
          <p:cNvGraphicFramePr>
            <a:graphicFrameLocks noChangeAspect="1"/>
          </p:cNvGraphicFramePr>
          <p:nvPr>
            <p:extLst/>
          </p:nvPr>
        </p:nvGraphicFramePr>
        <p:xfrm>
          <a:off x="6041259" y="2602097"/>
          <a:ext cx="352425" cy="490538"/>
        </p:xfrm>
        <a:graphic>
          <a:graphicData uri="http://schemas.openxmlformats.org/presentationml/2006/ole">
            <mc:AlternateContent xmlns:mc="http://schemas.openxmlformats.org/markup-compatibility/2006">
              <mc:Choice xmlns:v="urn:schemas-microsoft-com:vml" Requires="v">
                <p:oleObj spid="_x0000_s5181" name="方程式" r:id="rId40" imgW="126720" imgH="177480" progId="Equation.3">
                  <p:embed/>
                </p:oleObj>
              </mc:Choice>
              <mc:Fallback>
                <p:oleObj name="方程式" r:id="rId40" imgW="126720" imgH="177480" progId="Equation.3">
                  <p:embed/>
                  <p:pic>
                    <p:nvPicPr>
                      <p:cNvPr id="41" name="Object 12"/>
                      <p:cNvPicPr>
                        <a:picLocks noChangeAspect="1" noChangeArrowheads="1"/>
                      </p:cNvPicPr>
                      <p:nvPr/>
                    </p:nvPicPr>
                    <p:blipFill>
                      <a:blip r:embed="rId41"/>
                      <a:srcRect/>
                      <a:stretch>
                        <a:fillRect/>
                      </a:stretch>
                    </p:blipFill>
                    <p:spPr bwMode="auto">
                      <a:xfrm>
                        <a:off x="6041259" y="2602097"/>
                        <a:ext cx="352425" cy="490538"/>
                      </a:xfrm>
                      <a:prstGeom prst="rect">
                        <a:avLst/>
                      </a:prstGeom>
                      <a:noFill/>
                      <a:extLst/>
                    </p:spPr>
                  </p:pic>
                </p:oleObj>
              </mc:Fallback>
            </mc:AlternateContent>
          </a:graphicData>
        </a:graphic>
      </p:graphicFrame>
      <p:cxnSp>
        <p:nvCxnSpPr>
          <p:cNvPr id="42" name="直線單箭頭接點 41"/>
          <p:cNvCxnSpPr>
            <a:cxnSpLocks/>
          </p:cNvCxnSpPr>
          <p:nvPr/>
        </p:nvCxnSpPr>
        <p:spPr>
          <a:xfrm flipH="1" flipV="1">
            <a:off x="6220179" y="2156885"/>
            <a:ext cx="0" cy="4692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264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2" grpId="0"/>
      <p:bldP spid="33" grpId="0"/>
      <p:bldP spid="34" grpId="0"/>
      <p:bldP spid="58" grpId="0"/>
      <p:bldP spid="59" grpId="0"/>
      <p:bldP spid="60" grpId="0"/>
      <p:bldP spid="61" grpId="0"/>
      <p:bldP spid="8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4"/>
          <a:stretch>
            <a:fillRect/>
          </a:stretch>
        </p:blipFill>
        <p:spPr>
          <a:xfrm rot="16200000">
            <a:off x="5507376" y="1631048"/>
            <a:ext cx="2689840" cy="2809123"/>
          </a:xfrm>
          <a:prstGeom prst="rect">
            <a:avLst/>
          </a:prstGeom>
        </p:spPr>
      </p:pic>
      <p:sp>
        <p:nvSpPr>
          <p:cNvPr id="2" name="標題 1"/>
          <p:cNvSpPr>
            <a:spLocks noGrp="1"/>
          </p:cNvSpPr>
          <p:nvPr>
            <p:ph type="title"/>
          </p:nvPr>
        </p:nvSpPr>
        <p:spPr/>
        <p:txBody>
          <a:bodyPr/>
          <a:lstStyle/>
          <a:p>
            <a:r>
              <a:rPr lang="en-US" altLang="zh-TW" dirty="0"/>
              <a:t>Why Deep? Universality Theorem</a:t>
            </a:r>
            <a:endParaRPr lang="zh-TW" altLang="en-US" dirty="0"/>
          </a:p>
        </p:txBody>
      </p:sp>
      <p:sp>
        <p:nvSpPr>
          <p:cNvPr id="4" name="矩形 3"/>
          <p:cNvSpPr/>
          <p:nvPr/>
        </p:nvSpPr>
        <p:spPr>
          <a:xfrm>
            <a:off x="5326190" y="4404313"/>
            <a:ext cx="2930667" cy="923330"/>
          </a:xfrm>
          <a:prstGeom prst="rect">
            <a:avLst/>
          </a:prstGeom>
        </p:spPr>
        <p:txBody>
          <a:bodyPr wrap="square">
            <a:spAutoFit/>
          </a:bodyPr>
          <a:lstStyle/>
          <a:p>
            <a:r>
              <a:rPr lang="en-US" altLang="zh-TW" dirty="0">
                <a:solidFill>
                  <a:srgbClr val="0000FF"/>
                </a:solidFill>
              </a:rPr>
              <a:t>Reference</a:t>
            </a:r>
            <a:r>
              <a:rPr lang="zh-TW" altLang="en-US" dirty="0">
                <a:solidFill>
                  <a:srgbClr val="0000FF"/>
                </a:solidFill>
              </a:rPr>
              <a:t> </a:t>
            </a:r>
            <a:r>
              <a:rPr lang="en-US" altLang="zh-TW" dirty="0">
                <a:solidFill>
                  <a:srgbClr val="0000FF"/>
                </a:solidFill>
              </a:rPr>
              <a:t>for the reason: </a:t>
            </a:r>
            <a:r>
              <a:rPr lang="zh-TW" altLang="en-US" u="sng" dirty="0"/>
              <a:t>http://neuralnetworksanddeeplearning.com/chap4.html</a:t>
            </a:r>
          </a:p>
        </p:txBody>
      </p:sp>
      <p:sp>
        <p:nvSpPr>
          <p:cNvPr id="7" name="文字方塊 6"/>
          <p:cNvSpPr txBox="1"/>
          <p:nvPr/>
        </p:nvSpPr>
        <p:spPr>
          <a:xfrm>
            <a:off x="935342" y="1893033"/>
            <a:ext cx="4390847" cy="523220"/>
          </a:xfrm>
          <a:prstGeom prst="rect">
            <a:avLst/>
          </a:prstGeom>
          <a:noFill/>
        </p:spPr>
        <p:txBody>
          <a:bodyPr wrap="square" rtlCol="0">
            <a:spAutoFit/>
          </a:bodyPr>
          <a:lstStyle/>
          <a:p>
            <a:r>
              <a:rPr lang="en-US" altLang="zh-TW" sz="2800" dirty="0"/>
              <a:t>Any continuous function f</a:t>
            </a:r>
            <a:endParaRPr lang="zh-TW" altLang="en-US" sz="2800" dirty="0"/>
          </a:p>
        </p:txBody>
      </p:sp>
      <p:graphicFrame>
        <p:nvGraphicFramePr>
          <p:cNvPr id="8" name="Object 12"/>
          <p:cNvGraphicFramePr>
            <a:graphicFrameLocks noChangeAspect="1"/>
          </p:cNvGraphicFramePr>
          <p:nvPr>
            <p:extLst/>
          </p:nvPr>
        </p:nvGraphicFramePr>
        <p:xfrm>
          <a:off x="1805231" y="2579752"/>
          <a:ext cx="2342046" cy="630000"/>
        </p:xfrm>
        <a:graphic>
          <a:graphicData uri="http://schemas.openxmlformats.org/presentationml/2006/ole">
            <mc:AlternateContent xmlns:mc="http://schemas.openxmlformats.org/markup-compatibility/2006">
              <mc:Choice xmlns:v="urn:schemas-microsoft-com:vml" Requires="v">
                <p:oleObj spid="_x0000_s12294" name="方程式" r:id="rId5" imgW="850680" imgH="228600" progId="Equation.3">
                  <p:embed/>
                </p:oleObj>
              </mc:Choice>
              <mc:Fallback>
                <p:oleObj name="方程式" r:id="rId5" imgW="850680" imgH="228600" progId="Equation.3">
                  <p:embed/>
                  <p:pic>
                    <p:nvPicPr>
                      <p:cNvPr id="8" name="Object 12"/>
                      <p:cNvPicPr>
                        <a:picLocks noChangeAspect="1" noChangeArrowheads="1"/>
                      </p:cNvPicPr>
                      <p:nvPr/>
                    </p:nvPicPr>
                    <p:blipFill>
                      <a:blip r:embed="rId6"/>
                      <a:srcRect/>
                      <a:stretch>
                        <a:fillRect/>
                      </a:stretch>
                    </p:blipFill>
                    <p:spPr bwMode="auto">
                      <a:xfrm>
                        <a:off x="1805231" y="2579752"/>
                        <a:ext cx="2342046" cy="63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文字方塊 8"/>
          <p:cNvSpPr txBox="1"/>
          <p:nvPr/>
        </p:nvSpPr>
        <p:spPr>
          <a:xfrm>
            <a:off x="874966" y="3364330"/>
            <a:ext cx="4390847" cy="954107"/>
          </a:xfrm>
          <a:prstGeom prst="rect">
            <a:avLst/>
          </a:prstGeom>
          <a:noFill/>
        </p:spPr>
        <p:txBody>
          <a:bodyPr wrap="square" rtlCol="0">
            <a:spAutoFit/>
          </a:bodyPr>
          <a:lstStyle/>
          <a:p>
            <a:r>
              <a:rPr lang="en-US" altLang="zh-TW" sz="2800" dirty="0"/>
              <a:t>Can be realized by a network with one hidden layer</a:t>
            </a:r>
            <a:endParaRPr lang="zh-TW" altLang="en-US" sz="2800" dirty="0"/>
          </a:p>
        </p:txBody>
      </p:sp>
      <p:sp>
        <p:nvSpPr>
          <p:cNvPr id="10" name="文字方塊 9"/>
          <p:cNvSpPr txBox="1"/>
          <p:nvPr/>
        </p:nvSpPr>
        <p:spPr>
          <a:xfrm>
            <a:off x="865786" y="4430840"/>
            <a:ext cx="4220936" cy="954107"/>
          </a:xfrm>
          <a:prstGeom prst="rect">
            <a:avLst/>
          </a:prstGeom>
          <a:noFill/>
        </p:spPr>
        <p:txBody>
          <a:bodyPr wrap="square" rtlCol="0">
            <a:spAutoFit/>
          </a:bodyPr>
          <a:lstStyle/>
          <a:p>
            <a:r>
              <a:rPr lang="en-US" altLang="zh-TW" sz="2800" dirty="0"/>
              <a:t>(given </a:t>
            </a:r>
            <a:r>
              <a:rPr lang="en-US" altLang="zh-TW" sz="2800" b="1" dirty="0"/>
              <a:t>enough</a:t>
            </a:r>
            <a:r>
              <a:rPr lang="en-US" altLang="zh-TW" sz="2800" dirty="0"/>
              <a:t> hidden neurons)</a:t>
            </a:r>
            <a:endParaRPr lang="zh-TW" altLang="en-US" sz="2800" dirty="0"/>
          </a:p>
        </p:txBody>
      </p:sp>
      <p:sp>
        <p:nvSpPr>
          <p:cNvPr id="11" name="矩形 10"/>
          <p:cNvSpPr/>
          <p:nvPr/>
        </p:nvSpPr>
        <p:spPr>
          <a:xfrm>
            <a:off x="510547" y="5842685"/>
            <a:ext cx="8122905" cy="523220"/>
          </a:xfrm>
          <a:prstGeom prst="rect">
            <a:avLst/>
          </a:prstGeom>
        </p:spPr>
        <p:txBody>
          <a:bodyPr wrap="square">
            <a:spAutoFit/>
          </a:bodyPr>
          <a:lstStyle/>
          <a:p>
            <a:pPr algn="ctr"/>
            <a:r>
              <a:rPr lang="en-US" altLang="zh-TW" sz="2800" dirty="0">
                <a:solidFill>
                  <a:srgbClr val="0000FF"/>
                </a:solidFill>
              </a:rPr>
              <a:t>Why “Deep” neural network not “Fat” neural network?</a:t>
            </a:r>
            <a:endParaRPr lang="zh-TW" altLang="en-US" sz="2800" dirty="0">
              <a:solidFill>
                <a:srgbClr val="0000FF"/>
              </a:solidFill>
            </a:endParaRPr>
          </a:p>
        </p:txBody>
      </p:sp>
    </p:spTree>
    <p:extLst>
      <p:ext uri="{BB962C8B-B14F-4D97-AF65-F5344CB8AC3E}">
        <p14:creationId xmlns:p14="http://schemas.microsoft.com/office/powerpoint/2010/main" val="3230113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nvPr>
        </p:nvGraphicFramePr>
        <p:xfrm>
          <a:off x="927700" y="1901893"/>
          <a:ext cx="7288600" cy="4023360"/>
        </p:xfrm>
        <a:graphic>
          <a:graphicData uri="http://schemas.openxmlformats.org/drawingml/2006/table">
            <a:tbl>
              <a:tblPr firstRow="1" bandRow="1">
                <a:tableStyleId>{3C2FFA5D-87B4-456A-9821-1D502468CF0F}</a:tableStyleId>
              </a:tblPr>
              <a:tblGrid>
                <a:gridCol w="1822150">
                  <a:extLst>
                    <a:ext uri="{9D8B030D-6E8A-4147-A177-3AD203B41FA5}">
                      <a16:colId xmlns:a16="http://schemas.microsoft.com/office/drawing/2014/main" val="20000"/>
                    </a:ext>
                  </a:extLst>
                </a:gridCol>
                <a:gridCol w="1822150">
                  <a:extLst>
                    <a:ext uri="{9D8B030D-6E8A-4147-A177-3AD203B41FA5}">
                      <a16:colId xmlns:a16="http://schemas.microsoft.com/office/drawing/2014/main" val="20001"/>
                    </a:ext>
                  </a:extLst>
                </a:gridCol>
                <a:gridCol w="1822150">
                  <a:extLst>
                    <a:ext uri="{9D8B030D-6E8A-4147-A177-3AD203B41FA5}">
                      <a16:colId xmlns:a16="http://schemas.microsoft.com/office/drawing/2014/main" val="20002"/>
                    </a:ext>
                  </a:extLst>
                </a:gridCol>
                <a:gridCol w="1822150">
                  <a:extLst>
                    <a:ext uri="{9D8B030D-6E8A-4147-A177-3AD203B41FA5}">
                      <a16:colId xmlns:a16="http://schemas.microsoft.com/office/drawing/2014/main" val="20003"/>
                    </a:ext>
                  </a:extLst>
                </a:gridCol>
              </a:tblGrid>
              <a:tr h="370840">
                <a:tc>
                  <a:txBody>
                    <a:bodyPr/>
                    <a:lstStyle/>
                    <a:p>
                      <a:pPr algn="ctr"/>
                      <a:r>
                        <a:rPr lang="en-US" altLang="zh-TW" sz="2400" dirty="0"/>
                        <a:t>Layer</a:t>
                      </a:r>
                      <a:r>
                        <a:rPr lang="en-US" altLang="zh-TW" sz="2400" baseline="0" dirty="0"/>
                        <a:t> X</a:t>
                      </a:r>
                      <a:r>
                        <a:rPr lang="en-US" altLang="zh-TW" sz="2400" dirty="0"/>
                        <a:t> Size</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Word Error Rate (%)</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Layer</a:t>
                      </a:r>
                      <a:r>
                        <a:rPr lang="en-US" altLang="zh-TW" sz="2400" baseline="0" dirty="0"/>
                        <a:t> X</a:t>
                      </a:r>
                      <a:r>
                        <a:rPr lang="en-US" altLang="zh-TW" sz="2400" dirty="0"/>
                        <a:t> Size</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Word Error Rate (%)</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altLang="zh-TW" sz="2400" dirty="0"/>
                        <a:t>1 X 2k</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24.2</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2 X 2k</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20.4</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3 X 2k</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18.4</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4 X 2k</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17.8</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5 X 2k</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17.2</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1 X 3772</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22.5</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7 X 2k</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17.1</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1 X 4634</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22.6</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1 X</a:t>
                      </a:r>
                      <a:r>
                        <a:rPr lang="en-US" altLang="zh-TW" sz="2400" baseline="0" dirty="0"/>
                        <a:t> 16k</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22.1</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2" name="標題 1"/>
          <p:cNvSpPr>
            <a:spLocks noGrp="1"/>
          </p:cNvSpPr>
          <p:nvPr>
            <p:ph type="title"/>
          </p:nvPr>
        </p:nvSpPr>
        <p:spPr/>
        <p:txBody>
          <a:bodyPr/>
          <a:lstStyle/>
          <a:p>
            <a:r>
              <a:rPr lang="en-US" altLang="zh-TW" dirty="0"/>
              <a:t>Deeper is Better?</a:t>
            </a:r>
            <a:endParaRPr lang="zh-TW" altLang="en-US" dirty="0"/>
          </a:p>
        </p:txBody>
      </p:sp>
      <p:sp>
        <p:nvSpPr>
          <p:cNvPr id="10" name="矩形 9"/>
          <p:cNvSpPr/>
          <p:nvPr/>
        </p:nvSpPr>
        <p:spPr>
          <a:xfrm>
            <a:off x="829440" y="6051166"/>
            <a:ext cx="7835153" cy="646331"/>
          </a:xfrm>
          <a:prstGeom prst="rect">
            <a:avLst/>
          </a:prstGeom>
        </p:spPr>
        <p:txBody>
          <a:bodyPr wrap="square">
            <a:spAutoFit/>
          </a:bodyPr>
          <a:lstStyle/>
          <a:p>
            <a:r>
              <a:rPr lang="en-US" altLang="zh-TW" dirty="0" err="1">
                <a:latin typeface="Arial" panose="020B0604020202020204" pitchFamily="34" charset="0"/>
              </a:rPr>
              <a:t>Seide</a:t>
            </a:r>
            <a:r>
              <a:rPr lang="en-US" altLang="zh-TW" dirty="0">
                <a:latin typeface="Arial" panose="020B0604020202020204" pitchFamily="34" charset="0"/>
              </a:rPr>
              <a:t>, Frank, Gang Li, and Dong Yu. "Conversational Speech Transcription Using Context-Dependent Deep Neural Networks." </a:t>
            </a:r>
            <a:r>
              <a:rPr lang="en-US" altLang="zh-TW" i="1" dirty="0" err="1">
                <a:latin typeface="Arial" panose="020B0604020202020204" pitchFamily="34" charset="0"/>
              </a:rPr>
              <a:t>Interspeech</a:t>
            </a:r>
            <a:r>
              <a:rPr lang="en-US" altLang="zh-TW" dirty="0">
                <a:latin typeface="Arial" panose="020B0604020202020204" pitchFamily="34" charset="0"/>
              </a:rPr>
              <a:t>. 2011.</a:t>
            </a:r>
            <a:endParaRPr lang="zh-TW" altLang="en-US" dirty="0"/>
          </a:p>
        </p:txBody>
      </p:sp>
      <p:sp>
        <p:nvSpPr>
          <p:cNvPr id="4" name="矩形 3"/>
          <p:cNvSpPr/>
          <p:nvPr/>
        </p:nvSpPr>
        <p:spPr>
          <a:xfrm>
            <a:off x="4571999" y="1276350"/>
            <a:ext cx="3943350" cy="47118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4747016" y="3221075"/>
            <a:ext cx="3769504" cy="1384995"/>
          </a:xfrm>
          <a:prstGeom prst="rect">
            <a:avLst/>
          </a:prstGeom>
        </p:spPr>
        <p:txBody>
          <a:bodyPr wrap="square">
            <a:spAutoFit/>
          </a:bodyPr>
          <a:lstStyle/>
          <a:p>
            <a:r>
              <a:rPr lang="en-US" altLang="zh-TW" sz="2800" dirty="0">
                <a:solidFill>
                  <a:srgbClr val="0000FF"/>
                </a:solidFill>
              </a:rPr>
              <a:t>Not surprised, more parameters, better performance </a:t>
            </a:r>
            <a:endParaRPr lang="zh-TW" altLang="en-US" sz="2800" dirty="0">
              <a:solidFill>
                <a:srgbClr val="0000FF"/>
              </a:solidFill>
            </a:endParaRPr>
          </a:p>
        </p:txBody>
      </p:sp>
      <p:sp>
        <p:nvSpPr>
          <p:cNvPr id="11" name="矩形 10"/>
          <p:cNvSpPr/>
          <p:nvPr/>
        </p:nvSpPr>
        <p:spPr>
          <a:xfrm>
            <a:off x="927699" y="1901893"/>
            <a:ext cx="3644299" cy="402336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349274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Fat + Short </a:t>
            </a:r>
            <a:r>
              <a:rPr lang="en-US" altLang="zh-TW" dirty="0" err="1"/>
              <a:t>v.s</a:t>
            </a:r>
            <a:r>
              <a:rPr lang="en-US" altLang="zh-TW" dirty="0"/>
              <a:t>. Thin + Tall</a:t>
            </a:r>
            <a:endParaRPr lang="zh-TW" altLang="en-US" dirty="0"/>
          </a:p>
        </p:txBody>
      </p:sp>
      <p:sp>
        <p:nvSpPr>
          <p:cNvPr id="6" name="矩形 5"/>
          <p:cNvSpPr/>
          <p:nvPr/>
        </p:nvSpPr>
        <p:spPr>
          <a:xfrm rot="5400000">
            <a:off x="6149823" y="4483524"/>
            <a:ext cx="714976" cy="2524903"/>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 name="矩形 6"/>
          <p:cNvSpPr/>
          <p:nvPr/>
        </p:nvSpPr>
        <p:spPr>
          <a:xfrm rot="5400000">
            <a:off x="6147437" y="3651090"/>
            <a:ext cx="714976" cy="1967890"/>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8" name="矩形 7"/>
          <p:cNvSpPr/>
          <p:nvPr/>
        </p:nvSpPr>
        <p:spPr>
          <a:xfrm rot="5400000">
            <a:off x="6155580" y="2541201"/>
            <a:ext cx="714976" cy="1984173"/>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9" name="矩形 8"/>
          <p:cNvSpPr/>
          <p:nvPr/>
        </p:nvSpPr>
        <p:spPr>
          <a:xfrm rot="5400000">
            <a:off x="6113134" y="1393429"/>
            <a:ext cx="714976" cy="1769606"/>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45" name="群組 44"/>
          <p:cNvGrpSpPr/>
          <p:nvPr/>
        </p:nvGrpSpPr>
        <p:grpSpPr>
          <a:xfrm>
            <a:off x="5414826" y="5343054"/>
            <a:ext cx="2283266" cy="556872"/>
            <a:chOff x="755858" y="5735182"/>
            <a:chExt cx="2283266" cy="556872"/>
          </a:xfrm>
        </p:grpSpPr>
        <p:grpSp>
          <p:nvGrpSpPr>
            <p:cNvPr id="77" name="群組 76"/>
            <p:cNvGrpSpPr/>
            <p:nvPr/>
          </p:nvGrpSpPr>
          <p:grpSpPr>
            <a:xfrm>
              <a:off x="755858" y="5895047"/>
              <a:ext cx="289125" cy="383103"/>
              <a:chOff x="2268775" y="3538012"/>
              <a:chExt cx="289125" cy="383103"/>
            </a:xfrm>
          </p:grpSpPr>
          <p:sp>
            <p:nvSpPr>
              <p:cNvPr id="85" name="矩形 84"/>
              <p:cNvSpPr/>
              <p:nvPr/>
            </p:nvSpPr>
            <p:spPr>
              <a:xfrm>
                <a:off x="2268775" y="3617002"/>
                <a:ext cx="289125" cy="2843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86" name="Object 12"/>
              <p:cNvGraphicFramePr>
                <a:graphicFrameLocks noChangeAspect="1"/>
              </p:cNvGraphicFramePr>
              <p:nvPr>
                <p:extLst/>
              </p:nvPr>
            </p:nvGraphicFramePr>
            <p:xfrm>
              <a:off x="2279483" y="3538012"/>
              <a:ext cx="274401" cy="383103"/>
            </p:xfrm>
            <a:graphic>
              <a:graphicData uri="http://schemas.openxmlformats.org/presentationml/2006/ole">
                <mc:AlternateContent xmlns:mc="http://schemas.openxmlformats.org/markup-compatibility/2006">
                  <mc:Choice xmlns:v="urn:schemas-microsoft-com:vml" Requires="v">
                    <p:oleObj spid="_x0000_s6176" name="方程式" r:id="rId4" imgW="152280" imgH="215640" progId="Equation.3">
                      <p:embed/>
                    </p:oleObj>
                  </mc:Choice>
                  <mc:Fallback>
                    <p:oleObj name="方程式" r:id="rId4" imgW="152280" imgH="215640" progId="Equation.3">
                      <p:embed/>
                      <p:pic>
                        <p:nvPicPr>
                          <p:cNvPr id="86" name="Object 12"/>
                          <p:cNvPicPr>
                            <a:picLocks noChangeAspect="1" noChangeArrowheads="1"/>
                          </p:cNvPicPr>
                          <p:nvPr/>
                        </p:nvPicPr>
                        <p:blipFill>
                          <a:blip r:embed="rId5"/>
                          <a:srcRect/>
                          <a:stretch>
                            <a:fillRect/>
                          </a:stretch>
                        </p:blipFill>
                        <p:spPr bwMode="auto">
                          <a:xfrm>
                            <a:off x="2279483" y="3538012"/>
                            <a:ext cx="274401" cy="3831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8" name="群組 77"/>
            <p:cNvGrpSpPr/>
            <p:nvPr/>
          </p:nvGrpSpPr>
          <p:grpSpPr>
            <a:xfrm>
              <a:off x="1456763" y="5895047"/>
              <a:ext cx="317234" cy="383104"/>
              <a:chOff x="2263870" y="4021266"/>
              <a:chExt cx="317234" cy="383104"/>
            </a:xfrm>
          </p:grpSpPr>
          <p:sp>
            <p:nvSpPr>
              <p:cNvPr id="83" name="矩形 82"/>
              <p:cNvSpPr/>
              <p:nvPr/>
            </p:nvSpPr>
            <p:spPr>
              <a:xfrm>
                <a:off x="2263870" y="4089974"/>
                <a:ext cx="289125" cy="2843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84" name="Object 12"/>
              <p:cNvGraphicFramePr>
                <a:graphicFrameLocks noChangeAspect="1"/>
              </p:cNvGraphicFramePr>
              <p:nvPr>
                <p:extLst/>
              </p:nvPr>
            </p:nvGraphicFramePr>
            <p:xfrm>
              <a:off x="2283948" y="4021266"/>
              <a:ext cx="297156" cy="383104"/>
            </p:xfrm>
            <a:graphic>
              <a:graphicData uri="http://schemas.openxmlformats.org/presentationml/2006/ole">
                <mc:AlternateContent xmlns:mc="http://schemas.openxmlformats.org/markup-compatibility/2006">
                  <mc:Choice xmlns:v="urn:schemas-microsoft-com:vml" Requires="v">
                    <p:oleObj spid="_x0000_s6177" name="方程式" r:id="rId6" imgW="164880" imgH="215640" progId="Equation.3">
                      <p:embed/>
                    </p:oleObj>
                  </mc:Choice>
                  <mc:Fallback>
                    <p:oleObj name="方程式" r:id="rId6" imgW="164880" imgH="215640" progId="Equation.3">
                      <p:embed/>
                      <p:pic>
                        <p:nvPicPr>
                          <p:cNvPr id="84" name="Object 12"/>
                          <p:cNvPicPr>
                            <a:picLocks noChangeAspect="1" noChangeArrowheads="1"/>
                          </p:cNvPicPr>
                          <p:nvPr/>
                        </p:nvPicPr>
                        <p:blipFill>
                          <a:blip r:embed="rId7"/>
                          <a:srcRect/>
                          <a:stretch>
                            <a:fillRect/>
                          </a:stretch>
                        </p:blipFill>
                        <p:spPr bwMode="auto">
                          <a:xfrm>
                            <a:off x="2283948" y="4021266"/>
                            <a:ext cx="297156" cy="383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9" name="文字方塊 78"/>
            <p:cNvSpPr txBox="1"/>
            <p:nvPr/>
          </p:nvSpPr>
          <p:spPr>
            <a:xfrm>
              <a:off x="1728860" y="5735182"/>
              <a:ext cx="1061391"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80" name="群組 79"/>
            <p:cNvGrpSpPr/>
            <p:nvPr/>
          </p:nvGrpSpPr>
          <p:grpSpPr>
            <a:xfrm>
              <a:off x="2687405" y="5886570"/>
              <a:ext cx="351719" cy="405484"/>
              <a:chOff x="2257778" y="5192060"/>
              <a:chExt cx="351719" cy="405484"/>
            </a:xfrm>
          </p:grpSpPr>
          <p:sp>
            <p:nvSpPr>
              <p:cNvPr id="81" name="矩形 80"/>
              <p:cNvSpPr/>
              <p:nvPr/>
            </p:nvSpPr>
            <p:spPr>
              <a:xfrm>
                <a:off x="2257778" y="5273306"/>
                <a:ext cx="289125" cy="2843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82" name="Object 12"/>
              <p:cNvGraphicFramePr>
                <a:graphicFrameLocks noChangeAspect="1"/>
              </p:cNvGraphicFramePr>
              <p:nvPr>
                <p:extLst/>
              </p:nvPr>
            </p:nvGraphicFramePr>
            <p:xfrm>
              <a:off x="2266830" y="5192060"/>
              <a:ext cx="342667" cy="405484"/>
            </p:xfrm>
            <a:graphic>
              <a:graphicData uri="http://schemas.openxmlformats.org/presentationml/2006/ole">
                <mc:AlternateContent xmlns:mc="http://schemas.openxmlformats.org/markup-compatibility/2006">
                  <mc:Choice xmlns:v="urn:schemas-microsoft-com:vml" Requires="v">
                    <p:oleObj spid="_x0000_s6178" name="方程式" r:id="rId8" imgW="190440" imgH="228600" progId="Equation.3">
                      <p:embed/>
                    </p:oleObj>
                  </mc:Choice>
                  <mc:Fallback>
                    <p:oleObj name="方程式" r:id="rId8" imgW="190440" imgH="228600" progId="Equation.3">
                      <p:embed/>
                      <p:pic>
                        <p:nvPicPr>
                          <p:cNvPr id="82" name="Object 12"/>
                          <p:cNvPicPr>
                            <a:picLocks noChangeAspect="1" noChangeArrowheads="1"/>
                          </p:cNvPicPr>
                          <p:nvPr/>
                        </p:nvPicPr>
                        <p:blipFill>
                          <a:blip r:embed="rId9"/>
                          <a:srcRect/>
                          <a:stretch>
                            <a:fillRect/>
                          </a:stretch>
                        </p:blipFill>
                        <p:spPr bwMode="auto">
                          <a:xfrm>
                            <a:off x="2266830" y="5192060"/>
                            <a:ext cx="342667" cy="4054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46" name="橢圓 45"/>
          <p:cNvSpPr/>
          <p:nvPr/>
        </p:nvSpPr>
        <p:spPr>
          <a:xfrm>
            <a:off x="5713181" y="4418969"/>
            <a:ext cx="484116" cy="47614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7" name="橢圓 46"/>
          <p:cNvSpPr/>
          <p:nvPr/>
        </p:nvSpPr>
        <p:spPr>
          <a:xfrm>
            <a:off x="6828491" y="4386146"/>
            <a:ext cx="484116" cy="47614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cxnSp>
        <p:nvCxnSpPr>
          <p:cNvPr id="50" name="直線單箭頭接點 49"/>
          <p:cNvCxnSpPr/>
          <p:nvPr/>
        </p:nvCxnSpPr>
        <p:spPr>
          <a:xfrm flipH="1" flipV="1">
            <a:off x="5941237" y="4921949"/>
            <a:ext cx="341060" cy="6496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endCxn id="47" idx="4"/>
          </p:cNvCxnSpPr>
          <p:nvPr/>
        </p:nvCxnSpPr>
        <p:spPr>
          <a:xfrm flipH="1" flipV="1">
            <a:off x="7070549" y="4862293"/>
            <a:ext cx="437011" cy="72574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endCxn id="46" idx="4"/>
          </p:cNvCxnSpPr>
          <p:nvPr/>
        </p:nvCxnSpPr>
        <p:spPr>
          <a:xfrm flipH="1" flipV="1">
            <a:off x="5955239" y="4895116"/>
            <a:ext cx="1571012" cy="7452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stCxn id="86" idx="0"/>
            <a:endCxn id="46" idx="4"/>
          </p:cNvCxnSpPr>
          <p:nvPr/>
        </p:nvCxnSpPr>
        <p:spPr>
          <a:xfrm flipV="1">
            <a:off x="5562734" y="4895116"/>
            <a:ext cx="392505" cy="60780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a:stCxn id="84" idx="0"/>
            <a:endCxn id="47" idx="4"/>
          </p:cNvCxnSpPr>
          <p:nvPr/>
        </p:nvCxnSpPr>
        <p:spPr>
          <a:xfrm flipV="1">
            <a:off x="6284387" y="4862293"/>
            <a:ext cx="786162" cy="6406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橢圓 56"/>
          <p:cNvSpPr/>
          <p:nvPr/>
        </p:nvSpPr>
        <p:spPr>
          <a:xfrm>
            <a:off x="5692478" y="3257555"/>
            <a:ext cx="484116" cy="47614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58" name="橢圓 57"/>
          <p:cNvSpPr/>
          <p:nvPr/>
        </p:nvSpPr>
        <p:spPr>
          <a:xfrm>
            <a:off x="6817987" y="3275939"/>
            <a:ext cx="484116" cy="47614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1" name="橢圓 60"/>
          <p:cNvSpPr/>
          <p:nvPr/>
        </p:nvSpPr>
        <p:spPr>
          <a:xfrm>
            <a:off x="5694883" y="2005207"/>
            <a:ext cx="484116" cy="47614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62" name="橢圓 61"/>
          <p:cNvSpPr/>
          <p:nvPr/>
        </p:nvSpPr>
        <p:spPr>
          <a:xfrm>
            <a:off x="6808838" y="1990978"/>
            <a:ext cx="484116" cy="47614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cxnSp>
        <p:nvCxnSpPr>
          <p:cNvPr id="63" name="直線單箭頭接點 62"/>
          <p:cNvCxnSpPr>
            <a:stCxn id="57" idx="0"/>
            <a:endCxn id="61" idx="4"/>
          </p:cNvCxnSpPr>
          <p:nvPr/>
        </p:nvCxnSpPr>
        <p:spPr>
          <a:xfrm flipV="1">
            <a:off x="5934536" y="2481354"/>
            <a:ext cx="2405" cy="7762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a:stCxn id="58" idx="0"/>
            <a:endCxn id="61" idx="4"/>
          </p:cNvCxnSpPr>
          <p:nvPr/>
        </p:nvCxnSpPr>
        <p:spPr>
          <a:xfrm flipH="1" flipV="1">
            <a:off x="5936941" y="2481354"/>
            <a:ext cx="1123104" cy="7945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a:stCxn id="58" idx="0"/>
            <a:endCxn id="62" idx="4"/>
          </p:cNvCxnSpPr>
          <p:nvPr/>
        </p:nvCxnSpPr>
        <p:spPr>
          <a:xfrm flipH="1" flipV="1">
            <a:off x="7050896" y="2467125"/>
            <a:ext cx="9149" cy="80881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stCxn id="57" idx="0"/>
            <a:endCxn id="62" idx="4"/>
          </p:cNvCxnSpPr>
          <p:nvPr/>
        </p:nvCxnSpPr>
        <p:spPr>
          <a:xfrm flipV="1">
            <a:off x="5934536" y="2467125"/>
            <a:ext cx="1116360" cy="7904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文字方塊 87"/>
          <p:cNvSpPr txBox="1"/>
          <p:nvPr/>
        </p:nvSpPr>
        <p:spPr>
          <a:xfrm>
            <a:off x="5263063" y="6119354"/>
            <a:ext cx="2477482" cy="523220"/>
          </a:xfrm>
          <a:prstGeom prst="rect">
            <a:avLst/>
          </a:prstGeom>
          <a:noFill/>
        </p:spPr>
        <p:txBody>
          <a:bodyPr wrap="square" rtlCol="0">
            <a:spAutoFit/>
          </a:bodyPr>
          <a:lstStyle/>
          <a:p>
            <a:pPr algn="ctr"/>
            <a:r>
              <a:rPr lang="en-US" altLang="zh-TW" sz="2800" dirty="0"/>
              <a:t>Deep</a:t>
            </a:r>
            <a:endParaRPr lang="zh-TW" altLang="en-US" sz="2800" dirty="0"/>
          </a:p>
        </p:txBody>
      </p:sp>
      <p:cxnSp>
        <p:nvCxnSpPr>
          <p:cNvPr id="91" name="直線單箭頭接點 90"/>
          <p:cNvCxnSpPr/>
          <p:nvPr/>
        </p:nvCxnSpPr>
        <p:spPr>
          <a:xfrm flipV="1">
            <a:off x="5936941" y="1606868"/>
            <a:ext cx="8602" cy="39729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p:nvPr/>
        </p:nvCxnSpPr>
        <p:spPr>
          <a:xfrm flipV="1">
            <a:off x="7060045" y="1592639"/>
            <a:ext cx="8602" cy="39729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8" name="群組 127"/>
          <p:cNvGrpSpPr/>
          <p:nvPr/>
        </p:nvGrpSpPr>
        <p:grpSpPr>
          <a:xfrm>
            <a:off x="361950" y="2795203"/>
            <a:ext cx="4495802" cy="3854835"/>
            <a:chOff x="361950" y="2795203"/>
            <a:chExt cx="4495802" cy="3854835"/>
          </a:xfrm>
        </p:grpSpPr>
        <p:sp>
          <p:nvSpPr>
            <p:cNvPr id="4" name="矩形 3"/>
            <p:cNvSpPr/>
            <p:nvPr/>
          </p:nvSpPr>
          <p:spPr>
            <a:xfrm rot="5400000">
              <a:off x="2252363" y="2404343"/>
              <a:ext cx="714976" cy="449580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5" name="矩形 4"/>
            <p:cNvSpPr/>
            <p:nvPr/>
          </p:nvSpPr>
          <p:spPr>
            <a:xfrm rot="5400000">
              <a:off x="2195397" y="2432167"/>
              <a:ext cx="714976" cy="2017190"/>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0" name="矩形 9"/>
            <p:cNvSpPr/>
            <p:nvPr/>
          </p:nvSpPr>
          <p:spPr>
            <a:xfrm rot="5400000">
              <a:off x="2331114" y="4469637"/>
              <a:ext cx="491526" cy="256472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1" name="群組 10"/>
            <p:cNvGrpSpPr/>
            <p:nvPr/>
          </p:nvGrpSpPr>
          <p:grpSpPr>
            <a:xfrm>
              <a:off x="1351533" y="3162509"/>
              <a:ext cx="2474555" cy="2765327"/>
              <a:chOff x="1091509" y="3383234"/>
              <a:chExt cx="2474555" cy="2765327"/>
            </a:xfrm>
          </p:grpSpPr>
          <p:sp>
            <p:nvSpPr>
              <p:cNvPr id="12" name="橢圓 11"/>
              <p:cNvSpPr/>
              <p:nvPr/>
            </p:nvSpPr>
            <p:spPr>
              <a:xfrm>
                <a:off x="1091509" y="4646168"/>
                <a:ext cx="484116" cy="47614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pSp>
            <p:nvGrpSpPr>
              <p:cNvPr id="13" name="群組 12"/>
              <p:cNvGrpSpPr/>
              <p:nvPr/>
            </p:nvGrpSpPr>
            <p:grpSpPr>
              <a:xfrm>
                <a:off x="1211127" y="5591689"/>
                <a:ext cx="2283266" cy="556872"/>
                <a:chOff x="755858" y="5735182"/>
                <a:chExt cx="2283266" cy="556872"/>
              </a:xfrm>
            </p:grpSpPr>
            <p:grpSp>
              <p:nvGrpSpPr>
                <p:cNvPr id="33" name="群組 32"/>
                <p:cNvGrpSpPr/>
                <p:nvPr/>
              </p:nvGrpSpPr>
              <p:grpSpPr>
                <a:xfrm>
                  <a:off x="755858" y="5895047"/>
                  <a:ext cx="289125" cy="383103"/>
                  <a:chOff x="2268775" y="3538012"/>
                  <a:chExt cx="289125" cy="383103"/>
                </a:xfrm>
              </p:grpSpPr>
              <p:sp>
                <p:nvSpPr>
                  <p:cNvPr id="41" name="矩形 40"/>
                  <p:cNvSpPr/>
                  <p:nvPr/>
                </p:nvSpPr>
                <p:spPr>
                  <a:xfrm>
                    <a:off x="2268775" y="3617002"/>
                    <a:ext cx="289125" cy="2843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42" name="Object 12"/>
                  <p:cNvGraphicFramePr>
                    <a:graphicFrameLocks noChangeAspect="1"/>
                  </p:cNvGraphicFramePr>
                  <p:nvPr>
                    <p:extLst/>
                  </p:nvPr>
                </p:nvGraphicFramePr>
                <p:xfrm>
                  <a:off x="2279483" y="3538012"/>
                  <a:ext cx="274401" cy="383103"/>
                </p:xfrm>
                <a:graphic>
                  <a:graphicData uri="http://schemas.openxmlformats.org/presentationml/2006/ole">
                    <mc:AlternateContent xmlns:mc="http://schemas.openxmlformats.org/markup-compatibility/2006">
                      <mc:Choice xmlns:v="urn:schemas-microsoft-com:vml" Requires="v">
                        <p:oleObj spid="_x0000_s6179" name="方程式" r:id="rId10" imgW="152280" imgH="215640" progId="Equation.3">
                          <p:embed/>
                        </p:oleObj>
                      </mc:Choice>
                      <mc:Fallback>
                        <p:oleObj name="方程式" r:id="rId10" imgW="152280" imgH="215640" progId="Equation.3">
                          <p:embed/>
                          <p:pic>
                            <p:nvPicPr>
                              <p:cNvPr id="42" name="Object 12"/>
                              <p:cNvPicPr>
                                <a:picLocks noChangeAspect="1" noChangeArrowheads="1"/>
                              </p:cNvPicPr>
                              <p:nvPr/>
                            </p:nvPicPr>
                            <p:blipFill>
                              <a:blip r:embed="rId5"/>
                              <a:srcRect/>
                              <a:stretch>
                                <a:fillRect/>
                              </a:stretch>
                            </p:blipFill>
                            <p:spPr bwMode="auto">
                              <a:xfrm>
                                <a:off x="2279483" y="3538012"/>
                                <a:ext cx="274401" cy="3831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4" name="群組 33"/>
                <p:cNvGrpSpPr/>
                <p:nvPr/>
              </p:nvGrpSpPr>
              <p:grpSpPr>
                <a:xfrm>
                  <a:off x="1456763" y="5895047"/>
                  <a:ext cx="317234" cy="383104"/>
                  <a:chOff x="2263870" y="4021266"/>
                  <a:chExt cx="317234" cy="383104"/>
                </a:xfrm>
              </p:grpSpPr>
              <p:sp>
                <p:nvSpPr>
                  <p:cNvPr id="39" name="矩形 38"/>
                  <p:cNvSpPr/>
                  <p:nvPr/>
                </p:nvSpPr>
                <p:spPr>
                  <a:xfrm>
                    <a:off x="2263870" y="4089974"/>
                    <a:ext cx="289125" cy="2843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40" name="Object 12"/>
                  <p:cNvGraphicFramePr>
                    <a:graphicFrameLocks noChangeAspect="1"/>
                  </p:cNvGraphicFramePr>
                  <p:nvPr>
                    <p:extLst/>
                  </p:nvPr>
                </p:nvGraphicFramePr>
                <p:xfrm>
                  <a:off x="2283948" y="4021266"/>
                  <a:ext cx="297156" cy="383104"/>
                </p:xfrm>
                <a:graphic>
                  <a:graphicData uri="http://schemas.openxmlformats.org/presentationml/2006/ole">
                    <mc:AlternateContent xmlns:mc="http://schemas.openxmlformats.org/markup-compatibility/2006">
                      <mc:Choice xmlns:v="urn:schemas-microsoft-com:vml" Requires="v">
                        <p:oleObj spid="_x0000_s6180" name="方程式" r:id="rId11" imgW="164880" imgH="215640" progId="Equation.3">
                          <p:embed/>
                        </p:oleObj>
                      </mc:Choice>
                      <mc:Fallback>
                        <p:oleObj name="方程式" r:id="rId11" imgW="164880" imgH="215640" progId="Equation.3">
                          <p:embed/>
                          <p:pic>
                            <p:nvPicPr>
                              <p:cNvPr id="40" name="Object 12"/>
                              <p:cNvPicPr>
                                <a:picLocks noChangeAspect="1" noChangeArrowheads="1"/>
                              </p:cNvPicPr>
                              <p:nvPr/>
                            </p:nvPicPr>
                            <p:blipFill>
                              <a:blip r:embed="rId7"/>
                              <a:srcRect/>
                              <a:stretch>
                                <a:fillRect/>
                              </a:stretch>
                            </p:blipFill>
                            <p:spPr bwMode="auto">
                              <a:xfrm>
                                <a:off x="2283948" y="4021266"/>
                                <a:ext cx="297156" cy="383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5" name="文字方塊 34"/>
                <p:cNvSpPr txBox="1"/>
                <p:nvPr/>
              </p:nvSpPr>
              <p:spPr>
                <a:xfrm>
                  <a:off x="1728860" y="5735182"/>
                  <a:ext cx="1061391"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36" name="群組 35"/>
                <p:cNvGrpSpPr/>
                <p:nvPr/>
              </p:nvGrpSpPr>
              <p:grpSpPr>
                <a:xfrm>
                  <a:off x="2687405" y="5886570"/>
                  <a:ext cx="351719" cy="405484"/>
                  <a:chOff x="2257778" y="5192060"/>
                  <a:chExt cx="351719" cy="405484"/>
                </a:xfrm>
              </p:grpSpPr>
              <p:sp>
                <p:nvSpPr>
                  <p:cNvPr id="37" name="矩形 36"/>
                  <p:cNvSpPr/>
                  <p:nvPr/>
                </p:nvSpPr>
                <p:spPr>
                  <a:xfrm>
                    <a:off x="2257778" y="5273306"/>
                    <a:ext cx="289125" cy="2843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38" name="Object 12"/>
                  <p:cNvGraphicFramePr>
                    <a:graphicFrameLocks noChangeAspect="1"/>
                  </p:cNvGraphicFramePr>
                  <p:nvPr>
                    <p:extLst/>
                  </p:nvPr>
                </p:nvGraphicFramePr>
                <p:xfrm>
                  <a:off x="2266830" y="5192060"/>
                  <a:ext cx="342667" cy="405484"/>
                </p:xfrm>
                <a:graphic>
                  <a:graphicData uri="http://schemas.openxmlformats.org/presentationml/2006/ole">
                    <mc:AlternateContent xmlns:mc="http://schemas.openxmlformats.org/markup-compatibility/2006">
                      <mc:Choice xmlns:v="urn:schemas-microsoft-com:vml" Requires="v">
                        <p:oleObj spid="_x0000_s6181" name="方程式" r:id="rId12" imgW="190440" imgH="228600" progId="Equation.3">
                          <p:embed/>
                        </p:oleObj>
                      </mc:Choice>
                      <mc:Fallback>
                        <p:oleObj name="方程式" r:id="rId12" imgW="190440" imgH="228600" progId="Equation.3">
                          <p:embed/>
                          <p:pic>
                            <p:nvPicPr>
                              <p:cNvPr id="38" name="Object 12"/>
                              <p:cNvPicPr>
                                <a:picLocks noChangeAspect="1" noChangeArrowheads="1"/>
                              </p:cNvPicPr>
                              <p:nvPr/>
                            </p:nvPicPr>
                            <p:blipFill>
                              <a:blip r:embed="rId9"/>
                              <a:srcRect/>
                              <a:stretch>
                                <a:fillRect/>
                              </a:stretch>
                            </p:blipFill>
                            <p:spPr bwMode="auto">
                              <a:xfrm>
                                <a:off x="2266830" y="5192060"/>
                                <a:ext cx="342667" cy="4054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14" name="橢圓 13"/>
              <p:cNvSpPr/>
              <p:nvPr/>
            </p:nvSpPr>
            <p:spPr>
              <a:xfrm>
                <a:off x="1836539" y="4666527"/>
                <a:ext cx="484116" cy="47614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5" name="橢圓 14"/>
              <p:cNvSpPr/>
              <p:nvPr/>
            </p:nvSpPr>
            <p:spPr>
              <a:xfrm>
                <a:off x="3081948" y="4653966"/>
                <a:ext cx="484116" cy="47614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6" name="文字方塊 15"/>
              <p:cNvSpPr txBox="1"/>
              <p:nvPr/>
            </p:nvSpPr>
            <p:spPr>
              <a:xfrm>
                <a:off x="2186531" y="4544968"/>
                <a:ext cx="1061391"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7" name="橢圓 16"/>
              <p:cNvSpPr/>
              <p:nvPr/>
            </p:nvSpPr>
            <p:spPr>
              <a:xfrm>
                <a:off x="1513734" y="3397463"/>
                <a:ext cx="484116" cy="47614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8" name="橢圓 17"/>
              <p:cNvSpPr/>
              <p:nvPr/>
            </p:nvSpPr>
            <p:spPr>
              <a:xfrm>
                <a:off x="2627689" y="3383234"/>
                <a:ext cx="484116" cy="47614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cxnSp>
            <p:nvCxnSpPr>
              <p:cNvPr id="19" name="直線單箭頭接點 18"/>
              <p:cNvCxnSpPr>
                <a:endCxn id="12" idx="4"/>
              </p:cNvCxnSpPr>
              <p:nvPr/>
            </p:nvCxnSpPr>
            <p:spPr>
              <a:xfrm flipV="1">
                <a:off x="1333567" y="5122315"/>
                <a:ext cx="0" cy="7082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flipV="1">
                <a:off x="2078597" y="5112033"/>
                <a:ext cx="0" cy="7082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flipV="1">
                <a:off x="3303861" y="5128445"/>
                <a:ext cx="0" cy="7082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endCxn id="14" idx="4"/>
              </p:cNvCxnSpPr>
              <p:nvPr/>
            </p:nvCxnSpPr>
            <p:spPr>
              <a:xfrm flipH="1" flipV="1">
                <a:off x="2078597" y="5142674"/>
                <a:ext cx="1164518" cy="6878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H="1" flipV="1">
                <a:off x="1349851" y="5128445"/>
                <a:ext cx="1951605" cy="7327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a:endCxn id="14" idx="4"/>
              </p:cNvCxnSpPr>
              <p:nvPr/>
            </p:nvCxnSpPr>
            <p:spPr>
              <a:xfrm flipV="1">
                <a:off x="1337430" y="5142674"/>
                <a:ext cx="741167" cy="73107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endCxn id="15" idx="4"/>
              </p:cNvCxnSpPr>
              <p:nvPr/>
            </p:nvCxnSpPr>
            <p:spPr>
              <a:xfrm flipV="1">
                <a:off x="2071100" y="5130113"/>
                <a:ext cx="1252906" cy="7133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endCxn id="12" idx="4"/>
              </p:cNvCxnSpPr>
              <p:nvPr/>
            </p:nvCxnSpPr>
            <p:spPr>
              <a:xfrm flipH="1" flipV="1">
                <a:off x="1333567" y="5122315"/>
                <a:ext cx="664283" cy="7211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12" idx="0"/>
                <a:endCxn id="17" idx="4"/>
              </p:cNvCxnSpPr>
              <p:nvPr/>
            </p:nvCxnSpPr>
            <p:spPr>
              <a:xfrm flipV="1">
                <a:off x="1333567" y="3873610"/>
                <a:ext cx="422225" cy="7725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a:stCxn id="14" idx="0"/>
                <a:endCxn id="17" idx="4"/>
              </p:cNvCxnSpPr>
              <p:nvPr/>
            </p:nvCxnSpPr>
            <p:spPr>
              <a:xfrm flipH="1" flipV="1">
                <a:off x="1755792" y="3873610"/>
                <a:ext cx="322805" cy="7929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a:stCxn id="15" idx="0"/>
                <a:endCxn id="17" idx="4"/>
              </p:cNvCxnSpPr>
              <p:nvPr/>
            </p:nvCxnSpPr>
            <p:spPr>
              <a:xfrm flipH="1" flipV="1">
                <a:off x="1755792" y="3873610"/>
                <a:ext cx="1568214" cy="78035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stCxn id="15" idx="0"/>
                <a:endCxn id="18" idx="4"/>
              </p:cNvCxnSpPr>
              <p:nvPr/>
            </p:nvCxnSpPr>
            <p:spPr>
              <a:xfrm flipH="1" flipV="1">
                <a:off x="2869747" y="3859381"/>
                <a:ext cx="454259" cy="7945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a:stCxn id="14" idx="0"/>
                <a:endCxn id="18" idx="4"/>
              </p:cNvCxnSpPr>
              <p:nvPr/>
            </p:nvCxnSpPr>
            <p:spPr>
              <a:xfrm flipV="1">
                <a:off x="2078597" y="3859381"/>
                <a:ext cx="791150" cy="8071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a:stCxn id="12" idx="0"/>
                <a:endCxn id="18" idx="4"/>
              </p:cNvCxnSpPr>
              <p:nvPr/>
            </p:nvCxnSpPr>
            <p:spPr>
              <a:xfrm flipV="1">
                <a:off x="1333567" y="3859381"/>
                <a:ext cx="1536180" cy="7867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7" name="文字方塊 86"/>
            <p:cNvSpPr txBox="1"/>
            <p:nvPr/>
          </p:nvSpPr>
          <p:spPr>
            <a:xfrm>
              <a:off x="1276935" y="6126818"/>
              <a:ext cx="2477482" cy="523220"/>
            </a:xfrm>
            <a:prstGeom prst="rect">
              <a:avLst/>
            </a:prstGeom>
            <a:noFill/>
          </p:spPr>
          <p:txBody>
            <a:bodyPr wrap="square" rtlCol="0">
              <a:spAutoFit/>
            </a:bodyPr>
            <a:lstStyle/>
            <a:p>
              <a:pPr algn="ctr"/>
              <a:r>
                <a:rPr lang="en-US" altLang="zh-TW" sz="2800" dirty="0"/>
                <a:t>Shallow</a:t>
              </a:r>
              <a:endParaRPr lang="zh-TW" altLang="en-US" sz="2800" dirty="0"/>
            </a:p>
          </p:txBody>
        </p:sp>
        <p:cxnSp>
          <p:nvCxnSpPr>
            <p:cNvPr id="89" name="直線單箭頭接點 88"/>
            <p:cNvCxnSpPr/>
            <p:nvPr/>
          </p:nvCxnSpPr>
          <p:spPr>
            <a:xfrm flipV="1">
              <a:off x="2022770" y="2826808"/>
              <a:ext cx="8602" cy="39729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3151277" y="2795203"/>
              <a:ext cx="8602" cy="39729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橢圓 92"/>
            <p:cNvSpPr/>
            <p:nvPr/>
          </p:nvSpPr>
          <p:spPr>
            <a:xfrm>
              <a:off x="533220" y="4405331"/>
              <a:ext cx="484116" cy="47614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94" name="橢圓 93"/>
            <p:cNvSpPr/>
            <p:nvPr/>
          </p:nvSpPr>
          <p:spPr>
            <a:xfrm>
              <a:off x="4195437" y="4450170"/>
              <a:ext cx="484116" cy="47614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cxnSp>
          <p:nvCxnSpPr>
            <p:cNvPr id="95" name="直線單箭頭接點 94"/>
            <p:cNvCxnSpPr>
              <a:endCxn id="94" idx="3"/>
            </p:cNvCxnSpPr>
            <p:nvPr/>
          </p:nvCxnSpPr>
          <p:spPr>
            <a:xfrm flipV="1">
              <a:off x="3541139" y="4856587"/>
              <a:ext cx="725195" cy="8310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a:endCxn id="93" idx="4"/>
            </p:cNvCxnSpPr>
            <p:nvPr/>
          </p:nvCxnSpPr>
          <p:spPr>
            <a:xfrm flipH="1" flipV="1">
              <a:off x="775278" y="4881478"/>
              <a:ext cx="2819573" cy="8062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單箭頭接點 102"/>
            <p:cNvCxnSpPr>
              <a:endCxn id="94" idx="3"/>
            </p:cNvCxnSpPr>
            <p:nvPr/>
          </p:nvCxnSpPr>
          <p:spPr>
            <a:xfrm flipV="1">
              <a:off x="2346118" y="4856587"/>
              <a:ext cx="1920216" cy="7950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a:endCxn id="93" idx="4"/>
            </p:cNvCxnSpPr>
            <p:nvPr/>
          </p:nvCxnSpPr>
          <p:spPr>
            <a:xfrm flipH="1" flipV="1">
              <a:off x="775278" y="4881478"/>
              <a:ext cx="1565332" cy="79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單箭頭接點 109"/>
            <p:cNvCxnSpPr>
              <a:endCxn id="94" idx="3"/>
            </p:cNvCxnSpPr>
            <p:nvPr/>
          </p:nvCxnSpPr>
          <p:spPr>
            <a:xfrm flipV="1">
              <a:off x="1577134" y="4856587"/>
              <a:ext cx="2689200" cy="7950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單箭頭接點 112"/>
            <p:cNvCxnSpPr>
              <a:endCxn id="93" idx="4"/>
            </p:cNvCxnSpPr>
            <p:nvPr/>
          </p:nvCxnSpPr>
          <p:spPr>
            <a:xfrm flipH="1" flipV="1">
              <a:off x="775278" y="4881478"/>
              <a:ext cx="803632" cy="7589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線單箭頭接點 115"/>
            <p:cNvCxnSpPr>
              <a:stCxn id="94" idx="0"/>
            </p:cNvCxnSpPr>
            <p:nvPr/>
          </p:nvCxnSpPr>
          <p:spPr>
            <a:xfrm flipH="1" flipV="1">
              <a:off x="3222223" y="3701326"/>
              <a:ext cx="1215272" cy="74884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a:stCxn id="94" idx="0"/>
            </p:cNvCxnSpPr>
            <p:nvPr/>
          </p:nvCxnSpPr>
          <p:spPr>
            <a:xfrm flipH="1" flipV="1">
              <a:off x="2117281" y="3675932"/>
              <a:ext cx="2320214" cy="7742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a:endCxn id="18" idx="4"/>
            </p:cNvCxnSpPr>
            <p:nvPr/>
          </p:nvCxnSpPr>
          <p:spPr>
            <a:xfrm flipV="1">
              <a:off x="856319" y="3638656"/>
              <a:ext cx="2273452" cy="81151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a:stCxn id="93" idx="0"/>
            </p:cNvCxnSpPr>
            <p:nvPr/>
          </p:nvCxnSpPr>
          <p:spPr>
            <a:xfrm flipV="1">
              <a:off x="775278" y="3679127"/>
              <a:ext cx="1189281" cy="7262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37" name="直線單箭頭接點 136"/>
          <p:cNvCxnSpPr/>
          <p:nvPr/>
        </p:nvCxnSpPr>
        <p:spPr>
          <a:xfrm flipV="1">
            <a:off x="5934536" y="3661383"/>
            <a:ext cx="2405" cy="7762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線單箭頭接點 137"/>
          <p:cNvCxnSpPr/>
          <p:nvPr/>
        </p:nvCxnSpPr>
        <p:spPr>
          <a:xfrm flipH="1" flipV="1">
            <a:off x="5936941" y="3661383"/>
            <a:ext cx="1123104" cy="7945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線單箭頭接點 138"/>
          <p:cNvCxnSpPr/>
          <p:nvPr/>
        </p:nvCxnSpPr>
        <p:spPr>
          <a:xfrm flipH="1" flipV="1">
            <a:off x="7050896" y="3647154"/>
            <a:ext cx="9149" cy="80881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單箭頭接點 139"/>
          <p:cNvCxnSpPr/>
          <p:nvPr/>
        </p:nvCxnSpPr>
        <p:spPr>
          <a:xfrm flipV="1">
            <a:off x="5934536" y="3647154"/>
            <a:ext cx="1116360" cy="7904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文字方塊 146"/>
          <p:cNvSpPr txBox="1"/>
          <p:nvPr/>
        </p:nvSpPr>
        <p:spPr>
          <a:xfrm>
            <a:off x="2126391" y="4096121"/>
            <a:ext cx="5209843" cy="646331"/>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3600" dirty="0">
                <a:solidFill>
                  <a:schemeClr val="bg1"/>
                </a:solidFill>
              </a:rPr>
              <a:t>Which one is better?</a:t>
            </a:r>
            <a:endParaRPr lang="zh-TW" altLang="en-US" sz="3600" dirty="0">
              <a:solidFill>
                <a:schemeClr val="bg1"/>
              </a:solidFill>
            </a:endParaRPr>
          </a:p>
        </p:txBody>
      </p:sp>
      <p:sp>
        <p:nvSpPr>
          <p:cNvPr id="3" name="文字方塊 2"/>
          <p:cNvSpPr txBox="1"/>
          <p:nvPr/>
        </p:nvSpPr>
        <p:spPr>
          <a:xfrm>
            <a:off x="1718059" y="1641206"/>
            <a:ext cx="2969919"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The same number of parameters</a:t>
            </a:r>
            <a:endParaRPr lang="zh-TW" altLang="en-US" sz="2800" dirty="0"/>
          </a:p>
        </p:txBody>
      </p:sp>
      <p:sp>
        <p:nvSpPr>
          <p:cNvPr id="43" name="左-右雙向箭號 42"/>
          <p:cNvSpPr/>
          <p:nvPr/>
        </p:nvSpPr>
        <p:spPr>
          <a:xfrm rot="20486886">
            <a:off x="3826753" y="2839509"/>
            <a:ext cx="1533838" cy="672579"/>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25292913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animBg="1"/>
      <p:bldP spid="3" grpId="0" animBg="1"/>
      <p:bldP spid="43" grpId="0" animBg="1"/>
    </p:bld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187</TotalTime>
  <Words>2371</Words>
  <Application>Microsoft Office PowerPoint</Application>
  <PresentationFormat>如螢幕大小 (4:3)</PresentationFormat>
  <Paragraphs>615</Paragraphs>
  <Slides>42</Slides>
  <Notes>26</Notes>
  <HiddenSlides>0</HiddenSlides>
  <MMClips>0</MMClips>
  <ScaleCrop>false</ScaleCrop>
  <HeadingPairs>
    <vt:vector size="8" baseType="variant">
      <vt:variant>
        <vt:lpstr>使用字型</vt:lpstr>
      </vt:variant>
      <vt:variant>
        <vt:i4>8</vt:i4>
      </vt:variant>
      <vt:variant>
        <vt:lpstr>佈景主題</vt:lpstr>
      </vt:variant>
      <vt:variant>
        <vt:i4>1</vt:i4>
      </vt:variant>
      <vt:variant>
        <vt:lpstr>內嵌 OLE 伺服程式</vt:lpstr>
      </vt:variant>
      <vt:variant>
        <vt:i4>2</vt:i4>
      </vt:variant>
      <vt:variant>
        <vt:lpstr>投影片標題</vt:lpstr>
      </vt:variant>
      <vt:variant>
        <vt:i4>42</vt:i4>
      </vt:variant>
    </vt:vector>
  </HeadingPairs>
  <TitlesOfParts>
    <vt:vector size="53" baseType="lpstr">
      <vt:lpstr>Times-Roman6</vt:lpstr>
      <vt:lpstr>新細明體</vt:lpstr>
      <vt:lpstr>Arial</vt:lpstr>
      <vt:lpstr>Calibri</vt:lpstr>
      <vt:lpstr>Calibri Light</vt:lpstr>
      <vt:lpstr>Cambria Math</vt:lpstr>
      <vt:lpstr>Times New Roman</vt:lpstr>
      <vt:lpstr>Wingdings</vt:lpstr>
      <vt:lpstr>Office 佈景主題</vt:lpstr>
      <vt:lpstr>方程式</vt:lpstr>
      <vt:lpstr>點陣圖影像</vt:lpstr>
      <vt:lpstr>Why Deep?</vt:lpstr>
      <vt:lpstr>Limitation of Logistic Regression</vt:lpstr>
      <vt:lpstr>Limitation of Logistic Regression</vt:lpstr>
      <vt:lpstr>Limitation of Logistic Regression</vt:lpstr>
      <vt:lpstr>PowerPoint 簡報</vt:lpstr>
      <vt:lpstr>PowerPoint 簡報</vt:lpstr>
      <vt:lpstr>Why Deep? Universality Theorem</vt:lpstr>
      <vt:lpstr>Deeper is Better?</vt:lpstr>
      <vt:lpstr>Fat + Short v.s. Thin + Tall</vt:lpstr>
      <vt:lpstr>Fat + Short v.s. Thin + Tall</vt:lpstr>
      <vt:lpstr>Modularization</vt:lpstr>
      <vt:lpstr>Modularization</vt:lpstr>
      <vt:lpstr>Modularization</vt:lpstr>
      <vt:lpstr>Modularization</vt:lpstr>
      <vt:lpstr>Modularization</vt:lpstr>
      <vt:lpstr>Modularization - Image</vt:lpstr>
      <vt:lpstr>Modularization - Speech</vt:lpstr>
      <vt:lpstr>Modularization - Speech</vt:lpstr>
      <vt:lpstr>Modularization - Speech</vt:lpstr>
      <vt:lpstr>Modularization - Speech</vt:lpstr>
      <vt:lpstr>Modularization - Speech</vt:lpstr>
      <vt:lpstr>Modularization - Speech</vt:lpstr>
      <vt:lpstr>PowerPoint 簡報</vt:lpstr>
      <vt:lpstr>Analogy</vt:lpstr>
      <vt:lpstr>Analogy</vt:lpstr>
      <vt:lpstr>More Analogy</vt:lpstr>
      <vt:lpstr>More Analogy</vt:lpstr>
      <vt:lpstr>More Analogy - Experiment</vt:lpstr>
      <vt:lpstr>End-to-end Learning</vt:lpstr>
      <vt:lpstr>End-to-end Learning - Speech Recognition</vt:lpstr>
      <vt:lpstr>End-to-end Learning - Speech Recognition</vt:lpstr>
      <vt:lpstr>End-to-end Learning - Image Recognition</vt:lpstr>
      <vt:lpstr>End-to-end Learning - Image Recognition</vt:lpstr>
      <vt:lpstr>Complex Task …</vt:lpstr>
      <vt:lpstr>Complex Task …</vt:lpstr>
      <vt:lpstr>Complex Task …</vt:lpstr>
      <vt:lpstr>PowerPoint 簡報</vt:lpstr>
      <vt:lpstr>Brute-force Memorization ?</vt:lpstr>
      <vt:lpstr>PowerPoint 簡報</vt:lpstr>
      <vt:lpstr>Knowledge  Distillation</vt:lpstr>
      <vt:lpstr>PowerPoint 簡報</vt:lpstr>
      <vt:lpstr>To learn more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Deep Learning?</dc:title>
  <dc:creator>Hung-yi Lee</dc:creator>
  <cp:lastModifiedBy>Allen Li</cp:lastModifiedBy>
  <cp:revision>6</cp:revision>
  <dcterms:created xsi:type="dcterms:W3CDTF">2018-02-07T03:42:59Z</dcterms:created>
  <dcterms:modified xsi:type="dcterms:W3CDTF">2018-02-12T06:34:50Z</dcterms:modified>
</cp:coreProperties>
</file>