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92" r:id="rId3"/>
    <p:sldId id="29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91" r:id="rId12"/>
    <p:sldId id="283" r:id="rId13"/>
    <p:sldId id="28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203" autoAdjust="0"/>
  </p:normalViewPr>
  <p:slideViewPr>
    <p:cSldViewPr snapToGrid="0">
      <p:cViewPr varScale="1">
        <p:scale>
          <a:sx n="61" d="100"/>
          <a:sy n="61" d="100"/>
        </p:scale>
        <p:origin x="16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2E724-B64B-4BAE-BF6E-E80BB62F5BBC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B7710-8CD0-4638-B869-9CE298800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9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適合初學者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台大上課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太過　ＯＰ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Toolkit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8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角；觸角，觸鬚</a:t>
            </a:r>
            <a:r>
              <a:rPr lang="zh-TW" altLang="en-US" dirty="0"/>
              <a:t>牛角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/>
              <a:t>而謹慎的佩涅洛佩則説道：“尊敬的客人，夢幻是很難解釋清楚的，并不是所有的夢景都會變爲現實。來去無蹤的夢神一般穿行於兩座大門，一座由牛角制成，一座由象牙雕成。穿過象牙大門來到人的夢鄉的夢神，只會欺人，所現所説不會成爲現實。而通過牛角大門進入的夢神，卻給任何一個凡人帶真實可信的訊息。但是，我的夢境不是後一位夢神提供的，雖然那里情節讓我心情舒暢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7F86A-5A07-4713-A20D-78823EE9F2D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178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https://en.wikipedia.org/wiki/Activation_function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Theno</a:t>
            </a:r>
            <a:r>
              <a:rPr lang="en-US" altLang="zh-TW" dirty="0"/>
              <a:t>: </a:t>
            </a:r>
            <a:r>
              <a:rPr lang="en-US" altLang="zh-TW" dirty="0" err="1"/>
              <a:t>Universite</a:t>
            </a:r>
            <a:r>
              <a:rPr lang="en-US" altLang="zh-TW" dirty="0"/>
              <a:t> de </a:t>
            </a:r>
            <a:r>
              <a:rPr lang="en-US" altLang="zh-TW" dirty="0" err="1"/>
              <a:t>Montr</a:t>
            </a:r>
            <a:r>
              <a:rPr lang="en-US" altLang="zh-TW" dirty="0"/>
              <a:t> ´ </a:t>
            </a:r>
            <a:r>
              <a:rPr lang="en-US" altLang="zh-TW" dirty="0" err="1"/>
              <a:t>eal</a:t>
            </a:r>
            <a:endParaRPr lang="zh-TW" altLang="en-US" dirty="0"/>
          </a:p>
          <a:p>
            <a:r>
              <a:rPr lang="en-US" altLang="zh-TW" dirty="0" err="1"/>
              <a:t>Yoshua</a:t>
            </a:r>
            <a:r>
              <a:rPr lang="en-US" altLang="zh-TW" dirty="0"/>
              <a:t> </a:t>
            </a:r>
            <a:r>
              <a:rPr lang="en-US" altLang="zh-TW" dirty="0" err="1"/>
              <a:t>Bengio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919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Theno</a:t>
            </a:r>
            <a:r>
              <a:rPr lang="en-US" altLang="zh-TW" dirty="0"/>
              <a:t>: </a:t>
            </a:r>
            <a:r>
              <a:rPr lang="en-US" altLang="zh-TW" dirty="0" err="1"/>
              <a:t>Universite</a:t>
            </a:r>
            <a:r>
              <a:rPr lang="en-US" altLang="zh-TW" dirty="0"/>
              <a:t> de </a:t>
            </a:r>
            <a:r>
              <a:rPr lang="en-US" altLang="zh-TW" dirty="0" err="1"/>
              <a:t>Montr</a:t>
            </a:r>
            <a:r>
              <a:rPr lang="en-US" altLang="zh-TW" dirty="0"/>
              <a:t> ´ </a:t>
            </a:r>
            <a:r>
              <a:rPr lang="en-US" altLang="zh-TW" dirty="0" err="1"/>
              <a:t>eal</a:t>
            </a:r>
            <a:endParaRPr lang="zh-TW" altLang="en-US" dirty="0"/>
          </a:p>
          <a:p>
            <a:r>
              <a:rPr lang="en-US" altLang="zh-TW" dirty="0" err="1"/>
              <a:t>Yoshua</a:t>
            </a:r>
            <a:r>
              <a:rPr lang="en-US" altLang="zh-TW" dirty="0"/>
              <a:t> </a:t>
            </a:r>
            <a:r>
              <a:rPr lang="en-US" altLang="zh-TW" dirty="0" err="1"/>
              <a:t>Bengio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444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Theno</a:t>
            </a:r>
            <a:r>
              <a:rPr lang="en-US" altLang="zh-TW" dirty="0"/>
              <a:t>: </a:t>
            </a:r>
            <a:r>
              <a:rPr lang="en-US" altLang="zh-TW" dirty="0" err="1"/>
              <a:t>Universite</a:t>
            </a:r>
            <a:r>
              <a:rPr lang="en-US" altLang="zh-TW" dirty="0"/>
              <a:t> de </a:t>
            </a:r>
            <a:r>
              <a:rPr lang="en-US" altLang="zh-TW" dirty="0" err="1"/>
              <a:t>Montr</a:t>
            </a:r>
            <a:r>
              <a:rPr lang="en-US" altLang="zh-TW" dirty="0"/>
              <a:t> ´ </a:t>
            </a:r>
            <a:r>
              <a:rPr lang="en-US" altLang="zh-TW" dirty="0" err="1"/>
              <a:t>eal</a:t>
            </a:r>
            <a:endParaRPr lang="zh-TW" altLang="en-US" dirty="0"/>
          </a:p>
          <a:p>
            <a:r>
              <a:rPr lang="en-US" altLang="zh-TW" dirty="0" err="1"/>
              <a:t>Yoshua</a:t>
            </a:r>
            <a:r>
              <a:rPr lang="en-US" altLang="zh-TW" dirty="0"/>
              <a:t> </a:t>
            </a:r>
            <a:r>
              <a:rPr lang="en-US" altLang="zh-TW" dirty="0" err="1"/>
              <a:t>Bengio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132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Theno</a:t>
            </a:r>
            <a:r>
              <a:rPr lang="en-US" altLang="zh-TW" dirty="0"/>
              <a:t>: </a:t>
            </a:r>
            <a:r>
              <a:rPr lang="en-US" altLang="zh-TW" dirty="0" err="1"/>
              <a:t>Universite</a:t>
            </a:r>
            <a:r>
              <a:rPr lang="en-US" altLang="zh-TW" dirty="0"/>
              <a:t> de </a:t>
            </a:r>
            <a:r>
              <a:rPr lang="en-US" altLang="zh-TW" dirty="0" err="1"/>
              <a:t>Montr</a:t>
            </a:r>
            <a:r>
              <a:rPr lang="en-US" altLang="zh-TW" dirty="0"/>
              <a:t> ´ </a:t>
            </a:r>
            <a:r>
              <a:rPr lang="en-US" altLang="zh-TW" dirty="0" err="1"/>
              <a:t>eal</a:t>
            </a:r>
            <a:endParaRPr lang="zh-TW" altLang="en-US" dirty="0"/>
          </a:p>
          <a:p>
            <a:r>
              <a:rPr lang="en-US" altLang="zh-TW" dirty="0" err="1"/>
              <a:t>Yoshua</a:t>
            </a:r>
            <a:r>
              <a:rPr lang="en-US" altLang="zh-TW" dirty="0"/>
              <a:t> </a:t>
            </a:r>
            <a:r>
              <a:rPr lang="en-US" altLang="zh-TW" dirty="0" err="1"/>
              <a:t>Bengio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41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Scalar test loss (if the model has a single output and no metrics) or list of scalars (if the model has multiple outputs and/or metrics). The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en-US" altLang="zh-TW" dirty="0" err="1"/>
              <a:t>model.metrics_names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give you the display labels for the scalar outputs.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150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5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76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84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75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22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07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77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16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51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0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B61A-578C-45AC-9FAB-1D67206B9B50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19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keras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79567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“Hello world” </a:t>
            </a:r>
            <a:br>
              <a:rPr lang="en-US" altLang="zh-TW" dirty="0"/>
            </a:br>
            <a:r>
              <a:rPr lang="en-US" altLang="zh-TW" dirty="0"/>
              <a:t>of deep learning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54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92" y="2586690"/>
            <a:ext cx="7864711" cy="1065013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559" y="330137"/>
            <a:ext cx="6584974" cy="131228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119872" y="365126"/>
            <a:ext cx="1805189" cy="1235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2971561" y="3233194"/>
            <a:ext cx="2679731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337211" y="2042536"/>
            <a:ext cx="3480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Step 3.1: Configuration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37211" y="4304362"/>
            <a:ext cx="624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Step 3.2: Find the optimal network parameters</a:t>
            </a:r>
            <a:endParaRPr lang="zh-TW" altLang="en-US" sz="24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47" y="4939505"/>
            <a:ext cx="8771898" cy="441579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741222" y="5710096"/>
            <a:ext cx="181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data</a:t>
            </a:r>
          </a:p>
          <a:p>
            <a:pPr algn="ctr"/>
            <a:r>
              <a:rPr lang="en-US" altLang="zh-TW" sz="2400" dirty="0"/>
              <a:t>(Images)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910625" y="5814704"/>
            <a:ext cx="181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Labels</a:t>
            </a:r>
          </a:p>
          <a:p>
            <a:pPr algn="ctr"/>
            <a:r>
              <a:rPr lang="en-US" altLang="zh-TW" sz="2400" dirty="0"/>
              <a:t>(digits)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162851" y="5910027"/>
            <a:ext cx="3091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 the following slides</a:t>
            </a:r>
            <a:endParaRPr lang="zh-TW" altLang="en-US" sz="2400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1885950" y="5381084"/>
            <a:ext cx="317712" cy="433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 flipV="1">
            <a:off x="3701872" y="5363253"/>
            <a:ext cx="196793" cy="541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大括弧 20"/>
          <p:cNvSpPr/>
          <p:nvPr/>
        </p:nvSpPr>
        <p:spPr>
          <a:xfrm rot="5400000">
            <a:off x="6517917" y="3308411"/>
            <a:ext cx="447495" cy="4442360"/>
          </a:xfrm>
          <a:prstGeom prst="rightBrace">
            <a:avLst>
              <a:gd name="adj1" fmla="val 115034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00259" y="3723950"/>
            <a:ext cx="7325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SGD, </a:t>
            </a:r>
            <a:r>
              <a:rPr lang="en-US" altLang="zh-TW" b="1" dirty="0" err="1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RMSprop</a:t>
            </a:r>
            <a:r>
              <a:rPr lang="en-US" altLang="zh-TW" b="1" dirty="0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, </a:t>
            </a:r>
            <a:r>
              <a:rPr lang="en-US" altLang="zh-TW" b="1" dirty="0" err="1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Adagrad</a:t>
            </a:r>
            <a:r>
              <a:rPr lang="en-US" altLang="zh-TW" b="1" dirty="0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, </a:t>
            </a:r>
            <a:r>
              <a:rPr lang="en-US" altLang="zh-TW" b="1" dirty="0" err="1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Adadelta</a:t>
            </a:r>
            <a:r>
              <a:rPr lang="en-US" altLang="zh-TW" b="1" dirty="0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, Adam, </a:t>
            </a:r>
            <a:r>
              <a:rPr lang="en-US" altLang="zh-TW" b="1" dirty="0" err="1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Adamax</a:t>
            </a:r>
            <a:r>
              <a:rPr lang="en-US" altLang="zh-TW" b="1" dirty="0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, </a:t>
            </a:r>
            <a:r>
              <a:rPr lang="en-US" altLang="zh-TW" b="1" dirty="0" err="1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Nadam</a:t>
            </a:r>
            <a:endParaRPr lang="zh-TW" altLang="zh-TW" b="1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497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1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559" y="330137"/>
            <a:ext cx="6584974" cy="1312280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895" y="3760052"/>
            <a:ext cx="4997644" cy="218358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119872" y="365126"/>
            <a:ext cx="1805189" cy="1235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63639" y="1868965"/>
            <a:ext cx="624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Step 3.2: Find the optimal network parameters</a:t>
            </a:r>
            <a:endParaRPr lang="zh-TW" altLang="en-US" sz="24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47" y="2504862"/>
            <a:ext cx="8771898" cy="441579"/>
          </a:xfrm>
          <a:prstGeom prst="rect">
            <a:avLst/>
          </a:prstGeom>
        </p:spPr>
      </p:pic>
      <p:cxnSp>
        <p:nvCxnSpPr>
          <p:cNvPr id="18" name="直線單箭頭接點 17"/>
          <p:cNvCxnSpPr>
            <a:stCxn id="26" idx="0"/>
          </p:cNvCxnSpPr>
          <p:nvPr/>
        </p:nvCxnSpPr>
        <p:spPr>
          <a:xfrm flipH="1" flipV="1">
            <a:off x="2157627" y="2946441"/>
            <a:ext cx="355706" cy="464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 flipV="1">
            <a:off x="3729417" y="2892479"/>
            <a:ext cx="1512284" cy="514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7273" y="6370458"/>
            <a:ext cx="8783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https://www.tensorflow.org/versions/r0.8/tutorials/mnist/beginners/index.html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70078" y="5751465"/>
            <a:ext cx="417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Number of training examples</a:t>
            </a:r>
            <a:endParaRPr lang="zh-TW" altLang="en-US" sz="2400" dirty="0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2318" y="3726114"/>
            <a:ext cx="2852838" cy="2063213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1634821" y="3410788"/>
            <a:ext cx="175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numpy</a:t>
            </a:r>
            <a:r>
              <a:rPr lang="en-US" altLang="zh-TW" sz="2400" dirty="0"/>
              <a:t> array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7273" y="4431359"/>
            <a:ext cx="1336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28 x 28</a:t>
            </a:r>
          </a:p>
          <a:p>
            <a:pPr algn="ctr"/>
            <a:r>
              <a:rPr lang="en-US" altLang="zh-TW" sz="2400" dirty="0"/>
              <a:t>=784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153324" y="3333232"/>
            <a:ext cx="175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numpy</a:t>
            </a:r>
            <a:r>
              <a:rPr lang="en-US" altLang="zh-TW" sz="2400" dirty="0"/>
              <a:t> array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428511" y="4434301"/>
            <a:ext cx="54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790090" y="5789327"/>
            <a:ext cx="417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Number of training examples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318069" y="4302233"/>
            <a:ext cx="995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694740" y="4300890"/>
            <a:ext cx="995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7439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/>
      <p:bldP spid="28" grpId="0"/>
      <p:bldP spid="30" grpId="0"/>
      <p:bldP spid="34" grpId="0"/>
      <p:bldP spid="35" grpId="0"/>
      <p:bldP spid="4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0079" y="3228603"/>
            <a:ext cx="8673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http://keras.io/getting-started/faq/#how-can-i-save-a-keras-model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70079" y="3902315"/>
            <a:ext cx="561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to use the neural network (testing):</a:t>
            </a:r>
            <a:endParaRPr lang="zh-TW" altLang="en-US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662" y="4554300"/>
            <a:ext cx="7114972" cy="93115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70079" y="4783035"/>
            <a:ext cx="137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case 1:</a:t>
            </a:r>
            <a:endParaRPr lang="zh-TW" altLang="en-US" sz="24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662" y="5862143"/>
            <a:ext cx="4907074" cy="50514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470079" y="5835140"/>
            <a:ext cx="137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case 2:</a:t>
            </a:r>
            <a:endParaRPr lang="zh-TW" altLang="en-US" sz="2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2640169" y="152909"/>
            <a:ext cx="5875181" cy="2863477"/>
            <a:chOff x="2640169" y="152909"/>
            <a:chExt cx="5875181" cy="2863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40169" y="152909"/>
              <a:ext cx="5875181" cy="2863477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23866" y="385219"/>
              <a:ext cx="5707785" cy="1137471"/>
            </a:xfrm>
            <a:prstGeom prst="rect">
              <a:avLst/>
            </a:prstGeom>
          </p:spPr>
        </p:pic>
      </p:grpSp>
      <p:sp>
        <p:nvSpPr>
          <p:cNvPr id="6" name="文字方塊 5"/>
          <p:cNvSpPr txBox="1"/>
          <p:nvPr/>
        </p:nvSpPr>
        <p:spPr>
          <a:xfrm>
            <a:off x="470079" y="2766938"/>
            <a:ext cx="4365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Save and load models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097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66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4D708-F2F1-4D5C-904F-6056F199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of Deep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E6F686-D46B-41BC-AB59-9C88F82EC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Previous machine learning developers</a:t>
            </a:r>
          </a:p>
          <a:p>
            <a:pPr lvl="1"/>
            <a:r>
              <a:rPr lang="en-US" altLang="zh-TW" sz="2800" dirty="0"/>
              <a:t>Carefully design your algorithm</a:t>
            </a:r>
          </a:p>
          <a:p>
            <a:pPr lvl="1"/>
            <a:r>
              <a:rPr lang="en-US" altLang="zh-TW" sz="2800" dirty="0"/>
              <a:t>Theoretically know its performance </a:t>
            </a:r>
          </a:p>
          <a:p>
            <a:r>
              <a:rPr lang="en-US" altLang="zh-TW" dirty="0"/>
              <a:t>Deep learning </a:t>
            </a:r>
          </a:p>
          <a:p>
            <a:pPr lvl="1"/>
            <a:r>
              <a:rPr lang="en-US" altLang="zh-TW" sz="2800" dirty="0"/>
              <a:t>Try first</a:t>
            </a:r>
          </a:p>
          <a:p>
            <a:pPr lvl="1"/>
            <a:r>
              <a:rPr lang="en-US" altLang="zh-TW" sz="2800" dirty="0"/>
              <a:t>Many results contradict our intuition </a:t>
            </a:r>
          </a:p>
          <a:p>
            <a:pPr lvl="1"/>
            <a:r>
              <a:rPr lang="en-US" altLang="zh-TW" sz="2800" dirty="0"/>
              <a:t>Find some reasons to explain what we observed</a:t>
            </a:r>
          </a:p>
          <a:p>
            <a:pPr lvl="1"/>
            <a:r>
              <a:rPr lang="en-US" altLang="zh-TW" sz="2800" dirty="0"/>
              <a:t>More like chemistry </a:t>
            </a:r>
          </a:p>
          <a:p>
            <a:r>
              <a:rPr lang="en-US" altLang="zh-TW" dirty="0"/>
              <a:t>I would like to train a network in front of you.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466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F1C51B-912A-4120-8FB9-8EB46717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BD007D-20CD-48B4-9C43-D11886C67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「ali boris nips talk」的圖片搜尋結果">
            <a:extLst>
              <a:ext uri="{FF2B5EF4-FFF2-40B4-BE49-F238E27FC236}">
                <a16:creationId xmlns:a16="http://schemas.microsoft.com/office/drawing/2014/main" id="{57AC0664-5290-4FC2-8078-8A1D22235A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3" y="1388209"/>
            <a:ext cx="8328074" cy="31415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56F038E-C5F3-4147-8CD3-4F7DEE464403}"/>
              </a:ext>
            </a:extLst>
          </p:cNvPr>
          <p:cNvSpPr/>
          <p:nvPr/>
        </p:nvSpPr>
        <p:spPr>
          <a:xfrm>
            <a:off x="2798010" y="4664733"/>
            <a:ext cx="6134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 Rahimi, Test of Time Award, NIPS 2017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301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pic>
        <p:nvPicPr>
          <p:cNvPr id="5" name="Picture 6" descr="http://cdn.geekwire.com/wp-content/uploads/2015/11/google-Tensor-Fl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148" y="2170473"/>
            <a:ext cx="1618734" cy="131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deeplearning.net/software/theano/_static/theano_logo_allblue_200x4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885" y="2644978"/>
            <a:ext cx="2086343" cy="47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keras.io/img/keras-logo-smal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882" y="4595696"/>
            <a:ext cx="1072696" cy="10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2786134" y="5578778"/>
            <a:ext cx="1114192" cy="378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keras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2573425" y="543460"/>
            <a:ext cx="6095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http://speech.ee.ntu.edu.tw/~tlkagk/courses/MLDS_2015_2/Lecture/Theano%20DNN.ecm.mp4/index.html</a:t>
            </a:r>
          </a:p>
        </p:txBody>
      </p:sp>
      <p:sp>
        <p:nvSpPr>
          <p:cNvPr id="13" name="矩形 12"/>
          <p:cNvSpPr/>
          <p:nvPr/>
        </p:nvSpPr>
        <p:spPr>
          <a:xfrm>
            <a:off x="2573425" y="1179294"/>
            <a:ext cx="6120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http://speech.ee.ntu.edu.tw/~tlkagk/courses/MLDS_2015_2/Lecture/RNN%20training%20(v6).ecm.mp4/index.html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048731" y="2355068"/>
            <a:ext cx="207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Very flexible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075576" y="2855814"/>
            <a:ext cx="2074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Need some effort to learn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368774" y="4371849"/>
            <a:ext cx="321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Easy to learn and use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794108" y="4809400"/>
            <a:ext cx="351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(still have some flexibility)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368774" y="5251640"/>
            <a:ext cx="4380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You can modify it if you can write </a:t>
            </a:r>
            <a:r>
              <a:rPr lang="en-US" altLang="zh-TW" sz="2400" dirty="0" err="1"/>
              <a:t>TensorFlow</a:t>
            </a:r>
            <a:r>
              <a:rPr lang="en-US" altLang="zh-TW" sz="2400" dirty="0"/>
              <a:t> or </a:t>
            </a:r>
            <a:r>
              <a:rPr lang="en-US" altLang="zh-TW" sz="2400" dirty="0" err="1"/>
              <a:t>Theano</a:t>
            </a:r>
            <a:endParaRPr lang="zh-TW" altLang="en-US" sz="2400" dirty="0"/>
          </a:p>
        </p:txBody>
      </p:sp>
      <p:sp>
        <p:nvSpPr>
          <p:cNvPr id="20" name="右大括弧 19"/>
          <p:cNvSpPr/>
          <p:nvPr/>
        </p:nvSpPr>
        <p:spPr>
          <a:xfrm rot="5400000">
            <a:off x="3002095" y="1629437"/>
            <a:ext cx="588208" cy="450805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28650" y="4536159"/>
            <a:ext cx="197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Interface of </a:t>
            </a:r>
            <a:r>
              <a:rPr lang="en-US" altLang="zh-TW" sz="2400" dirty="0" err="1"/>
              <a:t>TensorFlow</a:t>
            </a:r>
            <a:r>
              <a:rPr lang="en-US" altLang="zh-TW" sz="2400" dirty="0"/>
              <a:t> or </a:t>
            </a:r>
            <a:r>
              <a:rPr lang="en-US" altLang="zh-TW" sz="2400" dirty="0" err="1"/>
              <a:t>Theano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607575" y="2644978"/>
            <a:ext cx="94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2598825" y="184871"/>
            <a:ext cx="3354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If you want to learn </a:t>
            </a:r>
            <a:r>
              <a:rPr lang="en-US" altLang="zh-TW" dirty="0" err="1"/>
              <a:t>theano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267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 animBg="1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François </a:t>
            </a:r>
            <a:r>
              <a:rPr lang="en-US" altLang="zh-TW" dirty="0" err="1"/>
              <a:t>Chollet</a:t>
            </a:r>
            <a:r>
              <a:rPr lang="en-US" altLang="zh-TW" dirty="0"/>
              <a:t> is the author of </a:t>
            </a:r>
            <a:r>
              <a:rPr lang="en-US" altLang="zh-TW" dirty="0" err="1"/>
              <a:t>Keras</a:t>
            </a:r>
            <a:r>
              <a:rPr lang="en-US" altLang="zh-TW" dirty="0"/>
              <a:t>.  </a:t>
            </a:r>
          </a:p>
          <a:p>
            <a:pPr lvl="1"/>
            <a:r>
              <a:rPr lang="en-US" altLang="zh-TW" dirty="0"/>
              <a:t>He currently works for Google as a deep learning engineer and researcher.</a:t>
            </a:r>
          </a:p>
          <a:p>
            <a:r>
              <a:rPr lang="en-US" altLang="zh-TW" dirty="0" err="1"/>
              <a:t>Keras</a:t>
            </a:r>
            <a:r>
              <a:rPr lang="en-US" altLang="zh-TW" dirty="0"/>
              <a:t> means </a:t>
            </a:r>
            <a:r>
              <a:rPr lang="en-US" altLang="zh-TW" i="1" dirty="0"/>
              <a:t>horn</a:t>
            </a:r>
            <a:r>
              <a:rPr lang="en-US" altLang="zh-TW" dirty="0"/>
              <a:t> in Greek</a:t>
            </a:r>
          </a:p>
          <a:p>
            <a:r>
              <a:rPr lang="en-US" altLang="zh-TW" dirty="0"/>
              <a:t>Documentation: </a:t>
            </a:r>
            <a:r>
              <a:rPr lang="en-US" altLang="zh-TW" dirty="0">
                <a:hlinkClick r:id="rId3"/>
              </a:rPr>
              <a:t>http://keras.io/</a:t>
            </a:r>
            <a:endParaRPr lang="en-US" altLang="zh-TW" dirty="0"/>
          </a:p>
          <a:p>
            <a:r>
              <a:rPr lang="en-US" altLang="zh-TW" dirty="0"/>
              <a:t>Example: https://github.com/fchollet/keras/tree/master/examples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593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r>
              <a:rPr lang="zh-TW" altLang="en-US" dirty="0"/>
              <a:t>心得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638" y="1360552"/>
            <a:ext cx="9389275" cy="5281467"/>
          </a:xfrm>
        </p:spPr>
      </p:pic>
      <p:sp>
        <p:nvSpPr>
          <p:cNvPr id="3" name="文字方塊 2"/>
          <p:cNvSpPr txBox="1"/>
          <p:nvPr/>
        </p:nvSpPr>
        <p:spPr>
          <a:xfrm>
            <a:off x="5831741" y="180460"/>
            <a:ext cx="312057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感謝 沈昇勳 同學提供圖檔</a:t>
            </a:r>
          </a:p>
        </p:txBody>
      </p:sp>
    </p:spTree>
    <p:extLst>
      <p:ext uri="{BB962C8B-B14F-4D97-AF65-F5344CB8AC3E}">
        <p14:creationId xmlns:p14="http://schemas.microsoft.com/office/powerpoint/2010/main" val="296151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“Hello world”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Handwriting Digit Recognition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07147" y="2963250"/>
            <a:ext cx="2034073" cy="151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Machine</a:t>
            </a:r>
            <a:endParaRPr lang="zh-TW" altLang="en-US" sz="2800" dirty="0"/>
          </a:p>
        </p:txBody>
      </p:sp>
      <p:sp>
        <p:nvSpPr>
          <p:cNvPr id="6" name="向右箭號 5"/>
          <p:cNvSpPr/>
          <p:nvPr/>
        </p:nvSpPr>
        <p:spPr>
          <a:xfrm>
            <a:off x="4477945" y="3309054"/>
            <a:ext cx="714688" cy="8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7333888" y="3318920"/>
            <a:ext cx="714688" cy="8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048577" y="3450305"/>
            <a:ext cx="721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“1”</a:t>
            </a:r>
            <a:endParaRPr lang="zh-TW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412309" y="5211304"/>
            <a:ext cx="73043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800" dirty="0"/>
              <a:t>MNIST Data: </a:t>
            </a:r>
            <a:r>
              <a:rPr lang="zh-TW" altLang="en-US" sz="2800" dirty="0"/>
              <a:t>http://yann.lecun.com/exdb/mnist/</a:t>
            </a:r>
          </a:p>
        </p:txBody>
      </p:sp>
      <p:sp>
        <p:nvSpPr>
          <p:cNvPr id="11" name="矩形 10"/>
          <p:cNvSpPr/>
          <p:nvPr/>
        </p:nvSpPr>
        <p:spPr>
          <a:xfrm>
            <a:off x="412309" y="5796313"/>
            <a:ext cx="8527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Keras</a:t>
            </a:r>
            <a:r>
              <a:rPr lang="en-US" altLang="zh-TW" sz="2400" dirty="0"/>
              <a:t> provides data sets loading function: </a:t>
            </a:r>
            <a:r>
              <a:rPr lang="zh-TW" altLang="en-US" sz="2400" dirty="0"/>
              <a:t>http://keras.io/datasets/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520167" y="4413212"/>
            <a:ext cx="1692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28 x 28</a:t>
            </a:r>
            <a:endParaRPr lang="zh-TW" altLang="en-US" sz="2400" dirty="0"/>
          </a:p>
        </p:txBody>
      </p:sp>
      <p:pic>
        <p:nvPicPr>
          <p:cNvPr id="13" name="Picture 2" descr="https://www.tensorflow.org/versions/r0.8/images/MNIST-Matri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09" y="2877758"/>
            <a:ext cx="4065636" cy="160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63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559" y="330137"/>
            <a:ext cx="6584974" cy="131228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22286" y="375327"/>
            <a:ext cx="1790700" cy="1235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1482350" y="6097904"/>
            <a:ext cx="63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2113419" y="6122957"/>
            <a:ext cx="63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3180151" y="6131486"/>
            <a:ext cx="63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-25000" dirty="0"/>
              <a:t>10</a:t>
            </a:r>
            <a:endParaRPr lang="zh-TW" altLang="en-US" sz="2400" baseline="-250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677755" y="5774589"/>
            <a:ext cx="0" cy="4528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群組 89"/>
          <p:cNvGrpSpPr/>
          <p:nvPr/>
        </p:nvGrpSpPr>
        <p:grpSpPr>
          <a:xfrm flipH="1">
            <a:off x="1340140" y="1961450"/>
            <a:ext cx="2402403" cy="3494469"/>
            <a:chOff x="1404780" y="2208525"/>
            <a:chExt cx="2692215" cy="3916022"/>
          </a:xfrm>
        </p:grpSpPr>
        <p:sp>
          <p:nvSpPr>
            <p:cNvPr id="7" name="矩形 6"/>
            <p:cNvSpPr/>
            <p:nvPr/>
          </p:nvSpPr>
          <p:spPr>
            <a:xfrm rot="5400000">
              <a:off x="2491005" y="1145475"/>
              <a:ext cx="498951" cy="2625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 rot="5400000">
              <a:off x="2992414" y="2276914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 rot="5400000">
              <a:off x="3562743" y="2282732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" name="群組 15"/>
            <p:cNvGrpSpPr/>
            <p:nvPr/>
          </p:nvGrpSpPr>
          <p:grpSpPr>
            <a:xfrm rot="5400000">
              <a:off x="2369543" y="2426866"/>
              <a:ext cx="746342" cy="2675868"/>
              <a:chOff x="2504565" y="2224872"/>
              <a:chExt cx="746342" cy="2675868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504565" y="2224872"/>
                <a:ext cx="746342" cy="26758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2601675" y="22358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2604017" y="301444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2592384" y="4242456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 rot="5400000">
                <a:off x="2589637" y="3664749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</p:grpSp>
        <p:sp>
          <p:nvSpPr>
            <p:cNvPr id="23" name="矩形 22"/>
            <p:cNvSpPr/>
            <p:nvPr/>
          </p:nvSpPr>
          <p:spPr>
            <a:xfrm rot="5400000">
              <a:off x="1594657" y="228643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 rot="10800000">
              <a:off x="2006376" y="228538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grpSp>
          <p:nvGrpSpPr>
            <p:cNvPr id="26" name="群組 25"/>
            <p:cNvGrpSpPr/>
            <p:nvPr/>
          </p:nvGrpSpPr>
          <p:grpSpPr>
            <a:xfrm rot="5400000">
              <a:off x="2385890" y="3752452"/>
              <a:ext cx="746342" cy="2675868"/>
              <a:chOff x="3830151" y="2208525"/>
              <a:chExt cx="746342" cy="2675868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830151" y="2208525"/>
                <a:ext cx="746342" cy="26758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/>
              <p:cNvSpPr/>
              <p:nvPr/>
            </p:nvSpPr>
            <p:spPr>
              <a:xfrm>
                <a:off x="3917237" y="22358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橢圓 29"/>
              <p:cNvSpPr/>
              <p:nvPr/>
            </p:nvSpPr>
            <p:spPr>
              <a:xfrm>
                <a:off x="3919579" y="301444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3907946" y="4242456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 rot="5400000">
                <a:off x="3905199" y="3664749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</p:grpSp>
        <p:grpSp>
          <p:nvGrpSpPr>
            <p:cNvPr id="43" name="群組 42"/>
            <p:cNvGrpSpPr/>
            <p:nvPr/>
          </p:nvGrpSpPr>
          <p:grpSpPr>
            <a:xfrm rot="5400000">
              <a:off x="2399196" y="3423271"/>
              <a:ext cx="753037" cy="2013721"/>
              <a:chOff x="3166542" y="2522953"/>
              <a:chExt cx="753037" cy="2013721"/>
            </a:xfrm>
          </p:grpSpPr>
          <p:cxnSp>
            <p:nvCxnSpPr>
              <p:cNvPr id="44" name="直線單箭頭接點 43"/>
              <p:cNvCxnSpPr>
                <a:stCxn id="19" idx="6"/>
                <a:endCxn id="29" idx="2"/>
              </p:cNvCxnSpPr>
              <p:nvPr/>
            </p:nvCxnSpPr>
            <p:spPr>
              <a:xfrm>
                <a:off x="3175833" y="2522953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單箭頭接點 44"/>
              <p:cNvCxnSpPr/>
              <p:nvPr/>
            </p:nvCxnSpPr>
            <p:spPr>
              <a:xfrm>
                <a:off x="3175833" y="3314705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單箭頭接點 45"/>
              <p:cNvCxnSpPr/>
              <p:nvPr/>
            </p:nvCxnSpPr>
            <p:spPr>
              <a:xfrm>
                <a:off x="3166542" y="4536674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單箭頭接點 46"/>
              <p:cNvCxnSpPr>
                <a:stCxn id="20" idx="6"/>
                <a:endCxn id="29" idx="2"/>
              </p:cNvCxnSpPr>
              <p:nvPr/>
            </p:nvCxnSpPr>
            <p:spPr>
              <a:xfrm flipV="1">
                <a:off x="3178175" y="2522953"/>
                <a:ext cx="739062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單箭頭接點 47"/>
              <p:cNvCxnSpPr>
                <a:stCxn id="19" idx="6"/>
                <a:endCxn id="30" idx="2"/>
              </p:cNvCxnSpPr>
              <p:nvPr/>
            </p:nvCxnSpPr>
            <p:spPr>
              <a:xfrm>
                <a:off x="3175833" y="2522953"/>
                <a:ext cx="743746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單箭頭接點 48"/>
              <p:cNvCxnSpPr>
                <a:stCxn id="19" idx="6"/>
                <a:endCxn id="31" idx="2"/>
              </p:cNvCxnSpPr>
              <p:nvPr/>
            </p:nvCxnSpPr>
            <p:spPr>
              <a:xfrm>
                <a:off x="3175833" y="2522953"/>
                <a:ext cx="732113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單箭頭接點 49"/>
              <p:cNvCxnSpPr>
                <a:stCxn id="20" idx="6"/>
                <a:endCxn id="31" idx="2"/>
              </p:cNvCxnSpPr>
              <p:nvPr/>
            </p:nvCxnSpPr>
            <p:spPr>
              <a:xfrm>
                <a:off x="3178175" y="3301523"/>
                <a:ext cx="729771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>
                <a:stCxn id="21" idx="6"/>
                <a:endCxn id="29" idx="2"/>
              </p:cNvCxnSpPr>
              <p:nvPr/>
            </p:nvCxnSpPr>
            <p:spPr>
              <a:xfrm flipV="1">
                <a:off x="3166542" y="2522953"/>
                <a:ext cx="750695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單箭頭接點 51"/>
              <p:cNvCxnSpPr>
                <a:stCxn id="21" idx="6"/>
                <a:endCxn id="30" idx="2"/>
              </p:cNvCxnSpPr>
              <p:nvPr/>
            </p:nvCxnSpPr>
            <p:spPr>
              <a:xfrm flipV="1">
                <a:off x="3166542" y="3301523"/>
                <a:ext cx="753037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直線單箭頭接點 52"/>
            <p:cNvCxnSpPr>
              <a:endCxn id="19" idx="2"/>
            </p:cNvCxnSpPr>
            <p:nvPr/>
          </p:nvCxnSpPr>
          <p:spPr>
            <a:xfrm rot="5400000" flipV="1">
              <a:off x="3337870" y="3044042"/>
              <a:ext cx="859400" cy="299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13" idx="3"/>
              <a:endCxn id="20" idx="2"/>
            </p:cNvCxnSpPr>
            <p:nvPr/>
          </p:nvCxnSpPr>
          <p:spPr>
            <a:xfrm rot="5400000">
              <a:off x="2936370" y="2693258"/>
              <a:ext cx="865449" cy="730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>
              <a:stCxn id="13" idx="3"/>
              <a:endCxn id="21" idx="2"/>
            </p:cNvCxnSpPr>
            <p:nvPr/>
          </p:nvCxnSpPr>
          <p:spPr>
            <a:xfrm rot="5400000">
              <a:off x="2328181" y="2073436"/>
              <a:ext cx="853816" cy="19582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endCxn id="19" idx="2"/>
            </p:cNvCxnSpPr>
            <p:nvPr/>
          </p:nvCxnSpPr>
          <p:spPr>
            <a:xfrm rot="5400000" flipV="1">
              <a:off x="3067081" y="2773253"/>
              <a:ext cx="835587" cy="5953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>
              <a:stCxn id="12" idx="3"/>
              <a:endCxn id="20" idx="2"/>
            </p:cNvCxnSpPr>
            <p:nvPr/>
          </p:nvCxnSpPr>
          <p:spPr>
            <a:xfrm rot="5400000">
              <a:off x="2648297" y="2975514"/>
              <a:ext cx="871267" cy="1598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12" idx="3"/>
              <a:endCxn id="21" idx="2"/>
            </p:cNvCxnSpPr>
            <p:nvPr/>
          </p:nvCxnSpPr>
          <p:spPr>
            <a:xfrm rot="5400000">
              <a:off x="2040107" y="2355691"/>
              <a:ext cx="859634" cy="1387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>
              <a:endCxn id="19" idx="2"/>
            </p:cNvCxnSpPr>
            <p:nvPr/>
          </p:nvCxnSpPr>
          <p:spPr>
            <a:xfrm rot="5400000" flipV="1">
              <a:off x="2387237" y="2093409"/>
              <a:ext cx="797428" cy="19932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endCxn id="20" idx="2"/>
            </p:cNvCxnSpPr>
            <p:nvPr/>
          </p:nvCxnSpPr>
          <p:spPr>
            <a:xfrm rot="5400000" flipV="1">
              <a:off x="1983624" y="2470708"/>
              <a:ext cx="826139" cy="12146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>
              <a:endCxn id="21" idx="2"/>
            </p:cNvCxnSpPr>
            <p:nvPr/>
          </p:nvCxnSpPr>
          <p:spPr>
            <a:xfrm rot="5400000">
              <a:off x="1375435" y="3065492"/>
              <a:ext cx="814506" cy="134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群組 61"/>
            <p:cNvGrpSpPr/>
            <p:nvPr/>
          </p:nvGrpSpPr>
          <p:grpSpPr>
            <a:xfrm rot="5400000">
              <a:off x="2406327" y="4741168"/>
              <a:ext cx="753037" cy="2013721"/>
              <a:chOff x="5357094" y="2515814"/>
              <a:chExt cx="753037" cy="2013721"/>
            </a:xfrm>
          </p:grpSpPr>
          <p:cxnSp>
            <p:nvCxnSpPr>
              <p:cNvPr id="63" name="直線單箭頭接點 62"/>
              <p:cNvCxnSpPr/>
              <p:nvPr/>
            </p:nvCxnSpPr>
            <p:spPr>
              <a:xfrm>
                <a:off x="5366385" y="2515814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單箭頭接點 63"/>
              <p:cNvCxnSpPr/>
              <p:nvPr/>
            </p:nvCxnSpPr>
            <p:spPr>
              <a:xfrm>
                <a:off x="5366385" y="3307566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單箭頭接點 64"/>
              <p:cNvCxnSpPr/>
              <p:nvPr/>
            </p:nvCxnSpPr>
            <p:spPr>
              <a:xfrm>
                <a:off x="5357094" y="4529535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65"/>
              <p:cNvCxnSpPr/>
              <p:nvPr/>
            </p:nvCxnSpPr>
            <p:spPr>
              <a:xfrm flipV="1">
                <a:off x="5368727" y="2515814"/>
                <a:ext cx="739062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66"/>
              <p:cNvCxnSpPr/>
              <p:nvPr/>
            </p:nvCxnSpPr>
            <p:spPr>
              <a:xfrm>
                <a:off x="5366385" y="2515814"/>
                <a:ext cx="743746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>
                <a:off x="5366385" y="2515814"/>
                <a:ext cx="732113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>
                <a:off x="5368727" y="3294384"/>
                <a:ext cx="729771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單箭頭接點 69"/>
              <p:cNvCxnSpPr/>
              <p:nvPr/>
            </p:nvCxnSpPr>
            <p:spPr>
              <a:xfrm flipV="1">
                <a:off x="5357094" y="2515814"/>
                <a:ext cx="750695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單箭頭接點 70"/>
              <p:cNvCxnSpPr/>
              <p:nvPr/>
            </p:nvCxnSpPr>
            <p:spPr>
              <a:xfrm flipV="1">
                <a:off x="5357094" y="3294384"/>
                <a:ext cx="753037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文字方塊 75"/>
          <p:cNvSpPr txBox="1"/>
          <p:nvPr/>
        </p:nvSpPr>
        <p:spPr>
          <a:xfrm rot="10800000">
            <a:off x="2295239" y="633154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92" name="直線單箭頭接點 91"/>
          <p:cNvCxnSpPr/>
          <p:nvPr/>
        </p:nvCxnSpPr>
        <p:spPr>
          <a:xfrm>
            <a:off x="2315471" y="5741622"/>
            <a:ext cx="0" cy="4528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3441152" y="5774589"/>
            <a:ext cx="0" cy="4528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 flipH="1">
            <a:off x="1354039" y="5465914"/>
            <a:ext cx="2367824" cy="4380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656557" y="3146247"/>
            <a:ext cx="72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500</a:t>
            </a:r>
            <a:endParaRPr lang="zh-TW" altLang="en-US" sz="24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656558" y="4349131"/>
            <a:ext cx="72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500</a:t>
            </a:r>
            <a:endParaRPr lang="zh-TW" altLang="en-US" sz="2400" dirty="0"/>
          </a:p>
        </p:txBody>
      </p:sp>
      <p:pic>
        <p:nvPicPr>
          <p:cNvPr id="98" name="圖片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959" y="2219223"/>
            <a:ext cx="2647950" cy="285750"/>
          </a:xfrm>
          <a:prstGeom prst="rect">
            <a:avLst/>
          </a:prstGeom>
        </p:spPr>
      </p:pic>
      <p:pic>
        <p:nvPicPr>
          <p:cNvPr id="100" name="圖片 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880" y="4420721"/>
            <a:ext cx="4562475" cy="542925"/>
          </a:xfrm>
          <a:prstGeom prst="rect">
            <a:avLst/>
          </a:prstGeom>
        </p:spPr>
      </p:pic>
      <p:pic>
        <p:nvPicPr>
          <p:cNvPr id="102" name="圖片 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9880" y="5504333"/>
            <a:ext cx="4391025" cy="542925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1322052" y="1918221"/>
            <a:ext cx="2420492" cy="17101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1319581" y="3628086"/>
            <a:ext cx="2420492" cy="12268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1317110" y="4836807"/>
            <a:ext cx="2420492" cy="12104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7" name="圖片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3591" y="2926833"/>
            <a:ext cx="4524375" cy="742950"/>
          </a:xfrm>
          <a:prstGeom prst="rect">
            <a:avLst/>
          </a:prstGeom>
        </p:spPr>
      </p:pic>
      <p:sp>
        <p:nvSpPr>
          <p:cNvPr id="147" name="文字方塊 146"/>
          <p:cNvSpPr txBox="1"/>
          <p:nvPr/>
        </p:nvSpPr>
        <p:spPr>
          <a:xfrm>
            <a:off x="290009" y="1966890"/>
            <a:ext cx="1034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28x28</a:t>
            </a:r>
            <a:endParaRPr lang="zh-TW" altLang="en-US" sz="2400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5208104" y="3163128"/>
            <a:ext cx="689113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6114884" y="3163128"/>
            <a:ext cx="107839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6114884" y="3376488"/>
            <a:ext cx="119002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>
            <a:off x="6709896" y="3607912"/>
            <a:ext cx="97106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>
            <a:off x="6039336" y="4680332"/>
            <a:ext cx="1265573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026169" y="3578991"/>
            <a:ext cx="39173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400" kern="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softplus</a:t>
            </a:r>
            <a:r>
              <a:rPr lang="en-US" altLang="zh-TW" sz="2400" kern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kern="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softsign</a:t>
            </a:r>
            <a:r>
              <a:rPr lang="en-US" altLang="zh-TW" sz="2400" kern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kern="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TW" sz="2400" kern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tanh, </a:t>
            </a:r>
            <a:r>
              <a:rPr lang="en-US" altLang="zh-TW" sz="2400" kern="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hard_sigmoid</a:t>
            </a:r>
            <a:r>
              <a:rPr lang="en-US" altLang="zh-TW" sz="2400" kern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linear</a:t>
            </a:r>
            <a:endParaRPr lang="zh-TW" altLang="zh-TW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直線接點 81"/>
          <p:cNvCxnSpPr/>
          <p:nvPr/>
        </p:nvCxnSpPr>
        <p:spPr>
          <a:xfrm>
            <a:off x="6556199" y="5976945"/>
            <a:ext cx="1265573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  <p:bldP spid="106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218112"/>
            <a:ext cx="6400800" cy="8667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559" y="330137"/>
            <a:ext cx="6584974" cy="131228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24400" y="365126"/>
            <a:ext cx="1805189" cy="1235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96" y="1827276"/>
            <a:ext cx="7163436" cy="3284289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6143625" y="4739803"/>
            <a:ext cx="893989" cy="5083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3440036" y="5485926"/>
            <a:ext cx="4027564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641912" y="6153534"/>
            <a:ext cx="6194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Several alternatives: </a:t>
            </a:r>
            <a:r>
              <a:rPr lang="zh-TW" altLang="en-US" sz="2400" dirty="0"/>
              <a:t>https://keras.io/objectives/</a:t>
            </a:r>
          </a:p>
        </p:txBody>
      </p:sp>
    </p:spTree>
    <p:extLst>
      <p:ext uri="{BB962C8B-B14F-4D97-AF65-F5344CB8AC3E}">
        <p14:creationId xmlns:p14="http://schemas.microsoft.com/office/powerpoint/2010/main" val="69408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1333</TotalTime>
  <Words>860</Words>
  <Application>Microsoft Office PowerPoint</Application>
  <PresentationFormat>如螢幕大小 (4:3)</PresentationFormat>
  <Paragraphs>110</Paragraphs>
  <Slides>13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Calibri Light</vt:lpstr>
      <vt:lpstr>Georgia</vt:lpstr>
      <vt:lpstr>Times New Roman</vt:lpstr>
      <vt:lpstr>Office 佈景主題</vt:lpstr>
      <vt:lpstr>“Hello world”  of deep learning</vt:lpstr>
      <vt:lpstr>Practice of Deep Learning</vt:lpstr>
      <vt:lpstr>PowerPoint 簡報</vt:lpstr>
      <vt:lpstr>Keras</vt:lpstr>
      <vt:lpstr>Keras</vt:lpstr>
      <vt:lpstr>使用 Keras 心得</vt:lpstr>
      <vt:lpstr>“Hello world”</vt:lpstr>
      <vt:lpstr>Keras</vt:lpstr>
      <vt:lpstr>Keras</vt:lpstr>
      <vt:lpstr>Keras</vt:lpstr>
      <vt:lpstr>Keras</vt:lpstr>
      <vt:lpstr>Keras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Toolkit: Keras</dc:title>
  <dc:creator>Hung-yi Lee</dc:creator>
  <cp:lastModifiedBy>Hung-yi Lee</cp:lastModifiedBy>
  <cp:revision>30</cp:revision>
  <dcterms:created xsi:type="dcterms:W3CDTF">2016-10-13T14:18:09Z</dcterms:created>
  <dcterms:modified xsi:type="dcterms:W3CDTF">2018-02-09T17:39:37Z</dcterms:modified>
</cp:coreProperties>
</file>