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00" r:id="rId3"/>
    <p:sldId id="299" r:id="rId4"/>
    <p:sldId id="293" r:id="rId5"/>
    <p:sldId id="268" r:id="rId6"/>
    <p:sldId id="273" r:id="rId7"/>
    <p:sldId id="279" r:id="rId8"/>
    <p:sldId id="280" r:id="rId9"/>
    <p:sldId id="281" r:id="rId10"/>
    <p:sldId id="282" r:id="rId11"/>
    <p:sldId id="283" r:id="rId12"/>
    <p:sldId id="284" r:id="rId13"/>
    <p:sldId id="320" r:id="rId14"/>
    <p:sldId id="285" r:id="rId15"/>
    <p:sldId id="321" r:id="rId16"/>
    <p:sldId id="287" r:id="rId17"/>
    <p:sldId id="295" r:id="rId18"/>
    <p:sldId id="290" r:id="rId19"/>
    <p:sldId id="291" r:id="rId20"/>
    <p:sldId id="327" r:id="rId21"/>
    <p:sldId id="328" r:id="rId22"/>
    <p:sldId id="329" r:id="rId23"/>
    <p:sldId id="330" r:id="rId24"/>
    <p:sldId id="331" r:id="rId25"/>
    <p:sldId id="296" r:id="rId26"/>
    <p:sldId id="289" r:id="rId27"/>
    <p:sldId id="319" r:id="rId28"/>
    <p:sldId id="288" r:id="rId29"/>
    <p:sldId id="302" r:id="rId30"/>
    <p:sldId id="303" r:id="rId31"/>
    <p:sldId id="322" r:id="rId32"/>
    <p:sldId id="305" r:id="rId33"/>
    <p:sldId id="306" r:id="rId34"/>
    <p:sldId id="307" r:id="rId35"/>
    <p:sldId id="308" r:id="rId36"/>
    <p:sldId id="309" r:id="rId37"/>
    <p:sldId id="318" r:id="rId38"/>
    <p:sldId id="315" r:id="rId39"/>
    <p:sldId id="310" r:id="rId40"/>
    <p:sldId id="323" r:id="rId41"/>
    <p:sldId id="325" r:id="rId42"/>
    <p:sldId id="32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9464" autoAdjust="0"/>
  </p:normalViewPr>
  <p:slideViewPr>
    <p:cSldViewPr snapToGrid="0">
      <p:cViewPr varScale="1">
        <p:scale>
          <a:sx n="61" d="100"/>
          <a:sy n="61" d="100"/>
        </p:scale>
        <p:origin x="16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10" Type="http://schemas.openxmlformats.org/officeDocument/2006/relationships/image" Target="../media/image99.wmf"/><Relationship Id="rId4" Type="http://schemas.openxmlformats.org/officeDocument/2006/relationships/image" Target="../media/image93.wmf"/><Relationship Id="rId9"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100.wmf"/><Relationship Id="rId1" Type="http://schemas.openxmlformats.org/officeDocument/2006/relationships/image" Target="../media/image98.wmf"/><Relationship Id="rId5" Type="http://schemas.openxmlformats.org/officeDocument/2006/relationships/image" Target="../media/image89.wmf"/><Relationship Id="rId4"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7.wmf"/><Relationship Id="rId3" Type="http://schemas.openxmlformats.org/officeDocument/2006/relationships/image" Target="../media/image57.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8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88.wmf"/><Relationship Id="rId5" Type="http://schemas.openxmlformats.org/officeDocument/2006/relationships/image" Target="../media/image81.wmf"/><Relationship Id="rId4" Type="http://schemas.openxmlformats.org/officeDocument/2006/relationships/image" Target="../media/image8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2018/2/10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14</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See all the examples once = 1 epoch</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18</a:t>
            </a:fld>
            <a:endParaRPr lang="zh-TW" altLang="en-US"/>
          </a:p>
        </p:txBody>
      </p:sp>
    </p:spTree>
    <p:extLst>
      <p:ext uri="{BB962C8B-B14F-4D97-AF65-F5344CB8AC3E}">
        <p14:creationId xmlns:p14="http://schemas.microsoft.com/office/powerpoint/2010/main" val="36019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19</a:t>
            </a:fld>
            <a:endParaRPr lang="zh-TW" altLang="en-US"/>
          </a:p>
        </p:txBody>
      </p:sp>
    </p:spTree>
    <p:extLst>
      <p:ext uri="{BB962C8B-B14F-4D97-AF65-F5344CB8AC3E}">
        <p14:creationId xmlns:p14="http://schemas.microsoft.com/office/powerpoint/2010/main" val="181657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time</a:t>
            </a:r>
            <a:r>
              <a:rPr lang="zh-TW" altLang="en-US" sz="1200" dirty="0"/>
              <a:t> </a:t>
            </a:r>
            <a:r>
              <a:rPr lang="en-US" altLang="zh-TW" sz="1200" dirty="0"/>
              <a:t>we update</a:t>
            </a:r>
            <a:r>
              <a:rPr lang="en-US" altLang="zh-TW" sz="1200" baseline="0" dirty="0"/>
              <a:t> </a:t>
            </a:r>
            <a:r>
              <a:rPr lang="en-US" altLang="zh-TW" sz="1200" baseline="0" dirty="0" err="1"/>
              <a:t>paramters</a:t>
            </a:r>
            <a:r>
              <a:rPr lang="en-US" altLang="zh-TW" sz="1200" baseline="0" dirty="0"/>
              <a:t>, we have different target</a:t>
            </a:r>
            <a:r>
              <a:rPr lang="zh-TW" altLang="en-US" sz="1200" baseline="0" dirty="0"/>
              <a:t> </a:t>
            </a:r>
            <a:r>
              <a:rPr lang="en-US" altLang="zh-TW" sz="1200" baseline="0" dirty="0"/>
              <a:t>-&gt; </a:t>
            </a:r>
            <a:r>
              <a:rPr lang="zh-TW" altLang="en-US" sz="1200" dirty="0"/>
              <a:t>不安</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20</a:t>
            </a:fld>
            <a:endParaRPr lang="zh-TW" altLang="en-US"/>
          </a:p>
        </p:txBody>
      </p:sp>
    </p:spTree>
    <p:extLst>
      <p:ext uri="{BB962C8B-B14F-4D97-AF65-F5344CB8AC3E}">
        <p14:creationId xmlns:p14="http://schemas.microsoft.com/office/powerpoint/2010/main" val="196359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Let’s try it.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21</a:t>
            </a:fld>
            <a:endParaRPr lang="zh-TW" altLang="en-US"/>
          </a:p>
        </p:txBody>
      </p:sp>
    </p:spTree>
    <p:extLst>
      <p:ext uri="{BB962C8B-B14F-4D97-AF65-F5344CB8AC3E}">
        <p14:creationId xmlns:p14="http://schemas.microsoft.com/office/powerpoint/2010/main" val="28373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22</a:t>
            </a:fld>
            <a:endParaRPr lang="zh-TW" altLang="en-US"/>
          </a:p>
        </p:txBody>
      </p:sp>
    </p:spTree>
    <p:extLst>
      <p:ext uri="{BB962C8B-B14F-4D97-AF65-F5344CB8AC3E}">
        <p14:creationId xmlns:p14="http://schemas.microsoft.com/office/powerpoint/2010/main" val="391626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23</a:t>
            </a:fld>
            <a:endParaRPr lang="zh-TW" altLang="en-US"/>
          </a:p>
        </p:txBody>
      </p:sp>
    </p:spTree>
    <p:extLst>
      <p:ext uri="{BB962C8B-B14F-4D97-AF65-F5344CB8AC3E}">
        <p14:creationId xmlns:p14="http://schemas.microsoft.com/office/powerpoint/2010/main" val="3372823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24</a:t>
            </a:fld>
            <a:endParaRPr lang="zh-TW" altLang="en-US"/>
          </a:p>
        </p:txBody>
      </p:sp>
    </p:spTree>
    <p:extLst>
      <p:ext uri="{BB962C8B-B14F-4D97-AF65-F5344CB8AC3E}">
        <p14:creationId xmlns:p14="http://schemas.microsoft.com/office/powerpoint/2010/main" val="104571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28</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30</a:t>
            </a:fld>
            <a:endParaRPr lang="zh-TW" altLang="en-US"/>
          </a:p>
        </p:txBody>
      </p:sp>
    </p:spTree>
    <p:extLst>
      <p:ext uri="{BB962C8B-B14F-4D97-AF65-F5344CB8AC3E}">
        <p14:creationId xmlns:p14="http://schemas.microsoft.com/office/powerpoint/2010/main" val="139985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32</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38</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39</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41</a:t>
            </a:fld>
            <a:endParaRPr lang="zh-TW" altLang="en-US"/>
          </a:p>
        </p:txBody>
      </p:sp>
    </p:spTree>
    <p:extLst>
      <p:ext uri="{BB962C8B-B14F-4D97-AF65-F5344CB8AC3E}">
        <p14:creationId xmlns:p14="http://schemas.microsoft.com/office/powerpoint/2010/main" val="3786768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Why?</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42</a:t>
            </a:fld>
            <a:endParaRPr lang="zh-TW" altLang="en-US"/>
          </a:p>
        </p:txBody>
      </p:sp>
    </p:spTree>
    <p:extLst>
      <p:ext uri="{BB962C8B-B14F-4D97-AF65-F5344CB8AC3E}">
        <p14:creationId xmlns:p14="http://schemas.microsoft.com/office/powerpoint/2010/main" val="160289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5</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9</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10</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br>
              <a:rPr lang="en-US" altLang="zh-TW" dirty="0"/>
            </a:b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2018/2/10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4.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3.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22.png"/><Relationship Id="rId3" Type="http://schemas.openxmlformats.org/officeDocument/2006/relationships/image" Target="../media/image1160.png"/><Relationship Id="rId7" Type="http://schemas.openxmlformats.org/officeDocument/2006/relationships/image" Target="../media/image42.png"/><Relationship Id="rId12" Type="http://schemas.openxmlformats.org/officeDocument/2006/relationships/image" Target="../media/image221.png"/><Relationship Id="rId2" Type="http://schemas.openxmlformats.org/officeDocument/2006/relationships/notesSlide" Target="../notesSlides/notesSlide15.xml"/><Relationship Id="rId16"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171.png"/><Relationship Id="rId11" Type="http://schemas.openxmlformats.org/officeDocument/2006/relationships/image" Target="../media/image1200.png"/><Relationship Id="rId5" Type="http://schemas.openxmlformats.org/officeDocument/2006/relationships/image" Target="../media/image1180.png"/><Relationship Id="rId15" Type="http://schemas.openxmlformats.org/officeDocument/2006/relationships/image" Target="../media/image240.png"/><Relationship Id="rId10" Type="http://schemas.openxmlformats.org/officeDocument/2006/relationships/image" Target="../media/image46.png"/><Relationship Id="rId4" Type="http://schemas.openxmlformats.org/officeDocument/2006/relationships/image" Target="../media/image160.png"/><Relationship Id="rId9" Type="http://schemas.openxmlformats.org/officeDocument/2006/relationships/image" Target="../media/image44.png"/><Relationship Id="rId14" Type="http://schemas.openxmlformats.org/officeDocument/2006/relationships/image" Target="../media/image23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png"/><Relationship Id="rId7" Type="http://schemas.openxmlformats.org/officeDocument/2006/relationships/image" Target="../media/image28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1.png"/><Relationship Id="rId11" Type="http://schemas.openxmlformats.org/officeDocument/2006/relationships/image" Target="../media/image272.png"/><Relationship Id="rId5" Type="http://schemas.openxmlformats.org/officeDocument/2006/relationships/image" Target="../media/image2600.png"/><Relationship Id="rId10" Type="http://schemas.openxmlformats.org/officeDocument/2006/relationships/image" Target="../media/image268.png"/><Relationship Id="rId4" Type="http://schemas.openxmlformats.org/officeDocument/2006/relationships/image" Target="../media/image250.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22.png"/><Relationship Id="rId3" Type="http://schemas.openxmlformats.org/officeDocument/2006/relationships/notesSlide" Target="../notesSlides/notesSlide18.xml"/><Relationship Id="rId7" Type="http://schemas.openxmlformats.org/officeDocument/2006/relationships/image" Target="../media/image50.wmf"/><Relationship Id="rId12" Type="http://schemas.openxmlformats.org/officeDocument/2006/relationships/image" Target="../media/image4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52.wmf"/><Relationship Id="rId5" Type="http://schemas.openxmlformats.org/officeDocument/2006/relationships/image" Target="../media/image402.png"/><Relationship Id="rId10" Type="http://schemas.openxmlformats.org/officeDocument/2006/relationships/oleObject" Target="../embeddings/oleObject6.bin"/><Relationship Id="rId4" Type="http://schemas.openxmlformats.org/officeDocument/2006/relationships/image" Target="../media/image390.png"/><Relationship Id="rId9"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265.png"/><Relationship Id="rId5" Type="http://schemas.openxmlformats.org/officeDocument/2006/relationships/image" Target="../media/image259.png"/><Relationship Id="rId10"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2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4.png"/><Relationship Id="rId7" Type="http://schemas.openxmlformats.org/officeDocument/2006/relationships/image" Target="../media/image431.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2.bin"/><Relationship Id="rId18" Type="http://schemas.openxmlformats.org/officeDocument/2006/relationships/image" Target="../media/image62.wmf"/><Relationship Id="rId26" Type="http://schemas.openxmlformats.org/officeDocument/2006/relationships/image" Target="../media/image66.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59.w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61.wmf"/><Relationship Id="rId20" Type="http://schemas.openxmlformats.org/officeDocument/2006/relationships/image" Target="../media/image63.wmf"/><Relationship Id="rId29"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image" Target="../media/image56.wmf"/><Relationship Id="rId11" Type="http://schemas.openxmlformats.org/officeDocument/2006/relationships/oleObject" Target="../embeddings/oleObject11.bin"/><Relationship Id="rId24" Type="http://schemas.openxmlformats.org/officeDocument/2006/relationships/image" Target="../media/image65.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28" Type="http://schemas.openxmlformats.org/officeDocument/2006/relationships/image" Target="../media/image67.wmf"/><Relationship Id="rId10" Type="http://schemas.openxmlformats.org/officeDocument/2006/relationships/image" Target="../media/image58.wmf"/><Relationship Id="rId19" Type="http://schemas.openxmlformats.org/officeDocument/2006/relationships/oleObject" Target="../embeddings/oleObject15.bin"/><Relationship Id="rId4" Type="http://schemas.openxmlformats.org/officeDocument/2006/relationships/image" Target="../media/image55.wmf"/><Relationship Id="rId9" Type="http://schemas.openxmlformats.org/officeDocument/2006/relationships/oleObject" Target="../embeddings/oleObject10.bin"/><Relationship Id="rId14" Type="http://schemas.openxmlformats.org/officeDocument/2006/relationships/image" Target="../media/image60.wmf"/><Relationship Id="rId22" Type="http://schemas.openxmlformats.org/officeDocument/2006/relationships/image" Target="../media/image64.wmf"/><Relationship Id="rId27" Type="http://schemas.openxmlformats.org/officeDocument/2006/relationships/oleObject" Target="../embeddings/oleObject19.bin"/><Relationship Id="rId30"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25.bin"/><Relationship Id="rId3" Type="http://schemas.openxmlformats.org/officeDocument/2006/relationships/notesSlide" Target="../notesSlides/notesSlide22.xml"/><Relationship Id="rId7" Type="http://schemas.openxmlformats.org/officeDocument/2006/relationships/oleObject" Target="../embeddings/oleObject22.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8.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70.wmf"/><Relationship Id="rId4" Type="http://schemas.openxmlformats.org/officeDocument/2006/relationships/image" Target="../media/image73.png"/><Relationship Id="rId9" Type="http://schemas.openxmlformats.org/officeDocument/2006/relationships/oleObject" Target="../embeddings/oleObject23.bin"/><Relationship Id="rId14"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5.wmf"/><Relationship Id="rId5" Type="http://schemas.openxmlformats.org/officeDocument/2006/relationships/oleObject" Target="../embeddings/oleObject27.bin"/><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0.wmf"/><Relationship Id="rId5" Type="http://schemas.openxmlformats.org/officeDocument/2006/relationships/oleObject" Target="../embeddings/oleObject30.bin"/><Relationship Id="rId4" Type="http://schemas.openxmlformats.org/officeDocument/2006/relationships/image" Target="../media/image7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83.wmf"/><Relationship Id="rId3" Type="http://schemas.openxmlformats.org/officeDocument/2006/relationships/image" Target="../media/image73.png"/><Relationship Id="rId7" Type="http://schemas.openxmlformats.org/officeDocument/2006/relationships/image" Target="../media/image69.wmf"/><Relationship Id="rId12" Type="http://schemas.openxmlformats.org/officeDocument/2006/relationships/oleObject" Target="../embeddings/oleObject35.bin"/><Relationship Id="rId17" Type="http://schemas.openxmlformats.org/officeDocument/2006/relationships/image" Target="../media/image85.wmf"/><Relationship Id="rId2" Type="http://schemas.openxmlformats.org/officeDocument/2006/relationships/slideLayout" Target="../slideLayouts/slideLayout2.xml"/><Relationship Id="rId16" Type="http://schemas.openxmlformats.org/officeDocument/2006/relationships/oleObject" Target="../embeddings/oleObject37.bin"/><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image" Target="../media/image82.wmf"/><Relationship Id="rId5" Type="http://schemas.openxmlformats.org/officeDocument/2006/relationships/image" Target="../media/image68.wmf"/><Relationship Id="rId15" Type="http://schemas.openxmlformats.org/officeDocument/2006/relationships/image" Target="../media/image8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81.wmf"/><Relationship Id="rId14"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81.wmf"/><Relationship Id="rId3" Type="http://schemas.openxmlformats.org/officeDocument/2006/relationships/image" Target="../media/image73.png"/><Relationship Id="rId7" Type="http://schemas.openxmlformats.org/officeDocument/2006/relationships/image" Target="../media/image69.wmf"/><Relationship Id="rId12" Type="http://schemas.openxmlformats.org/officeDocument/2006/relationships/oleObject" Target="../embeddings/oleObject33.bin"/><Relationship Id="rId17" Type="http://schemas.openxmlformats.org/officeDocument/2006/relationships/image" Target="../media/image89.wmf"/><Relationship Id="rId2" Type="http://schemas.openxmlformats.org/officeDocument/2006/relationships/slideLayout" Target="../slideLayouts/slideLayout2.xml"/><Relationship Id="rId16" Type="http://schemas.openxmlformats.org/officeDocument/2006/relationships/oleObject" Target="../embeddings/oleObject41.bin"/><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87.wmf"/><Relationship Id="rId5" Type="http://schemas.openxmlformats.org/officeDocument/2006/relationships/image" Target="../media/image68.wmf"/><Relationship Id="rId15" Type="http://schemas.openxmlformats.org/officeDocument/2006/relationships/image" Target="../media/image88.wmf"/><Relationship Id="rId10" Type="http://schemas.openxmlformats.org/officeDocument/2006/relationships/oleObject" Target="../embeddings/oleObject39.bin"/><Relationship Id="rId4" Type="http://schemas.openxmlformats.org/officeDocument/2006/relationships/oleObject" Target="../embeddings/oleObject31.bin"/><Relationship Id="rId9" Type="http://schemas.openxmlformats.org/officeDocument/2006/relationships/image" Target="../media/image86.wmf"/><Relationship Id="rId1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94.wmf"/><Relationship Id="rId18" Type="http://schemas.openxmlformats.org/officeDocument/2006/relationships/oleObject" Target="../embeddings/oleObject49.bin"/><Relationship Id="rId3" Type="http://schemas.openxmlformats.org/officeDocument/2006/relationships/notesSlide" Target="../notesSlides/notesSlide23.xml"/><Relationship Id="rId21" Type="http://schemas.openxmlformats.org/officeDocument/2006/relationships/image" Target="../media/image98.wmf"/><Relationship Id="rId7" Type="http://schemas.openxmlformats.org/officeDocument/2006/relationships/image" Target="../media/image91.wmf"/><Relationship Id="rId12" Type="http://schemas.openxmlformats.org/officeDocument/2006/relationships/oleObject" Target="../embeddings/oleObject46.bin"/><Relationship Id="rId17" Type="http://schemas.openxmlformats.org/officeDocument/2006/relationships/image" Target="../media/image9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10.vml"/><Relationship Id="rId6" Type="http://schemas.openxmlformats.org/officeDocument/2006/relationships/oleObject" Target="../embeddings/oleObject43.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23" Type="http://schemas.openxmlformats.org/officeDocument/2006/relationships/image" Target="../media/image99.wmf"/><Relationship Id="rId10" Type="http://schemas.openxmlformats.org/officeDocument/2006/relationships/oleObject" Target="../embeddings/oleObject45.bin"/><Relationship Id="rId19" Type="http://schemas.openxmlformats.org/officeDocument/2006/relationships/image" Target="../media/image97.wmf"/><Relationship Id="rId4" Type="http://schemas.openxmlformats.org/officeDocument/2006/relationships/oleObject" Target="../embeddings/oleObject42.bin"/><Relationship Id="rId9" Type="http://schemas.openxmlformats.org/officeDocument/2006/relationships/image" Target="../media/image92.w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56.bin"/><Relationship Id="rId3" Type="http://schemas.openxmlformats.org/officeDocument/2006/relationships/notesSlide" Target="../notesSlides/notesSlide24.xml"/><Relationship Id="rId7" Type="http://schemas.openxmlformats.org/officeDocument/2006/relationships/oleObject" Target="../embeddings/oleObject53.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8.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86.wmf"/><Relationship Id="rId4" Type="http://schemas.openxmlformats.org/officeDocument/2006/relationships/image" Target="../media/image760.png"/><Relationship Id="rId9" Type="http://schemas.openxmlformats.org/officeDocument/2006/relationships/oleObject" Target="../embeddings/oleObject54.bin"/><Relationship Id="rId14" Type="http://schemas.openxmlformats.org/officeDocument/2006/relationships/image" Target="../media/image8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863075" y="437937"/>
                <a:ext cx="1965474"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863075" y="437937"/>
                <a:ext cx="1965474"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endParaRPr lang="zh-TW" altLang="en-US" dirty="0"/>
          </a:p>
        </p:txBody>
      </p:sp>
      <p:sp>
        <p:nvSpPr>
          <p:cNvPr id="6" name="文字方塊 5"/>
          <p:cNvSpPr txBox="1"/>
          <p:nvPr/>
        </p:nvSpPr>
        <p:spPr>
          <a:xfrm>
            <a:off x="453728" y="2917882"/>
            <a:ext cx="3333777"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Gradient Descent</a:t>
            </a:r>
            <a:endParaRPr lang="zh-TW" altLang="en-US" sz="2800" b="1" i="1" u="sng" dirty="0"/>
          </a:p>
        </p:txBody>
      </p:sp>
      <p:sp>
        <p:nvSpPr>
          <p:cNvPr id="7" name="文字方塊 6"/>
          <p:cNvSpPr txBox="1"/>
          <p:nvPr/>
        </p:nvSpPr>
        <p:spPr>
          <a:xfrm>
            <a:off x="450892" y="3762655"/>
            <a:ext cx="4893086"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Stochastic Gradient Descent</a:t>
            </a:r>
            <a:endParaRPr lang="zh-TW" altLang="en-US" sz="2800" b="1" i="1" u="sng" dirty="0"/>
          </a:p>
        </p:txBody>
      </p:sp>
      <p:graphicFrame>
        <p:nvGraphicFramePr>
          <p:cNvPr id="8" name="Object 12"/>
          <p:cNvGraphicFramePr>
            <a:graphicFrameLocks noChangeAspect="1"/>
          </p:cNvGraphicFramePr>
          <p:nvPr>
            <p:extLst>
              <p:ext uri="{D42A27DB-BD31-4B8C-83A1-F6EECF244321}">
                <p14:modId xmlns:p14="http://schemas.microsoft.com/office/powerpoint/2010/main" val="2284574302"/>
              </p:ext>
            </p:extLst>
          </p:nvPr>
        </p:nvGraphicFramePr>
        <p:xfrm>
          <a:off x="3668413" y="2952411"/>
          <a:ext cx="3794905" cy="507623"/>
        </p:xfrm>
        <a:graphic>
          <a:graphicData uri="http://schemas.openxmlformats.org/presentationml/2006/ole">
            <mc:AlternateContent xmlns:mc="http://schemas.openxmlformats.org/markup-compatibility/2006">
              <mc:Choice xmlns:v="urn:schemas-microsoft-com:vml" Requires="v">
                <p:oleObj spid="_x0000_s7337" name="方程式" r:id="rId4" imgW="1257120" imgH="228600" progId="Equation.3">
                  <p:embed/>
                </p:oleObj>
              </mc:Choice>
              <mc:Fallback>
                <p:oleObj name="方程式" r:id="rId4" imgW="1257120" imgH="228600" progId="Equation.3">
                  <p:embed/>
                  <p:pic>
                    <p:nvPicPr>
                      <p:cNvPr id="8" name="Object 12"/>
                      <p:cNvPicPr>
                        <a:picLocks noChangeAspect="1" noChangeArrowheads="1"/>
                      </p:cNvPicPr>
                      <p:nvPr/>
                    </p:nvPicPr>
                    <p:blipFill>
                      <a:blip r:embed="rId5"/>
                      <a:srcRect/>
                      <a:stretch>
                        <a:fillRect/>
                      </a:stretch>
                    </p:blipFill>
                    <p:spPr bwMode="auto">
                      <a:xfrm>
                        <a:off x="3668413" y="2952411"/>
                        <a:ext cx="3794905" cy="50762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637566273"/>
              </p:ext>
            </p:extLst>
          </p:nvPr>
        </p:nvGraphicFramePr>
        <p:xfrm>
          <a:off x="5185842" y="5359151"/>
          <a:ext cx="3290888" cy="573087"/>
        </p:xfrm>
        <a:graphic>
          <a:graphicData uri="http://schemas.openxmlformats.org/presentationml/2006/ole">
            <mc:AlternateContent xmlns:mc="http://schemas.openxmlformats.org/markup-compatibility/2006">
              <mc:Choice xmlns:v="urn:schemas-microsoft-com:vml" Requires="v">
                <p:oleObj spid="_x0000_s7338" name="方程式" r:id="rId6" imgW="1307880" imgH="228600" progId="Equation.3">
                  <p:embed/>
                </p:oleObj>
              </mc:Choice>
              <mc:Fallback>
                <p:oleObj name="方程式" r:id="rId6" imgW="1307880" imgH="228600" progId="Equation.3">
                  <p:embed/>
                  <p:pic>
                    <p:nvPicPr>
                      <p:cNvPr id="10" name="Object 12"/>
                      <p:cNvPicPr>
                        <a:picLocks noChangeAspect="1" noChangeArrowheads="1"/>
                      </p:cNvPicPr>
                      <p:nvPr/>
                    </p:nvPicPr>
                    <p:blipFill>
                      <a:blip r:embed="rId7"/>
                      <a:srcRect/>
                      <a:stretch>
                        <a:fillRect/>
                      </a:stretch>
                    </p:blipFill>
                    <p:spPr bwMode="auto">
                      <a:xfrm>
                        <a:off x="5185842" y="5359151"/>
                        <a:ext cx="3290888" cy="573087"/>
                      </a:xfrm>
                      <a:prstGeom prst="rect">
                        <a:avLst/>
                      </a:prstGeom>
                      <a:noFill/>
                      <a:extLst/>
                    </p:spPr>
                  </p:pic>
                </p:oleObj>
              </mc:Fallback>
            </mc:AlternateContent>
          </a:graphicData>
        </a:graphic>
      </p:graphicFrame>
      <p:sp>
        <p:nvSpPr>
          <p:cNvPr id="11" name="文字方塊 10"/>
          <p:cNvSpPr txBox="1"/>
          <p:nvPr/>
        </p:nvSpPr>
        <p:spPr>
          <a:xfrm>
            <a:off x="756417" y="4483918"/>
            <a:ext cx="3815583" cy="523220"/>
          </a:xfrm>
          <a:prstGeom prst="rect">
            <a:avLst/>
          </a:prstGeom>
          <a:noFill/>
        </p:spPr>
        <p:txBody>
          <a:bodyPr wrap="square" rtlCol="0">
            <a:spAutoFit/>
          </a:bodyPr>
          <a:lstStyle/>
          <a:p>
            <a:r>
              <a:rPr lang="en-US" altLang="zh-TW" sz="2800" dirty="0"/>
              <a:t>Pick an example </a:t>
            </a:r>
            <a:r>
              <a:rPr lang="en-US" altLang="zh-TW" sz="2800" dirty="0" err="1"/>
              <a:t>x</a:t>
            </a:r>
            <a:r>
              <a:rPr lang="en-US" altLang="zh-TW" sz="2800" baseline="30000" dirty="0" err="1"/>
              <a:t>n</a:t>
            </a:r>
            <a:endParaRPr lang="zh-TW" altLang="en-US" sz="2800" baseline="30000" dirty="0"/>
          </a:p>
        </p:txBody>
      </p:sp>
      <p:sp>
        <p:nvSpPr>
          <p:cNvPr id="3" name="矩形 2"/>
          <p:cNvSpPr/>
          <p:nvPr/>
        </p:nvSpPr>
        <p:spPr>
          <a:xfrm>
            <a:off x="5175014" y="3762655"/>
            <a:ext cx="1656272" cy="5232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a:t>Faster!</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312285" y="1384426"/>
                <a:ext cx="4819461"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12285" y="1384426"/>
                <a:ext cx="4819461" cy="1354345"/>
              </a:xfrm>
              <a:prstGeom prst="rect">
                <a:avLst/>
              </a:prstGeom>
              <a:blipFill>
                <a:blip r:embed="rId8"/>
                <a:stretch>
                  <a:fillRect/>
                </a:stretch>
              </a:blipFill>
            </p:spPr>
            <p:txBody>
              <a:bodyPr/>
              <a:lstStyle/>
              <a:p>
                <a:r>
                  <a:rPr lang="zh-TW" altLang="en-US">
                    <a:noFill/>
                  </a:rPr>
                  <a:t> </a:t>
                </a:r>
              </a:p>
            </p:txBody>
          </p:sp>
        </mc:Fallback>
      </mc:AlternateContent>
      <p:sp>
        <p:nvSpPr>
          <p:cNvPr id="18" name="矩形 17"/>
          <p:cNvSpPr/>
          <p:nvPr/>
        </p:nvSpPr>
        <p:spPr>
          <a:xfrm>
            <a:off x="5022167" y="1689877"/>
            <a:ext cx="3754084" cy="8877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Loss is the summation over all training examples</a:t>
            </a:r>
            <a:endParaRPr lang="zh-TW" altLang="en-US" sz="2400" dirty="0"/>
          </a:p>
        </p:txBody>
      </p:sp>
      <mc:AlternateContent xmlns:mc="http://schemas.openxmlformats.org/markup-compatibility/2006" xmlns:a14="http://schemas.microsoft.com/office/drawing/2010/main">
        <mc:Choice Requires="a14">
          <p:sp>
            <p:nvSpPr>
              <p:cNvPr id="19" name="矩形 18"/>
              <p:cNvSpPr/>
              <p:nvPr/>
            </p:nvSpPr>
            <p:spPr>
              <a:xfrm>
                <a:off x="742585" y="4920280"/>
                <a:ext cx="4339713"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𝐿</m:t>
                          </m:r>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742585" y="4920280"/>
                <a:ext cx="4339713" cy="1354345"/>
              </a:xfrm>
              <a:prstGeom prst="rect">
                <a:avLst/>
              </a:prstGeom>
              <a:blipFill>
                <a:blip r:embed="rId9"/>
                <a:stretch>
                  <a:fillRect/>
                </a:stretch>
              </a:blipFill>
            </p:spPr>
            <p:txBody>
              <a:bodyPr/>
              <a:lstStyle/>
              <a:p>
                <a:r>
                  <a:rPr lang="zh-TW" altLang="en-US">
                    <a:noFill/>
                  </a:rPr>
                  <a:t> </a:t>
                </a:r>
              </a:p>
            </p:txBody>
          </p:sp>
        </mc:Fallback>
      </mc:AlternateContent>
      <p:sp>
        <p:nvSpPr>
          <p:cNvPr id="20" name="文字方塊 19"/>
          <p:cNvSpPr txBox="1"/>
          <p:nvPr/>
        </p:nvSpPr>
        <p:spPr>
          <a:xfrm>
            <a:off x="1297810" y="6043792"/>
            <a:ext cx="365669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Loss for only one example</a:t>
            </a:r>
            <a:endParaRPr lang="zh-TW" altLang="en-US" sz="2400" dirty="0"/>
          </a:p>
        </p:txBody>
      </p:sp>
    </p:spTree>
    <p:extLst>
      <p:ext uri="{BB962C8B-B14F-4D97-AF65-F5344CB8AC3E}">
        <p14:creationId xmlns:p14="http://schemas.microsoft.com/office/powerpoint/2010/main" val="350251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3" grpId="0" animBg="1"/>
      <p:bldP spid="15" grpId="0"/>
      <p:bldP spid="18" grpId="0" animBg="1"/>
      <p:bldP spid="19"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spTree>
    <p:extLst>
      <p:ext uri="{BB962C8B-B14F-4D97-AF65-F5344CB8AC3E}">
        <p14:creationId xmlns:p14="http://schemas.microsoft.com/office/powerpoint/2010/main" val="33448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7" cy="369332"/>
              </a:xfrm>
              <a:prstGeom prst="rect">
                <a:avLst/>
              </a:prstGeom>
              <a:blipFill>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837322" y="568200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837322" y="5682008"/>
                <a:ext cx="442301" cy="369332"/>
              </a:xfrm>
              <a:prstGeom prst="rect">
                <a:avLst/>
              </a:prstGeom>
              <a:blipFill>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95" name="文字方塊 94"/>
          <p:cNvSpPr txBox="1"/>
          <p:nvPr/>
        </p:nvSpPr>
        <p:spPr>
          <a:xfrm>
            <a:off x="5179448" y="904753"/>
            <a:ext cx="343890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Randomly initialize network parameters</a:t>
            </a:r>
            <a:endParaRPr lang="zh-TW" altLang="en-US" sz="2400" baseline="300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2" name="文字方塊 9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3" name="文字方塊 9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951196" y="5552015"/>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335426" y="608299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Repeat the above process</a:t>
            </a:r>
            <a:endParaRPr lang="zh-TW" altLang="en-US" sz="2400" dirty="0"/>
          </a:p>
        </p:txBody>
      </p:sp>
      <p:sp>
        <p:nvSpPr>
          <p:cNvPr id="3" name="文字方塊 2"/>
          <p:cNvSpPr txBox="1"/>
          <p:nvPr/>
        </p:nvSpPr>
        <p:spPr>
          <a:xfrm>
            <a:off x="3412177" y="156580"/>
            <a:ext cx="555948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We do not really minimize total loss!</a:t>
            </a:r>
            <a:endParaRPr lang="zh-TW" altLang="en-US" sz="2800" dirty="0"/>
          </a:p>
        </p:txBody>
      </p:sp>
    </p:spTree>
    <p:extLst>
      <p:ext uri="{BB962C8B-B14F-4D97-AF65-F5344CB8AC3E}">
        <p14:creationId xmlns:p14="http://schemas.microsoft.com/office/powerpoint/2010/main" val="8229919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pic>
        <p:nvPicPr>
          <p:cNvPr id="4" name="圖片 3"/>
          <p:cNvPicPr>
            <a:picLocks noChangeAspect="1"/>
          </p:cNvPicPr>
          <p:nvPr/>
        </p:nvPicPr>
        <p:blipFill>
          <a:blip r:embed="rId3"/>
          <a:stretch>
            <a:fillRect/>
          </a:stretch>
        </p:blipFill>
        <p:spPr>
          <a:xfrm>
            <a:off x="221016" y="1507902"/>
            <a:ext cx="8771898" cy="441579"/>
          </a:xfrm>
          <a:prstGeom prst="rect">
            <a:avLst/>
          </a:prstGeom>
        </p:spPr>
      </p:pic>
      <p:grpSp>
        <p:nvGrpSpPr>
          <p:cNvPr id="36" name="群組 35"/>
          <p:cNvGrpSpPr/>
          <p:nvPr/>
        </p:nvGrpSpPr>
        <p:grpSpPr>
          <a:xfrm>
            <a:off x="151086" y="2470838"/>
            <a:ext cx="4789170" cy="2364808"/>
            <a:chOff x="186028" y="1634942"/>
            <a:chExt cx="4789170" cy="2364808"/>
          </a:xfrm>
        </p:grpSpPr>
        <p:grpSp>
          <p:nvGrpSpPr>
            <p:cNvPr id="5" name="群組 4"/>
            <p:cNvGrpSpPr/>
            <p:nvPr/>
          </p:nvGrpSpPr>
          <p:grpSpPr>
            <a:xfrm>
              <a:off x="1258864" y="1778496"/>
              <a:ext cx="421911" cy="671513"/>
              <a:chOff x="510563" y="3417283"/>
              <a:chExt cx="421911" cy="671513"/>
            </a:xfrm>
          </p:grpSpPr>
          <p:sp>
            <p:nvSpPr>
              <p:cNvPr id="6" name="矩形 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7" name="矩形 6"/>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8" name="矩形 7"/>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9" name="文字方塊 8"/>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0" name="直線單箭頭接點 9"/>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11"/>
            <p:cNvGrpSpPr/>
            <p:nvPr/>
          </p:nvGrpSpPr>
          <p:grpSpPr>
            <a:xfrm>
              <a:off x="3426170" y="1778496"/>
              <a:ext cx="428323" cy="671513"/>
              <a:chOff x="507357" y="3417283"/>
              <a:chExt cx="428323" cy="671513"/>
            </a:xfrm>
          </p:grpSpPr>
          <p:sp>
            <p:nvSpPr>
              <p:cNvPr id="13" name="矩形 1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14" name="矩形 13"/>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15" name="矩形 14"/>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16" name="文字方塊 1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4"/>
                  <a:stretch>
                    <a:fillRect l="-18750" t="-16393" r="-48438" b="-24590"/>
                  </a:stretch>
                </a:blipFill>
              </p:spPr>
              <p:txBody>
                <a:bodyPr/>
                <a:lstStyle/>
                <a:p>
                  <a:r>
                    <a:rPr lang="zh-TW" altLang="en-US">
                      <a:noFill/>
                    </a:rPr>
                    <a:t> </a:t>
                  </a:r>
                </a:p>
              </p:txBody>
            </p:sp>
          </mc:Fallback>
        </mc:AlternateContent>
        <p:sp>
          <p:nvSpPr>
            <p:cNvPr id="17" name="左-右雙向箭號 16"/>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5"/>
                  <a:stretch>
                    <a:fillRect l="-23529" t="-1667" r="-9804" b="-8333"/>
                  </a:stretch>
                </a:blipFill>
              </p:spPr>
              <p:txBody>
                <a:bodyPr/>
                <a:lstStyle/>
                <a:p>
                  <a:r>
                    <a:rPr lang="zh-TW" altLang="en-US">
                      <a:noFill/>
                    </a:rPr>
                    <a:t> </a:t>
                  </a:r>
                </a:p>
              </p:txBody>
            </p:sp>
          </mc:Fallback>
        </mc:AlternateContent>
        <p:grpSp>
          <p:nvGrpSpPr>
            <p:cNvPr id="19" name="群組 18"/>
            <p:cNvGrpSpPr/>
            <p:nvPr/>
          </p:nvGrpSpPr>
          <p:grpSpPr>
            <a:xfrm>
              <a:off x="1209850" y="2586461"/>
              <a:ext cx="526106" cy="671513"/>
              <a:chOff x="458466" y="3417283"/>
              <a:chExt cx="526106" cy="671513"/>
            </a:xfrm>
          </p:grpSpPr>
          <p:sp>
            <p:nvSpPr>
              <p:cNvPr id="20" name="矩形 1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1" name="矩形 2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22" name="矩形 21"/>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23" name="直線單箭頭接點 22"/>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377157" y="2586461"/>
              <a:ext cx="532518" cy="671513"/>
              <a:chOff x="455261" y="3417283"/>
              <a:chExt cx="532518" cy="671513"/>
            </a:xfrm>
          </p:grpSpPr>
          <p:sp>
            <p:nvSpPr>
              <p:cNvPr id="26" name="矩形 2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7" name="矩形 2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28" name="矩形 27"/>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29" name="文字方塊 28"/>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6"/>
                  <a:stretch>
                    <a:fillRect l="-13953" t="-18033" r="-33721" b="-24590"/>
                  </a:stretch>
                </a:blipFill>
              </p:spPr>
              <p:txBody>
                <a:bodyPr/>
                <a:lstStyle/>
                <a:p>
                  <a:r>
                    <a:rPr lang="zh-TW" altLang="en-US">
                      <a:noFill/>
                    </a:rPr>
                    <a:t> </a:t>
                  </a:r>
                </a:p>
              </p:txBody>
            </p:sp>
          </mc:Fallback>
        </mc:AlternateContent>
        <p:sp>
          <p:nvSpPr>
            <p:cNvPr id="30" name="左-右雙向箭號 29"/>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1" name="文字方塊 30"/>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7"/>
                  <a:stretch>
                    <a:fillRect l="-16216" r="-5405" b="-6557"/>
                  </a:stretch>
                </a:blipFill>
              </p:spPr>
              <p:txBody>
                <a:bodyPr/>
                <a:lstStyle/>
                <a:p>
                  <a:r>
                    <a:rPr lang="zh-TW" altLang="en-US">
                      <a:noFill/>
                    </a:rPr>
                    <a:t> </a:t>
                  </a:r>
                </a:p>
              </p:txBody>
            </p:sp>
          </mc:Fallback>
        </mc:AlternateContent>
        <p:pic>
          <p:nvPicPr>
            <p:cNvPr id="32" name="圖片 31"/>
            <p:cNvPicPr preferRelativeResize="0">
              <a:picLocks/>
            </p:cNvPicPr>
            <p:nvPr/>
          </p:nvPicPr>
          <p:blipFill>
            <a:blip r:embed="rId8"/>
            <a:stretch>
              <a:fillRect/>
            </a:stretch>
          </p:blipFill>
          <p:spPr>
            <a:xfrm>
              <a:off x="853541" y="1961431"/>
              <a:ext cx="360000" cy="360000"/>
            </a:xfrm>
            <a:prstGeom prst="rect">
              <a:avLst/>
            </a:prstGeom>
            <a:ln w="38100">
              <a:solidFill>
                <a:schemeClr val="tx1"/>
              </a:solidFill>
            </a:ln>
          </p:spPr>
        </p:pic>
        <p:pic>
          <p:nvPicPr>
            <p:cNvPr id="33" name="圖片 32"/>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sp>
          <p:nvSpPr>
            <p:cNvPr id="34" name="文字方塊 33"/>
            <p:cNvSpPr txBox="1"/>
            <p:nvPr/>
          </p:nvSpPr>
          <p:spPr>
            <a:xfrm rot="16200000">
              <a:off x="-422074" y="2569533"/>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35" name="矩形 34"/>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9" name="直線接點 48"/>
          <p:cNvCxnSpPr/>
          <p:nvPr/>
        </p:nvCxnSpPr>
        <p:spPr>
          <a:xfrm>
            <a:off x="4606965" y="1851025"/>
            <a:ext cx="22262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7072631" y="1851025"/>
            <a:ext cx="17846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a:off x="3342215" y="1858521"/>
            <a:ext cx="2348841" cy="5883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6833213" y="1883446"/>
            <a:ext cx="1204203" cy="65128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08102" y="4743551"/>
            <a:ext cx="4395721" cy="523220"/>
          </a:xfrm>
          <a:prstGeom prst="rect">
            <a:avLst/>
          </a:prstGeom>
          <a:noFill/>
        </p:spPr>
        <p:txBody>
          <a:bodyPr wrap="square" rtlCol="0">
            <a:spAutoFit/>
          </a:bodyPr>
          <a:lstStyle/>
          <a:p>
            <a:pPr algn="ctr"/>
            <a:r>
              <a:rPr lang="en-US" altLang="zh-TW" sz="2800" dirty="0">
                <a:solidFill>
                  <a:srgbClr val="FF0000"/>
                </a:solidFill>
              </a:rPr>
              <a:t>100 examples in a mini-batch</a:t>
            </a:r>
            <a:endParaRPr lang="zh-TW" altLang="en-US" sz="2800" dirty="0">
              <a:solidFill>
                <a:srgbClr val="FF0000"/>
              </a:solidFill>
            </a:endParaRPr>
          </a:p>
        </p:txBody>
      </p:sp>
      <p:sp>
        <p:nvSpPr>
          <p:cNvPr id="57" name="文字方塊 56"/>
          <p:cNvSpPr txBox="1"/>
          <p:nvPr/>
        </p:nvSpPr>
        <p:spPr>
          <a:xfrm>
            <a:off x="3099285" y="6214730"/>
            <a:ext cx="2744816" cy="523220"/>
          </a:xfrm>
          <a:prstGeom prst="rect">
            <a:avLst/>
          </a:prstGeom>
          <a:noFill/>
        </p:spPr>
        <p:txBody>
          <a:bodyPr wrap="square" rtlCol="0">
            <a:spAutoFit/>
          </a:bodyPr>
          <a:lstStyle/>
          <a:p>
            <a:pPr algn="ctr"/>
            <a:r>
              <a:rPr lang="en-US" altLang="zh-TW" sz="2800" dirty="0">
                <a:solidFill>
                  <a:srgbClr val="0000FF"/>
                </a:solidFill>
              </a:rPr>
              <a:t>Repeat 20 times</a:t>
            </a:r>
            <a:endParaRPr lang="zh-TW" altLang="en-US" sz="2800" dirty="0">
              <a:solidFill>
                <a:srgbClr val="0000FF"/>
              </a:solidFill>
            </a:endParaRPr>
          </a:p>
        </p:txBody>
      </p:sp>
      <p:grpSp>
        <p:nvGrpSpPr>
          <p:cNvPr id="48" name="群組 47"/>
          <p:cNvGrpSpPr/>
          <p:nvPr/>
        </p:nvGrpSpPr>
        <p:grpSpPr>
          <a:xfrm>
            <a:off x="5053883" y="2470838"/>
            <a:ext cx="4032887" cy="4241231"/>
            <a:chOff x="5201053" y="1759132"/>
            <a:chExt cx="4032887" cy="4241231"/>
          </a:xfrm>
        </p:grpSpPr>
        <p:sp>
          <p:nvSpPr>
            <p:cNvPr id="55" name="文字方塊 54"/>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58" name="文字方塊 57"/>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mc:AlternateContent xmlns:mc="http://schemas.openxmlformats.org/markup-compatibility/2006" xmlns:a14="http://schemas.microsoft.com/office/drawing/2010/main">
          <mc:Choice Requires="a14">
            <p:sp>
              <p:nvSpPr>
                <p:cNvPr id="59" name="文字方塊 58"/>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0"/>
                  <a:stretch>
                    <a:fillRect l="-3403" t="-1639" r="-52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1"/>
                  <a:stretch>
                    <a:fillRect l="-3038" t="-1667" r="-506" b="-10000"/>
                  </a:stretch>
                </a:blipFill>
              </p:spPr>
              <p:txBody>
                <a:bodyPr/>
                <a:lstStyle/>
                <a:p>
                  <a:r>
                    <a:rPr lang="zh-TW" altLang="en-US">
                      <a:noFill/>
                    </a:rPr>
                    <a:t> </a:t>
                  </a:r>
                </a:p>
              </p:txBody>
            </p:sp>
          </mc:Fallback>
        </mc:AlternateContent>
        <p:sp>
          <p:nvSpPr>
            <p:cNvPr id="61" name="文字方塊 60"/>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62" name="文字方塊 6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63" name="文字方塊 6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64" name="文字方塊 63"/>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65" name="矩形 64"/>
            <p:cNvSpPr/>
            <p:nvPr/>
          </p:nvSpPr>
          <p:spPr>
            <a:xfrm>
              <a:off x="5991271" y="5553202"/>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66" name="矩形 65"/>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文字方塊 66"/>
          <p:cNvSpPr txBox="1"/>
          <p:nvPr/>
        </p:nvSpPr>
        <p:spPr>
          <a:xfrm>
            <a:off x="518748" y="5150312"/>
            <a:ext cx="2147431" cy="523220"/>
          </a:xfrm>
          <a:prstGeom prst="rect">
            <a:avLst/>
          </a:prstGeom>
          <a:noFill/>
        </p:spPr>
        <p:txBody>
          <a:bodyPr wrap="square" rtlCol="0">
            <a:spAutoFit/>
          </a:bodyPr>
          <a:lstStyle/>
          <a:p>
            <a:pPr algn="ctr"/>
            <a:r>
              <a:rPr lang="en-US" altLang="zh-TW" sz="2800" dirty="0">
                <a:solidFill>
                  <a:srgbClr val="FF0000"/>
                </a:solidFill>
              </a:rPr>
              <a:t>Batch size = 1</a:t>
            </a:r>
            <a:endParaRPr lang="zh-TW" altLang="en-US" sz="2800" dirty="0">
              <a:solidFill>
                <a:srgbClr val="FF0000"/>
              </a:solidFill>
            </a:endParaRPr>
          </a:p>
        </p:txBody>
      </p:sp>
      <p:sp>
        <p:nvSpPr>
          <p:cNvPr id="68" name="文字方塊 67"/>
          <p:cNvSpPr txBox="1"/>
          <p:nvPr/>
        </p:nvSpPr>
        <p:spPr>
          <a:xfrm>
            <a:off x="600781" y="5618131"/>
            <a:ext cx="4467000" cy="523220"/>
          </a:xfrm>
          <a:prstGeom prst="rect">
            <a:avLst/>
          </a:prstGeom>
          <a:noFill/>
        </p:spPr>
        <p:txBody>
          <a:bodyPr wrap="square" rtlCol="0">
            <a:spAutoFit/>
          </a:bodyPr>
          <a:lstStyle/>
          <a:p>
            <a:pPr algn="ctr"/>
            <a:r>
              <a:rPr lang="en-US" altLang="zh-TW" sz="2800" dirty="0">
                <a:solidFill>
                  <a:srgbClr val="FF0000"/>
                </a:solidFill>
              </a:rPr>
              <a:t>Stochastic gradient descent</a:t>
            </a:r>
            <a:endParaRPr lang="zh-TW" altLang="en-US" sz="2800" dirty="0">
              <a:solidFill>
                <a:srgbClr val="FF0000"/>
              </a:solidFill>
            </a:endParaRPr>
          </a:p>
        </p:txBody>
      </p:sp>
      <p:sp>
        <p:nvSpPr>
          <p:cNvPr id="37" name="箭號: 向右 36"/>
          <p:cNvSpPr/>
          <p:nvPr/>
        </p:nvSpPr>
        <p:spPr>
          <a:xfrm>
            <a:off x="2705962" y="5266771"/>
            <a:ext cx="495298" cy="3513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9" name="文字方塊 68"/>
          <p:cNvSpPr txBox="1"/>
          <p:nvPr/>
        </p:nvSpPr>
        <p:spPr>
          <a:xfrm>
            <a:off x="3447103" y="462077"/>
            <a:ext cx="5527667" cy="954107"/>
          </a:xfrm>
          <a:prstGeom prst="rect">
            <a:avLst/>
          </a:prstGeom>
          <a:noFill/>
        </p:spPr>
        <p:txBody>
          <a:bodyPr wrap="square" rtlCol="0">
            <a:spAutoFit/>
          </a:bodyPr>
          <a:lstStyle/>
          <a:p>
            <a:r>
              <a:rPr lang="en-US" altLang="zh-TW" sz="2800" dirty="0"/>
              <a:t>Batch size influences both </a:t>
            </a:r>
            <a:r>
              <a:rPr lang="en-US" altLang="zh-TW" sz="2800" b="1" i="1" dirty="0"/>
              <a:t>speed</a:t>
            </a:r>
            <a:r>
              <a:rPr lang="en-US" altLang="zh-TW" sz="2800" dirty="0"/>
              <a:t> and </a:t>
            </a:r>
            <a:r>
              <a:rPr lang="en-US" altLang="zh-TW" sz="2800" b="1" i="1" dirty="0"/>
              <a:t>performance</a:t>
            </a:r>
            <a:r>
              <a:rPr lang="en-US" altLang="zh-TW" sz="2800" dirty="0"/>
              <a:t>. You have to tune it.</a:t>
            </a:r>
            <a:endParaRPr lang="zh-TW" altLang="en-US" sz="2800" dirty="0"/>
          </a:p>
        </p:txBody>
      </p:sp>
    </p:spTree>
    <p:extLst>
      <p:ext uri="{BB962C8B-B14F-4D97-AF65-F5344CB8AC3E}">
        <p14:creationId xmlns:p14="http://schemas.microsoft.com/office/powerpoint/2010/main" val="23102101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7" grpId="0"/>
      <p:bldP spid="68" grpId="0"/>
      <p:bldP spid="37" grpId="0" animBg="1"/>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a:t>
            </a:r>
            <a:endParaRPr lang="zh-TW" altLang="en-US" dirty="0"/>
          </a:p>
        </p:txBody>
      </p:sp>
      <p:sp>
        <p:nvSpPr>
          <p:cNvPr id="3" name="內容版面配置區 2"/>
          <p:cNvSpPr>
            <a:spLocks noGrp="1"/>
          </p:cNvSpPr>
          <p:nvPr>
            <p:ph idx="1"/>
          </p:nvPr>
        </p:nvSpPr>
        <p:spPr/>
        <p:txBody>
          <a:bodyPr>
            <a:normAutofit/>
          </a:bodyPr>
          <a:lstStyle/>
          <a:p>
            <a:r>
              <a:rPr lang="en-US" altLang="zh-TW" sz="2400" dirty="0"/>
              <a:t>Smaller batch size means more updates in one epoch</a:t>
            </a:r>
          </a:p>
          <a:p>
            <a:pPr lvl="1"/>
            <a:r>
              <a:rPr lang="en-US" altLang="zh-TW" dirty="0"/>
              <a:t>E.g. 50000 examples</a:t>
            </a:r>
          </a:p>
          <a:p>
            <a:pPr lvl="1"/>
            <a:r>
              <a:rPr lang="en-US" altLang="zh-TW" dirty="0"/>
              <a:t>batch size = 1, 50000 updates in one epoch</a:t>
            </a:r>
          </a:p>
          <a:p>
            <a:pPr lvl="1"/>
            <a:r>
              <a:rPr lang="en-US" altLang="zh-TW" dirty="0"/>
              <a:t>batch size = 10, 5000 updates in one epoch</a:t>
            </a:r>
          </a:p>
        </p:txBody>
      </p:sp>
      <p:pic>
        <p:nvPicPr>
          <p:cNvPr id="4" name="圖片 3"/>
          <p:cNvPicPr>
            <a:picLocks noChangeAspect="1"/>
          </p:cNvPicPr>
          <p:nvPr/>
        </p:nvPicPr>
        <p:blipFill>
          <a:blip r:embed="rId3"/>
          <a:stretch>
            <a:fillRect/>
          </a:stretch>
        </p:blipFill>
        <p:spPr>
          <a:xfrm>
            <a:off x="1341600" y="3298600"/>
            <a:ext cx="6139608" cy="3304879"/>
          </a:xfrm>
          <a:prstGeom prst="rect">
            <a:avLst/>
          </a:prstGeom>
        </p:spPr>
      </p:pic>
      <p:sp>
        <p:nvSpPr>
          <p:cNvPr id="5" name="文字方塊 4"/>
          <p:cNvSpPr txBox="1"/>
          <p:nvPr/>
        </p:nvSpPr>
        <p:spPr>
          <a:xfrm>
            <a:off x="5630862" y="5119289"/>
            <a:ext cx="3401559" cy="830997"/>
          </a:xfrm>
          <a:prstGeom prst="rect">
            <a:avLst/>
          </a:prstGeom>
          <a:noFill/>
        </p:spPr>
        <p:txBody>
          <a:bodyPr wrap="square" rtlCol="0">
            <a:spAutoFit/>
          </a:bodyPr>
          <a:lstStyle/>
          <a:p>
            <a:r>
              <a:rPr lang="en-US" altLang="zh-TW" sz="2400" dirty="0"/>
              <a:t>GTX 980 on MNIST with 50000 training examples</a:t>
            </a:r>
            <a:endParaRPr lang="zh-TW" altLang="en-US" sz="2400" dirty="0"/>
          </a:p>
        </p:txBody>
      </p:sp>
      <p:sp>
        <p:nvSpPr>
          <p:cNvPr id="6" name="文字方塊 5"/>
          <p:cNvSpPr txBox="1"/>
          <p:nvPr/>
        </p:nvSpPr>
        <p:spPr>
          <a:xfrm>
            <a:off x="2254704" y="3566816"/>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7" name="文字方塊 6"/>
          <p:cNvSpPr txBox="1"/>
          <p:nvPr/>
        </p:nvSpPr>
        <p:spPr>
          <a:xfrm>
            <a:off x="6772276" y="2512525"/>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8" name="文字方塊 7"/>
          <p:cNvSpPr txBox="1"/>
          <p:nvPr/>
        </p:nvSpPr>
        <p:spPr>
          <a:xfrm>
            <a:off x="6772276" y="2998763"/>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9" name="文字方塊 8"/>
          <p:cNvSpPr txBox="1"/>
          <p:nvPr/>
        </p:nvSpPr>
        <p:spPr>
          <a:xfrm>
            <a:off x="3306536" y="5166082"/>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10" name="文字方塊 9"/>
          <p:cNvSpPr txBox="1"/>
          <p:nvPr/>
        </p:nvSpPr>
        <p:spPr>
          <a:xfrm>
            <a:off x="7655216" y="2538063"/>
            <a:ext cx="1190171" cy="461665"/>
          </a:xfrm>
          <a:prstGeom prst="rect">
            <a:avLst/>
          </a:prstGeom>
          <a:noFill/>
        </p:spPr>
        <p:txBody>
          <a:bodyPr wrap="square" rtlCol="0">
            <a:spAutoFit/>
          </a:bodyPr>
          <a:lstStyle/>
          <a:p>
            <a:r>
              <a:rPr lang="en-US" altLang="zh-TW" sz="2400" dirty="0"/>
              <a:t>1 epoch</a:t>
            </a:r>
            <a:endParaRPr lang="zh-TW" altLang="en-US" sz="2400" dirty="0"/>
          </a:p>
        </p:txBody>
      </p:sp>
      <p:sp>
        <p:nvSpPr>
          <p:cNvPr id="11" name="文字方塊 10"/>
          <p:cNvSpPr txBox="1"/>
          <p:nvPr/>
        </p:nvSpPr>
        <p:spPr>
          <a:xfrm>
            <a:off x="7655216" y="2979600"/>
            <a:ext cx="1488784" cy="461665"/>
          </a:xfrm>
          <a:prstGeom prst="rect">
            <a:avLst/>
          </a:prstGeom>
          <a:noFill/>
        </p:spPr>
        <p:txBody>
          <a:bodyPr wrap="square" rtlCol="0">
            <a:spAutoFit/>
          </a:bodyPr>
          <a:lstStyle/>
          <a:p>
            <a:r>
              <a:rPr lang="en-US" altLang="zh-TW" sz="2400" dirty="0"/>
              <a:t>10 epoch</a:t>
            </a:r>
            <a:endParaRPr lang="zh-TW" altLang="en-US" sz="2400" dirty="0"/>
          </a:p>
        </p:txBody>
      </p:sp>
      <p:sp>
        <p:nvSpPr>
          <p:cNvPr id="12" name="文字方塊 11"/>
          <p:cNvSpPr txBox="1"/>
          <p:nvPr/>
        </p:nvSpPr>
        <p:spPr>
          <a:xfrm>
            <a:off x="3797753" y="3558171"/>
            <a:ext cx="5047633" cy="830997"/>
          </a:xfrm>
          <a:prstGeom prst="rect">
            <a:avLst/>
          </a:prstGeom>
          <a:noFill/>
        </p:spPr>
        <p:txBody>
          <a:bodyPr wrap="square" rtlCol="0">
            <a:spAutoFit/>
          </a:bodyPr>
          <a:lstStyle/>
          <a:p>
            <a:r>
              <a:rPr lang="en-US" altLang="zh-TW" sz="2400" dirty="0"/>
              <a:t>Batch size = 1 and 10, update the same amount of times in the same period.</a:t>
            </a:r>
            <a:endParaRPr lang="zh-TW" altLang="en-US" sz="2400" dirty="0"/>
          </a:p>
        </p:txBody>
      </p:sp>
      <p:sp>
        <p:nvSpPr>
          <p:cNvPr id="13" name="文字方塊 12"/>
          <p:cNvSpPr txBox="1"/>
          <p:nvPr/>
        </p:nvSpPr>
        <p:spPr>
          <a:xfrm>
            <a:off x="3797754" y="4357787"/>
            <a:ext cx="5093380" cy="830997"/>
          </a:xfrm>
          <a:prstGeom prst="rect">
            <a:avLst/>
          </a:prstGeom>
          <a:noFill/>
        </p:spPr>
        <p:txBody>
          <a:bodyPr wrap="square" rtlCol="0">
            <a:spAutoFit/>
          </a:bodyPr>
          <a:lstStyle/>
          <a:p>
            <a:r>
              <a:rPr lang="en-US" altLang="zh-TW" sz="2400" dirty="0"/>
              <a:t>Batch size = 10 is more stable, converge faster </a:t>
            </a:r>
            <a:endParaRPr lang="zh-TW" altLang="en-US" sz="2400" dirty="0"/>
          </a:p>
        </p:txBody>
      </p:sp>
      <p:pic>
        <p:nvPicPr>
          <p:cNvPr id="14" name="圖片 13"/>
          <p:cNvPicPr>
            <a:picLocks noChangeAspect="1"/>
          </p:cNvPicPr>
          <p:nvPr/>
        </p:nvPicPr>
        <p:blipFill>
          <a:blip r:embed="rId4"/>
          <a:stretch>
            <a:fillRect/>
          </a:stretch>
        </p:blipFill>
        <p:spPr>
          <a:xfrm>
            <a:off x="568018" y="2879213"/>
            <a:ext cx="638695" cy="562052"/>
          </a:xfrm>
          <a:prstGeom prst="rect">
            <a:avLst/>
          </a:prstGeom>
        </p:spPr>
      </p:pic>
      <p:sp>
        <p:nvSpPr>
          <p:cNvPr id="15" name="矩形 14"/>
          <p:cNvSpPr/>
          <p:nvPr/>
        </p:nvSpPr>
        <p:spPr>
          <a:xfrm>
            <a:off x="4148895" y="461135"/>
            <a:ext cx="4571923" cy="95410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800" dirty="0"/>
              <a:t>Very large batch size can yield worse performance</a:t>
            </a:r>
            <a:endParaRPr lang="zh-TW" altLang="en-US" sz="2800" dirty="0"/>
          </a:p>
        </p:txBody>
      </p:sp>
    </p:spTree>
    <p:extLst>
      <p:ext uri="{BB962C8B-B14F-4D97-AF65-F5344CB8AC3E}">
        <p14:creationId xmlns:p14="http://schemas.microsoft.com/office/powerpoint/2010/main" val="11961572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P spid="7" grpId="0" animBg="1"/>
      <p:bldP spid="8" grpId="0" animBg="1"/>
      <p:bldP spid="9" grpId="0" animBg="1"/>
      <p:bldP spid="10" grpId="0"/>
      <p:bldP spid="11" grpId="0"/>
      <p:bldP spid="12" grpId="0"/>
      <p:bldP spid="13"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9461"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9462"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9463"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601928" y="4813178"/>
            <a:ext cx="2273284" cy="523220"/>
          </a:xfrm>
          <a:prstGeom prst="rect">
            <a:avLst/>
          </a:prstGeom>
          <a:noFill/>
        </p:spPr>
        <p:txBody>
          <a:bodyPr wrap="square" rtlCol="0">
            <a:spAutoFit/>
          </a:bodyPr>
          <a:lstStyle/>
          <a:p>
            <a:r>
              <a:rPr lang="en-US" altLang="zh-TW" sz="2800" dirty="0"/>
              <a:t>Forward pass</a:t>
            </a:r>
            <a:endParaRPr lang="zh-TW" altLang="en-US" sz="2800" dirty="0"/>
          </a:p>
        </p:txBody>
      </p:sp>
      <p:sp>
        <p:nvSpPr>
          <p:cNvPr id="86" name="文字方塊 85"/>
          <p:cNvSpPr txBox="1"/>
          <p:nvPr/>
        </p:nvSpPr>
        <p:spPr>
          <a:xfrm>
            <a:off x="4708241" y="4815545"/>
            <a:ext cx="3893477" cy="523220"/>
          </a:xfrm>
          <a:prstGeom prst="rect">
            <a:avLst/>
          </a:prstGeom>
          <a:noFill/>
        </p:spPr>
        <p:txBody>
          <a:bodyPr wrap="square" rtlCol="0">
            <a:spAutoFit/>
          </a:bodyPr>
          <a:lstStyle/>
          <a:p>
            <a:r>
              <a:rPr lang="en-US" altLang="zh-TW" sz="2800" dirty="0"/>
              <a:t>(Backward pass is similar)</a:t>
            </a:r>
            <a:endParaRPr lang="zh-TW" altLang="en-US" sz="2800" dirty="0"/>
          </a:p>
        </p:txBody>
      </p:sp>
    </p:spTree>
    <p:extLst>
      <p:ext uri="{BB962C8B-B14F-4D97-AF65-F5344CB8AC3E}">
        <p14:creationId xmlns:p14="http://schemas.microsoft.com/office/powerpoint/2010/main" val="30158356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P spid="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3" name="內容版面配置區 2"/>
          <p:cNvSpPr>
            <a:spLocks noGrp="1"/>
          </p:cNvSpPr>
          <p:nvPr>
            <p:ph idx="1"/>
          </p:nvPr>
        </p:nvSpPr>
        <p:spPr/>
        <p:txBody>
          <a:bodyPr/>
          <a:lstStyle/>
          <a:p>
            <a:r>
              <a:rPr lang="en-US" altLang="zh-TW" dirty="0"/>
              <a:t>Why mini-batch is faster than stochastic gradient descent?</a:t>
            </a:r>
            <a:endParaRPr lang="zh-TW" altLang="en-US" dirty="0"/>
          </a:p>
        </p:txBody>
      </p:sp>
      <p:sp>
        <p:nvSpPr>
          <p:cNvPr id="4" name="矩形 3"/>
          <p:cNvSpPr/>
          <p:nvPr/>
        </p:nvSpPr>
        <p:spPr>
          <a:xfrm>
            <a:off x="1936528" y="335474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9"/>
          <p:cNvSpPr/>
          <p:nvPr/>
        </p:nvSpPr>
        <p:spPr>
          <a:xfrm>
            <a:off x="5454650" y="3389153"/>
            <a:ext cx="1562100" cy="1068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8650" y="2741334"/>
            <a:ext cx="4257675" cy="461665"/>
          </a:xfrm>
          <a:prstGeom prst="rect">
            <a:avLst/>
          </a:prstGeom>
          <a:noFill/>
        </p:spPr>
        <p:txBody>
          <a:bodyPr wrap="square" rtlCol="0">
            <a:spAutoFit/>
          </a:bodyPr>
          <a:lstStyle/>
          <a:p>
            <a:r>
              <a:rPr lang="en-US" altLang="zh-TW" sz="2400" b="1" i="1" u="sng" dirty="0"/>
              <a:t>Stochastic Gradient Descent</a:t>
            </a:r>
            <a:endParaRPr lang="zh-TW" altLang="en-US" sz="2400" b="1" i="1" u="sng" dirty="0"/>
          </a:p>
        </p:txBody>
      </p:sp>
      <p:sp>
        <p:nvSpPr>
          <p:cNvPr id="18" name="文字方塊 17"/>
          <p:cNvSpPr txBox="1"/>
          <p:nvPr/>
        </p:nvSpPr>
        <p:spPr>
          <a:xfrm>
            <a:off x="628650" y="4558622"/>
            <a:ext cx="4257675" cy="461665"/>
          </a:xfrm>
          <a:prstGeom prst="rect">
            <a:avLst/>
          </a:prstGeom>
          <a:noFill/>
        </p:spPr>
        <p:txBody>
          <a:bodyPr wrap="square" rtlCol="0">
            <a:spAutoFit/>
          </a:bodyPr>
          <a:lstStyle/>
          <a:p>
            <a:r>
              <a:rPr lang="en-US" altLang="zh-TW" sz="2400" b="1" i="1" u="sng" dirty="0"/>
              <a:t>Mini-batch</a:t>
            </a:r>
            <a:endParaRPr lang="zh-TW" altLang="en-US" sz="2400" b="1" i="1" u="sng" dirty="0"/>
          </a:p>
        </p:txBody>
      </p:sp>
      <p:sp>
        <p:nvSpPr>
          <p:cNvPr id="23" name="矩形 22"/>
          <p:cNvSpPr/>
          <p:nvPr/>
        </p:nvSpPr>
        <p:spPr>
          <a:xfrm>
            <a:off x="4276097" y="5137468"/>
            <a:ext cx="1320313"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241282" y="4718526"/>
            <a:ext cx="1333500" cy="461665"/>
          </a:xfrm>
          <a:prstGeom prst="rect">
            <a:avLst/>
          </a:prstGeom>
          <a:noFill/>
        </p:spPr>
        <p:txBody>
          <a:bodyPr wrap="square" rtlCol="0">
            <a:spAutoFit/>
          </a:bodyPr>
          <a:lstStyle/>
          <a:p>
            <a:pPr algn="ctr"/>
            <a:r>
              <a:rPr lang="en-US" altLang="zh-TW" sz="2400" dirty="0"/>
              <a:t>matrix</a:t>
            </a:r>
            <a:endParaRPr lang="zh-TW" altLang="en-US" sz="2400" dirty="0"/>
          </a:p>
        </p:txBody>
      </p:sp>
      <p:sp>
        <p:nvSpPr>
          <p:cNvPr id="25" name="文字方塊 24"/>
          <p:cNvSpPr txBox="1"/>
          <p:nvPr/>
        </p:nvSpPr>
        <p:spPr>
          <a:xfrm>
            <a:off x="6128919" y="5362384"/>
            <a:ext cx="2502694"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Practically, which one is faster?</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448362" y="3673495"/>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448362" y="3673495"/>
                <a:ext cx="605102"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996835" y="370790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996835" y="3707901"/>
                <a:ext cx="605102"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13" name="群組 12"/>
          <p:cNvGrpSpPr/>
          <p:nvPr/>
        </p:nvGrpSpPr>
        <p:grpSpPr>
          <a:xfrm>
            <a:off x="2550461" y="5227272"/>
            <a:ext cx="1562100" cy="1068387"/>
            <a:chOff x="2236136" y="5406286"/>
            <a:chExt cx="1562100" cy="1068387"/>
          </a:xfrm>
        </p:grpSpPr>
        <p:sp>
          <p:nvSpPr>
            <p:cNvPr id="19" name="矩形 18"/>
            <p:cNvSpPr/>
            <p:nvPr/>
          </p:nvSpPr>
          <p:spPr>
            <a:xfrm>
              <a:off x="2236136" y="540628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2759299" y="573188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759299" y="5731881"/>
                  <a:ext cx="605102" cy="430887"/>
                </a:xfrm>
                <a:prstGeom prst="rect">
                  <a:avLst/>
                </a:prstGeom>
                <a:blipFill rotWithShape="0">
                  <a:blip r:embed="rId5"/>
                  <a:stretch>
                    <a:fillRect/>
                  </a:stretch>
                </a:blipFill>
              </p:spPr>
              <p:txBody>
                <a:bodyPr/>
                <a:lstStyle/>
                <a:p>
                  <a:r>
                    <a:rPr lang="zh-TW" altLang="en-US">
                      <a:noFill/>
                    </a:rPr>
                    <a:t> </a:t>
                  </a:r>
                </a:p>
              </p:txBody>
            </p:sp>
          </mc:Fallback>
        </mc:AlternateContent>
      </p:grpSp>
      <p:grpSp>
        <p:nvGrpSpPr>
          <p:cNvPr id="7" name="群組 6"/>
          <p:cNvGrpSpPr/>
          <p:nvPr/>
        </p:nvGrpSpPr>
        <p:grpSpPr>
          <a:xfrm>
            <a:off x="3678726" y="3369946"/>
            <a:ext cx="432000" cy="1068388"/>
            <a:chOff x="2456573" y="3474094"/>
            <a:chExt cx="432000" cy="1068388"/>
          </a:xfrm>
        </p:grpSpPr>
        <p:sp>
          <p:nvSpPr>
            <p:cNvPr id="5" name="矩形 4"/>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2528954" y="3775317"/>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528954" y="3775317"/>
                  <a:ext cx="283411" cy="430887"/>
                </a:xfrm>
                <a:prstGeom prst="rect">
                  <a:avLst/>
                </a:prstGeom>
                <a:blipFill>
                  <a:blip r:embed="rId6"/>
                  <a:stretch>
                    <a:fillRect/>
                  </a:stretch>
                </a:blipFill>
              </p:spPr>
              <p:txBody>
                <a:bodyPr/>
                <a:lstStyle/>
                <a:p>
                  <a:r>
                    <a:rPr lang="zh-TW" altLang="en-US">
                      <a:noFill/>
                    </a:rPr>
                    <a:t> </a:t>
                  </a:r>
                </a:p>
              </p:txBody>
            </p:sp>
          </mc:Fallback>
        </mc:AlternateContent>
      </p:grpSp>
      <p:grpSp>
        <p:nvGrpSpPr>
          <p:cNvPr id="8" name="群組 7"/>
          <p:cNvGrpSpPr/>
          <p:nvPr/>
        </p:nvGrpSpPr>
        <p:grpSpPr>
          <a:xfrm>
            <a:off x="7150098" y="3389153"/>
            <a:ext cx="432000" cy="1068388"/>
            <a:chOff x="5210173" y="3458894"/>
            <a:chExt cx="432000" cy="1068388"/>
          </a:xfrm>
        </p:grpSpPr>
        <p:sp>
          <p:nvSpPr>
            <p:cNvPr id="15" name="矩形 14"/>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273673" y="376154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273673" y="376154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grpSp>
        <p:nvGrpSpPr>
          <p:cNvPr id="32" name="群組 31"/>
          <p:cNvGrpSpPr/>
          <p:nvPr/>
        </p:nvGrpSpPr>
        <p:grpSpPr>
          <a:xfrm>
            <a:off x="4455729" y="5234559"/>
            <a:ext cx="432000" cy="1068388"/>
            <a:chOff x="2456573" y="3474094"/>
            <a:chExt cx="432000" cy="1068388"/>
          </a:xfrm>
        </p:grpSpPr>
        <p:sp>
          <p:nvSpPr>
            <p:cNvPr id="33" name="矩形 32"/>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p:cNvSpPr txBox="1"/>
                <p:nvPr/>
              </p:nvSpPr>
              <p:spPr>
                <a:xfrm>
                  <a:off x="2567949" y="376573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2567949" y="3765738"/>
                  <a:ext cx="283411" cy="430887"/>
                </a:xfrm>
                <a:prstGeom prst="rect">
                  <a:avLst/>
                </a:prstGeom>
                <a:blipFill rotWithShape="0">
                  <a:blip r:embed="rId8"/>
                  <a:stretch>
                    <a:fillRect/>
                  </a:stretch>
                </a:blipFill>
              </p:spPr>
              <p:txBody>
                <a:bodyPr/>
                <a:lstStyle/>
                <a:p>
                  <a:r>
                    <a:rPr lang="zh-TW" altLang="en-US">
                      <a:noFill/>
                    </a:rPr>
                    <a:t> </a:t>
                  </a:r>
                </a:p>
              </p:txBody>
            </p:sp>
          </mc:Fallback>
        </mc:AlternateContent>
      </p:grpSp>
      <p:grpSp>
        <p:nvGrpSpPr>
          <p:cNvPr id="35" name="群組 34"/>
          <p:cNvGrpSpPr/>
          <p:nvPr/>
        </p:nvGrpSpPr>
        <p:grpSpPr>
          <a:xfrm>
            <a:off x="5003992" y="5234559"/>
            <a:ext cx="432000" cy="1068388"/>
            <a:chOff x="5210173" y="3458894"/>
            <a:chExt cx="432000" cy="1068388"/>
          </a:xfrm>
        </p:grpSpPr>
        <p:sp>
          <p:nvSpPr>
            <p:cNvPr id="36" name="矩形 35"/>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5257446" y="374757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7446" y="3747578"/>
                  <a:ext cx="283411" cy="430887"/>
                </a:xfrm>
                <a:prstGeom prst="rect">
                  <a:avLst/>
                </a:prstGeom>
                <a:blipFill rotWithShape="0">
                  <a:blip r:embed="rId9"/>
                  <a:stretch>
                    <a:fillRect/>
                  </a:stretch>
                </a:blipFill>
              </p:spPr>
              <p:txBody>
                <a:bodyPr/>
                <a:lstStyle/>
                <a:p>
                  <a:r>
                    <a:rPr lang="zh-TW" altLang="en-US">
                      <a:noFill/>
                    </a:rPr>
                    <a:t> </a:t>
                  </a:r>
                </a:p>
              </p:txBody>
            </p:sp>
          </mc:Fallback>
        </mc:AlternateContent>
      </p:grpSp>
      <p:grpSp>
        <p:nvGrpSpPr>
          <p:cNvPr id="41" name="群組 40"/>
          <p:cNvGrpSpPr/>
          <p:nvPr/>
        </p:nvGrpSpPr>
        <p:grpSpPr>
          <a:xfrm>
            <a:off x="1184352" y="3336888"/>
            <a:ext cx="442314" cy="1068388"/>
            <a:chOff x="2456573" y="3474094"/>
            <a:chExt cx="442314" cy="1068388"/>
          </a:xfrm>
        </p:grpSpPr>
        <p:sp>
          <p:nvSpPr>
            <p:cNvPr id="42" name="矩形 41"/>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3" name="文字方塊 42"/>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0"/>
                  <a:stretch>
                    <a:fillRect/>
                  </a:stretch>
                </a:blipFill>
              </p:spPr>
              <p:txBody>
                <a:bodyPr/>
                <a:lstStyle/>
                <a:p>
                  <a:r>
                    <a:rPr lang="zh-TW" altLang="en-US">
                      <a:noFill/>
                    </a:rPr>
                    <a:t> </a:t>
                  </a:r>
                </a:p>
              </p:txBody>
            </p:sp>
          </mc:Fallback>
        </mc:AlternateContent>
      </p:grpSp>
      <p:sp>
        <p:nvSpPr>
          <p:cNvPr id="11" name="文字方塊 10"/>
          <p:cNvSpPr txBox="1"/>
          <p:nvPr/>
        </p:nvSpPr>
        <p:spPr>
          <a:xfrm>
            <a:off x="1488255" y="3638111"/>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4" name="群組 43"/>
          <p:cNvGrpSpPr/>
          <p:nvPr/>
        </p:nvGrpSpPr>
        <p:grpSpPr>
          <a:xfrm>
            <a:off x="4646616" y="3373053"/>
            <a:ext cx="456173" cy="1068388"/>
            <a:chOff x="2456573" y="3474094"/>
            <a:chExt cx="456173" cy="1068388"/>
          </a:xfrm>
        </p:grpSpPr>
        <p:sp>
          <p:nvSpPr>
            <p:cNvPr id="45" name="矩形 44"/>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6" name="文字方塊 45"/>
                <p:cNvSpPr txBox="1"/>
                <p:nvPr/>
              </p:nvSpPr>
              <p:spPr>
                <a:xfrm>
                  <a:off x="2480833" y="3772210"/>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480833" y="3772210"/>
                  <a:ext cx="431913" cy="430887"/>
                </a:xfrm>
                <a:prstGeom prst="rect">
                  <a:avLst/>
                </a:prstGeom>
                <a:blipFill rotWithShape="0">
                  <a:blip r:embed="rId11"/>
                  <a:stretch>
                    <a:fillRect/>
                  </a:stretch>
                </a:blipFill>
              </p:spPr>
              <p:txBody>
                <a:bodyPr/>
                <a:lstStyle/>
                <a:p>
                  <a:r>
                    <a:rPr lang="zh-TW" altLang="en-US">
                      <a:noFill/>
                    </a:rPr>
                    <a:t> </a:t>
                  </a:r>
                </a:p>
              </p:txBody>
            </p:sp>
          </mc:Fallback>
        </mc:AlternateContent>
      </p:grpSp>
      <p:sp>
        <p:nvSpPr>
          <p:cNvPr id="47" name="文字方塊 46"/>
          <p:cNvSpPr txBox="1"/>
          <p:nvPr/>
        </p:nvSpPr>
        <p:spPr>
          <a:xfrm>
            <a:off x="4950519" y="3674276"/>
            <a:ext cx="5660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8" name="文字方塊 47"/>
          <p:cNvSpPr txBox="1"/>
          <p:nvPr/>
        </p:nvSpPr>
        <p:spPr>
          <a:xfrm>
            <a:off x="7542635" y="3648356"/>
            <a:ext cx="1030836"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9" name="群組 48"/>
          <p:cNvGrpSpPr/>
          <p:nvPr/>
        </p:nvGrpSpPr>
        <p:grpSpPr>
          <a:xfrm>
            <a:off x="927644" y="5215050"/>
            <a:ext cx="442314" cy="1068388"/>
            <a:chOff x="2456573" y="3474094"/>
            <a:chExt cx="442314" cy="1068388"/>
          </a:xfrm>
        </p:grpSpPr>
        <p:sp>
          <p:nvSpPr>
            <p:cNvPr id="50" name="矩形 49"/>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2"/>
                  <a:stretch>
                    <a:fillRect/>
                  </a:stretch>
                </a:blipFill>
              </p:spPr>
              <p:txBody>
                <a:bodyPr/>
                <a:lstStyle/>
                <a:p>
                  <a:r>
                    <a:rPr lang="zh-TW" altLang="en-US">
                      <a:noFill/>
                    </a:rPr>
                    <a:t> </a:t>
                  </a:r>
                </a:p>
              </p:txBody>
            </p:sp>
          </mc:Fallback>
        </mc:AlternateContent>
      </p:grpSp>
      <p:sp>
        <p:nvSpPr>
          <p:cNvPr id="52" name="文字方塊 51"/>
          <p:cNvSpPr txBox="1"/>
          <p:nvPr/>
        </p:nvSpPr>
        <p:spPr>
          <a:xfrm>
            <a:off x="1992574" y="5516273"/>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459278" y="5227272"/>
            <a:ext cx="442314" cy="1068388"/>
            <a:chOff x="2456573" y="3474094"/>
            <a:chExt cx="442314" cy="1068388"/>
          </a:xfrm>
        </p:grpSpPr>
        <p:sp>
          <p:nvSpPr>
            <p:cNvPr id="54" name="矩形 53"/>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5" name="文字方塊 54"/>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3"/>
                  <a:stretch>
                    <a:fillRect/>
                  </a:stretch>
                </a:blipFill>
              </p:spPr>
              <p:txBody>
                <a:bodyPr/>
                <a:lstStyle/>
                <a:p>
                  <a:r>
                    <a:rPr lang="zh-TW" altLang="en-US">
                      <a:noFill/>
                    </a:rPr>
                    <a:t> </a:t>
                  </a:r>
                </a:p>
              </p:txBody>
            </p:sp>
          </mc:Fallback>
        </mc:AlternateContent>
      </p:grpSp>
      <p:sp>
        <p:nvSpPr>
          <p:cNvPr id="56" name="矩形 55"/>
          <p:cNvSpPr/>
          <p:nvPr/>
        </p:nvSpPr>
        <p:spPr>
          <a:xfrm>
            <a:off x="792291" y="5110532"/>
            <a:ext cx="1216585"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177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3" grpId="0" animBg="1"/>
      <p:bldP spid="24" grpId="0"/>
      <p:bldP spid="25" grpId="0" animBg="1"/>
      <p:bldP spid="6" grpId="0"/>
      <p:bldP spid="26" grpId="0"/>
      <p:bldP spid="11" grpId="0"/>
      <p:bldP spid="47" grpId="0"/>
      <p:bldP spid="48" grpId="0"/>
      <p:bldP spid="52"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053" name="方程式" r:id="rId3" imgW="139680" imgH="164880" progId="Equation.3">
                    <p:embed/>
                  </p:oleObj>
                </mc:Choice>
                <mc:Fallback>
                  <p:oleObj name="方程式" r:id="rId3" imgW="139680" imgH="164880" progId="Equation.3">
                    <p:embed/>
                    <p:pic>
                      <p:nvPicPr>
                        <p:cNvPr id="8" name="Object 12"/>
                        <p:cNvPicPr>
                          <a:picLocks noChangeAspect="1" noChangeArrowheads="1"/>
                        </p:cNvPicPr>
                        <p:nvPr/>
                      </p:nvPicPr>
                      <p:blipFill>
                        <a:blip r:embed="rId4"/>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054"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055" name="方程式" r:id="rId7" imgW="190440" imgH="215640" progId="Equation.3">
                    <p:embed/>
                  </p:oleObj>
                </mc:Choice>
                <mc:Fallback>
                  <p:oleObj name="方程式" r:id="rId7" imgW="190440" imgH="215640" progId="Equation.3">
                    <p:embed/>
                    <p:pic>
                      <p:nvPicPr>
                        <p:cNvPr id="11" name="Object 12"/>
                        <p:cNvPicPr>
                          <a:picLocks noChangeAspect="1" noChangeArrowheads="1"/>
                        </p:cNvPicPr>
                        <p:nvPr/>
                      </p:nvPicPr>
                      <p:blipFill>
                        <a:blip r:embed="rId8"/>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056" name="方程式" r:id="rId9" imgW="177480" imgH="228600" progId="Equation.3">
                    <p:embed/>
                  </p:oleObj>
                </mc:Choice>
                <mc:Fallback>
                  <p:oleObj name="方程式" r:id="rId9" imgW="177480" imgH="228600" progId="Equation.3">
                    <p:embed/>
                    <p:pic>
                      <p:nvPicPr>
                        <p:cNvPr id="16" name="Object 12"/>
                        <p:cNvPicPr>
                          <a:picLocks noChangeAspect="1" noChangeArrowheads="1"/>
                        </p:cNvPicPr>
                        <p:nvPr/>
                      </p:nvPicPr>
                      <p:blipFill>
                        <a:blip r:embed="rId10"/>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057" name="方程式" r:id="rId11" imgW="177480" imgH="228600" progId="Equation.3">
                    <p:embed/>
                  </p:oleObj>
                </mc:Choice>
                <mc:Fallback>
                  <p:oleObj name="方程式" r:id="rId11" imgW="177480" imgH="228600" progId="Equation.3">
                    <p:embed/>
                    <p:pic>
                      <p:nvPicPr>
                        <p:cNvPr id="18" name="Object 12"/>
                        <p:cNvPicPr>
                          <a:picLocks noChangeAspect="1" noChangeArrowheads="1"/>
                        </p:cNvPicPr>
                        <p:nvPr/>
                      </p:nvPicPr>
                      <p:blipFill>
                        <a:blip r:embed="rId12"/>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058" name="方程式" r:id="rId13" imgW="139680" imgH="139680" progId="Equation.3">
                      <p:embed/>
                    </p:oleObj>
                  </mc:Choice>
                  <mc:Fallback>
                    <p:oleObj name="方程式" r:id="rId13" imgW="139680" imgH="139680" progId="Equation.3">
                      <p:embed/>
                      <p:pic>
                        <p:nvPicPr>
                          <p:cNvPr id="23" name="Object 12"/>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059" name="方程式" r:id="rId15" imgW="126720" imgH="177480" progId="Equation.3">
                    <p:embed/>
                  </p:oleObj>
                </mc:Choice>
                <mc:Fallback>
                  <p:oleObj name="方程式" r:id="rId15" imgW="126720" imgH="177480" progId="Equation.3">
                    <p:embed/>
                    <p:pic>
                      <p:nvPicPr>
                        <p:cNvPr id="24"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9060"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9061" name="方程式" r:id="rId17" imgW="190440" imgH="215640" progId="Equation.3">
                  <p:embed/>
                </p:oleObj>
              </mc:Choice>
              <mc:Fallback>
                <p:oleObj name="方程式" r:id="rId17" imgW="190440" imgH="215640" progId="Equation.3">
                  <p:embed/>
                  <p:pic>
                    <p:nvPicPr>
                      <p:cNvPr id="11" name="Object 12"/>
                      <p:cNvPicPr>
                        <a:picLocks noChangeAspect="1" noChangeArrowheads="1"/>
                      </p:cNvPicPr>
                      <p:nvPr/>
                    </p:nvPicPr>
                    <p:blipFill>
                      <a:blip r:embed="rId18"/>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062" name="方程式" r:id="rId19" imgW="139680" imgH="164880" progId="Equation.3">
                    <p:embed/>
                  </p:oleObj>
                </mc:Choice>
                <mc:Fallback>
                  <p:oleObj name="方程式" r:id="rId19" imgW="139680" imgH="164880" progId="Equation.3">
                    <p:embed/>
                    <p:pic>
                      <p:nvPicPr>
                        <p:cNvPr id="8" name="Object 12"/>
                        <p:cNvPicPr>
                          <a:picLocks noChangeAspect="1" noChangeArrowheads="1"/>
                        </p:cNvPicPr>
                        <p:nvPr/>
                      </p:nvPicPr>
                      <p:blipFill>
                        <a:blip r:embed="rId20"/>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063"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064" name="方程式" r:id="rId21" imgW="190440" imgH="215640" progId="Equation.3">
                    <p:embed/>
                  </p:oleObj>
                </mc:Choice>
                <mc:Fallback>
                  <p:oleObj name="方程式" r:id="rId21" imgW="190440" imgH="215640" progId="Equation.3">
                    <p:embed/>
                    <p:pic>
                      <p:nvPicPr>
                        <p:cNvPr id="11" name="Object 12"/>
                        <p:cNvPicPr>
                          <a:picLocks noChangeAspect="1" noChangeArrowheads="1"/>
                        </p:cNvPicPr>
                        <p:nvPr/>
                      </p:nvPicPr>
                      <p:blipFill>
                        <a:blip r:embed="rId22"/>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065" name="方程式" r:id="rId23" imgW="177480" imgH="228600" progId="Equation.3">
                    <p:embed/>
                  </p:oleObj>
                </mc:Choice>
                <mc:Fallback>
                  <p:oleObj name="方程式" r:id="rId23" imgW="177480" imgH="228600" progId="Equation.3">
                    <p:embed/>
                    <p:pic>
                      <p:nvPicPr>
                        <p:cNvPr id="16" name="Object 12"/>
                        <p:cNvPicPr>
                          <a:picLocks noChangeAspect="1" noChangeArrowheads="1"/>
                        </p:cNvPicPr>
                        <p:nvPr/>
                      </p:nvPicPr>
                      <p:blipFill>
                        <a:blip r:embed="rId24"/>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066" name="方程式" r:id="rId25" imgW="177480" imgH="228600" progId="Equation.3">
                    <p:embed/>
                  </p:oleObj>
                </mc:Choice>
                <mc:Fallback>
                  <p:oleObj name="方程式" r:id="rId25" imgW="177480" imgH="228600" progId="Equation.3">
                    <p:embed/>
                    <p:pic>
                      <p:nvPicPr>
                        <p:cNvPr id="18" name="Object 12"/>
                        <p:cNvPicPr>
                          <a:picLocks noChangeAspect="1" noChangeArrowheads="1"/>
                        </p:cNvPicPr>
                        <p:nvPr/>
                      </p:nvPicPr>
                      <p:blipFill>
                        <a:blip r:embed="rId26"/>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067" name="方程式" r:id="rId27" imgW="139680" imgH="139680" progId="Equation.3">
                      <p:embed/>
                    </p:oleObj>
                  </mc:Choice>
                  <mc:Fallback>
                    <p:oleObj name="方程式" r:id="rId27" imgW="139680" imgH="139680" progId="Equation.3">
                      <p:embed/>
                      <p:pic>
                        <p:nvPicPr>
                          <p:cNvPr id="2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068" name="方程式" r:id="rId15" imgW="126720" imgH="177480" progId="Equation.3">
                    <p:embed/>
                  </p:oleObj>
                </mc:Choice>
                <mc:Fallback>
                  <p:oleObj name="方程式" r:id="rId15" imgW="126720" imgH="177480" progId="Equation.3">
                    <p:embed/>
                    <p:pic>
                      <p:nvPicPr>
                        <p:cNvPr id="22"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9069" name="方程式" r:id="rId5" imgW="177480" imgH="215640" progId="Equation.3">
                  <p:embed/>
                </p:oleObj>
              </mc:Choice>
              <mc:Fallback>
                <p:oleObj name="方程式" r:id="rId5" imgW="177480" imgH="215640" progId="Equation.3">
                  <p:embed/>
                  <p:pic>
                    <p:nvPicPr>
                      <p:cNvPr id="43" name="Object 12"/>
                      <p:cNvPicPr>
                        <a:picLocks noChangeAspect="1" noChangeArrowheads="1"/>
                      </p:cNvPicPr>
                      <p:nvPr/>
                    </p:nvPicPr>
                    <p:blipFill>
                      <a:blip r:embed="rId6"/>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9070" name="方程式" r:id="rId29" imgW="190440" imgH="215640" progId="Equation.3">
                  <p:embed/>
                </p:oleObj>
              </mc:Choice>
              <mc:Fallback>
                <p:oleObj name="方程式" r:id="rId29" imgW="190440" imgH="215640" progId="Equation.3">
                  <p:embed/>
                  <p:pic>
                    <p:nvPicPr>
                      <p:cNvPr id="44" name="Object 12"/>
                      <p:cNvPicPr>
                        <a:picLocks noChangeAspect="1" noChangeArrowheads="1"/>
                      </p:cNvPicPr>
                      <p:nvPr/>
                    </p:nvPicPr>
                    <p:blipFill>
                      <a:blip r:embed="rId18"/>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0"/>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68157"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68157" cy="563744"/>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332195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434"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435"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436"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437"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438"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365"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366"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367"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40"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41"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637"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638"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639"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640"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641"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642"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643"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725"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726"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727"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728"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729"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730"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731"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5962"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5963"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5964"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5965"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5966"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5967"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5968"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5969"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5970"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5971"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5972"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577"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49089781"/>
              </p:ext>
            </p:extLst>
          </p:nvPr>
        </p:nvGraphicFramePr>
        <p:xfrm>
          <a:off x="3592513" y="3916363"/>
          <a:ext cx="2841625" cy="2011362"/>
        </p:xfrm>
        <a:graphic>
          <a:graphicData uri="http://schemas.openxmlformats.org/presentationml/2006/ole">
            <mc:AlternateContent xmlns:mc="http://schemas.openxmlformats.org/markup-compatibility/2006">
              <mc:Choice xmlns:v="urn:schemas-microsoft-com:vml" Requires="v">
                <p:oleObj spid="_x0000_s13578" name="方程式" r:id="rId7" imgW="1218960" imgH="863280" progId="Equation.3">
                  <p:embed/>
                </p:oleObj>
              </mc:Choice>
              <mc:Fallback>
                <p:oleObj name="方程式" r:id="rId7" imgW="1218960" imgH="863280" progId="Equation.3">
                  <p:embed/>
                  <p:pic>
                    <p:nvPicPr>
                      <p:cNvPr id="46" name="Object 12"/>
                      <p:cNvPicPr>
                        <a:picLocks noChangeAspect="1" noChangeArrowheads="1"/>
                      </p:cNvPicPr>
                      <p:nvPr/>
                    </p:nvPicPr>
                    <p:blipFill>
                      <a:blip r:embed="rId8"/>
                      <a:srcRect/>
                      <a:stretch>
                        <a:fillRect/>
                      </a:stretch>
                    </p:blipFill>
                    <p:spPr bwMode="auto">
                      <a:xfrm>
                        <a:off x="3592513" y="3916363"/>
                        <a:ext cx="2841625" cy="2011362"/>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579"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580"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581"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887422" y="2231407"/>
            <a:ext cx="3215178" cy="2626561"/>
          </a:xfrm>
          <a:prstGeom prst="rect">
            <a:avLst/>
          </a:prstGeom>
        </p:spPr>
      </p:pic>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near a local minima</a:t>
            </a:r>
            <a:endParaRPr lang="zh-TW" altLang="en-US" sz="2800" dirty="0"/>
          </a:p>
        </p:txBody>
      </p:sp>
      <p:pic>
        <p:nvPicPr>
          <p:cNvPr id="4" name="圖片 3"/>
          <p:cNvPicPr>
            <a:picLocks noChangeAspect="1"/>
          </p:cNvPicPr>
          <p:nvPr/>
        </p:nvPicPr>
        <p:blipFill>
          <a:blip r:embed="rId4"/>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33334" y="3558130"/>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169782" y="3889829"/>
            <a:ext cx="177228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400" dirty="0"/>
              <a:t>local minima</a:t>
            </a:r>
            <a:endParaRPr lang="zh-TW" altLang="en-US" sz="2400" dirty="0"/>
          </a:p>
        </p:txBody>
      </p:sp>
      <p:pic>
        <p:nvPicPr>
          <p:cNvPr id="18434" name="Picture 2" descr="「saddle point」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074" y="4120662"/>
            <a:ext cx="3708400" cy="2892552"/>
          </a:xfrm>
          <a:prstGeom prst="rect">
            <a:avLst/>
          </a:prstGeom>
          <a:noFill/>
          <a:extLst>
            <a:ext uri="{909E8E84-426E-40DD-AFC4-6F175D3DCCD1}">
              <a14:hiddenFill xmlns:a14="http://schemas.microsoft.com/office/drawing/2010/main">
                <a:solidFill>
                  <a:srgbClr val="FFFFFF"/>
                </a:solidFill>
              </a14:hiddenFill>
            </a:ext>
          </a:extLst>
        </p:spPr>
      </p:pic>
      <p:sp>
        <p:nvSpPr>
          <p:cNvPr id="12" name="橢圓 11"/>
          <p:cNvSpPr/>
          <p:nvPr/>
        </p:nvSpPr>
        <p:spPr>
          <a:xfrm>
            <a:off x="6232034" y="5424397"/>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169782" y="5698093"/>
            <a:ext cx="177228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TW" sz="2400" dirty="0"/>
              <a:t>How about saddle point?</a:t>
            </a:r>
            <a:endParaRPr lang="zh-TW" altLang="en-US" sz="2400" dirty="0"/>
          </a:p>
        </p:txBody>
      </p:sp>
      <p:sp>
        <p:nvSpPr>
          <p:cNvPr id="16" name="矩形 15"/>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562400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around a critical point</a:t>
            </a:r>
            <a:endParaRPr lang="zh-TW" altLang="en-US" sz="2800" dirty="0"/>
          </a:p>
        </p:txBody>
      </p:sp>
      <p:pic>
        <p:nvPicPr>
          <p:cNvPr id="4" name="圖片 3"/>
          <p:cNvPicPr>
            <a:picLocks noChangeAspect="1"/>
          </p:cNvPicPr>
          <p:nvPr/>
        </p:nvPicPr>
        <p:blipFill>
          <a:blip r:embed="rId3"/>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4"/>
          <a:stretch>
            <a:fillRect/>
          </a:stretch>
        </p:blipFill>
        <p:spPr>
          <a:xfrm>
            <a:off x="4619790" y="2757755"/>
            <a:ext cx="3895560" cy="3740916"/>
          </a:xfrm>
          <a:prstGeom prst="rect">
            <a:avLst/>
          </a:prstGeom>
        </p:spPr>
      </p:pic>
      <p:sp>
        <p:nvSpPr>
          <p:cNvPr id="8" name="文字方塊 7"/>
          <p:cNvSpPr txBox="1"/>
          <p:nvPr/>
        </p:nvSpPr>
        <p:spPr>
          <a:xfrm>
            <a:off x="6934200" y="4799663"/>
            <a:ext cx="876300" cy="523220"/>
          </a:xfrm>
          <a:prstGeom prst="rect">
            <a:avLst/>
          </a:prstGeom>
          <a:noFill/>
        </p:spPr>
        <p:txBody>
          <a:bodyPr wrap="square" rtlCol="0">
            <a:spAutoFit/>
          </a:bodyPr>
          <a:lstStyle/>
          <a:p>
            <a:pPr algn="ctr"/>
            <a:r>
              <a:rPr lang="en-US" altLang="zh-TW" sz="2800" dirty="0">
                <a:solidFill>
                  <a:srgbClr val="FF0000"/>
                </a:solidFill>
              </a:rPr>
              <a:t>!!!</a:t>
            </a:r>
            <a:endParaRPr lang="zh-TW" altLang="en-US" sz="2800" dirty="0">
              <a:solidFill>
                <a:srgbClr val="FF0000"/>
              </a:solidFill>
            </a:endParaRPr>
          </a:p>
        </p:txBody>
      </p:sp>
      <p:sp>
        <p:nvSpPr>
          <p:cNvPr id="11" name="矩形 10"/>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990357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197"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parameters</a:t>
            </a:r>
          </a:p>
        </p:txBody>
      </p:sp>
      <mc:AlternateContent xmlns:mc="http://schemas.openxmlformats.org/markup-compatibility/2006" xmlns:a14="http://schemas.microsoft.com/office/drawing/2010/main">
        <mc:Choice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908</TotalTime>
  <Words>2134</Words>
  <Application>Microsoft Office PowerPoint</Application>
  <PresentationFormat>如螢幕大小 (4:3)</PresentationFormat>
  <Paragraphs>545</Paragraphs>
  <Slides>42</Slides>
  <Notes>26</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42</vt:i4>
      </vt:variant>
    </vt:vector>
  </HeadingPairs>
  <TitlesOfParts>
    <vt:vector size="50" baseType="lpstr">
      <vt:lpstr>新細明體</vt:lpstr>
      <vt:lpstr>Arial</vt:lpstr>
      <vt:lpstr>Calibri</vt:lpstr>
      <vt:lpstr>Calibri Light</vt:lpstr>
      <vt:lpstr>Cambria Math</vt:lpstr>
      <vt:lpstr>Wingdings</vt:lpstr>
      <vt:lpstr>Office 佈景主題</vt:lpstr>
      <vt:lpstr>方程式</vt:lpstr>
      <vt:lpstr>Gradient Descent</vt:lpstr>
      <vt:lpstr>Review: Gradient Descent</vt:lpstr>
      <vt:lpstr>Review: Gradient Descent </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Stochastic Gradient Descent</vt:lpstr>
      <vt:lpstr>Stochastic Gradient Descent</vt:lpstr>
      <vt:lpstr>Mini-batch</vt:lpstr>
      <vt:lpstr>Mini-batch</vt:lpstr>
      <vt:lpstr>Speed </vt:lpstr>
      <vt:lpstr>Speed - Matrix Operation </vt:lpstr>
      <vt:lpstr>Speed - Matrix Operation </vt:lpstr>
      <vt:lpstr>Gradient Descent</vt:lpstr>
      <vt:lpstr>Feature Scaling</vt:lpstr>
      <vt:lpstr>Feature Scaling</vt:lpstr>
      <vt:lpstr>Feature Scaling</vt:lpstr>
      <vt:lpstr>Gradient Descent</vt:lpstr>
      <vt:lpstr>Question</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More Limitation  of Gradient Descent</vt:lpstr>
      <vt:lpstr>More Limitation  of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Hung-yi Lee</cp:lastModifiedBy>
  <cp:revision>51</cp:revision>
  <dcterms:created xsi:type="dcterms:W3CDTF">2016-10-02T07:35:40Z</dcterms:created>
  <dcterms:modified xsi:type="dcterms:W3CDTF">2018-02-09T17:49:31Z</dcterms:modified>
</cp:coreProperties>
</file>