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329" r:id="rId3"/>
    <p:sldId id="258" r:id="rId4"/>
    <p:sldId id="259" r:id="rId5"/>
    <p:sldId id="261" r:id="rId6"/>
    <p:sldId id="262" r:id="rId7"/>
    <p:sldId id="263" r:id="rId8"/>
    <p:sldId id="335" r:id="rId9"/>
    <p:sldId id="326" r:id="rId10"/>
    <p:sldId id="264" r:id="rId11"/>
    <p:sldId id="265" r:id="rId12"/>
    <p:sldId id="266" r:id="rId13"/>
    <p:sldId id="267" r:id="rId14"/>
    <p:sldId id="268" r:id="rId15"/>
    <p:sldId id="319" r:id="rId16"/>
    <p:sldId id="318" r:id="rId17"/>
    <p:sldId id="320" r:id="rId18"/>
    <p:sldId id="336" r:id="rId19"/>
    <p:sldId id="337" r:id="rId20"/>
    <p:sldId id="338" r:id="rId21"/>
    <p:sldId id="339" r:id="rId22"/>
    <p:sldId id="340" r:id="rId23"/>
    <p:sldId id="34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791" autoAdjust="0"/>
  </p:normalViewPr>
  <p:slideViewPr>
    <p:cSldViewPr snapToGrid="0">
      <p:cViewPr varScale="1">
        <p:scale>
          <a:sx n="63" d="100"/>
          <a:sy n="63" d="100"/>
        </p:scale>
        <p:origin x="16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056E3-0A40-44E9-9321-9290D8B4CED1}" type="datetimeFigureOut">
              <a:rPr lang="zh-TW" altLang="en-US" smtClean="0"/>
              <a:t>2018/2/10</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8C4C38-2DDC-4A21-B555-9DECA430456E}" type="slidenum">
              <a:rPr lang="zh-TW" altLang="en-US" smtClean="0"/>
              <a:t>‹#›</a:t>
            </a:fld>
            <a:endParaRPr lang="zh-TW" altLang="en-US"/>
          </a:p>
        </p:txBody>
      </p:sp>
    </p:spTree>
    <p:extLst>
      <p:ext uri="{BB962C8B-B14F-4D97-AF65-F5344CB8AC3E}">
        <p14:creationId xmlns:p14="http://schemas.microsoft.com/office/powerpoint/2010/main" val="313411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http://www.deeplearningbook.org/contents/autoencoders.html</a:t>
            </a:r>
          </a:p>
          <a:p>
            <a:endParaRPr lang="en-US" altLang="zh-TW" dirty="0"/>
          </a:p>
          <a:p>
            <a:r>
              <a:rPr lang="en-US" altLang="zh-TW" dirty="0"/>
              <a:t>Output</a:t>
            </a:r>
          </a:p>
          <a:p>
            <a:r>
              <a:rPr lang="en-US" altLang="zh-TW" dirty="0"/>
              <a:t>	- idea of compressions</a:t>
            </a:r>
          </a:p>
          <a:p>
            <a:r>
              <a:rPr lang="en-US" altLang="zh-TW" dirty="0"/>
              <a:t>	-</a:t>
            </a:r>
            <a:r>
              <a:rPr lang="en-US" altLang="zh-TW" dirty="0" err="1"/>
              <a:t>audoencoder</a:t>
            </a:r>
            <a:endParaRPr lang="en-US" altLang="zh-TW" dirty="0"/>
          </a:p>
          <a:p>
            <a:r>
              <a:rPr lang="en-US" altLang="zh-TW" dirty="0"/>
              <a:t>	- application</a:t>
            </a:r>
          </a:p>
          <a:p>
            <a:r>
              <a:rPr lang="en-US" altLang="zh-TW" dirty="0"/>
              <a:t>		retrieval</a:t>
            </a:r>
          </a:p>
          <a:p>
            <a:r>
              <a:rPr lang="en-US" altLang="zh-TW" dirty="0"/>
              <a:t>		image</a:t>
            </a:r>
          </a:p>
          <a:p>
            <a:r>
              <a:rPr lang="en-US" altLang="zh-TW" dirty="0"/>
              <a:t>	-also as </a:t>
            </a:r>
            <a:r>
              <a:rPr lang="en-US" altLang="zh-TW" dirty="0" err="1"/>
              <a:t>initilization</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1</a:t>
            </a:fld>
            <a:endParaRPr lang="zh-TW" altLang="en-US"/>
          </a:p>
        </p:txBody>
      </p:sp>
    </p:spTree>
    <p:extLst>
      <p:ext uri="{BB962C8B-B14F-4D97-AF65-F5344CB8AC3E}">
        <p14:creationId xmlns:p14="http://schemas.microsoft.com/office/powerpoint/2010/main" val="36309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Direct compute on pixel</a:t>
            </a:r>
            <a:r>
              <a:rPr lang="en-US" altLang="zh-TW" baseline="0" dirty="0"/>
              <a:t> label is slow!</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12</a:t>
            </a:fld>
            <a:endParaRPr lang="zh-TW" altLang="en-US"/>
          </a:p>
        </p:txBody>
      </p:sp>
    </p:spTree>
    <p:extLst>
      <p:ext uri="{BB962C8B-B14F-4D97-AF65-F5344CB8AC3E}">
        <p14:creationId xmlns:p14="http://schemas.microsoft.com/office/powerpoint/2010/main" val="1447806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CA" altLang="zh-TW" sz="1200" dirty="0">
                <a:latin typeface="Arial" charset="0"/>
              </a:rPr>
              <a:t>Reconstructions of 32x32 color images from 256-bit codes</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13</a:t>
            </a:fld>
            <a:endParaRPr lang="zh-TW" altLang="en-US"/>
          </a:p>
        </p:txBody>
      </p:sp>
    </p:spTree>
    <p:extLst>
      <p:ext uri="{BB962C8B-B14F-4D97-AF65-F5344CB8AC3E}">
        <p14:creationId xmlns:p14="http://schemas.microsoft.com/office/powerpoint/2010/main" val="2684111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faster</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14</a:t>
            </a:fld>
            <a:endParaRPr lang="zh-TW" altLang="en-US"/>
          </a:p>
        </p:txBody>
      </p:sp>
    </p:spTree>
    <p:extLst>
      <p:ext uri="{BB962C8B-B14F-4D97-AF65-F5344CB8AC3E}">
        <p14:creationId xmlns:p14="http://schemas.microsoft.com/office/powerpoint/2010/main" val="1896612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這個圖可能有問題</a:t>
            </a:r>
            <a:r>
              <a:rPr lang="en-US" altLang="zh-TW" dirty="0"/>
              <a:t>!</a:t>
            </a:r>
            <a:endParaRPr lang="zh-TW" altLang="en-US" dirty="0"/>
          </a:p>
        </p:txBody>
      </p:sp>
      <p:sp>
        <p:nvSpPr>
          <p:cNvPr id="4" name="投影片編號版面配置區 3"/>
          <p:cNvSpPr>
            <a:spLocks noGrp="1"/>
          </p:cNvSpPr>
          <p:nvPr>
            <p:ph type="sldNum" sz="quarter" idx="10"/>
          </p:nvPr>
        </p:nvSpPr>
        <p:spPr/>
        <p:txBody>
          <a:bodyPr/>
          <a:lstStyle/>
          <a:p>
            <a:fld id="{708C4C38-2DDC-4A21-B555-9DECA430456E}" type="slidenum">
              <a:rPr lang="zh-TW" altLang="en-US" smtClean="0"/>
              <a:t>15</a:t>
            </a:fld>
            <a:endParaRPr lang="zh-TW" altLang="en-US"/>
          </a:p>
        </p:txBody>
      </p:sp>
    </p:spTree>
    <p:extLst>
      <p:ext uri="{BB962C8B-B14F-4D97-AF65-F5344CB8AC3E}">
        <p14:creationId xmlns:p14="http://schemas.microsoft.com/office/powerpoint/2010/main" val="1150040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18</a:t>
            </a:fld>
            <a:endParaRPr lang="zh-TW" altLang="en-US"/>
          </a:p>
        </p:txBody>
      </p:sp>
    </p:spTree>
    <p:extLst>
      <p:ext uri="{BB962C8B-B14F-4D97-AF65-F5344CB8AC3E}">
        <p14:creationId xmlns:p14="http://schemas.microsoft.com/office/powerpoint/2010/main" val="797537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19</a:t>
            </a:fld>
            <a:endParaRPr lang="zh-TW" altLang="en-US"/>
          </a:p>
        </p:txBody>
      </p:sp>
    </p:spTree>
    <p:extLst>
      <p:ext uri="{BB962C8B-B14F-4D97-AF65-F5344CB8AC3E}">
        <p14:creationId xmlns:p14="http://schemas.microsoft.com/office/powerpoint/2010/main" val="1568390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20</a:t>
            </a:fld>
            <a:endParaRPr lang="zh-TW" altLang="en-US"/>
          </a:p>
        </p:txBody>
      </p:sp>
    </p:spTree>
    <p:extLst>
      <p:ext uri="{BB962C8B-B14F-4D97-AF65-F5344CB8AC3E}">
        <p14:creationId xmlns:p14="http://schemas.microsoft.com/office/powerpoint/2010/main" val="569295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21</a:t>
            </a:fld>
            <a:endParaRPr lang="zh-TW" altLang="en-US"/>
          </a:p>
        </p:txBody>
      </p:sp>
    </p:spTree>
    <p:extLst>
      <p:ext uri="{BB962C8B-B14F-4D97-AF65-F5344CB8AC3E}">
        <p14:creationId xmlns:p14="http://schemas.microsoft.com/office/powerpoint/2010/main" val="717889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SOM: http://alaric-research.blogspot.tw/2011/02/self-organizing-map.html</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708C4C38-2DDC-4A21-B555-9DECA430456E}" type="slidenum">
              <a:rPr lang="zh-TW" altLang="en-US" smtClean="0"/>
              <a:t>22</a:t>
            </a:fld>
            <a:endParaRPr lang="zh-TW" altLang="en-US"/>
          </a:p>
        </p:txBody>
      </p:sp>
    </p:spTree>
    <p:extLst>
      <p:ext uri="{BB962C8B-B14F-4D97-AF65-F5344CB8AC3E}">
        <p14:creationId xmlns:p14="http://schemas.microsoft.com/office/powerpoint/2010/main" val="2534195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SOM: http://alaric-research.blogspot.tw/2011/02/self-organizing-map.html</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708C4C38-2DDC-4A21-B555-9DECA430456E}" type="slidenum">
              <a:rPr lang="zh-TW" altLang="en-US" smtClean="0"/>
              <a:t>23</a:t>
            </a:fld>
            <a:endParaRPr lang="zh-TW" altLang="en-US"/>
          </a:p>
        </p:txBody>
      </p:sp>
    </p:spTree>
    <p:extLst>
      <p:ext uri="{BB962C8B-B14F-4D97-AF65-F5344CB8AC3E}">
        <p14:creationId xmlns:p14="http://schemas.microsoft.com/office/powerpoint/2010/main" val="1760461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櫻桃梗</a:t>
            </a:r>
          </a:p>
          <a:p>
            <a:endParaRPr lang="zh-TW" altLang="en-US" dirty="0"/>
          </a:p>
        </p:txBody>
      </p:sp>
      <p:sp>
        <p:nvSpPr>
          <p:cNvPr id="4" name="投影片編號版面配置區 3"/>
          <p:cNvSpPr>
            <a:spLocks noGrp="1"/>
          </p:cNvSpPr>
          <p:nvPr>
            <p:ph type="sldNum" sz="quarter" idx="10"/>
          </p:nvPr>
        </p:nvSpPr>
        <p:spPr/>
        <p:txBody>
          <a:bodyPr/>
          <a:lstStyle/>
          <a:p>
            <a:fld id="{708C4C38-2DDC-4A21-B555-9DECA430456E}" type="slidenum">
              <a:rPr lang="zh-TW" altLang="en-US" smtClean="0"/>
              <a:t>2</a:t>
            </a:fld>
            <a:endParaRPr lang="zh-TW" altLang="en-US"/>
          </a:p>
        </p:txBody>
      </p:sp>
    </p:spTree>
    <p:extLst>
      <p:ext uri="{BB962C8B-B14F-4D97-AF65-F5344CB8AC3E}">
        <p14:creationId xmlns:p14="http://schemas.microsoft.com/office/powerpoint/2010/main" val="2058132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A neutral  net  whose output tries to reconstruct the input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dirty="0"/>
                  <a:t>Target of output (</a:t>
                </a:r>
                <a14:m>
                  <m:oMath xmlns:m="http://schemas.openxmlformats.org/officeDocument/2006/math">
                    <m:acc>
                      <m:accPr>
                        <m:chr m:val="̂"/>
                        <m:ctrlPr>
                          <a:rPr lang="en-US" altLang="zh-TW" i="1" smtClean="0">
                            <a:latin typeface="Cambria Math" panose="02040503050406030204" pitchFamily="18" charset="0"/>
                          </a:rPr>
                        </m:ctrlPr>
                      </m:accPr>
                      <m:e>
                        <m:r>
                          <a:rPr lang="en-US" altLang="zh-TW" b="0" i="1" smtClean="0">
                            <a:latin typeface="Cambria Math" panose="02040503050406030204" pitchFamily="18" charset="0"/>
                          </a:rPr>
                          <m:t>𝑦</m:t>
                        </m:r>
                      </m:e>
                    </m:acc>
                  </m:oMath>
                </a14:m>
                <a:r>
                  <a:rPr lang="en-US" altLang="zh-TW" dirty="0"/>
                  <a:t>) = input (</a:t>
                </a:r>
                <a14:m>
                  <m:oMath xmlns:m="http://schemas.openxmlformats.org/officeDocument/2006/math">
                    <m:r>
                      <a:rPr lang="en-US" altLang="zh-TW" b="0" i="1" smtClean="0">
                        <a:latin typeface="Cambria Math" panose="02040503050406030204" pitchFamily="18" charset="0"/>
                      </a:rPr>
                      <m:t>𝑥</m:t>
                    </m:r>
                  </m:oMath>
                </a14:m>
                <a:r>
                  <a:rPr lang="en-US" altLang="zh-TW" dirty="0"/>
                  <a:t>)</a:t>
                </a:r>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 neutral  net  whose output tries to reconstruct the input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dirty="0" smtClean="0"/>
                  <a:t>Target of output (</a:t>
                </a:r>
                <a:r>
                  <a:rPr lang="en-US" altLang="zh-TW" b="0" i="0" smtClean="0">
                    <a:latin typeface="Cambria Math" panose="02040503050406030204" pitchFamily="18" charset="0"/>
                  </a:rPr>
                  <a:t>𝑦 ̂</a:t>
                </a:r>
                <a:r>
                  <a:rPr lang="en-US" altLang="zh-TW" dirty="0" smtClean="0"/>
                  <a:t>) = input (</a:t>
                </a:r>
                <a:r>
                  <a:rPr lang="en-US" altLang="zh-TW" b="0" i="0" smtClean="0">
                    <a:latin typeface="Cambria Math" panose="02040503050406030204" pitchFamily="18" charset="0"/>
                  </a:rPr>
                  <a:t>𝑥</a:t>
                </a:r>
                <a:r>
                  <a:rPr lang="en-US" altLang="zh-TW" dirty="0" smtClean="0"/>
                  <a:t>)</a:t>
                </a:r>
                <a:endParaRPr lang="en-US" altLang="zh-TW" dirty="0"/>
              </a:p>
            </p:txBody>
          </p:sp>
        </mc:Fallback>
      </mc:AlternateContent>
      <p:sp>
        <p:nvSpPr>
          <p:cNvPr id="4" name="投影片編號版面配置區 3"/>
          <p:cNvSpPr>
            <a:spLocks noGrp="1"/>
          </p:cNvSpPr>
          <p:nvPr>
            <p:ph type="sldNum" sz="quarter" idx="10"/>
          </p:nvPr>
        </p:nvSpPr>
        <p:spPr/>
        <p:txBody>
          <a:bodyPr/>
          <a:lstStyle/>
          <a:p>
            <a:fld id="{93B19D3E-A1AF-407B-AE78-3EE7497D6478}" type="slidenum">
              <a:rPr lang="zh-TW" altLang="en-US" smtClean="0"/>
              <a:t>4</a:t>
            </a:fld>
            <a:endParaRPr lang="zh-TW" altLang="en-US"/>
          </a:p>
        </p:txBody>
      </p:sp>
    </p:spTree>
    <p:extLst>
      <p:ext uri="{BB962C8B-B14F-4D97-AF65-F5344CB8AC3E}">
        <p14:creationId xmlns:p14="http://schemas.microsoft.com/office/powerpoint/2010/main" val="2365093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codes</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5</a:t>
            </a:fld>
            <a:endParaRPr lang="zh-TW" altLang="en-US"/>
          </a:p>
        </p:txBody>
      </p:sp>
    </p:spTree>
    <p:extLst>
      <p:ext uri="{BB962C8B-B14F-4D97-AF65-F5344CB8AC3E}">
        <p14:creationId xmlns:p14="http://schemas.microsoft.com/office/powerpoint/2010/main" val="1045016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Hand-written digits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Deep auto-encoder has better reconstruction capability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6</a:t>
            </a:fld>
            <a:endParaRPr lang="zh-TW" altLang="en-US"/>
          </a:p>
        </p:txBody>
      </p:sp>
    </p:spTree>
    <p:extLst>
      <p:ext uri="{BB962C8B-B14F-4D97-AF65-F5344CB8AC3E}">
        <p14:creationId xmlns:p14="http://schemas.microsoft.com/office/powerpoint/2010/main" val="2046209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From 30 to 2</a:t>
            </a: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7</a:t>
            </a:fld>
            <a:endParaRPr lang="zh-TW" altLang="en-US"/>
          </a:p>
        </p:txBody>
      </p:sp>
    </p:spTree>
    <p:extLst>
      <p:ext uri="{BB962C8B-B14F-4D97-AF65-F5344CB8AC3E}">
        <p14:creationId xmlns:p14="http://schemas.microsoft.com/office/powerpoint/2010/main" val="102846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有收縮性的</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8</a:t>
            </a:fld>
            <a:endParaRPr lang="zh-TW" altLang="en-US"/>
          </a:p>
        </p:txBody>
      </p:sp>
    </p:spTree>
    <p:extLst>
      <p:ext uri="{BB962C8B-B14F-4D97-AF65-F5344CB8AC3E}">
        <p14:creationId xmlns:p14="http://schemas.microsoft.com/office/powerpoint/2010/main" val="1041307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idf</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10</a:t>
            </a:fld>
            <a:endParaRPr lang="zh-TW" altLang="en-US"/>
          </a:p>
        </p:txBody>
      </p:sp>
    </p:spTree>
    <p:extLst>
      <p:ext uri="{BB962C8B-B14F-4D97-AF65-F5344CB8AC3E}">
        <p14:creationId xmlns:p14="http://schemas.microsoft.com/office/powerpoint/2010/main" val="2877125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a:t>
            </a:r>
            <a:r>
              <a:rPr lang="en-US" altLang="zh-TW" dirty="0" err="1"/>
              <a:t>qeruy</a:t>
            </a:r>
            <a:r>
              <a:rPr lang="en-US" altLang="zh-TW" dirty="0"/>
              <a:t> not always have the common</a:t>
            </a:r>
            <a:r>
              <a:rPr lang="en-US" altLang="zh-TW" baseline="0" dirty="0"/>
              <a:t> word</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11</a:t>
            </a:fld>
            <a:endParaRPr lang="zh-TW" altLang="en-US"/>
          </a:p>
        </p:txBody>
      </p:sp>
    </p:spTree>
    <p:extLst>
      <p:ext uri="{BB962C8B-B14F-4D97-AF65-F5344CB8AC3E}">
        <p14:creationId xmlns:p14="http://schemas.microsoft.com/office/powerpoint/2010/main" val="87125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4C5939BB-9CC5-4A0F-99ED-9A3070251C45}" type="datetimeFigureOut">
              <a:rPr lang="zh-TW" altLang="en-US" smtClean="0"/>
              <a:t>2018/2/10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3317705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C5939BB-9CC5-4A0F-99ED-9A3070251C45}" type="datetimeFigureOut">
              <a:rPr lang="zh-TW" altLang="en-US" smtClean="0"/>
              <a:t>2018/2/10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405887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C5939BB-9CC5-4A0F-99ED-9A3070251C45}" type="datetimeFigureOut">
              <a:rPr lang="zh-TW" altLang="en-US" smtClean="0"/>
              <a:t>2018/2/10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340428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C5939BB-9CC5-4A0F-99ED-9A3070251C45}" type="datetimeFigureOut">
              <a:rPr lang="zh-TW" altLang="en-US" smtClean="0"/>
              <a:t>2018/2/10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13035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C5939BB-9CC5-4A0F-99ED-9A3070251C45}" type="datetimeFigureOut">
              <a:rPr lang="zh-TW" altLang="en-US" smtClean="0"/>
              <a:t>2018/2/10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920500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C5939BB-9CC5-4A0F-99ED-9A3070251C45}" type="datetimeFigureOut">
              <a:rPr lang="zh-TW" altLang="en-US" smtClean="0"/>
              <a:t>2018/2/10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247202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C5939BB-9CC5-4A0F-99ED-9A3070251C45}" type="datetimeFigureOut">
              <a:rPr lang="zh-TW" altLang="en-US" smtClean="0"/>
              <a:t>2018/2/10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4013053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C5939BB-9CC5-4A0F-99ED-9A3070251C45}" type="datetimeFigureOut">
              <a:rPr lang="zh-TW" altLang="en-US" smtClean="0"/>
              <a:t>2018/2/10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384813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939BB-9CC5-4A0F-99ED-9A3070251C45}" type="datetimeFigureOut">
              <a:rPr lang="zh-TW" altLang="en-US" smtClean="0"/>
              <a:t>2018/2/10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1297336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C5939BB-9CC5-4A0F-99ED-9A3070251C45}" type="datetimeFigureOut">
              <a:rPr lang="zh-TW" altLang="en-US" smtClean="0"/>
              <a:t>2018/2/10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208095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C5939BB-9CC5-4A0F-99ED-9A3070251C45}" type="datetimeFigureOut">
              <a:rPr lang="zh-TW" altLang="en-US" smtClean="0"/>
              <a:t>2018/2/10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1781816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939BB-9CC5-4A0F-99ED-9A3070251C45}" type="datetimeFigureOut">
              <a:rPr lang="zh-TW" altLang="en-US" smtClean="0"/>
              <a:t>2018/2/10</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445383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19.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29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95.png"/><Relationship Id="rId5" Type="http://schemas.openxmlformats.org/officeDocument/2006/relationships/image" Target="../media/image23.png"/><Relationship Id="rId4" Type="http://schemas.openxmlformats.org/officeDocument/2006/relationships/image" Target="../media/image292.png"/></Relationships>
</file>

<file path=ppt/slides/_rels/slide21.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7"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70.png"/><Relationship Id="rId5" Type="http://schemas.openxmlformats.org/officeDocument/2006/relationships/image" Target="../media/image27.png"/><Relationship Id="rId4" Type="http://schemas.openxmlformats.org/officeDocument/2006/relationships/image" Target="../media/image1450.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43.png"/><Relationship Id="rId3" Type="http://schemas.openxmlformats.org/officeDocument/2006/relationships/image" Target="../media/image1.png"/><Relationship Id="rId17" Type="http://schemas.openxmlformats.org/officeDocument/2006/relationships/image" Target="../media/image46.png"/><Relationship Id="rId2" Type="http://schemas.openxmlformats.org/officeDocument/2006/relationships/notesSlide" Target="../notesSlides/notesSlide3.xml"/><Relationship Id="rId16"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530.png"/><Relationship Id="rId15" Type="http://schemas.openxmlformats.org/officeDocument/2006/relationships/image" Target="../media/image2.png"/><Relationship Id="rId4" Type="http://schemas.openxmlformats.org/officeDocument/2006/relationships/image" Target="../media/image520.png"/><Relationship Id="rId14" Type="http://schemas.openxmlformats.org/officeDocument/2006/relationships/image" Target="../media/image44.png"/></Relationships>
</file>

<file path=ppt/slides/_rels/slide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630.png"/><Relationship Id="rId7" Type="http://schemas.openxmlformats.org/officeDocument/2006/relationships/image" Target="../media/image4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9" Type="http://schemas.openxmlformats.org/officeDocument/2006/relationships/image" Target="../media/image51.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4.png"/><Relationship Id="rId15" Type="http://schemas.openxmlformats.org/officeDocument/2006/relationships/image" Target="../media/image9.png"/><Relationship Id="rId10" Type="http://schemas.openxmlformats.org/officeDocument/2006/relationships/image" Target="../media/image270.png"/><Relationship Id="rId4" Type="http://schemas.openxmlformats.org/officeDocument/2006/relationships/image" Target="../media/image265.png"/><Relationship Id="rId14" Type="http://schemas.openxmlformats.org/officeDocument/2006/relationships/image" Target="../media/image53.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dirty="0"/>
              <a:t>Auto-encoder</a:t>
            </a:r>
            <a:endParaRPr lang="zh-TW" altLang="en-US" dirty="0"/>
          </a:p>
        </p:txBody>
      </p:sp>
    </p:spTree>
    <p:extLst>
      <p:ext uri="{BB962C8B-B14F-4D97-AF65-F5344CB8AC3E}">
        <p14:creationId xmlns:p14="http://schemas.microsoft.com/office/powerpoint/2010/main" val="34528800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 – Text Retrieval</a:t>
            </a:r>
            <a:endParaRPr lang="zh-TW" altLang="en-US" dirty="0"/>
          </a:p>
        </p:txBody>
      </p:sp>
      <p:sp>
        <p:nvSpPr>
          <p:cNvPr id="4" name="文字方塊 3"/>
          <p:cNvSpPr txBox="1"/>
          <p:nvPr/>
        </p:nvSpPr>
        <p:spPr>
          <a:xfrm>
            <a:off x="4705073" y="3126910"/>
            <a:ext cx="2844800" cy="830997"/>
          </a:xfrm>
          <a:prstGeom prst="rect">
            <a:avLst/>
          </a:prstGeom>
          <a:noFill/>
        </p:spPr>
        <p:txBody>
          <a:bodyPr wrap="square" rtlCol="0">
            <a:spAutoFit/>
          </a:bodyPr>
          <a:lstStyle/>
          <a:p>
            <a:r>
              <a:rPr lang="en-US" altLang="zh-TW" sz="2400" dirty="0"/>
              <a:t>word string:</a:t>
            </a:r>
          </a:p>
          <a:p>
            <a:r>
              <a:rPr lang="en-US" altLang="zh-TW" sz="2400" dirty="0"/>
              <a:t>“This is an apple”</a:t>
            </a:r>
            <a:endParaRPr lang="zh-TW" altLang="en-US" sz="2400" dirty="0"/>
          </a:p>
        </p:txBody>
      </p:sp>
      <p:grpSp>
        <p:nvGrpSpPr>
          <p:cNvPr id="26" name="群組 25"/>
          <p:cNvGrpSpPr/>
          <p:nvPr/>
        </p:nvGrpSpPr>
        <p:grpSpPr>
          <a:xfrm>
            <a:off x="6409577" y="2487028"/>
            <a:ext cx="1519641" cy="3108147"/>
            <a:chOff x="2701219" y="2523404"/>
            <a:chExt cx="1519641" cy="3108147"/>
          </a:xfrm>
        </p:grpSpPr>
        <p:grpSp>
          <p:nvGrpSpPr>
            <p:cNvPr id="18" name="群組 17"/>
            <p:cNvGrpSpPr/>
            <p:nvPr/>
          </p:nvGrpSpPr>
          <p:grpSpPr>
            <a:xfrm>
              <a:off x="3640000" y="2523404"/>
              <a:ext cx="580860" cy="3108147"/>
              <a:chOff x="5573899" y="1757768"/>
              <a:chExt cx="580860" cy="3108147"/>
            </a:xfrm>
          </p:grpSpPr>
          <p:grpSp>
            <p:nvGrpSpPr>
              <p:cNvPr id="9" name="群組 8"/>
              <p:cNvGrpSpPr/>
              <p:nvPr/>
            </p:nvGrpSpPr>
            <p:grpSpPr>
              <a:xfrm>
                <a:off x="5573899" y="1757768"/>
                <a:ext cx="580860" cy="3108147"/>
                <a:chOff x="5720499" y="4355528"/>
                <a:chExt cx="580860" cy="3108147"/>
              </a:xfrm>
            </p:grpSpPr>
            <p:grpSp>
              <p:nvGrpSpPr>
                <p:cNvPr id="10" name="群組 9"/>
                <p:cNvGrpSpPr/>
                <p:nvPr/>
              </p:nvGrpSpPr>
              <p:grpSpPr>
                <a:xfrm rot="5400000">
                  <a:off x="4456855" y="5619172"/>
                  <a:ext cx="3108147" cy="580860"/>
                  <a:chOff x="-1832609" y="4515986"/>
                  <a:chExt cx="4854734" cy="907268"/>
                </a:xfrm>
              </p:grpSpPr>
              <p:sp>
                <p:nvSpPr>
                  <p:cNvPr id="12" name="矩形 11"/>
                  <p:cNvSpPr/>
                  <p:nvPr/>
                </p:nvSpPr>
                <p:spPr>
                  <a:xfrm>
                    <a:off x="-1832609" y="4713637"/>
                    <a:ext cx="4854734"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3" name="橢圓 12"/>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4" name="橢圓 13"/>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5" name="文字方塊 14"/>
                  <p:cNvSpPr txBox="1"/>
                  <p:nvPr/>
                </p:nvSpPr>
                <p:spPr>
                  <a:xfrm>
                    <a:off x="2359576" y="4515986"/>
                    <a:ext cx="662543" cy="817237"/>
                  </a:xfrm>
                  <a:prstGeom prst="rect">
                    <a:avLst/>
                  </a:prstGeom>
                  <a:noFill/>
                </p:spPr>
                <p:txBody>
                  <a:bodyPr wrap="square" rtlCol="0">
                    <a:spAutoFit/>
                  </a:bodyPr>
                  <a:lstStyle/>
                  <a:p>
                    <a:r>
                      <a:rPr lang="en-US" altLang="zh-TW" sz="2800" b="1" dirty="0"/>
                      <a:t>…</a:t>
                    </a:r>
                    <a:endParaRPr lang="zh-TW" altLang="en-US" sz="2800" b="1" dirty="0"/>
                  </a:p>
                </p:txBody>
              </p:sp>
            </p:grpSp>
            <p:sp>
              <p:nvSpPr>
                <p:cNvPr id="11" name="橢圓 10"/>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6" name="橢圓 15"/>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7" name="橢圓 16"/>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9" name="文字方塊 18"/>
            <p:cNvSpPr txBox="1"/>
            <p:nvPr/>
          </p:nvSpPr>
          <p:spPr>
            <a:xfrm>
              <a:off x="2911156" y="2523404"/>
              <a:ext cx="740229" cy="461665"/>
            </a:xfrm>
            <a:prstGeom prst="rect">
              <a:avLst/>
            </a:prstGeom>
            <a:noFill/>
          </p:spPr>
          <p:txBody>
            <a:bodyPr wrap="square" rtlCol="0">
              <a:spAutoFit/>
            </a:bodyPr>
            <a:lstStyle/>
            <a:p>
              <a:pPr algn="r"/>
              <a:r>
                <a:rPr lang="en-US" altLang="zh-TW" sz="2400" dirty="0"/>
                <a:t>this </a:t>
              </a:r>
              <a:endParaRPr lang="zh-TW" altLang="en-US" sz="2400" dirty="0"/>
            </a:p>
          </p:txBody>
        </p:sp>
        <p:sp>
          <p:nvSpPr>
            <p:cNvPr id="20" name="文字方塊 19"/>
            <p:cNvSpPr txBox="1"/>
            <p:nvPr/>
          </p:nvSpPr>
          <p:spPr>
            <a:xfrm>
              <a:off x="2899367" y="2943786"/>
              <a:ext cx="740229" cy="461665"/>
            </a:xfrm>
            <a:prstGeom prst="rect">
              <a:avLst/>
            </a:prstGeom>
            <a:noFill/>
          </p:spPr>
          <p:txBody>
            <a:bodyPr wrap="square" rtlCol="0">
              <a:spAutoFit/>
            </a:bodyPr>
            <a:lstStyle/>
            <a:p>
              <a:pPr algn="r"/>
              <a:r>
                <a:rPr lang="en-US" altLang="zh-TW" sz="2400" dirty="0"/>
                <a:t>is</a:t>
              </a:r>
              <a:endParaRPr lang="zh-TW" altLang="en-US" sz="2400" dirty="0"/>
            </a:p>
          </p:txBody>
        </p:sp>
        <p:sp>
          <p:nvSpPr>
            <p:cNvPr id="21" name="文字方塊 20"/>
            <p:cNvSpPr txBox="1"/>
            <p:nvPr/>
          </p:nvSpPr>
          <p:spPr>
            <a:xfrm>
              <a:off x="2927976" y="3412617"/>
              <a:ext cx="740229" cy="461665"/>
            </a:xfrm>
            <a:prstGeom prst="rect">
              <a:avLst/>
            </a:prstGeom>
            <a:noFill/>
          </p:spPr>
          <p:txBody>
            <a:bodyPr wrap="square" rtlCol="0">
              <a:spAutoFit/>
            </a:bodyPr>
            <a:lstStyle/>
            <a:p>
              <a:pPr algn="r"/>
              <a:r>
                <a:rPr lang="en-US" altLang="zh-TW" sz="2400" dirty="0"/>
                <a:t>a</a:t>
              </a:r>
              <a:endParaRPr lang="zh-TW" altLang="en-US" sz="2400" dirty="0"/>
            </a:p>
          </p:txBody>
        </p:sp>
        <p:sp>
          <p:nvSpPr>
            <p:cNvPr id="22" name="文字方塊 21"/>
            <p:cNvSpPr txBox="1"/>
            <p:nvPr/>
          </p:nvSpPr>
          <p:spPr>
            <a:xfrm>
              <a:off x="2933873" y="3870722"/>
              <a:ext cx="740229" cy="461665"/>
            </a:xfrm>
            <a:prstGeom prst="rect">
              <a:avLst/>
            </a:prstGeom>
            <a:noFill/>
          </p:spPr>
          <p:txBody>
            <a:bodyPr wrap="square" rtlCol="0">
              <a:spAutoFit/>
            </a:bodyPr>
            <a:lstStyle/>
            <a:p>
              <a:pPr algn="r"/>
              <a:r>
                <a:rPr lang="en-US" altLang="zh-TW" sz="2400" dirty="0"/>
                <a:t>an</a:t>
              </a:r>
              <a:endParaRPr lang="zh-TW" altLang="en-US" sz="2400" dirty="0"/>
            </a:p>
          </p:txBody>
        </p:sp>
        <p:sp>
          <p:nvSpPr>
            <p:cNvPr id="23" name="橢圓 22"/>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4" name="文字方塊 23"/>
            <p:cNvSpPr txBox="1"/>
            <p:nvPr/>
          </p:nvSpPr>
          <p:spPr>
            <a:xfrm>
              <a:off x="2706999" y="4353976"/>
              <a:ext cx="973084" cy="461665"/>
            </a:xfrm>
            <a:prstGeom prst="rect">
              <a:avLst/>
            </a:prstGeom>
            <a:noFill/>
          </p:spPr>
          <p:txBody>
            <a:bodyPr wrap="square" rtlCol="0">
              <a:spAutoFit/>
            </a:bodyPr>
            <a:lstStyle/>
            <a:p>
              <a:pPr algn="r"/>
              <a:r>
                <a:rPr lang="en-US" altLang="zh-TW" sz="2400" dirty="0"/>
                <a:t>apple</a:t>
              </a:r>
              <a:endParaRPr lang="zh-TW" altLang="en-US" sz="2400" dirty="0"/>
            </a:p>
          </p:txBody>
        </p:sp>
        <p:sp>
          <p:nvSpPr>
            <p:cNvPr id="25" name="文字方塊 24"/>
            <p:cNvSpPr txBox="1"/>
            <p:nvPr/>
          </p:nvSpPr>
          <p:spPr>
            <a:xfrm>
              <a:off x="2701219" y="4782465"/>
              <a:ext cx="973084" cy="461665"/>
            </a:xfrm>
            <a:prstGeom prst="rect">
              <a:avLst/>
            </a:prstGeom>
            <a:noFill/>
          </p:spPr>
          <p:txBody>
            <a:bodyPr wrap="square" rtlCol="0">
              <a:spAutoFit/>
            </a:bodyPr>
            <a:lstStyle/>
            <a:p>
              <a:pPr algn="r"/>
              <a:r>
                <a:rPr lang="en-US" altLang="zh-TW" sz="2400" dirty="0"/>
                <a:t>pen</a:t>
              </a:r>
              <a:endParaRPr lang="zh-TW" altLang="en-US" sz="2400" dirty="0"/>
            </a:p>
          </p:txBody>
        </p:sp>
      </p:grpSp>
      <p:sp>
        <p:nvSpPr>
          <p:cNvPr id="45" name="文字方塊 44"/>
          <p:cNvSpPr txBox="1"/>
          <p:nvPr/>
        </p:nvSpPr>
        <p:spPr>
          <a:xfrm>
            <a:off x="7814465" y="2518025"/>
            <a:ext cx="304800" cy="461665"/>
          </a:xfrm>
          <a:prstGeom prst="rect">
            <a:avLst/>
          </a:prstGeom>
          <a:noFill/>
        </p:spPr>
        <p:txBody>
          <a:bodyPr wrap="square" rtlCol="0">
            <a:spAutoFit/>
          </a:bodyPr>
          <a:lstStyle/>
          <a:p>
            <a:r>
              <a:rPr lang="en-US" altLang="zh-TW" sz="2400" dirty="0"/>
              <a:t>1</a:t>
            </a:r>
            <a:endParaRPr lang="zh-TW" altLang="en-US" sz="2400" dirty="0"/>
          </a:p>
        </p:txBody>
      </p:sp>
      <p:sp>
        <p:nvSpPr>
          <p:cNvPr id="46" name="文字方塊 45"/>
          <p:cNvSpPr txBox="1"/>
          <p:nvPr/>
        </p:nvSpPr>
        <p:spPr>
          <a:xfrm>
            <a:off x="7814465" y="2967992"/>
            <a:ext cx="304800" cy="461665"/>
          </a:xfrm>
          <a:prstGeom prst="rect">
            <a:avLst/>
          </a:prstGeom>
          <a:noFill/>
        </p:spPr>
        <p:txBody>
          <a:bodyPr wrap="square" rtlCol="0">
            <a:spAutoFit/>
          </a:bodyPr>
          <a:lstStyle/>
          <a:p>
            <a:r>
              <a:rPr lang="en-US" altLang="zh-TW" sz="2400" dirty="0"/>
              <a:t>1</a:t>
            </a:r>
            <a:endParaRPr lang="zh-TW" altLang="en-US" sz="2400" dirty="0"/>
          </a:p>
        </p:txBody>
      </p:sp>
      <p:sp>
        <p:nvSpPr>
          <p:cNvPr id="47" name="文字方塊 46"/>
          <p:cNvSpPr txBox="1"/>
          <p:nvPr/>
        </p:nvSpPr>
        <p:spPr>
          <a:xfrm>
            <a:off x="7814465" y="3414187"/>
            <a:ext cx="304800" cy="461665"/>
          </a:xfrm>
          <a:prstGeom prst="rect">
            <a:avLst/>
          </a:prstGeom>
          <a:noFill/>
        </p:spPr>
        <p:txBody>
          <a:bodyPr wrap="square" rtlCol="0">
            <a:spAutoFit/>
          </a:bodyPr>
          <a:lstStyle/>
          <a:p>
            <a:r>
              <a:rPr lang="en-US" altLang="zh-TW" sz="2400" dirty="0"/>
              <a:t>0</a:t>
            </a:r>
            <a:endParaRPr lang="zh-TW" altLang="en-US" sz="2400" dirty="0"/>
          </a:p>
        </p:txBody>
      </p:sp>
      <p:sp>
        <p:nvSpPr>
          <p:cNvPr id="48" name="文字方塊 47"/>
          <p:cNvSpPr txBox="1"/>
          <p:nvPr/>
        </p:nvSpPr>
        <p:spPr>
          <a:xfrm>
            <a:off x="7814465" y="3835400"/>
            <a:ext cx="304800" cy="461665"/>
          </a:xfrm>
          <a:prstGeom prst="rect">
            <a:avLst/>
          </a:prstGeom>
          <a:noFill/>
        </p:spPr>
        <p:txBody>
          <a:bodyPr wrap="square" rtlCol="0">
            <a:spAutoFit/>
          </a:bodyPr>
          <a:lstStyle/>
          <a:p>
            <a:r>
              <a:rPr lang="en-US" altLang="zh-TW" sz="2400" dirty="0"/>
              <a:t>1</a:t>
            </a:r>
            <a:endParaRPr lang="zh-TW" altLang="en-US" sz="2400" dirty="0"/>
          </a:p>
        </p:txBody>
      </p:sp>
      <p:sp>
        <p:nvSpPr>
          <p:cNvPr id="49" name="文字方塊 48"/>
          <p:cNvSpPr txBox="1"/>
          <p:nvPr/>
        </p:nvSpPr>
        <p:spPr>
          <a:xfrm>
            <a:off x="7822923" y="4300920"/>
            <a:ext cx="304800" cy="461665"/>
          </a:xfrm>
          <a:prstGeom prst="rect">
            <a:avLst/>
          </a:prstGeom>
          <a:noFill/>
        </p:spPr>
        <p:txBody>
          <a:bodyPr wrap="square" rtlCol="0">
            <a:spAutoFit/>
          </a:bodyPr>
          <a:lstStyle/>
          <a:p>
            <a:r>
              <a:rPr lang="en-US" altLang="zh-TW" sz="2400" dirty="0"/>
              <a:t>1</a:t>
            </a:r>
            <a:endParaRPr lang="zh-TW" altLang="en-US" sz="2400" dirty="0"/>
          </a:p>
        </p:txBody>
      </p:sp>
      <p:sp>
        <p:nvSpPr>
          <p:cNvPr id="50" name="文字方塊 49"/>
          <p:cNvSpPr txBox="1"/>
          <p:nvPr/>
        </p:nvSpPr>
        <p:spPr>
          <a:xfrm>
            <a:off x="7822923" y="4749778"/>
            <a:ext cx="304800" cy="461665"/>
          </a:xfrm>
          <a:prstGeom prst="rect">
            <a:avLst/>
          </a:prstGeom>
          <a:noFill/>
        </p:spPr>
        <p:txBody>
          <a:bodyPr wrap="square" rtlCol="0">
            <a:spAutoFit/>
          </a:bodyPr>
          <a:lstStyle/>
          <a:p>
            <a:r>
              <a:rPr lang="en-US" altLang="zh-TW" sz="2400" dirty="0"/>
              <a:t>0</a:t>
            </a:r>
            <a:endParaRPr lang="zh-TW" altLang="en-US" sz="2400" dirty="0"/>
          </a:p>
        </p:txBody>
      </p:sp>
      <p:sp>
        <p:nvSpPr>
          <p:cNvPr id="3" name="矩形 2"/>
          <p:cNvSpPr/>
          <p:nvPr/>
        </p:nvSpPr>
        <p:spPr>
          <a:xfrm>
            <a:off x="5718259" y="1849406"/>
            <a:ext cx="2143536" cy="523220"/>
          </a:xfrm>
          <a:prstGeom prst="rect">
            <a:avLst/>
          </a:prstGeom>
        </p:spPr>
        <p:txBody>
          <a:bodyPr wrap="none">
            <a:spAutoFit/>
          </a:bodyPr>
          <a:lstStyle/>
          <a:p>
            <a:r>
              <a:rPr lang="en-US" altLang="zh-TW" sz="2800" b="1" i="1" u="sng" dirty="0"/>
              <a:t>Bag-of-word </a:t>
            </a:r>
            <a:endParaRPr lang="zh-TW" altLang="en-US" sz="2800" b="1" i="1" u="sng" dirty="0"/>
          </a:p>
        </p:txBody>
      </p:sp>
      <p:sp>
        <p:nvSpPr>
          <p:cNvPr id="57" name="文字方塊 56"/>
          <p:cNvSpPr txBox="1"/>
          <p:nvPr/>
        </p:nvSpPr>
        <p:spPr>
          <a:xfrm>
            <a:off x="5412753" y="5738434"/>
            <a:ext cx="3223247" cy="954107"/>
          </a:xfrm>
          <a:prstGeom prst="rect">
            <a:avLst/>
          </a:prstGeom>
          <a:noFill/>
        </p:spPr>
        <p:txBody>
          <a:bodyPr wrap="square" rtlCol="0">
            <a:spAutoFit/>
          </a:bodyPr>
          <a:lstStyle/>
          <a:p>
            <a:r>
              <a:rPr lang="en-US" altLang="zh-TW" sz="2800" dirty="0"/>
              <a:t>Semantics are not considered.</a:t>
            </a:r>
            <a:endParaRPr lang="zh-TW" altLang="en-US" sz="2800" dirty="0"/>
          </a:p>
        </p:txBody>
      </p:sp>
      <p:cxnSp>
        <p:nvCxnSpPr>
          <p:cNvPr id="58" name="直線單箭頭接點 57"/>
          <p:cNvCxnSpPr/>
          <p:nvPr/>
        </p:nvCxnSpPr>
        <p:spPr>
          <a:xfrm>
            <a:off x="898161" y="5929913"/>
            <a:ext cx="380691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V="1">
            <a:off x="1080912" y="2967992"/>
            <a:ext cx="0" cy="3145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8" idx="3"/>
          </p:cNvCxnSpPr>
          <p:nvPr/>
        </p:nvCxnSpPr>
        <p:spPr>
          <a:xfrm flipV="1">
            <a:off x="1112578" y="4071305"/>
            <a:ext cx="466951" cy="18392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線接點 60"/>
          <p:cNvCxnSpPr>
            <a:endCxn id="69" idx="2"/>
          </p:cNvCxnSpPr>
          <p:nvPr/>
        </p:nvCxnSpPr>
        <p:spPr>
          <a:xfrm flipV="1">
            <a:off x="1085449" y="5467372"/>
            <a:ext cx="1818180" cy="46892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V="1">
            <a:off x="1085449" y="5689670"/>
            <a:ext cx="3181223" cy="21834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線接點 62"/>
          <p:cNvCxnSpPr>
            <a:endCxn id="67" idx="2"/>
          </p:cNvCxnSpPr>
          <p:nvPr/>
        </p:nvCxnSpPr>
        <p:spPr>
          <a:xfrm flipV="1">
            <a:off x="1117114" y="4201076"/>
            <a:ext cx="2837124" cy="1728837"/>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3196633" y="3896814"/>
            <a:ext cx="154745" cy="1547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5" name="橢圓 64"/>
          <p:cNvSpPr/>
          <p:nvPr/>
        </p:nvSpPr>
        <p:spPr>
          <a:xfrm>
            <a:off x="2307448" y="3147527"/>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6" name="橢圓 65"/>
          <p:cNvSpPr/>
          <p:nvPr/>
        </p:nvSpPr>
        <p:spPr>
          <a:xfrm>
            <a:off x="2563408" y="4178596"/>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7" name="橢圓 66"/>
          <p:cNvSpPr/>
          <p:nvPr/>
        </p:nvSpPr>
        <p:spPr>
          <a:xfrm>
            <a:off x="3954238" y="4123703"/>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8" name="橢圓 67"/>
          <p:cNvSpPr/>
          <p:nvPr/>
        </p:nvSpPr>
        <p:spPr>
          <a:xfrm>
            <a:off x="1556867" y="3939222"/>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9" name="橢圓 68"/>
          <p:cNvSpPr/>
          <p:nvPr/>
        </p:nvSpPr>
        <p:spPr>
          <a:xfrm>
            <a:off x="2903629" y="5389999"/>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0" name="橢圓 69"/>
          <p:cNvSpPr/>
          <p:nvPr/>
        </p:nvSpPr>
        <p:spPr>
          <a:xfrm>
            <a:off x="4288541" y="5606251"/>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cxnSp>
        <p:nvCxnSpPr>
          <p:cNvPr id="71" name="直線接點 70"/>
          <p:cNvCxnSpPr/>
          <p:nvPr/>
        </p:nvCxnSpPr>
        <p:spPr>
          <a:xfrm flipV="1">
            <a:off x="1134259" y="3337412"/>
            <a:ext cx="1173189" cy="257309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直線接點 71"/>
          <p:cNvCxnSpPr>
            <a:endCxn id="66" idx="3"/>
          </p:cNvCxnSpPr>
          <p:nvPr/>
        </p:nvCxnSpPr>
        <p:spPr>
          <a:xfrm flipV="1">
            <a:off x="1114609" y="4310679"/>
            <a:ext cx="1471461" cy="161923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4" idx="3"/>
          </p:cNvCxnSpPr>
          <p:nvPr/>
        </p:nvCxnSpPr>
        <p:spPr>
          <a:xfrm flipV="1">
            <a:off x="1114608" y="4028897"/>
            <a:ext cx="2104687" cy="1881608"/>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文字方塊 73"/>
          <p:cNvSpPr txBox="1"/>
          <p:nvPr/>
        </p:nvSpPr>
        <p:spPr>
          <a:xfrm>
            <a:off x="1152742" y="1876485"/>
            <a:ext cx="3297750" cy="523220"/>
          </a:xfrm>
          <a:prstGeom prst="rect">
            <a:avLst/>
          </a:prstGeom>
          <a:noFill/>
        </p:spPr>
        <p:txBody>
          <a:bodyPr wrap="square" rtlCol="0">
            <a:spAutoFit/>
          </a:bodyPr>
          <a:lstStyle/>
          <a:p>
            <a:r>
              <a:rPr lang="en-US" altLang="zh-TW" sz="2800" b="1" i="1" u="sng" dirty="0"/>
              <a:t>Vector Space Model</a:t>
            </a:r>
            <a:endParaRPr lang="zh-TW" altLang="en-US" sz="2800" b="1" i="1" u="sng" dirty="0"/>
          </a:p>
        </p:txBody>
      </p:sp>
      <p:sp>
        <p:nvSpPr>
          <p:cNvPr id="76" name="文字方塊 75"/>
          <p:cNvSpPr txBox="1"/>
          <p:nvPr/>
        </p:nvSpPr>
        <p:spPr>
          <a:xfrm>
            <a:off x="2776767" y="4927813"/>
            <a:ext cx="1484606" cy="461665"/>
          </a:xfrm>
          <a:prstGeom prst="rect">
            <a:avLst/>
          </a:prstGeom>
          <a:noFill/>
        </p:spPr>
        <p:txBody>
          <a:bodyPr wrap="square" rtlCol="0">
            <a:spAutoFit/>
          </a:bodyPr>
          <a:lstStyle/>
          <a:p>
            <a:r>
              <a:rPr lang="en-US" altLang="zh-TW" sz="2400" dirty="0"/>
              <a:t>document</a:t>
            </a:r>
            <a:endParaRPr lang="zh-TW" altLang="en-US" sz="2400" dirty="0"/>
          </a:p>
        </p:txBody>
      </p:sp>
      <p:sp>
        <p:nvSpPr>
          <p:cNvPr id="77" name="文字方塊 76"/>
          <p:cNvSpPr txBox="1"/>
          <p:nvPr/>
        </p:nvSpPr>
        <p:spPr>
          <a:xfrm>
            <a:off x="2563408" y="3464292"/>
            <a:ext cx="1484606" cy="461665"/>
          </a:xfrm>
          <a:prstGeom prst="rect">
            <a:avLst/>
          </a:prstGeom>
          <a:noFill/>
        </p:spPr>
        <p:txBody>
          <a:bodyPr wrap="square" rtlCol="0">
            <a:spAutoFit/>
          </a:bodyPr>
          <a:lstStyle/>
          <a:p>
            <a:pPr algn="ctr"/>
            <a:r>
              <a:rPr lang="en-US" altLang="zh-TW" sz="2400" dirty="0"/>
              <a:t>query</a:t>
            </a:r>
            <a:endParaRPr lang="zh-TW" altLang="en-US" sz="2400" dirty="0"/>
          </a:p>
        </p:txBody>
      </p:sp>
    </p:spTree>
    <p:extLst>
      <p:ext uri="{BB962C8B-B14F-4D97-AF65-F5344CB8AC3E}">
        <p14:creationId xmlns:p14="http://schemas.microsoft.com/office/powerpoint/2010/main" val="34658151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5" grpId="0"/>
      <p:bldP spid="46" grpId="0"/>
      <p:bldP spid="47" grpId="0"/>
      <p:bldP spid="48" grpId="0"/>
      <p:bldP spid="49" grpId="0"/>
      <p:bldP spid="50" grpId="0"/>
      <p:bldP spid="3" grpId="0"/>
      <p:bldP spid="57" grpId="0"/>
      <p:bldP spid="64" grpId="0" animBg="1"/>
      <p:bldP spid="65" grpId="0" animBg="1"/>
      <p:bldP spid="66" grpId="0" animBg="1"/>
      <p:bldP spid="67" grpId="0" animBg="1"/>
      <p:bldP spid="68" grpId="0" animBg="1"/>
      <p:bldP spid="69" grpId="0" animBg="1"/>
      <p:bldP spid="70" grpId="0" animBg="1"/>
      <p:bldP spid="74" grpId="0"/>
      <p:bldP spid="76" grpId="0"/>
      <p:bldP spid="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 – Text Retrieval</a:t>
            </a:r>
            <a:endParaRPr lang="zh-TW" altLang="en-US" dirty="0"/>
          </a:p>
        </p:txBody>
      </p:sp>
      <p:pic>
        <p:nvPicPr>
          <p:cNvPr id="4" name="圖片 3"/>
          <p:cNvPicPr>
            <a:picLocks noChangeAspect="1"/>
          </p:cNvPicPr>
          <p:nvPr/>
        </p:nvPicPr>
        <p:blipFill>
          <a:blip r:embed="rId3"/>
          <a:stretch>
            <a:fillRect/>
          </a:stretch>
        </p:blipFill>
        <p:spPr>
          <a:xfrm>
            <a:off x="4444464" y="1621717"/>
            <a:ext cx="4069014" cy="3093216"/>
          </a:xfrm>
          <a:prstGeom prst="rect">
            <a:avLst/>
          </a:prstGeom>
        </p:spPr>
      </p:pic>
      <p:grpSp>
        <p:nvGrpSpPr>
          <p:cNvPr id="10" name="群組 9"/>
          <p:cNvGrpSpPr/>
          <p:nvPr/>
        </p:nvGrpSpPr>
        <p:grpSpPr>
          <a:xfrm rot="5400000">
            <a:off x="2330096" y="4540314"/>
            <a:ext cx="367299" cy="2256207"/>
            <a:chOff x="3640000" y="2523406"/>
            <a:chExt cx="454318" cy="2790736"/>
          </a:xfrm>
        </p:grpSpPr>
        <p:grpSp>
          <p:nvGrpSpPr>
            <p:cNvPr id="11" name="群組 10"/>
            <p:cNvGrpSpPr/>
            <p:nvPr/>
          </p:nvGrpSpPr>
          <p:grpSpPr>
            <a:xfrm>
              <a:off x="3640000" y="2523406"/>
              <a:ext cx="454318" cy="2790736"/>
              <a:chOff x="5573899" y="1757770"/>
              <a:chExt cx="454318" cy="2790736"/>
            </a:xfrm>
          </p:grpSpPr>
          <p:grpSp>
            <p:nvGrpSpPr>
              <p:cNvPr id="19" name="群組 18"/>
              <p:cNvGrpSpPr/>
              <p:nvPr/>
            </p:nvGrpSpPr>
            <p:grpSpPr>
              <a:xfrm>
                <a:off x="5573899" y="1757770"/>
                <a:ext cx="454318" cy="2790736"/>
                <a:chOff x="5720499" y="4355530"/>
                <a:chExt cx="454318" cy="2790736"/>
              </a:xfrm>
            </p:grpSpPr>
            <p:grpSp>
              <p:nvGrpSpPr>
                <p:cNvPr id="22" name="群組 21"/>
                <p:cNvGrpSpPr/>
                <p:nvPr/>
              </p:nvGrpSpPr>
              <p:grpSpPr>
                <a:xfrm rot="5400000">
                  <a:off x="4552290" y="5523739"/>
                  <a:ext cx="2790736" cy="454318"/>
                  <a:chOff x="-1832607" y="4713636"/>
                  <a:chExt cx="4358958" cy="709617"/>
                </a:xfrm>
              </p:grpSpPr>
              <p:sp>
                <p:nvSpPr>
                  <p:cNvPr id="24" name="矩形 23"/>
                  <p:cNvSpPr/>
                  <p:nvPr/>
                </p:nvSpPr>
                <p:spPr>
                  <a:xfrm>
                    <a:off x="-1832607" y="4713636"/>
                    <a:ext cx="4358958"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5" name="橢圓 24"/>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6" name="橢圓 25"/>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3" name="橢圓 22"/>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0" name="橢圓 19"/>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1" name="橢圓 20"/>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6" name="橢圓 15"/>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39" name="矩形 38"/>
          <p:cNvSpPr/>
          <p:nvPr/>
        </p:nvSpPr>
        <p:spPr>
          <a:xfrm>
            <a:off x="1602391" y="4772640"/>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0" name="矩形 39"/>
          <p:cNvSpPr/>
          <p:nvPr/>
        </p:nvSpPr>
        <p:spPr>
          <a:xfrm>
            <a:off x="1616721" y="4072734"/>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1" name="矩形 40"/>
          <p:cNvSpPr/>
          <p:nvPr/>
        </p:nvSpPr>
        <p:spPr>
          <a:xfrm>
            <a:off x="1602391" y="3385594"/>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nvGrpSpPr>
          <p:cNvPr id="45" name="群組 44"/>
          <p:cNvGrpSpPr/>
          <p:nvPr/>
        </p:nvGrpSpPr>
        <p:grpSpPr>
          <a:xfrm>
            <a:off x="2122892" y="2581609"/>
            <a:ext cx="753990" cy="331076"/>
            <a:chOff x="1953308" y="2350103"/>
            <a:chExt cx="753990" cy="331076"/>
          </a:xfrm>
        </p:grpSpPr>
        <p:sp>
          <p:nvSpPr>
            <p:cNvPr id="42" name="矩形 41"/>
            <p:cNvSpPr/>
            <p:nvPr/>
          </p:nvSpPr>
          <p:spPr>
            <a:xfrm>
              <a:off x="1953308" y="2350103"/>
              <a:ext cx="753990" cy="3310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3" name="橢圓 42"/>
            <p:cNvSpPr/>
            <p:nvPr/>
          </p:nvSpPr>
          <p:spPr>
            <a:xfrm rot="10800000">
              <a:off x="2422355"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44" name="橢圓 43"/>
            <p:cNvSpPr/>
            <p:nvPr/>
          </p:nvSpPr>
          <p:spPr>
            <a:xfrm rot="10800000">
              <a:off x="2057523"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pSp>
      <p:grpSp>
        <p:nvGrpSpPr>
          <p:cNvPr id="50" name="群組 49"/>
          <p:cNvGrpSpPr/>
          <p:nvPr/>
        </p:nvGrpSpPr>
        <p:grpSpPr>
          <a:xfrm>
            <a:off x="3009882" y="2317598"/>
            <a:ext cx="859097" cy="859097"/>
            <a:chOff x="2653360" y="1711830"/>
            <a:chExt cx="859097" cy="859097"/>
          </a:xfrm>
        </p:grpSpPr>
        <p:cxnSp>
          <p:nvCxnSpPr>
            <p:cNvPr id="48" name="直線單箭頭接點 47"/>
            <p:cNvCxnSpPr/>
            <p:nvPr/>
          </p:nvCxnSpPr>
          <p:spPr>
            <a:xfrm>
              <a:off x="2653360" y="2133600"/>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rot="16200000">
              <a:off x="2653360" y="2141379"/>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1" name="向右箭號 50"/>
          <p:cNvSpPr/>
          <p:nvPr/>
        </p:nvSpPr>
        <p:spPr>
          <a:xfrm rot="20320554">
            <a:off x="3438466" y="2533189"/>
            <a:ext cx="435429" cy="1526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3" name="向下箭號 52"/>
          <p:cNvSpPr/>
          <p:nvPr/>
        </p:nvSpPr>
        <p:spPr>
          <a:xfrm flipV="1">
            <a:off x="2198888" y="5023288"/>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4" name="向下箭號 53"/>
          <p:cNvSpPr/>
          <p:nvPr/>
        </p:nvSpPr>
        <p:spPr>
          <a:xfrm flipV="1">
            <a:off x="2208527" y="4323775"/>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5" name="向下箭號 54"/>
          <p:cNvSpPr/>
          <p:nvPr/>
        </p:nvSpPr>
        <p:spPr>
          <a:xfrm flipV="1">
            <a:off x="2205683" y="3610006"/>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6" name="向下箭號 55"/>
          <p:cNvSpPr/>
          <p:nvPr/>
        </p:nvSpPr>
        <p:spPr>
          <a:xfrm flipV="1">
            <a:off x="2215354" y="2914105"/>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7" name="文字方塊 56"/>
          <p:cNvSpPr txBox="1"/>
          <p:nvPr/>
        </p:nvSpPr>
        <p:spPr>
          <a:xfrm>
            <a:off x="1612605" y="5894409"/>
            <a:ext cx="1907032" cy="461665"/>
          </a:xfrm>
          <a:prstGeom prst="rect">
            <a:avLst/>
          </a:prstGeom>
          <a:noFill/>
        </p:spPr>
        <p:txBody>
          <a:bodyPr wrap="square" rtlCol="0">
            <a:spAutoFit/>
          </a:bodyPr>
          <a:lstStyle/>
          <a:p>
            <a:pPr algn="ctr"/>
            <a:r>
              <a:rPr lang="en-US" altLang="zh-TW" sz="2400" dirty="0">
                <a:solidFill>
                  <a:srgbClr val="00B050"/>
                </a:solidFill>
              </a:rPr>
              <a:t>Bag-of-word</a:t>
            </a:r>
            <a:endParaRPr lang="zh-TW" altLang="en-US" sz="2400" dirty="0">
              <a:solidFill>
                <a:srgbClr val="00B050"/>
              </a:solidFill>
            </a:endParaRPr>
          </a:p>
        </p:txBody>
      </p:sp>
      <p:sp>
        <p:nvSpPr>
          <p:cNvPr id="36" name="文字方塊 35"/>
          <p:cNvSpPr txBox="1"/>
          <p:nvPr/>
        </p:nvSpPr>
        <p:spPr>
          <a:xfrm>
            <a:off x="1091292" y="6250217"/>
            <a:ext cx="2949658" cy="461665"/>
          </a:xfrm>
          <a:prstGeom prst="rect">
            <a:avLst/>
          </a:prstGeom>
          <a:noFill/>
        </p:spPr>
        <p:txBody>
          <a:bodyPr wrap="square" rtlCol="0">
            <a:spAutoFit/>
          </a:bodyPr>
          <a:lstStyle/>
          <a:p>
            <a:pPr algn="ctr"/>
            <a:r>
              <a:rPr lang="en-US" altLang="zh-TW" sz="2400" dirty="0"/>
              <a:t>(document or query)</a:t>
            </a:r>
            <a:endParaRPr lang="zh-TW" altLang="en-US" sz="2400" dirty="0"/>
          </a:p>
        </p:txBody>
      </p:sp>
      <p:grpSp>
        <p:nvGrpSpPr>
          <p:cNvPr id="9" name="群組 8"/>
          <p:cNvGrpSpPr/>
          <p:nvPr/>
        </p:nvGrpSpPr>
        <p:grpSpPr>
          <a:xfrm>
            <a:off x="4444464" y="2559843"/>
            <a:ext cx="1029237" cy="461665"/>
            <a:chOff x="4311114" y="2628815"/>
            <a:chExt cx="1029237" cy="461665"/>
          </a:xfrm>
        </p:grpSpPr>
        <p:sp>
          <p:nvSpPr>
            <p:cNvPr id="3" name="橢圓 2"/>
            <p:cNvSpPr/>
            <p:nvPr/>
          </p:nvSpPr>
          <p:spPr>
            <a:xfrm>
              <a:off x="5226051" y="2662067"/>
              <a:ext cx="114300" cy="114300"/>
            </a:xfrm>
            <a:prstGeom prst="ellips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 name="文字方塊 7"/>
            <p:cNvSpPr txBox="1"/>
            <p:nvPr/>
          </p:nvSpPr>
          <p:spPr>
            <a:xfrm>
              <a:off x="4311114" y="2628815"/>
              <a:ext cx="996183" cy="461665"/>
            </a:xfrm>
            <a:prstGeom prst="rect">
              <a:avLst/>
            </a:prstGeom>
            <a:noFill/>
          </p:spPr>
          <p:txBody>
            <a:bodyPr wrap="square" rtlCol="0">
              <a:spAutoFit/>
            </a:bodyPr>
            <a:lstStyle/>
            <a:p>
              <a:pPr algn="r"/>
              <a:r>
                <a:rPr lang="en-US" altLang="zh-TW" sz="2400" dirty="0">
                  <a:solidFill>
                    <a:srgbClr val="FF0000"/>
                  </a:solidFill>
                </a:rPr>
                <a:t>query</a:t>
              </a:r>
              <a:endParaRPr lang="zh-TW" altLang="en-US" sz="2400" dirty="0">
                <a:solidFill>
                  <a:srgbClr val="FF0000"/>
                </a:solidFill>
              </a:endParaRPr>
            </a:p>
          </p:txBody>
        </p:sp>
      </p:grpSp>
      <p:pic>
        <p:nvPicPr>
          <p:cNvPr id="4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2920" y="4614835"/>
            <a:ext cx="2256156" cy="210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文字方塊 6"/>
          <p:cNvSpPr txBox="1">
            <a:spLocks noChangeArrowheads="1"/>
          </p:cNvSpPr>
          <p:nvPr/>
        </p:nvSpPr>
        <p:spPr bwMode="auto">
          <a:xfrm>
            <a:off x="5992812" y="5351604"/>
            <a:ext cx="3024188"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r>
              <a:rPr kumimoji="0" lang="en-US" altLang="zh-TW" sz="2000"/>
              <a:t>LSA: project documents to 2 latent topics</a:t>
            </a:r>
            <a:endParaRPr kumimoji="0" lang="zh-TW" altLang="en-US" sz="2000"/>
          </a:p>
        </p:txBody>
      </p:sp>
      <p:sp>
        <p:nvSpPr>
          <p:cNvPr id="59" name="文字方塊 7"/>
          <p:cNvSpPr txBox="1">
            <a:spLocks noChangeArrowheads="1"/>
          </p:cNvSpPr>
          <p:nvPr/>
        </p:nvSpPr>
        <p:spPr bwMode="auto">
          <a:xfrm>
            <a:off x="328067" y="5478520"/>
            <a:ext cx="1233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anose="02020500000000000000" pitchFamily="18" charset="-120"/>
              </a:defRPr>
            </a:lvl1pPr>
            <a:lvl2pPr>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lvl="1" algn="ctr"/>
            <a:r>
              <a:rPr kumimoji="0" lang="en-US" altLang="zh-TW" sz="2400" dirty="0"/>
              <a:t>2000</a:t>
            </a:r>
            <a:endParaRPr kumimoji="0" lang="zh-TW" altLang="en-US" sz="2400" dirty="0"/>
          </a:p>
        </p:txBody>
      </p:sp>
      <p:sp>
        <p:nvSpPr>
          <p:cNvPr id="46" name="文字方塊 7"/>
          <p:cNvSpPr txBox="1">
            <a:spLocks noChangeArrowheads="1"/>
          </p:cNvSpPr>
          <p:nvPr/>
        </p:nvSpPr>
        <p:spPr bwMode="auto">
          <a:xfrm>
            <a:off x="649472" y="4706823"/>
            <a:ext cx="1233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anose="02020500000000000000" pitchFamily="18" charset="-120"/>
              </a:defRPr>
            </a:lvl1pPr>
            <a:lvl2pPr>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lvl="1" algn="ctr"/>
            <a:r>
              <a:rPr kumimoji="0" lang="en-US" altLang="zh-TW" sz="2400" dirty="0"/>
              <a:t>500</a:t>
            </a:r>
            <a:endParaRPr kumimoji="0" lang="zh-TW" altLang="en-US" sz="2400" dirty="0"/>
          </a:p>
        </p:txBody>
      </p:sp>
      <p:sp>
        <p:nvSpPr>
          <p:cNvPr id="60" name="文字方塊 7"/>
          <p:cNvSpPr txBox="1">
            <a:spLocks noChangeArrowheads="1"/>
          </p:cNvSpPr>
          <p:nvPr/>
        </p:nvSpPr>
        <p:spPr bwMode="auto">
          <a:xfrm>
            <a:off x="638992" y="4011384"/>
            <a:ext cx="1233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anose="02020500000000000000" pitchFamily="18" charset="-120"/>
              </a:defRPr>
            </a:lvl1pPr>
            <a:lvl2pPr>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lvl="1" algn="ctr"/>
            <a:r>
              <a:rPr kumimoji="0" lang="en-US" altLang="zh-TW" sz="2400" dirty="0"/>
              <a:t>250</a:t>
            </a:r>
            <a:endParaRPr kumimoji="0" lang="zh-TW" altLang="en-US" sz="2400" dirty="0"/>
          </a:p>
        </p:txBody>
      </p:sp>
      <p:sp>
        <p:nvSpPr>
          <p:cNvPr id="61" name="文字方塊 7"/>
          <p:cNvSpPr txBox="1">
            <a:spLocks noChangeArrowheads="1"/>
          </p:cNvSpPr>
          <p:nvPr/>
        </p:nvSpPr>
        <p:spPr bwMode="auto">
          <a:xfrm>
            <a:off x="638992" y="3316903"/>
            <a:ext cx="1233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anose="02020500000000000000" pitchFamily="18" charset="-120"/>
              </a:defRPr>
            </a:lvl1pPr>
            <a:lvl2pPr>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lvl="1" algn="ctr"/>
            <a:r>
              <a:rPr kumimoji="0" lang="en-US" altLang="zh-TW" sz="2400" dirty="0"/>
              <a:t>125</a:t>
            </a:r>
            <a:endParaRPr kumimoji="0" lang="zh-TW" altLang="en-US" sz="2400" dirty="0"/>
          </a:p>
        </p:txBody>
      </p:sp>
      <p:sp>
        <p:nvSpPr>
          <p:cNvPr id="62" name="文字方塊 7"/>
          <p:cNvSpPr txBox="1">
            <a:spLocks noChangeArrowheads="1"/>
          </p:cNvSpPr>
          <p:nvPr/>
        </p:nvSpPr>
        <p:spPr bwMode="auto">
          <a:xfrm>
            <a:off x="1255556" y="2513878"/>
            <a:ext cx="1233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anose="02020500000000000000" pitchFamily="18" charset="-120"/>
              </a:defRPr>
            </a:lvl1pPr>
            <a:lvl2pPr>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lvl="1" algn="ctr"/>
            <a:r>
              <a:rPr kumimoji="0" lang="en-US" altLang="zh-TW" sz="2400" dirty="0"/>
              <a:t>2</a:t>
            </a:r>
            <a:endParaRPr kumimoji="0" lang="zh-TW" altLang="en-US" sz="2400" dirty="0"/>
          </a:p>
        </p:txBody>
      </p:sp>
      <p:sp>
        <p:nvSpPr>
          <p:cNvPr id="6" name="文字方塊 5"/>
          <p:cNvSpPr txBox="1"/>
          <p:nvPr/>
        </p:nvSpPr>
        <p:spPr>
          <a:xfrm>
            <a:off x="487366" y="1394321"/>
            <a:ext cx="4209143" cy="1200329"/>
          </a:xfrm>
          <a:prstGeom prst="rect">
            <a:avLst/>
          </a:prstGeom>
          <a:noFill/>
        </p:spPr>
        <p:txBody>
          <a:bodyPr wrap="square" rtlCol="0">
            <a:spAutoFit/>
          </a:bodyPr>
          <a:lstStyle/>
          <a:p>
            <a:r>
              <a:rPr lang="en-US" altLang="zh-TW" sz="2400" dirty="0"/>
              <a:t>The documents talking about the same thing will have close code.</a:t>
            </a:r>
            <a:endParaRPr lang="zh-TW" altLang="en-US" sz="2400" dirty="0"/>
          </a:p>
        </p:txBody>
      </p:sp>
    </p:spTree>
    <p:extLst>
      <p:ext uri="{BB962C8B-B14F-4D97-AF65-F5344CB8AC3E}">
        <p14:creationId xmlns:p14="http://schemas.microsoft.com/office/powerpoint/2010/main" val="304377274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51" grpId="0" animBg="1"/>
      <p:bldP spid="53" grpId="0" animBg="1"/>
      <p:bldP spid="54" grpId="0" animBg="1"/>
      <p:bldP spid="55" grpId="0" animBg="1"/>
      <p:bldP spid="56" grpId="0" animBg="1"/>
      <p:bldP spid="57" grpId="0"/>
      <p:bldP spid="36" grpId="0"/>
      <p:bldP spid="58" grpId="0"/>
      <p:bldP spid="59" grpId="0"/>
      <p:bldP spid="46" grpId="0"/>
      <p:bldP spid="60" grpId="0"/>
      <p:bldP spid="61" grpId="0"/>
      <p:bldP spid="62"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 – </a:t>
            </a:r>
            <a:br>
              <a:rPr lang="en-US" altLang="zh-TW" dirty="0"/>
            </a:br>
            <a:r>
              <a:rPr lang="en-US" altLang="zh-TW" dirty="0"/>
              <a:t>Similar Image Search</a:t>
            </a:r>
            <a:endParaRPr lang="zh-TW" altLang="en-US" dirty="0"/>
          </a:p>
        </p:txBody>
      </p:sp>
      <p:sp>
        <p:nvSpPr>
          <p:cNvPr id="4" name="TextBox 8"/>
          <p:cNvSpPr txBox="1"/>
          <p:nvPr/>
        </p:nvSpPr>
        <p:spPr>
          <a:xfrm>
            <a:off x="839308" y="1905373"/>
            <a:ext cx="7465384" cy="461665"/>
          </a:xfrm>
          <a:prstGeom prst="rect">
            <a:avLst/>
          </a:prstGeom>
          <a:noFill/>
        </p:spPr>
        <p:txBody>
          <a:bodyPr wrap="square" rtlCol="0">
            <a:spAutoFit/>
          </a:bodyPr>
          <a:lstStyle/>
          <a:p>
            <a:pPr algn="ctr"/>
            <a:r>
              <a:rPr lang="en-US" sz="2400" dirty="0"/>
              <a:t>Retrieved using Euclidean distance in pixel intensity space</a:t>
            </a:r>
          </a:p>
        </p:txBody>
      </p:sp>
      <p:pic>
        <p:nvPicPr>
          <p:cNvPr id="5" name="圖片 4"/>
          <p:cNvPicPr>
            <a:picLocks noChangeAspect="1"/>
          </p:cNvPicPr>
          <p:nvPr/>
        </p:nvPicPr>
        <p:blipFill>
          <a:blip r:embed="rId3"/>
          <a:stretch>
            <a:fillRect/>
          </a:stretch>
        </p:blipFill>
        <p:spPr>
          <a:xfrm>
            <a:off x="1728808" y="3991545"/>
            <a:ext cx="5738469" cy="1327179"/>
          </a:xfrm>
          <a:prstGeom prst="rect">
            <a:avLst/>
          </a:prstGeom>
        </p:spPr>
      </p:pic>
      <p:sp>
        <p:nvSpPr>
          <p:cNvPr id="6" name="TextBox 8"/>
          <p:cNvSpPr txBox="1"/>
          <p:nvPr/>
        </p:nvSpPr>
        <p:spPr>
          <a:xfrm>
            <a:off x="921040" y="5336439"/>
            <a:ext cx="7465384" cy="461665"/>
          </a:xfrm>
          <a:prstGeom prst="rect">
            <a:avLst/>
          </a:prstGeom>
          <a:noFill/>
        </p:spPr>
        <p:txBody>
          <a:bodyPr wrap="square" rtlCol="0">
            <a:spAutoFit/>
          </a:bodyPr>
          <a:lstStyle/>
          <a:p>
            <a:pPr algn="ctr"/>
            <a:r>
              <a:rPr lang="en-US" sz="2400" dirty="0"/>
              <a:t>(Images from Hinton’s slides on Coursera)</a:t>
            </a:r>
          </a:p>
        </p:txBody>
      </p:sp>
      <p:pic>
        <p:nvPicPr>
          <p:cNvPr id="7" name="圖片 6"/>
          <p:cNvPicPr>
            <a:picLocks noChangeAspect="1"/>
          </p:cNvPicPr>
          <p:nvPr/>
        </p:nvPicPr>
        <p:blipFill>
          <a:blip r:embed="rId4"/>
          <a:stretch>
            <a:fillRect/>
          </a:stretch>
        </p:blipFill>
        <p:spPr>
          <a:xfrm>
            <a:off x="1806309" y="2520165"/>
            <a:ext cx="5694846" cy="1335517"/>
          </a:xfrm>
          <a:prstGeom prst="rect">
            <a:avLst/>
          </a:prstGeom>
        </p:spPr>
      </p:pic>
      <p:sp>
        <p:nvSpPr>
          <p:cNvPr id="8" name="Rectangle 6"/>
          <p:cNvSpPr/>
          <p:nvPr/>
        </p:nvSpPr>
        <p:spPr>
          <a:xfrm>
            <a:off x="1746061" y="2520164"/>
            <a:ext cx="1342196" cy="133551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矩形 9"/>
          <p:cNvSpPr/>
          <p:nvPr/>
        </p:nvSpPr>
        <p:spPr>
          <a:xfrm>
            <a:off x="921040" y="5960053"/>
            <a:ext cx="7620000" cy="646331"/>
          </a:xfrm>
          <a:prstGeom prst="rect">
            <a:avLst/>
          </a:prstGeom>
        </p:spPr>
        <p:txBody>
          <a:bodyPr wrap="square">
            <a:spAutoFit/>
          </a:bodyPr>
          <a:lstStyle/>
          <a:p>
            <a:r>
              <a:rPr lang="en-US" altLang="zh-TW" dirty="0">
                <a:solidFill>
                  <a:srgbClr val="222222"/>
                </a:solidFill>
                <a:latin typeface="Arial" panose="020B0604020202020204" pitchFamily="34" charset="0"/>
              </a:rPr>
              <a:t>Reference: </a:t>
            </a:r>
            <a:r>
              <a:rPr lang="en-US" altLang="zh-TW" dirty="0" err="1">
                <a:solidFill>
                  <a:srgbClr val="222222"/>
                </a:solidFill>
                <a:latin typeface="Arial" panose="020B0604020202020204" pitchFamily="34" charset="0"/>
              </a:rPr>
              <a:t>Krizhevsky</a:t>
            </a:r>
            <a:r>
              <a:rPr lang="en-US" altLang="zh-TW" dirty="0">
                <a:solidFill>
                  <a:srgbClr val="222222"/>
                </a:solidFill>
                <a:latin typeface="Arial" panose="020B0604020202020204" pitchFamily="34" charset="0"/>
              </a:rPr>
              <a:t>, Alex, and Geoffrey E. Hinton. "Using very deep </a:t>
            </a:r>
            <a:r>
              <a:rPr lang="en-US" altLang="zh-TW" dirty="0" err="1">
                <a:solidFill>
                  <a:srgbClr val="222222"/>
                </a:solidFill>
                <a:latin typeface="Arial" panose="020B0604020202020204" pitchFamily="34" charset="0"/>
              </a:rPr>
              <a:t>autoencoders</a:t>
            </a:r>
            <a:r>
              <a:rPr lang="en-US" altLang="zh-TW" dirty="0">
                <a:solidFill>
                  <a:srgbClr val="222222"/>
                </a:solidFill>
                <a:latin typeface="Arial" panose="020B0604020202020204" pitchFamily="34" charset="0"/>
              </a:rPr>
              <a:t> for content-based image retrieval." </a:t>
            </a:r>
            <a:r>
              <a:rPr lang="en-US" altLang="zh-TW" i="1" dirty="0">
                <a:solidFill>
                  <a:srgbClr val="222222"/>
                </a:solidFill>
                <a:latin typeface="Arial" panose="020B0604020202020204" pitchFamily="34" charset="0"/>
              </a:rPr>
              <a:t>ESANN</a:t>
            </a:r>
            <a:r>
              <a:rPr lang="en-US" altLang="zh-TW" dirty="0">
                <a:solidFill>
                  <a:srgbClr val="222222"/>
                </a:solidFill>
                <a:latin typeface="Arial" panose="020B0604020202020204" pitchFamily="34" charset="0"/>
              </a:rPr>
              <a:t>. 2011.</a:t>
            </a:r>
            <a:endParaRPr lang="zh-TW" altLang="en-US" dirty="0"/>
          </a:p>
        </p:txBody>
      </p:sp>
      <p:sp>
        <p:nvSpPr>
          <p:cNvPr id="3" name="矩形 2"/>
          <p:cNvSpPr/>
          <p:nvPr/>
        </p:nvSpPr>
        <p:spPr>
          <a:xfrm>
            <a:off x="3148505" y="2502449"/>
            <a:ext cx="4702628" cy="1471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728808" y="3950486"/>
            <a:ext cx="5978278" cy="1471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582278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animBg="1"/>
      <p:bldP spid="3"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 – </a:t>
            </a:r>
            <a:br>
              <a:rPr lang="en-US" altLang="zh-TW" dirty="0"/>
            </a:br>
            <a:r>
              <a:rPr lang="en-US" altLang="zh-TW" dirty="0"/>
              <a:t>Similar Image Search</a:t>
            </a:r>
            <a:endParaRPr lang="zh-TW" altLang="en-US" dirty="0"/>
          </a:p>
        </p:txBody>
      </p:sp>
      <p:pic>
        <p:nvPicPr>
          <p:cNvPr id="31" name="圖片 30"/>
          <p:cNvPicPr>
            <a:picLocks noChangeAspect="1"/>
          </p:cNvPicPr>
          <p:nvPr/>
        </p:nvPicPr>
        <p:blipFill>
          <a:blip r:embed="rId3"/>
          <a:stretch>
            <a:fillRect/>
          </a:stretch>
        </p:blipFill>
        <p:spPr>
          <a:xfrm>
            <a:off x="576795" y="3533193"/>
            <a:ext cx="1257300" cy="942975"/>
          </a:xfrm>
          <a:prstGeom prst="rect">
            <a:avLst/>
          </a:prstGeom>
        </p:spPr>
      </p:pic>
      <p:sp>
        <p:nvSpPr>
          <p:cNvPr id="32" name="矩形 31"/>
          <p:cNvSpPr/>
          <p:nvPr/>
        </p:nvSpPr>
        <p:spPr>
          <a:xfrm>
            <a:off x="693125" y="4476168"/>
            <a:ext cx="1024639" cy="461665"/>
          </a:xfrm>
          <a:prstGeom prst="rect">
            <a:avLst/>
          </a:prstGeom>
        </p:spPr>
        <p:txBody>
          <a:bodyPr wrap="none">
            <a:spAutoFit/>
          </a:bodyPr>
          <a:lstStyle/>
          <a:p>
            <a:r>
              <a:rPr lang="en-CA" altLang="zh-TW" sz="2400" dirty="0">
                <a:latin typeface="Arial" charset="0"/>
              </a:rPr>
              <a:t>32x32</a:t>
            </a:r>
            <a:endParaRPr lang="zh-TW" altLang="en-US" sz="2400" dirty="0"/>
          </a:p>
        </p:txBody>
      </p:sp>
      <p:sp>
        <p:nvSpPr>
          <p:cNvPr id="33" name="矩形 32"/>
          <p:cNvSpPr/>
          <p:nvPr/>
        </p:nvSpPr>
        <p:spPr bwMode="auto">
          <a:xfrm rot="5400000">
            <a:off x="752395" y="3760492"/>
            <a:ext cx="3883706"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8192</a:t>
            </a:r>
            <a:endParaRPr kumimoji="0" lang="zh-TW" altLang="en-US" dirty="0"/>
          </a:p>
        </p:txBody>
      </p:sp>
      <p:sp>
        <p:nvSpPr>
          <p:cNvPr id="34" name="矩形 33"/>
          <p:cNvSpPr/>
          <p:nvPr/>
        </p:nvSpPr>
        <p:spPr bwMode="auto">
          <a:xfrm rot="5400000">
            <a:off x="2522252" y="3831399"/>
            <a:ext cx="2610212"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4096</a:t>
            </a:r>
            <a:endParaRPr kumimoji="0" lang="zh-TW" altLang="en-US" dirty="0"/>
          </a:p>
        </p:txBody>
      </p:sp>
      <p:sp>
        <p:nvSpPr>
          <p:cNvPr id="35" name="矩形 34"/>
          <p:cNvSpPr/>
          <p:nvPr/>
        </p:nvSpPr>
        <p:spPr bwMode="auto">
          <a:xfrm rot="5400000">
            <a:off x="4053464" y="3831398"/>
            <a:ext cx="1809122"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2048</a:t>
            </a:r>
            <a:endParaRPr kumimoji="0" lang="zh-TW" altLang="en-US" dirty="0"/>
          </a:p>
        </p:txBody>
      </p:sp>
      <p:sp>
        <p:nvSpPr>
          <p:cNvPr id="36" name="矩形 35"/>
          <p:cNvSpPr/>
          <p:nvPr/>
        </p:nvSpPr>
        <p:spPr bwMode="auto">
          <a:xfrm rot="5400000">
            <a:off x="5524646" y="3804017"/>
            <a:ext cx="1032909"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1024</a:t>
            </a:r>
            <a:endParaRPr kumimoji="0" lang="zh-TW" altLang="en-US" dirty="0"/>
          </a:p>
        </p:txBody>
      </p:sp>
      <p:sp>
        <p:nvSpPr>
          <p:cNvPr id="37" name="矩形 36"/>
          <p:cNvSpPr/>
          <p:nvPr/>
        </p:nvSpPr>
        <p:spPr bwMode="auto">
          <a:xfrm rot="5400000">
            <a:off x="6778764" y="3805185"/>
            <a:ext cx="815186"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512</a:t>
            </a:r>
            <a:endParaRPr kumimoji="0" lang="zh-TW" altLang="en-US" dirty="0"/>
          </a:p>
        </p:txBody>
      </p:sp>
      <p:sp>
        <p:nvSpPr>
          <p:cNvPr id="38" name="矩形 37"/>
          <p:cNvSpPr/>
          <p:nvPr/>
        </p:nvSpPr>
        <p:spPr bwMode="auto">
          <a:xfrm rot="5400000">
            <a:off x="7970331" y="3794998"/>
            <a:ext cx="631646"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256</a:t>
            </a:r>
            <a:endParaRPr kumimoji="0" lang="zh-TW" altLang="en-US" dirty="0"/>
          </a:p>
        </p:txBody>
      </p:sp>
      <p:sp>
        <p:nvSpPr>
          <p:cNvPr id="39" name="文字方塊 38"/>
          <p:cNvSpPr txBox="1"/>
          <p:nvPr/>
        </p:nvSpPr>
        <p:spPr>
          <a:xfrm>
            <a:off x="7744268" y="3194863"/>
            <a:ext cx="1083772" cy="461665"/>
          </a:xfrm>
          <a:prstGeom prst="rect">
            <a:avLst/>
          </a:prstGeom>
          <a:noFill/>
        </p:spPr>
        <p:txBody>
          <a:bodyPr wrap="square" rtlCol="0">
            <a:spAutoFit/>
          </a:bodyPr>
          <a:lstStyle/>
          <a:p>
            <a:pPr algn="ctr"/>
            <a:r>
              <a:rPr lang="en-US" altLang="zh-TW" sz="2400" dirty="0"/>
              <a:t>code</a:t>
            </a:r>
            <a:endParaRPr lang="zh-TW" altLang="en-US" sz="2400" dirty="0"/>
          </a:p>
        </p:txBody>
      </p:sp>
      <p:sp>
        <p:nvSpPr>
          <p:cNvPr id="40" name="向右箭號 39"/>
          <p:cNvSpPr/>
          <p:nvPr/>
        </p:nvSpPr>
        <p:spPr>
          <a:xfrm>
            <a:off x="1926733" y="3669003"/>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1" name="向右箭號 40"/>
          <p:cNvSpPr/>
          <p:nvPr/>
        </p:nvSpPr>
        <p:spPr>
          <a:xfrm>
            <a:off x="3030797" y="3665219"/>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2" name="向右箭號 41"/>
          <p:cNvSpPr/>
          <p:nvPr/>
        </p:nvSpPr>
        <p:spPr>
          <a:xfrm>
            <a:off x="4166982" y="3660235"/>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3" name="向右箭號 42"/>
          <p:cNvSpPr/>
          <p:nvPr/>
        </p:nvSpPr>
        <p:spPr>
          <a:xfrm>
            <a:off x="5270835" y="3657901"/>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4" name="向右箭號 43"/>
          <p:cNvSpPr/>
          <p:nvPr/>
        </p:nvSpPr>
        <p:spPr>
          <a:xfrm>
            <a:off x="6388288" y="3672819"/>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5" name="向右箭號 44"/>
          <p:cNvSpPr/>
          <p:nvPr/>
        </p:nvSpPr>
        <p:spPr>
          <a:xfrm>
            <a:off x="7531913" y="3686858"/>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6" name="文字方塊 45"/>
          <p:cNvSpPr txBox="1"/>
          <p:nvPr/>
        </p:nvSpPr>
        <p:spPr>
          <a:xfrm>
            <a:off x="1920360" y="6138011"/>
            <a:ext cx="5697818" cy="461665"/>
          </a:xfrm>
          <a:prstGeom prst="rect">
            <a:avLst/>
          </a:prstGeom>
          <a:noFill/>
        </p:spPr>
        <p:txBody>
          <a:bodyPr wrap="square" rtlCol="0">
            <a:spAutoFit/>
          </a:bodyPr>
          <a:lstStyle/>
          <a:p>
            <a:pPr algn="ctr"/>
            <a:r>
              <a:rPr lang="en-US" altLang="zh-TW" sz="2400" dirty="0"/>
              <a:t>(crawl millions of images from the Internet)</a:t>
            </a:r>
            <a:endParaRPr lang="zh-TW" altLang="en-US" sz="2400" dirty="0"/>
          </a:p>
        </p:txBody>
      </p:sp>
      <p:pic>
        <p:nvPicPr>
          <p:cNvPr id="47" name="Picture 4" descr="recon1-bi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61559" y="1258123"/>
            <a:ext cx="2524125" cy="9465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8" name="Picture 5" descr="recon2-bin.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43201" y="2225266"/>
            <a:ext cx="2525712" cy="9465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9" name="Picture 6" descr="recon3-bi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61559" y="270939"/>
            <a:ext cx="2524125" cy="9465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681557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3054241" y="3513840"/>
            <a:ext cx="3467100" cy="461665"/>
          </a:xfrm>
          <a:prstGeom prst="rect">
            <a:avLst/>
          </a:prstGeom>
          <a:noFill/>
        </p:spPr>
        <p:txBody>
          <a:bodyPr wrap="square" rtlCol="0">
            <a:spAutoFit/>
          </a:bodyPr>
          <a:lstStyle/>
          <a:p>
            <a:r>
              <a:rPr lang="en-US" sz="2400" dirty="0"/>
              <a:t>retrieved using 256 codes</a:t>
            </a:r>
          </a:p>
        </p:txBody>
      </p:sp>
      <p:pic>
        <p:nvPicPr>
          <p:cNvPr id="10" name="圖片 9"/>
          <p:cNvPicPr>
            <a:picLocks noChangeAspect="1"/>
          </p:cNvPicPr>
          <p:nvPr/>
        </p:nvPicPr>
        <p:blipFill>
          <a:blip r:embed="rId3"/>
          <a:stretch>
            <a:fillRect/>
          </a:stretch>
        </p:blipFill>
        <p:spPr>
          <a:xfrm>
            <a:off x="1734876" y="3975505"/>
            <a:ext cx="5807914" cy="1320563"/>
          </a:xfrm>
          <a:prstGeom prst="rect">
            <a:avLst/>
          </a:prstGeom>
        </p:spPr>
      </p:pic>
      <p:pic>
        <p:nvPicPr>
          <p:cNvPr id="11" name="圖片 10"/>
          <p:cNvPicPr>
            <a:picLocks noChangeAspect="1"/>
          </p:cNvPicPr>
          <p:nvPr/>
        </p:nvPicPr>
        <p:blipFill>
          <a:blip r:embed="rId4"/>
          <a:stretch>
            <a:fillRect/>
          </a:stretch>
        </p:blipFill>
        <p:spPr>
          <a:xfrm>
            <a:off x="1655686" y="5426677"/>
            <a:ext cx="5774036" cy="1262159"/>
          </a:xfrm>
          <a:prstGeom prst="rect">
            <a:avLst/>
          </a:prstGeom>
        </p:spPr>
      </p:pic>
      <p:sp>
        <p:nvSpPr>
          <p:cNvPr id="16" name="TextBox 8"/>
          <p:cNvSpPr txBox="1"/>
          <p:nvPr/>
        </p:nvSpPr>
        <p:spPr>
          <a:xfrm>
            <a:off x="894466" y="117988"/>
            <a:ext cx="7465384" cy="461665"/>
          </a:xfrm>
          <a:prstGeom prst="rect">
            <a:avLst/>
          </a:prstGeom>
          <a:noFill/>
        </p:spPr>
        <p:txBody>
          <a:bodyPr wrap="square" rtlCol="0">
            <a:spAutoFit/>
          </a:bodyPr>
          <a:lstStyle/>
          <a:p>
            <a:pPr algn="ctr"/>
            <a:r>
              <a:rPr lang="en-US" sz="2400" dirty="0"/>
              <a:t>Retrieved using Euclidean distance in pixel intensity space</a:t>
            </a:r>
          </a:p>
        </p:txBody>
      </p:sp>
      <p:pic>
        <p:nvPicPr>
          <p:cNvPr id="17" name="圖片 16"/>
          <p:cNvPicPr>
            <a:picLocks noChangeAspect="1"/>
          </p:cNvPicPr>
          <p:nvPr/>
        </p:nvPicPr>
        <p:blipFill>
          <a:blip r:embed="rId5"/>
          <a:stretch>
            <a:fillRect/>
          </a:stretch>
        </p:blipFill>
        <p:spPr>
          <a:xfrm>
            <a:off x="1657375" y="2077194"/>
            <a:ext cx="5738469" cy="1327179"/>
          </a:xfrm>
          <a:prstGeom prst="rect">
            <a:avLst/>
          </a:prstGeom>
        </p:spPr>
      </p:pic>
      <p:pic>
        <p:nvPicPr>
          <p:cNvPr id="18" name="圖片 17"/>
          <p:cNvPicPr>
            <a:picLocks noChangeAspect="1"/>
          </p:cNvPicPr>
          <p:nvPr/>
        </p:nvPicPr>
        <p:blipFill>
          <a:blip r:embed="rId6"/>
          <a:stretch>
            <a:fillRect/>
          </a:stretch>
        </p:blipFill>
        <p:spPr>
          <a:xfrm>
            <a:off x="1734876" y="605814"/>
            <a:ext cx="5694846" cy="1335517"/>
          </a:xfrm>
          <a:prstGeom prst="rect">
            <a:avLst/>
          </a:prstGeom>
        </p:spPr>
      </p:pic>
      <p:sp>
        <p:nvSpPr>
          <p:cNvPr id="19" name="Rectangle 6"/>
          <p:cNvSpPr/>
          <p:nvPr/>
        </p:nvSpPr>
        <p:spPr>
          <a:xfrm>
            <a:off x="1674628" y="605813"/>
            <a:ext cx="1342196" cy="133551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
          <p:cNvSpPr/>
          <p:nvPr/>
        </p:nvSpPr>
        <p:spPr>
          <a:xfrm>
            <a:off x="1672939" y="3963634"/>
            <a:ext cx="1361138" cy="133243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矩形 11"/>
          <p:cNvSpPr/>
          <p:nvPr/>
        </p:nvSpPr>
        <p:spPr>
          <a:xfrm>
            <a:off x="3092636" y="3955296"/>
            <a:ext cx="4702628" cy="1471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1672939" y="5403333"/>
            <a:ext cx="5978278" cy="1471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1385296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2805794" cy="1325563"/>
          </a:xfrm>
        </p:spPr>
        <p:txBody>
          <a:bodyPr>
            <a:normAutofit fontScale="90000"/>
          </a:bodyPr>
          <a:lstStyle/>
          <a:p>
            <a:r>
              <a:rPr lang="en-US" altLang="zh-TW" dirty="0"/>
              <a:t>Auto-encoder </a:t>
            </a:r>
            <a:br>
              <a:rPr lang="en-US" altLang="zh-TW" dirty="0"/>
            </a:br>
            <a:r>
              <a:rPr lang="en-US" altLang="zh-TW" dirty="0"/>
              <a:t>for CNN</a:t>
            </a:r>
            <a:endParaRPr lang="zh-TW" altLang="en-US" dirty="0"/>
          </a:p>
        </p:txBody>
      </p:sp>
      <p:pic>
        <p:nvPicPr>
          <p:cNvPr id="4" name="Picture 2" descr="http://s.hswstatic.com/gif/whiskers-s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8044" y="811820"/>
            <a:ext cx="1771005" cy="120428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972452" y="2471479"/>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Convolution</a:t>
            </a:r>
            <a:endParaRPr lang="zh-TW" altLang="en-US" sz="2400" dirty="0"/>
          </a:p>
        </p:txBody>
      </p:sp>
      <p:sp>
        <p:nvSpPr>
          <p:cNvPr id="6" name="矩形 5"/>
          <p:cNvSpPr/>
          <p:nvPr/>
        </p:nvSpPr>
        <p:spPr>
          <a:xfrm>
            <a:off x="6972452" y="3571491"/>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Pooling</a:t>
            </a:r>
            <a:endParaRPr lang="zh-TW" altLang="en-US" sz="2400" dirty="0"/>
          </a:p>
        </p:txBody>
      </p:sp>
      <p:sp>
        <p:nvSpPr>
          <p:cNvPr id="7" name="矩形 6"/>
          <p:cNvSpPr/>
          <p:nvPr/>
        </p:nvSpPr>
        <p:spPr>
          <a:xfrm>
            <a:off x="6972452" y="4639704"/>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Convolution</a:t>
            </a:r>
            <a:endParaRPr lang="zh-TW" altLang="en-US" sz="2400" dirty="0"/>
          </a:p>
        </p:txBody>
      </p:sp>
      <p:sp>
        <p:nvSpPr>
          <p:cNvPr id="8" name="矩形 7"/>
          <p:cNvSpPr/>
          <p:nvPr/>
        </p:nvSpPr>
        <p:spPr>
          <a:xfrm>
            <a:off x="6972452" y="5672956"/>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Pooling</a:t>
            </a:r>
            <a:endParaRPr lang="zh-TW" altLang="en-US" sz="2400" dirty="0"/>
          </a:p>
        </p:txBody>
      </p:sp>
      <p:sp>
        <p:nvSpPr>
          <p:cNvPr id="9" name="向下箭號 11"/>
          <p:cNvSpPr/>
          <p:nvPr/>
        </p:nvSpPr>
        <p:spPr>
          <a:xfrm>
            <a:off x="7626430" y="2056846"/>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 name="向下箭號 17"/>
          <p:cNvSpPr/>
          <p:nvPr/>
        </p:nvSpPr>
        <p:spPr>
          <a:xfrm>
            <a:off x="7592149" y="3104516"/>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 name="向下箭號 18"/>
          <p:cNvSpPr/>
          <p:nvPr/>
        </p:nvSpPr>
        <p:spPr>
          <a:xfrm>
            <a:off x="7592149" y="4196159"/>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2" name="向下箭號 19"/>
          <p:cNvSpPr/>
          <p:nvPr/>
        </p:nvSpPr>
        <p:spPr>
          <a:xfrm>
            <a:off x="7592149" y="5231152"/>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7" name="矩形 16"/>
          <p:cNvSpPr/>
          <p:nvPr/>
        </p:nvSpPr>
        <p:spPr>
          <a:xfrm>
            <a:off x="2661698" y="3563258"/>
            <a:ext cx="2319113"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Deconvolution</a:t>
            </a:r>
            <a:endParaRPr lang="zh-TW" altLang="en-US" sz="2400" dirty="0"/>
          </a:p>
        </p:txBody>
      </p:sp>
      <p:sp>
        <p:nvSpPr>
          <p:cNvPr id="18" name="矩形 17"/>
          <p:cNvSpPr/>
          <p:nvPr/>
        </p:nvSpPr>
        <p:spPr>
          <a:xfrm>
            <a:off x="2984552" y="2474791"/>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Unpooling</a:t>
            </a:r>
            <a:endParaRPr lang="zh-TW" altLang="en-US" sz="2400" dirty="0"/>
          </a:p>
        </p:txBody>
      </p:sp>
      <p:sp>
        <p:nvSpPr>
          <p:cNvPr id="19" name="矩形 18"/>
          <p:cNvSpPr/>
          <p:nvPr/>
        </p:nvSpPr>
        <p:spPr>
          <a:xfrm>
            <a:off x="2661698" y="5642242"/>
            <a:ext cx="2319113"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Deconvolution</a:t>
            </a:r>
            <a:endParaRPr lang="zh-TW" altLang="en-US" sz="2400" dirty="0"/>
          </a:p>
        </p:txBody>
      </p:sp>
      <p:sp>
        <p:nvSpPr>
          <p:cNvPr id="20" name="矩形 19"/>
          <p:cNvSpPr/>
          <p:nvPr/>
        </p:nvSpPr>
        <p:spPr>
          <a:xfrm>
            <a:off x="2952893" y="4613134"/>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Unpooling</a:t>
            </a:r>
            <a:endParaRPr lang="zh-TW" altLang="en-US" sz="2400" dirty="0"/>
          </a:p>
        </p:txBody>
      </p:sp>
      <p:sp>
        <p:nvSpPr>
          <p:cNvPr id="21" name="向下箭號 11"/>
          <p:cNvSpPr/>
          <p:nvPr/>
        </p:nvSpPr>
        <p:spPr>
          <a:xfrm flipV="1">
            <a:off x="3548410" y="1950555"/>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下箭號 17"/>
          <p:cNvSpPr/>
          <p:nvPr/>
        </p:nvSpPr>
        <p:spPr>
          <a:xfrm flipV="1">
            <a:off x="3548410" y="3061337"/>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下箭號 18"/>
          <p:cNvSpPr/>
          <p:nvPr/>
        </p:nvSpPr>
        <p:spPr>
          <a:xfrm flipV="1">
            <a:off x="3548410" y="4152980"/>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4" name="向下箭號 19"/>
          <p:cNvSpPr/>
          <p:nvPr/>
        </p:nvSpPr>
        <p:spPr>
          <a:xfrm flipV="1">
            <a:off x="3548410" y="5187973"/>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6" name="文字方塊 49"/>
          <p:cNvSpPr txBox="1">
            <a:spLocks noChangeArrowheads="1"/>
          </p:cNvSpPr>
          <p:nvPr/>
        </p:nvSpPr>
        <p:spPr bwMode="auto">
          <a:xfrm>
            <a:off x="4965485" y="627110"/>
            <a:ext cx="20843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As close as possible</a:t>
            </a:r>
            <a:endParaRPr kumimoji="0" lang="zh-TW" altLang="en-US" sz="2400" dirty="0"/>
          </a:p>
        </p:txBody>
      </p:sp>
      <p:sp>
        <p:nvSpPr>
          <p:cNvPr id="29" name="向下箭號 19"/>
          <p:cNvSpPr/>
          <p:nvPr/>
        </p:nvSpPr>
        <p:spPr>
          <a:xfrm rot="5400000" flipH="1">
            <a:off x="6258628" y="5570519"/>
            <a:ext cx="545690" cy="70778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0" name="箭號: 左-右雙向 29"/>
          <p:cNvSpPr/>
          <p:nvPr/>
        </p:nvSpPr>
        <p:spPr>
          <a:xfrm>
            <a:off x="5077314" y="1383816"/>
            <a:ext cx="1785144" cy="5667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2662615" y="1364009"/>
            <a:ext cx="2319113"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Deconvolution</a:t>
            </a:r>
            <a:endParaRPr lang="zh-TW" altLang="en-US" sz="2400" dirty="0"/>
          </a:p>
        </p:txBody>
      </p:sp>
      <p:sp>
        <p:nvSpPr>
          <p:cNvPr id="28" name="向下箭號 19"/>
          <p:cNvSpPr/>
          <p:nvPr/>
        </p:nvSpPr>
        <p:spPr>
          <a:xfrm rot="5400000" flipH="1">
            <a:off x="5087936" y="5616982"/>
            <a:ext cx="545690" cy="65763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1" name="矩形 30"/>
          <p:cNvSpPr/>
          <p:nvPr/>
        </p:nvSpPr>
        <p:spPr>
          <a:xfrm>
            <a:off x="5756700" y="5472175"/>
            <a:ext cx="420879" cy="89662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sz="2400" dirty="0"/>
          </a:p>
        </p:txBody>
      </p:sp>
      <p:sp>
        <p:nvSpPr>
          <p:cNvPr id="3" name="文字方塊 2"/>
          <p:cNvSpPr txBox="1"/>
          <p:nvPr/>
        </p:nvSpPr>
        <p:spPr>
          <a:xfrm>
            <a:off x="5526903" y="5005193"/>
            <a:ext cx="880472" cy="461665"/>
          </a:xfrm>
          <a:prstGeom prst="rect">
            <a:avLst/>
          </a:prstGeom>
          <a:noFill/>
        </p:spPr>
        <p:txBody>
          <a:bodyPr wrap="square" rtlCol="0">
            <a:spAutoFit/>
          </a:bodyPr>
          <a:lstStyle/>
          <a:p>
            <a:pPr algn="ctr"/>
            <a:r>
              <a:rPr lang="en-US" altLang="zh-TW" sz="2400" dirty="0"/>
              <a:t>code</a:t>
            </a:r>
            <a:endParaRPr lang="zh-TW" altLang="en-US" sz="2400" dirty="0"/>
          </a:p>
        </p:txBody>
      </p:sp>
    </p:spTree>
    <p:extLst>
      <p:ext uri="{BB962C8B-B14F-4D97-AF65-F5344CB8AC3E}">
        <p14:creationId xmlns:p14="http://schemas.microsoft.com/office/powerpoint/2010/main" val="17078087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7" grpId="0" animBg="1"/>
      <p:bldP spid="18" grpId="0" animBg="1"/>
      <p:bldP spid="19" grpId="0" animBg="1"/>
      <p:bldP spid="20" grpId="0" animBg="1"/>
      <p:bldP spid="21" grpId="0" animBg="1"/>
      <p:bldP spid="22" grpId="0" animBg="1"/>
      <p:bldP spid="23" grpId="0" animBg="1"/>
      <p:bldP spid="24" grpId="0" animBg="1"/>
      <p:bldP spid="26" grpId="0"/>
      <p:bldP spid="29" grpId="0" animBg="1"/>
      <p:bldP spid="30" grpId="0" animBg="1"/>
      <p:bldP spid="27" grpId="0" animBg="1"/>
      <p:bldP spid="28" grpId="0" animBg="1"/>
      <p:bldP spid="31" grpId="0" animBg="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CNN -</a:t>
            </a:r>
            <a:r>
              <a:rPr lang="en-US" altLang="zh-TW" dirty="0" err="1"/>
              <a:t>Unpooling</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142875" y="2447596"/>
            <a:ext cx="9001125" cy="3333750"/>
          </a:xfrm>
          <a:prstGeom prst="rect">
            <a:avLst/>
          </a:prstGeom>
        </p:spPr>
      </p:pic>
      <p:sp>
        <p:nvSpPr>
          <p:cNvPr id="5" name="箭號: 向右 4"/>
          <p:cNvSpPr/>
          <p:nvPr/>
        </p:nvSpPr>
        <p:spPr>
          <a:xfrm rot="13860550">
            <a:off x="5366616" y="3671333"/>
            <a:ext cx="515880" cy="52863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7" name="箭號: 向右 6"/>
          <p:cNvSpPr/>
          <p:nvPr/>
        </p:nvSpPr>
        <p:spPr>
          <a:xfrm rot="7670055">
            <a:off x="3160555" y="3847051"/>
            <a:ext cx="515880" cy="52863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6" name="圖片 5"/>
          <p:cNvPicPr>
            <a:picLocks noChangeAspect="1"/>
          </p:cNvPicPr>
          <p:nvPr/>
        </p:nvPicPr>
        <p:blipFill>
          <a:blip r:embed="rId3"/>
          <a:stretch>
            <a:fillRect/>
          </a:stretch>
        </p:blipFill>
        <p:spPr>
          <a:xfrm>
            <a:off x="5207290" y="330897"/>
            <a:ext cx="3519445" cy="1672489"/>
          </a:xfrm>
          <a:prstGeom prst="rect">
            <a:avLst/>
          </a:prstGeom>
        </p:spPr>
      </p:pic>
      <p:sp>
        <p:nvSpPr>
          <p:cNvPr id="8" name="文字方塊 7"/>
          <p:cNvSpPr txBox="1"/>
          <p:nvPr/>
        </p:nvSpPr>
        <p:spPr>
          <a:xfrm>
            <a:off x="5146472" y="1968475"/>
            <a:ext cx="1691640" cy="461665"/>
          </a:xfrm>
          <a:prstGeom prst="rect">
            <a:avLst/>
          </a:prstGeom>
          <a:noFill/>
        </p:spPr>
        <p:txBody>
          <a:bodyPr wrap="square" rtlCol="0">
            <a:spAutoFit/>
          </a:bodyPr>
          <a:lstStyle/>
          <a:p>
            <a:pPr algn="ctr"/>
            <a:r>
              <a:rPr lang="en-US" altLang="zh-TW" sz="2400" dirty="0"/>
              <a:t>14 x 14</a:t>
            </a:r>
            <a:endParaRPr lang="zh-TW" altLang="en-US" sz="2400" dirty="0"/>
          </a:p>
        </p:txBody>
      </p:sp>
      <p:sp>
        <p:nvSpPr>
          <p:cNvPr id="10" name="文字方塊 9"/>
          <p:cNvSpPr txBox="1"/>
          <p:nvPr/>
        </p:nvSpPr>
        <p:spPr>
          <a:xfrm>
            <a:off x="7035095" y="1985931"/>
            <a:ext cx="1691640" cy="461665"/>
          </a:xfrm>
          <a:prstGeom prst="rect">
            <a:avLst/>
          </a:prstGeom>
          <a:noFill/>
        </p:spPr>
        <p:txBody>
          <a:bodyPr wrap="square" rtlCol="0">
            <a:spAutoFit/>
          </a:bodyPr>
          <a:lstStyle/>
          <a:p>
            <a:pPr algn="ctr"/>
            <a:r>
              <a:rPr lang="en-US" altLang="zh-TW" sz="2400" dirty="0"/>
              <a:t>28 x 28</a:t>
            </a:r>
            <a:endParaRPr lang="zh-TW" altLang="en-US" sz="2400" dirty="0"/>
          </a:p>
        </p:txBody>
      </p:sp>
      <p:sp>
        <p:nvSpPr>
          <p:cNvPr id="9" name="矩形 8"/>
          <p:cNvSpPr/>
          <p:nvPr/>
        </p:nvSpPr>
        <p:spPr>
          <a:xfrm>
            <a:off x="3785466" y="5850234"/>
            <a:ext cx="5722389" cy="923330"/>
          </a:xfrm>
          <a:prstGeom prst="rect">
            <a:avLst/>
          </a:prstGeom>
        </p:spPr>
        <p:txBody>
          <a:bodyPr wrap="square">
            <a:spAutoFit/>
          </a:bodyPr>
          <a:lstStyle/>
          <a:p>
            <a:r>
              <a:rPr lang="en-US" altLang="zh-TW" dirty="0"/>
              <a:t>Source of image : </a:t>
            </a:r>
            <a:r>
              <a:rPr lang="zh-TW" altLang="en-US" dirty="0"/>
              <a:t>https://leonardoaraujosantos.gitbooks.io/artificial-inteligence/content/image_segmentation.html</a:t>
            </a:r>
          </a:p>
        </p:txBody>
      </p:sp>
      <p:grpSp>
        <p:nvGrpSpPr>
          <p:cNvPr id="13" name="群組 12"/>
          <p:cNvGrpSpPr/>
          <p:nvPr/>
        </p:nvGrpSpPr>
        <p:grpSpPr>
          <a:xfrm>
            <a:off x="142875" y="1968475"/>
            <a:ext cx="4906327" cy="3812871"/>
            <a:chOff x="142875" y="1968475"/>
            <a:chExt cx="4906327" cy="3812871"/>
          </a:xfrm>
        </p:grpSpPr>
        <p:sp>
          <p:nvSpPr>
            <p:cNvPr id="12" name="矩形 11"/>
            <p:cNvSpPr/>
            <p:nvPr/>
          </p:nvSpPr>
          <p:spPr>
            <a:xfrm>
              <a:off x="142875" y="1968475"/>
              <a:ext cx="3270885" cy="3812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1778317" y="4626271"/>
              <a:ext cx="3270885" cy="920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417265" y="3741356"/>
              <a:ext cx="3270885" cy="920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1" name="文字方塊 10"/>
          <p:cNvSpPr txBox="1"/>
          <p:nvPr/>
        </p:nvSpPr>
        <p:spPr>
          <a:xfrm>
            <a:off x="708961" y="5615529"/>
            <a:ext cx="2704799"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Alternative: simply repeat the values</a:t>
            </a:r>
            <a:endParaRPr lang="zh-TW" altLang="en-US" sz="2400" dirty="0"/>
          </a:p>
        </p:txBody>
      </p:sp>
    </p:spTree>
    <p:extLst>
      <p:ext uri="{BB962C8B-B14F-4D97-AF65-F5344CB8AC3E}">
        <p14:creationId xmlns:p14="http://schemas.microsoft.com/office/powerpoint/2010/main" val="215485436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CNN </a:t>
            </a:r>
            <a:br>
              <a:rPr lang="en-US" altLang="zh-TW" dirty="0"/>
            </a:br>
            <a:r>
              <a:rPr lang="en-US" altLang="zh-TW" dirty="0"/>
              <a:t>- Deconvolution</a:t>
            </a:r>
            <a:endParaRPr lang="zh-TW" altLang="en-US" dirty="0"/>
          </a:p>
        </p:txBody>
      </p:sp>
      <p:sp>
        <p:nvSpPr>
          <p:cNvPr id="4" name="橢圓 3"/>
          <p:cNvSpPr/>
          <p:nvPr/>
        </p:nvSpPr>
        <p:spPr>
          <a:xfrm rot="5400000">
            <a:off x="844481" y="296147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 name="橢圓 4"/>
          <p:cNvSpPr/>
          <p:nvPr/>
        </p:nvSpPr>
        <p:spPr>
          <a:xfrm rot="5400000">
            <a:off x="844481" y="387126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cxnSp>
        <p:nvCxnSpPr>
          <p:cNvPr id="6" name="直線單箭頭接點 5"/>
          <p:cNvCxnSpPr/>
          <p:nvPr/>
        </p:nvCxnSpPr>
        <p:spPr>
          <a:xfrm rot="5400000" flipV="1">
            <a:off x="1180051" y="2206607"/>
            <a:ext cx="899279" cy="857296"/>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7" name="直線單箭頭接點 6"/>
          <p:cNvCxnSpPr/>
          <p:nvPr/>
        </p:nvCxnSpPr>
        <p:spPr>
          <a:xfrm rot="5400000" flipH="1" flipV="1">
            <a:off x="1189982" y="3039204"/>
            <a:ext cx="822666" cy="914046"/>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8" name="直線單箭頭接點 7"/>
          <p:cNvCxnSpPr/>
          <p:nvPr/>
        </p:nvCxnSpPr>
        <p:spPr>
          <a:xfrm rot="5400000" flipV="1">
            <a:off x="1640215" y="2666771"/>
            <a:ext cx="4172" cy="832074"/>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9" name="直線單箭頭接點 8"/>
          <p:cNvCxnSpPr/>
          <p:nvPr/>
        </p:nvCxnSpPr>
        <p:spPr>
          <a:xfrm rot="5400000" flipV="1">
            <a:off x="1180051" y="3100131"/>
            <a:ext cx="899279" cy="857296"/>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0" name="直線單箭頭接點 9"/>
          <p:cNvCxnSpPr/>
          <p:nvPr/>
        </p:nvCxnSpPr>
        <p:spPr>
          <a:xfrm rot="5400000" flipH="1" flipV="1">
            <a:off x="1189982" y="3932728"/>
            <a:ext cx="822666" cy="914046"/>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11" name="直線單箭頭接點 10"/>
          <p:cNvCxnSpPr/>
          <p:nvPr/>
        </p:nvCxnSpPr>
        <p:spPr>
          <a:xfrm rot="5400000" flipV="1">
            <a:off x="1640215" y="3560295"/>
            <a:ext cx="4172" cy="832074"/>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12" name="直線單箭頭接點 11"/>
          <p:cNvCxnSpPr/>
          <p:nvPr/>
        </p:nvCxnSpPr>
        <p:spPr>
          <a:xfrm rot="5400000" flipV="1">
            <a:off x="1254675" y="4117147"/>
            <a:ext cx="899279" cy="857296"/>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3" name="直線單箭頭接點 12"/>
          <p:cNvCxnSpPr/>
          <p:nvPr/>
        </p:nvCxnSpPr>
        <p:spPr>
          <a:xfrm rot="5400000" flipH="1" flipV="1">
            <a:off x="1264606" y="4949744"/>
            <a:ext cx="822666" cy="914046"/>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14" name="直線單箭頭接點 13"/>
          <p:cNvCxnSpPr/>
          <p:nvPr/>
        </p:nvCxnSpPr>
        <p:spPr>
          <a:xfrm rot="5400000" flipV="1">
            <a:off x="1714839" y="4577311"/>
            <a:ext cx="4172" cy="832074"/>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sp>
        <p:nvSpPr>
          <p:cNvPr id="15" name="橢圓 14"/>
          <p:cNvSpPr/>
          <p:nvPr/>
        </p:nvSpPr>
        <p:spPr>
          <a:xfrm rot="5400000">
            <a:off x="2030844" y="478846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16" name="橢圓 15"/>
          <p:cNvSpPr/>
          <p:nvPr/>
        </p:nvSpPr>
        <p:spPr>
          <a:xfrm rot="5400000">
            <a:off x="887120" y="485094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17" name="橢圓 16"/>
          <p:cNvSpPr/>
          <p:nvPr/>
        </p:nvSpPr>
        <p:spPr>
          <a:xfrm rot="5400000">
            <a:off x="1990274" y="3826769"/>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18" name="橢圓 17"/>
          <p:cNvSpPr/>
          <p:nvPr/>
        </p:nvSpPr>
        <p:spPr>
          <a:xfrm rot="5400000">
            <a:off x="2038966" y="286801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19" name="橢圓 18"/>
          <p:cNvSpPr/>
          <p:nvPr/>
        </p:nvSpPr>
        <p:spPr>
          <a:xfrm rot="5400000">
            <a:off x="873018" y="5653334"/>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20" name="橢圓 19"/>
          <p:cNvSpPr/>
          <p:nvPr/>
        </p:nvSpPr>
        <p:spPr>
          <a:xfrm rot="5400000">
            <a:off x="829249" y="1989253"/>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4" name="橢圓 33"/>
          <p:cNvSpPr/>
          <p:nvPr/>
        </p:nvSpPr>
        <p:spPr>
          <a:xfrm rot="5400000">
            <a:off x="3156792" y="46462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6" name="橢圓 35"/>
          <p:cNvSpPr/>
          <p:nvPr/>
        </p:nvSpPr>
        <p:spPr>
          <a:xfrm rot="5400000">
            <a:off x="3175169" y="370300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7" name="橢圓 36"/>
          <p:cNvSpPr/>
          <p:nvPr/>
        </p:nvSpPr>
        <p:spPr>
          <a:xfrm rot="5400000">
            <a:off x="3175169" y="28202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grpSp>
        <p:nvGrpSpPr>
          <p:cNvPr id="43" name="群組 42"/>
          <p:cNvGrpSpPr/>
          <p:nvPr/>
        </p:nvGrpSpPr>
        <p:grpSpPr>
          <a:xfrm flipH="1">
            <a:off x="3659126" y="2099639"/>
            <a:ext cx="914047" cy="1728813"/>
            <a:chOff x="6496739" y="2328732"/>
            <a:chExt cx="914047" cy="1721945"/>
          </a:xfrm>
        </p:grpSpPr>
        <p:cxnSp>
          <p:nvCxnSpPr>
            <p:cNvPr id="40" name="直線單箭頭接點 39"/>
            <p:cNvCxnSpPr/>
            <p:nvPr/>
          </p:nvCxnSpPr>
          <p:spPr>
            <a:xfrm rot="5400000" flipV="1">
              <a:off x="6532498" y="2349724"/>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1" name="直線單箭頭接點 40"/>
            <p:cNvCxnSpPr/>
            <p:nvPr/>
          </p:nvCxnSpPr>
          <p:spPr>
            <a:xfrm rot="5400000" flipH="1" flipV="1">
              <a:off x="6542429" y="3182321"/>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2" name="直線單箭頭接點 41"/>
            <p:cNvCxnSpPr/>
            <p:nvPr/>
          </p:nvCxnSpPr>
          <p:spPr>
            <a:xfrm rot="5400000" flipV="1">
              <a:off x="6992662" y="2809888"/>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grpSp>
      <p:grpSp>
        <p:nvGrpSpPr>
          <p:cNvPr id="44" name="群組 43"/>
          <p:cNvGrpSpPr/>
          <p:nvPr/>
        </p:nvGrpSpPr>
        <p:grpSpPr>
          <a:xfrm flipH="1">
            <a:off x="3676656" y="3033052"/>
            <a:ext cx="914047" cy="1728813"/>
            <a:chOff x="6496739" y="2328732"/>
            <a:chExt cx="914047" cy="1721945"/>
          </a:xfrm>
        </p:grpSpPr>
        <p:cxnSp>
          <p:nvCxnSpPr>
            <p:cNvPr id="45" name="直線單箭頭接點 44"/>
            <p:cNvCxnSpPr/>
            <p:nvPr/>
          </p:nvCxnSpPr>
          <p:spPr>
            <a:xfrm rot="5400000" flipV="1">
              <a:off x="6532498" y="2349724"/>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6" name="直線單箭頭接點 45"/>
            <p:cNvCxnSpPr/>
            <p:nvPr/>
          </p:nvCxnSpPr>
          <p:spPr>
            <a:xfrm rot="5400000" flipH="1" flipV="1">
              <a:off x="6542429" y="3182321"/>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7" name="直線單箭頭接點 46"/>
            <p:cNvCxnSpPr/>
            <p:nvPr/>
          </p:nvCxnSpPr>
          <p:spPr>
            <a:xfrm rot="5400000" flipV="1">
              <a:off x="6992662" y="2809888"/>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grpSp>
      <p:grpSp>
        <p:nvGrpSpPr>
          <p:cNvPr id="48" name="群組 47"/>
          <p:cNvGrpSpPr/>
          <p:nvPr/>
        </p:nvGrpSpPr>
        <p:grpSpPr>
          <a:xfrm flipH="1">
            <a:off x="3659126" y="4004770"/>
            <a:ext cx="914047" cy="1728813"/>
            <a:chOff x="6496739" y="2328732"/>
            <a:chExt cx="914047" cy="1721945"/>
          </a:xfrm>
        </p:grpSpPr>
        <p:cxnSp>
          <p:nvCxnSpPr>
            <p:cNvPr id="49" name="直線單箭頭接點 48"/>
            <p:cNvCxnSpPr/>
            <p:nvPr/>
          </p:nvCxnSpPr>
          <p:spPr>
            <a:xfrm rot="5400000" flipV="1">
              <a:off x="6532498" y="2349724"/>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50" name="直線單箭頭接點 49"/>
            <p:cNvCxnSpPr/>
            <p:nvPr/>
          </p:nvCxnSpPr>
          <p:spPr>
            <a:xfrm rot="5400000" flipH="1" flipV="1">
              <a:off x="6542429" y="3182321"/>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51" name="直線單箭頭接點 50"/>
            <p:cNvCxnSpPr/>
            <p:nvPr/>
          </p:nvCxnSpPr>
          <p:spPr>
            <a:xfrm rot="5400000" flipV="1">
              <a:off x="6992662" y="2809888"/>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grpSp>
      <p:sp>
        <p:nvSpPr>
          <p:cNvPr id="52" name="橢圓 51"/>
          <p:cNvSpPr/>
          <p:nvPr/>
        </p:nvSpPr>
        <p:spPr>
          <a:xfrm rot="5400000">
            <a:off x="4601002" y="283085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3" name="橢圓 52"/>
          <p:cNvSpPr/>
          <p:nvPr/>
        </p:nvSpPr>
        <p:spPr>
          <a:xfrm rot="5400000">
            <a:off x="4601002" y="37834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4" name="橢圓 53"/>
          <p:cNvSpPr/>
          <p:nvPr/>
        </p:nvSpPr>
        <p:spPr>
          <a:xfrm rot="5400000">
            <a:off x="4585770" y="1858630"/>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5" name="橢圓 54"/>
          <p:cNvSpPr/>
          <p:nvPr/>
        </p:nvSpPr>
        <p:spPr>
          <a:xfrm rot="5400000">
            <a:off x="5020314" y="37834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6" name="橢圓 55"/>
          <p:cNvSpPr/>
          <p:nvPr/>
        </p:nvSpPr>
        <p:spPr>
          <a:xfrm rot="5400000">
            <a:off x="5020314" y="472309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7" name="橢圓 56"/>
          <p:cNvSpPr/>
          <p:nvPr/>
        </p:nvSpPr>
        <p:spPr>
          <a:xfrm rot="5400000">
            <a:off x="5005082" y="28278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8" name="橢圓 57"/>
          <p:cNvSpPr/>
          <p:nvPr/>
        </p:nvSpPr>
        <p:spPr>
          <a:xfrm rot="5400000">
            <a:off x="5439626" y="4709843"/>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9" name="橢圓 58"/>
          <p:cNvSpPr/>
          <p:nvPr/>
        </p:nvSpPr>
        <p:spPr>
          <a:xfrm rot="5400000">
            <a:off x="5439626" y="5589980"/>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60" name="橢圓 59"/>
          <p:cNvSpPr/>
          <p:nvPr/>
        </p:nvSpPr>
        <p:spPr>
          <a:xfrm rot="5400000">
            <a:off x="5424394" y="37834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61" name="橢圓 60"/>
          <p:cNvSpPr/>
          <p:nvPr/>
        </p:nvSpPr>
        <p:spPr>
          <a:xfrm rot="5400000">
            <a:off x="6728659" y="455036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62" name="橢圓 61"/>
          <p:cNvSpPr/>
          <p:nvPr/>
        </p:nvSpPr>
        <p:spPr>
          <a:xfrm rot="5400000">
            <a:off x="6747036" y="360713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63" name="橢圓 62"/>
          <p:cNvSpPr/>
          <p:nvPr/>
        </p:nvSpPr>
        <p:spPr>
          <a:xfrm rot="5400000">
            <a:off x="6747036" y="272436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cxnSp>
        <p:nvCxnSpPr>
          <p:cNvPr id="65" name="直線單箭頭接點 64"/>
          <p:cNvCxnSpPr/>
          <p:nvPr/>
        </p:nvCxnSpPr>
        <p:spPr>
          <a:xfrm rot="16200000" flipH="1" flipV="1">
            <a:off x="7109535" y="2025481"/>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6" name="直線單箭頭接點 65"/>
          <p:cNvCxnSpPr/>
          <p:nvPr/>
        </p:nvCxnSpPr>
        <p:spPr>
          <a:xfrm rot="16200000" flipV="1">
            <a:off x="7176217" y="2858078"/>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67" name="直線單箭頭接點 66"/>
          <p:cNvCxnSpPr/>
          <p:nvPr/>
        </p:nvCxnSpPr>
        <p:spPr>
          <a:xfrm rot="16200000" flipH="1" flipV="1">
            <a:off x="7544478" y="2485645"/>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69" name="直線單箭頭接點 68"/>
          <p:cNvCxnSpPr/>
          <p:nvPr/>
        </p:nvCxnSpPr>
        <p:spPr>
          <a:xfrm rot="16200000" flipH="1" flipV="1">
            <a:off x="7127065" y="2958894"/>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0" name="直線單箭頭接點 69"/>
          <p:cNvCxnSpPr/>
          <p:nvPr/>
        </p:nvCxnSpPr>
        <p:spPr>
          <a:xfrm rot="16200000" flipV="1">
            <a:off x="7193747" y="3791491"/>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71" name="直線單箭頭接點 70"/>
          <p:cNvCxnSpPr/>
          <p:nvPr/>
        </p:nvCxnSpPr>
        <p:spPr>
          <a:xfrm rot="16200000" flipH="1" flipV="1">
            <a:off x="7562008" y="3419058"/>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73" name="直線單箭頭接點 72"/>
          <p:cNvCxnSpPr/>
          <p:nvPr/>
        </p:nvCxnSpPr>
        <p:spPr>
          <a:xfrm rot="16200000" flipH="1" flipV="1">
            <a:off x="7109535" y="3930612"/>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4" name="直線單箭頭接點 73"/>
          <p:cNvCxnSpPr/>
          <p:nvPr/>
        </p:nvCxnSpPr>
        <p:spPr>
          <a:xfrm rot="16200000" flipV="1">
            <a:off x="7176217" y="4763209"/>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75" name="直線單箭頭接點 74"/>
          <p:cNvCxnSpPr/>
          <p:nvPr/>
        </p:nvCxnSpPr>
        <p:spPr>
          <a:xfrm rot="16200000" flipH="1" flipV="1">
            <a:off x="7544478" y="4390776"/>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sp>
        <p:nvSpPr>
          <p:cNvPr id="76" name="橢圓 75"/>
          <p:cNvSpPr/>
          <p:nvPr/>
        </p:nvSpPr>
        <p:spPr>
          <a:xfrm rot="5400000">
            <a:off x="8057887" y="273498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77" name="橢圓 76"/>
          <p:cNvSpPr/>
          <p:nvPr/>
        </p:nvSpPr>
        <p:spPr>
          <a:xfrm rot="5400000">
            <a:off x="8057887" y="364477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78" name="橢圓 77"/>
          <p:cNvSpPr/>
          <p:nvPr/>
        </p:nvSpPr>
        <p:spPr>
          <a:xfrm rot="5400000">
            <a:off x="8057887" y="1762762"/>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79" name="橢圓 78"/>
          <p:cNvSpPr/>
          <p:nvPr/>
        </p:nvSpPr>
        <p:spPr>
          <a:xfrm rot="5400000">
            <a:off x="8057887" y="54581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80" name="橢圓 79"/>
          <p:cNvSpPr/>
          <p:nvPr/>
        </p:nvSpPr>
        <p:spPr>
          <a:xfrm rot="5400000">
            <a:off x="8057887" y="449641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85" name="橢圓 84"/>
          <p:cNvSpPr/>
          <p:nvPr/>
        </p:nvSpPr>
        <p:spPr>
          <a:xfrm rot="5400000">
            <a:off x="6728659" y="1892752"/>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2400" dirty="0"/>
          </a:p>
        </p:txBody>
      </p:sp>
      <p:sp>
        <p:nvSpPr>
          <p:cNvPr id="86" name="橢圓 85"/>
          <p:cNvSpPr/>
          <p:nvPr/>
        </p:nvSpPr>
        <p:spPr>
          <a:xfrm rot="5400000">
            <a:off x="6728659" y="1089275"/>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2400" dirty="0"/>
          </a:p>
        </p:txBody>
      </p:sp>
      <p:sp>
        <p:nvSpPr>
          <p:cNvPr id="87" name="橢圓 86"/>
          <p:cNvSpPr/>
          <p:nvPr/>
        </p:nvSpPr>
        <p:spPr>
          <a:xfrm rot="5400000">
            <a:off x="6728659" y="6236446"/>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2400" dirty="0"/>
          </a:p>
        </p:txBody>
      </p:sp>
      <p:sp>
        <p:nvSpPr>
          <p:cNvPr id="88" name="橢圓 87"/>
          <p:cNvSpPr/>
          <p:nvPr/>
        </p:nvSpPr>
        <p:spPr>
          <a:xfrm rot="5400000">
            <a:off x="6728659" y="5432969"/>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2400" dirty="0"/>
          </a:p>
        </p:txBody>
      </p:sp>
      <p:cxnSp>
        <p:nvCxnSpPr>
          <p:cNvPr id="89" name="直線單箭頭接點 88"/>
          <p:cNvCxnSpPr/>
          <p:nvPr/>
        </p:nvCxnSpPr>
        <p:spPr>
          <a:xfrm rot="16200000" flipV="1">
            <a:off x="7112986" y="1928837"/>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90" name="直線單箭頭接點 89"/>
          <p:cNvCxnSpPr/>
          <p:nvPr/>
        </p:nvCxnSpPr>
        <p:spPr>
          <a:xfrm rot="16200000" flipV="1">
            <a:off x="7124524" y="1078211"/>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91" name="直線單箭頭接點 90"/>
          <p:cNvCxnSpPr/>
          <p:nvPr/>
        </p:nvCxnSpPr>
        <p:spPr>
          <a:xfrm rot="16200000" flipH="1" flipV="1">
            <a:off x="7492785" y="1539336"/>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92" name="直線單箭頭接點 91"/>
          <p:cNvCxnSpPr/>
          <p:nvPr/>
        </p:nvCxnSpPr>
        <p:spPr>
          <a:xfrm rot="16200000" flipH="1" flipV="1">
            <a:off x="7139250" y="4787411"/>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93" name="直線單箭頭接點 92"/>
          <p:cNvCxnSpPr/>
          <p:nvPr/>
        </p:nvCxnSpPr>
        <p:spPr>
          <a:xfrm rot="16200000" flipH="1" flipV="1">
            <a:off x="7139250" y="5579780"/>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94" name="直線單箭頭接點 93"/>
          <p:cNvCxnSpPr/>
          <p:nvPr/>
        </p:nvCxnSpPr>
        <p:spPr>
          <a:xfrm rot="16200000" flipH="1" flipV="1">
            <a:off x="7509108" y="5228931"/>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sp>
        <p:nvSpPr>
          <p:cNvPr id="95" name="矩形 94"/>
          <p:cNvSpPr/>
          <p:nvPr/>
        </p:nvSpPr>
        <p:spPr>
          <a:xfrm>
            <a:off x="3023735" y="1690689"/>
            <a:ext cx="2961429" cy="45457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矩形 96"/>
          <p:cNvSpPr/>
          <p:nvPr/>
        </p:nvSpPr>
        <p:spPr>
          <a:xfrm>
            <a:off x="6563859" y="978897"/>
            <a:ext cx="2103644" cy="57544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文字方塊 97"/>
          <p:cNvSpPr txBox="1"/>
          <p:nvPr/>
        </p:nvSpPr>
        <p:spPr>
          <a:xfrm>
            <a:off x="6044476" y="3782717"/>
            <a:ext cx="434544" cy="523220"/>
          </a:xfrm>
          <a:prstGeom prst="rect">
            <a:avLst/>
          </a:prstGeom>
          <a:noFill/>
        </p:spPr>
        <p:txBody>
          <a:bodyPr wrap="square" rtlCol="0">
            <a:spAutoFit/>
          </a:bodyPr>
          <a:lstStyle/>
          <a:p>
            <a:pPr algn="ctr"/>
            <a:r>
              <a:rPr lang="en-US" altLang="zh-TW" sz="2800" b="1" dirty="0"/>
              <a:t>=</a:t>
            </a:r>
            <a:endParaRPr lang="zh-TW" altLang="en-US" sz="2800" b="1" dirty="0"/>
          </a:p>
        </p:txBody>
      </p:sp>
      <p:sp>
        <p:nvSpPr>
          <p:cNvPr id="99" name="文字方塊 98"/>
          <p:cNvSpPr txBox="1"/>
          <p:nvPr/>
        </p:nvSpPr>
        <p:spPr>
          <a:xfrm>
            <a:off x="3740947" y="232667"/>
            <a:ext cx="5041601"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Actually, deconvolution is convolution.</a:t>
            </a:r>
            <a:endParaRPr lang="zh-TW" altLang="en-US" sz="2400" dirty="0"/>
          </a:p>
        </p:txBody>
      </p:sp>
      <p:sp>
        <p:nvSpPr>
          <p:cNvPr id="100" name="文字方塊 99"/>
          <p:cNvSpPr txBox="1"/>
          <p:nvPr/>
        </p:nvSpPr>
        <p:spPr>
          <a:xfrm>
            <a:off x="4798497" y="2536650"/>
            <a:ext cx="383540"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01" name="文字方塊 100"/>
          <p:cNvSpPr txBox="1"/>
          <p:nvPr/>
        </p:nvSpPr>
        <p:spPr>
          <a:xfrm>
            <a:off x="4820146" y="3464341"/>
            <a:ext cx="383540"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02" name="文字方塊 101"/>
          <p:cNvSpPr txBox="1"/>
          <p:nvPr/>
        </p:nvSpPr>
        <p:spPr>
          <a:xfrm>
            <a:off x="5205241" y="3487859"/>
            <a:ext cx="383540"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03" name="文字方塊 102"/>
          <p:cNvSpPr txBox="1"/>
          <p:nvPr/>
        </p:nvSpPr>
        <p:spPr>
          <a:xfrm>
            <a:off x="5212752" y="4423377"/>
            <a:ext cx="383540" cy="461665"/>
          </a:xfrm>
          <a:prstGeom prst="rect">
            <a:avLst/>
          </a:prstGeom>
          <a:noFill/>
        </p:spPr>
        <p:txBody>
          <a:bodyPr wrap="square" rtlCol="0">
            <a:spAutoFit/>
          </a:bodyPr>
          <a:lstStyle/>
          <a:p>
            <a:pPr algn="ctr"/>
            <a:r>
              <a:rPr lang="en-US" altLang="zh-TW" sz="2400" dirty="0"/>
              <a:t>+</a:t>
            </a:r>
            <a:endParaRPr lang="zh-TW" altLang="en-US" sz="2400" dirty="0"/>
          </a:p>
        </p:txBody>
      </p:sp>
    </p:spTree>
    <p:extLst>
      <p:ext uri="{BB962C8B-B14F-4D97-AF65-F5344CB8AC3E}">
        <p14:creationId xmlns:p14="http://schemas.microsoft.com/office/powerpoint/2010/main" val="39760711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9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90"/>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91"/>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8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6"/>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66"/>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71"/>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7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70"/>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5"/>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9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80"/>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94"/>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9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5" grpId="0" animBg="1"/>
      <p:bldP spid="16" grpId="0" animBg="1"/>
      <p:bldP spid="17" grpId="0" animBg="1"/>
      <p:bldP spid="18" grpId="0" animBg="1"/>
      <p:bldP spid="19" grpId="0" animBg="1"/>
      <p:bldP spid="20" grpId="0" animBg="1"/>
      <p:bldP spid="34" grpId="0" animBg="1"/>
      <p:bldP spid="36" grpId="0" animBg="1"/>
      <p:bldP spid="37"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76" grpId="0" animBg="1"/>
      <p:bldP spid="77" grpId="0" animBg="1"/>
      <p:bldP spid="78" grpId="0" animBg="1"/>
      <p:bldP spid="79" grpId="0" animBg="1"/>
      <p:bldP spid="80" grpId="0" animBg="1"/>
      <p:bldP spid="85" grpId="0" animBg="1"/>
      <p:bldP spid="86" grpId="0" animBg="1"/>
      <p:bldP spid="87" grpId="0" animBg="1"/>
      <p:bldP spid="88" grpId="0" animBg="1"/>
      <p:bldP spid="95" grpId="0" animBg="1"/>
      <p:bldP spid="97" grpId="0" animBg="1"/>
      <p:bldP spid="98" grpId="0"/>
      <p:bldP spid="99" grpId="0" animBg="1"/>
      <p:bldP spid="100" grpId="0"/>
      <p:bldP spid="101" grpId="0"/>
      <p:bldP spid="102" grpId="0"/>
      <p:bldP spid="10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Auto-encoder – Pre-training DNN</a:t>
            </a:r>
            <a:endParaRPr lang="zh-TW" altLang="en-US" dirty="0"/>
          </a:p>
        </p:txBody>
      </p:sp>
      <p:sp>
        <p:nvSpPr>
          <p:cNvPr id="3" name="內容版面配置區 2"/>
          <p:cNvSpPr>
            <a:spLocks noGrp="1"/>
          </p:cNvSpPr>
          <p:nvPr>
            <p:ph idx="1"/>
          </p:nvPr>
        </p:nvSpPr>
        <p:spPr/>
        <p:txBody>
          <a:bodyPr/>
          <a:lstStyle/>
          <a:p>
            <a:r>
              <a:rPr lang="en-US" altLang="zh-TW" dirty="0"/>
              <a:t>Greedy Layer-wise Pre-training </a:t>
            </a:r>
            <a:r>
              <a:rPr lang="en-US" altLang="zh-TW" i="1" dirty="0"/>
              <a:t>again</a:t>
            </a:r>
            <a:endParaRPr lang="zh-TW" altLang="en-US" i="1" dirty="0"/>
          </a:p>
        </p:txBody>
      </p:sp>
      <p:sp>
        <p:nvSpPr>
          <p:cNvPr id="4" name="文字方塊 3"/>
          <p:cNvSpPr txBox="1"/>
          <p:nvPr/>
        </p:nvSpPr>
        <p:spPr>
          <a:xfrm rot="16200000">
            <a:off x="392640" y="4302659"/>
            <a:ext cx="1286933" cy="461665"/>
          </a:xfrm>
          <a:prstGeom prst="rect">
            <a:avLst/>
          </a:prstGeom>
          <a:noFill/>
        </p:spPr>
        <p:txBody>
          <a:bodyPr wrap="square" rtlCol="0">
            <a:spAutoFit/>
          </a:bodyPr>
          <a:lstStyle/>
          <a:p>
            <a:pPr algn="ctr"/>
            <a:r>
              <a:rPr lang="en-US" altLang="zh-TW" sz="2400" b="1" i="1" u="sng" dirty="0"/>
              <a:t>Target</a:t>
            </a:r>
            <a:endParaRPr lang="zh-TW" altLang="en-US" sz="2400" b="1" i="1" u="sng" dirty="0"/>
          </a:p>
        </p:txBody>
      </p:sp>
      <p:sp>
        <p:nvSpPr>
          <p:cNvPr id="5" name="矩形 4"/>
          <p:cNvSpPr/>
          <p:nvPr/>
        </p:nvSpPr>
        <p:spPr>
          <a:xfrm>
            <a:off x="2121956" y="6317776"/>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6" name="矩形 5"/>
          <p:cNvSpPr/>
          <p:nvPr/>
        </p:nvSpPr>
        <p:spPr>
          <a:xfrm>
            <a:off x="1856314" y="5398215"/>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7" name="矩形 6"/>
          <p:cNvSpPr/>
          <p:nvPr/>
        </p:nvSpPr>
        <p:spPr>
          <a:xfrm>
            <a:off x="185631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11" name="矩形 10"/>
          <p:cNvSpPr/>
          <p:nvPr/>
        </p:nvSpPr>
        <p:spPr>
          <a:xfrm>
            <a:off x="2388608" y="2694947"/>
            <a:ext cx="1075267" cy="27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10</a:t>
            </a:r>
            <a:endParaRPr lang="zh-TW" altLang="en-US" sz="2400" dirty="0"/>
          </a:p>
        </p:txBody>
      </p:sp>
      <p:sp>
        <p:nvSpPr>
          <p:cNvPr id="18" name="文字方塊 17"/>
          <p:cNvSpPr txBox="1"/>
          <p:nvPr/>
        </p:nvSpPr>
        <p:spPr>
          <a:xfrm>
            <a:off x="1019287" y="6200504"/>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9" name="文字方塊 18"/>
          <p:cNvSpPr txBox="1"/>
          <p:nvPr/>
        </p:nvSpPr>
        <p:spPr>
          <a:xfrm>
            <a:off x="1019287" y="2512826"/>
            <a:ext cx="1099610" cy="461665"/>
          </a:xfrm>
          <a:prstGeom prst="rect">
            <a:avLst/>
          </a:prstGeom>
          <a:noFill/>
        </p:spPr>
        <p:txBody>
          <a:bodyPr wrap="square" rtlCol="0">
            <a:spAutoFit/>
          </a:bodyPr>
          <a:lstStyle/>
          <a:p>
            <a:pPr algn="ctr"/>
            <a:r>
              <a:rPr lang="en-US" altLang="zh-TW" sz="2400" dirty="0"/>
              <a:t>output</a:t>
            </a:r>
            <a:endParaRPr lang="zh-TW" altLang="en-US" sz="2400" dirty="0"/>
          </a:p>
        </p:txBody>
      </p:sp>
      <p:sp>
        <p:nvSpPr>
          <p:cNvPr id="20" name="向右箭號 19"/>
          <p:cNvSpPr/>
          <p:nvPr/>
        </p:nvSpPr>
        <p:spPr>
          <a:xfrm rot="16200000">
            <a:off x="2689178" y="5698025"/>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向右箭號 20"/>
          <p:cNvSpPr/>
          <p:nvPr/>
        </p:nvSpPr>
        <p:spPr>
          <a:xfrm rot="16200000">
            <a:off x="2689178" y="48015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右箭號 21"/>
          <p:cNvSpPr/>
          <p:nvPr/>
        </p:nvSpPr>
        <p:spPr>
          <a:xfrm rot="16200000">
            <a:off x="2689178" y="382093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右箭號 22"/>
          <p:cNvSpPr/>
          <p:nvPr/>
        </p:nvSpPr>
        <p:spPr>
          <a:xfrm rot="16200000">
            <a:off x="2689177" y="29412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文字方塊 28"/>
          <p:cNvSpPr txBox="1"/>
          <p:nvPr/>
        </p:nvSpPr>
        <p:spPr>
          <a:xfrm>
            <a:off x="4846225" y="6222476"/>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32" name="矩形 31"/>
          <p:cNvSpPr/>
          <p:nvPr/>
        </p:nvSpPr>
        <p:spPr>
          <a:xfrm>
            <a:off x="5906853" y="6314662"/>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33" name="矩形 32"/>
          <p:cNvSpPr/>
          <p:nvPr/>
        </p:nvSpPr>
        <p:spPr>
          <a:xfrm>
            <a:off x="5641210" y="5441659"/>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34" name="矩形 33"/>
          <p:cNvSpPr/>
          <p:nvPr/>
        </p:nvSpPr>
        <p:spPr>
          <a:xfrm>
            <a:off x="5889919" y="4508681"/>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35" name="向右箭號 34"/>
          <p:cNvSpPr/>
          <p:nvPr/>
        </p:nvSpPr>
        <p:spPr>
          <a:xfrm rot="16200000">
            <a:off x="6478602" y="566655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6" name="向右箭號 35"/>
          <p:cNvSpPr/>
          <p:nvPr/>
        </p:nvSpPr>
        <p:spPr>
          <a:xfrm rot="16200000">
            <a:off x="6478602" y="4770080"/>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p:cNvSpPr txBox="1"/>
          <p:nvPr/>
        </p:nvSpPr>
        <p:spPr>
          <a:xfrm>
            <a:off x="6743360" y="5807079"/>
            <a:ext cx="1099610" cy="461665"/>
          </a:xfrm>
          <a:prstGeom prst="rect">
            <a:avLst/>
          </a:prstGeom>
          <a:noFill/>
        </p:spPr>
        <p:txBody>
          <a:bodyPr wrap="square" rtlCol="0">
            <a:spAutoFit/>
          </a:bodyPr>
          <a:lstStyle/>
          <a:p>
            <a:pPr algn="ctr"/>
            <a:r>
              <a:rPr lang="en-US" altLang="zh-TW" sz="2400" dirty="0"/>
              <a:t>W</a:t>
            </a:r>
            <a:r>
              <a:rPr lang="en-US" altLang="zh-TW" sz="2400" baseline="30000" dirty="0"/>
              <a:t>1</a:t>
            </a:r>
            <a:endParaRPr lang="zh-TW" altLang="en-US" sz="2400" baseline="30000" dirty="0"/>
          </a:p>
        </p:txBody>
      </p:sp>
      <mc:AlternateContent xmlns:mc="http://schemas.openxmlformats.org/markup-compatibility/2006" xmlns:a14="http://schemas.microsoft.com/office/drawing/2010/main">
        <mc:Choice Requires="a14">
          <p:sp>
            <p:nvSpPr>
              <p:cNvPr id="42" name="文字方塊 41"/>
              <p:cNvSpPr txBox="1"/>
              <p:nvPr/>
            </p:nvSpPr>
            <p:spPr>
              <a:xfrm>
                <a:off x="7641849" y="6256899"/>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7641849" y="6256899"/>
                <a:ext cx="241733" cy="369332"/>
              </a:xfrm>
              <a:prstGeom prst="rect">
                <a:avLst/>
              </a:prstGeom>
              <a:blipFill rotWithShape="0">
                <a:blip r:embed="rId3"/>
                <a:stretch>
                  <a:fillRect l="-17949" r="-153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7601237" y="4467633"/>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7601237" y="4467633"/>
                <a:ext cx="241733" cy="369332"/>
              </a:xfrm>
              <a:prstGeom prst="rect">
                <a:avLst/>
              </a:prstGeom>
              <a:blipFill>
                <a:blip r:embed="rId4"/>
                <a:stretch>
                  <a:fillRect l="-17500" t="-18333" r="-75000"/>
                </a:stretch>
              </a:blipFill>
            </p:spPr>
            <p:txBody>
              <a:bodyPr/>
              <a:lstStyle/>
              <a:p>
                <a:r>
                  <a:rPr lang="zh-TW" altLang="en-US">
                    <a:noFill/>
                  </a:rPr>
                  <a:t> </a:t>
                </a:r>
              </a:p>
            </p:txBody>
          </p:sp>
        </mc:Fallback>
      </mc:AlternateContent>
      <p:cxnSp>
        <p:nvCxnSpPr>
          <p:cNvPr id="44" name="直線接點 43"/>
          <p:cNvCxnSpPr/>
          <p:nvPr/>
        </p:nvCxnSpPr>
        <p:spPr>
          <a:xfrm flipV="1">
            <a:off x="8410761" y="4643681"/>
            <a:ext cx="0" cy="18309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rot="10800000">
            <a:off x="7883582" y="4652299"/>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rot="10800000">
            <a:off x="7883582" y="6474665"/>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2195659" y="3531216"/>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50" name="文字方塊 49"/>
          <p:cNvSpPr txBox="1"/>
          <p:nvPr/>
        </p:nvSpPr>
        <p:spPr>
          <a:xfrm>
            <a:off x="6781545" y="4929151"/>
            <a:ext cx="1099610" cy="461665"/>
          </a:xfrm>
          <a:prstGeom prst="rect">
            <a:avLst/>
          </a:prstGeom>
          <a:noFill/>
        </p:spPr>
        <p:txBody>
          <a:bodyPr wrap="square" rtlCol="0">
            <a:spAutoFit/>
          </a:bodyPr>
          <a:lstStyle/>
          <a:p>
            <a:pPr algn="ctr"/>
            <a:r>
              <a:rPr lang="en-US" altLang="zh-TW" sz="2400" dirty="0"/>
              <a:t>W</a:t>
            </a:r>
            <a:r>
              <a:rPr lang="en-US" altLang="zh-TW" sz="2400" baseline="30000" dirty="0"/>
              <a:t>1</a:t>
            </a:r>
            <a:r>
              <a:rPr lang="en-US" altLang="zh-TW" sz="2400" dirty="0"/>
              <a:t>’</a:t>
            </a:r>
            <a:endParaRPr lang="zh-TW" altLang="en-US" sz="2400" dirty="0"/>
          </a:p>
        </p:txBody>
      </p:sp>
    </p:spTree>
    <p:extLst>
      <p:ext uri="{BB962C8B-B14F-4D97-AF65-F5344CB8AC3E}">
        <p14:creationId xmlns:p14="http://schemas.microsoft.com/office/powerpoint/2010/main" val="10948749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6"/>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4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5"/>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4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animBg="1"/>
      <p:bldP spid="33" grpId="0" animBg="1"/>
      <p:bldP spid="34" grpId="0" animBg="1"/>
      <p:bldP spid="34" grpId="1" animBg="1"/>
      <p:bldP spid="35" grpId="0" animBg="1"/>
      <p:bldP spid="36" grpId="0" animBg="1"/>
      <p:bldP spid="36" grpId="1" animBg="1"/>
      <p:bldP spid="38" grpId="0"/>
      <p:bldP spid="42" grpId="0"/>
      <p:bldP spid="43" grpId="0"/>
      <p:bldP spid="43" grpId="1"/>
      <p:bldP spid="50" grpId="0"/>
      <p:bldP spid="50"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Auto-encoder – Pre-training DNN</a:t>
            </a:r>
            <a:endParaRPr lang="zh-TW" altLang="en-US" dirty="0"/>
          </a:p>
        </p:txBody>
      </p:sp>
      <p:sp>
        <p:nvSpPr>
          <p:cNvPr id="3" name="內容版面配置區 2"/>
          <p:cNvSpPr>
            <a:spLocks noGrp="1"/>
          </p:cNvSpPr>
          <p:nvPr>
            <p:ph idx="1"/>
          </p:nvPr>
        </p:nvSpPr>
        <p:spPr/>
        <p:txBody>
          <a:bodyPr/>
          <a:lstStyle/>
          <a:p>
            <a:r>
              <a:rPr lang="en-US" altLang="zh-TW" dirty="0"/>
              <a:t>Greedy Layer-wise Pre-training </a:t>
            </a:r>
            <a:r>
              <a:rPr lang="en-US" altLang="zh-TW" i="1" dirty="0"/>
              <a:t>again</a:t>
            </a:r>
            <a:endParaRPr lang="zh-TW" altLang="en-US" i="1" dirty="0"/>
          </a:p>
        </p:txBody>
      </p:sp>
      <p:sp>
        <p:nvSpPr>
          <p:cNvPr id="4" name="文字方塊 3"/>
          <p:cNvSpPr txBox="1"/>
          <p:nvPr/>
        </p:nvSpPr>
        <p:spPr>
          <a:xfrm rot="16200000">
            <a:off x="392640" y="4302659"/>
            <a:ext cx="1286933" cy="461665"/>
          </a:xfrm>
          <a:prstGeom prst="rect">
            <a:avLst/>
          </a:prstGeom>
          <a:noFill/>
        </p:spPr>
        <p:txBody>
          <a:bodyPr wrap="square" rtlCol="0">
            <a:spAutoFit/>
          </a:bodyPr>
          <a:lstStyle/>
          <a:p>
            <a:pPr algn="ctr"/>
            <a:r>
              <a:rPr lang="en-US" altLang="zh-TW" sz="2400" b="1" i="1" u="sng" dirty="0"/>
              <a:t>Target</a:t>
            </a:r>
            <a:endParaRPr lang="zh-TW" altLang="en-US" sz="2400" b="1" i="1" u="sng" dirty="0"/>
          </a:p>
        </p:txBody>
      </p:sp>
      <p:sp>
        <p:nvSpPr>
          <p:cNvPr id="5" name="矩形 4"/>
          <p:cNvSpPr/>
          <p:nvPr/>
        </p:nvSpPr>
        <p:spPr>
          <a:xfrm>
            <a:off x="2121956" y="6317776"/>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6" name="矩形 5"/>
          <p:cNvSpPr/>
          <p:nvPr/>
        </p:nvSpPr>
        <p:spPr>
          <a:xfrm>
            <a:off x="1856314" y="5398215"/>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7" name="矩形 6"/>
          <p:cNvSpPr/>
          <p:nvPr/>
        </p:nvSpPr>
        <p:spPr>
          <a:xfrm>
            <a:off x="185631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10" name="矩形 9"/>
          <p:cNvSpPr/>
          <p:nvPr/>
        </p:nvSpPr>
        <p:spPr>
          <a:xfrm>
            <a:off x="2195659" y="3531216"/>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11" name="矩形 10"/>
          <p:cNvSpPr/>
          <p:nvPr/>
        </p:nvSpPr>
        <p:spPr>
          <a:xfrm>
            <a:off x="2388608" y="2694947"/>
            <a:ext cx="1075267" cy="27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10</a:t>
            </a:r>
            <a:endParaRPr lang="zh-TW" altLang="en-US" sz="2400" dirty="0"/>
          </a:p>
        </p:txBody>
      </p:sp>
      <p:sp>
        <p:nvSpPr>
          <p:cNvPr id="18" name="文字方塊 17"/>
          <p:cNvSpPr txBox="1"/>
          <p:nvPr/>
        </p:nvSpPr>
        <p:spPr>
          <a:xfrm>
            <a:off x="1019287" y="6200504"/>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9" name="文字方塊 18"/>
          <p:cNvSpPr txBox="1"/>
          <p:nvPr/>
        </p:nvSpPr>
        <p:spPr>
          <a:xfrm>
            <a:off x="1019287" y="2512826"/>
            <a:ext cx="1099610" cy="461665"/>
          </a:xfrm>
          <a:prstGeom prst="rect">
            <a:avLst/>
          </a:prstGeom>
          <a:noFill/>
        </p:spPr>
        <p:txBody>
          <a:bodyPr wrap="square" rtlCol="0">
            <a:spAutoFit/>
          </a:bodyPr>
          <a:lstStyle/>
          <a:p>
            <a:pPr algn="ctr"/>
            <a:r>
              <a:rPr lang="en-US" altLang="zh-TW" sz="2400" dirty="0"/>
              <a:t>output</a:t>
            </a:r>
            <a:endParaRPr lang="zh-TW" altLang="en-US" sz="2400" dirty="0"/>
          </a:p>
        </p:txBody>
      </p:sp>
      <p:sp>
        <p:nvSpPr>
          <p:cNvPr id="20" name="向右箭號 19"/>
          <p:cNvSpPr/>
          <p:nvPr/>
        </p:nvSpPr>
        <p:spPr>
          <a:xfrm rot="16200000">
            <a:off x="2689178" y="5698025"/>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向右箭號 20"/>
          <p:cNvSpPr/>
          <p:nvPr/>
        </p:nvSpPr>
        <p:spPr>
          <a:xfrm rot="16200000">
            <a:off x="2689178" y="48015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右箭號 21"/>
          <p:cNvSpPr/>
          <p:nvPr/>
        </p:nvSpPr>
        <p:spPr>
          <a:xfrm rot="16200000">
            <a:off x="2689178" y="382093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右箭號 22"/>
          <p:cNvSpPr/>
          <p:nvPr/>
        </p:nvSpPr>
        <p:spPr>
          <a:xfrm rot="16200000">
            <a:off x="2689177" y="29412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文字方塊 28"/>
          <p:cNvSpPr txBox="1"/>
          <p:nvPr/>
        </p:nvSpPr>
        <p:spPr>
          <a:xfrm>
            <a:off x="4846225" y="6222476"/>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32" name="矩形 31"/>
          <p:cNvSpPr/>
          <p:nvPr/>
        </p:nvSpPr>
        <p:spPr>
          <a:xfrm>
            <a:off x="5906853" y="6314662"/>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33" name="矩形 32"/>
          <p:cNvSpPr/>
          <p:nvPr/>
        </p:nvSpPr>
        <p:spPr>
          <a:xfrm>
            <a:off x="5641210" y="5441659"/>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35" name="向右箭號 34"/>
          <p:cNvSpPr/>
          <p:nvPr/>
        </p:nvSpPr>
        <p:spPr>
          <a:xfrm rot="16200000">
            <a:off x="6478602" y="566655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p:cNvSpPr txBox="1"/>
          <p:nvPr/>
        </p:nvSpPr>
        <p:spPr>
          <a:xfrm>
            <a:off x="6743360" y="5807079"/>
            <a:ext cx="1099610" cy="461665"/>
          </a:xfrm>
          <a:prstGeom prst="rect">
            <a:avLst/>
          </a:prstGeom>
          <a:noFill/>
        </p:spPr>
        <p:txBody>
          <a:bodyPr wrap="square" rtlCol="0">
            <a:spAutoFit/>
          </a:bodyPr>
          <a:lstStyle/>
          <a:p>
            <a:pPr algn="ctr"/>
            <a:r>
              <a:rPr lang="en-US" altLang="zh-TW" sz="2400" dirty="0"/>
              <a:t>W</a:t>
            </a:r>
            <a:r>
              <a:rPr lang="en-US" altLang="zh-TW" sz="2400" baseline="30000" dirty="0"/>
              <a:t>1</a:t>
            </a:r>
            <a:endParaRPr lang="zh-TW" altLang="en-US" sz="2400" baseline="30000" dirty="0"/>
          </a:p>
        </p:txBody>
      </p:sp>
      <p:sp>
        <p:nvSpPr>
          <p:cNvPr id="41" name="矩形 40"/>
          <p:cNvSpPr/>
          <p:nvPr/>
        </p:nvSpPr>
        <p:spPr>
          <a:xfrm>
            <a:off x="561404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42" name="矩形 41"/>
          <p:cNvSpPr/>
          <p:nvPr/>
        </p:nvSpPr>
        <p:spPr>
          <a:xfrm>
            <a:off x="5614044" y="3531216"/>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43" name="向右箭號 42"/>
          <p:cNvSpPr/>
          <p:nvPr/>
        </p:nvSpPr>
        <p:spPr>
          <a:xfrm rot="16200000">
            <a:off x="6462001" y="4769517"/>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4" name="向右箭號 43"/>
          <p:cNvSpPr/>
          <p:nvPr/>
        </p:nvSpPr>
        <p:spPr>
          <a:xfrm rot="16200000">
            <a:off x="6462001" y="3788900"/>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6" name="文字方塊 45"/>
          <p:cNvSpPr txBox="1"/>
          <p:nvPr/>
        </p:nvSpPr>
        <p:spPr>
          <a:xfrm>
            <a:off x="5521175" y="5794607"/>
            <a:ext cx="1099610" cy="461665"/>
          </a:xfrm>
          <a:prstGeom prst="rect">
            <a:avLst/>
          </a:prstGeom>
          <a:noFill/>
        </p:spPr>
        <p:txBody>
          <a:bodyPr wrap="square" rtlCol="0">
            <a:spAutoFit/>
          </a:bodyPr>
          <a:lstStyle/>
          <a:p>
            <a:pPr algn="ctr"/>
            <a:r>
              <a:rPr lang="en-US" altLang="zh-TW" sz="2400" b="1" dirty="0"/>
              <a:t>fix</a:t>
            </a:r>
            <a:endParaRPr lang="zh-TW" altLang="en-US" sz="2400" b="1" dirty="0"/>
          </a:p>
        </p:txBody>
      </p:sp>
      <mc:AlternateContent xmlns:mc="http://schemas.openxmlformats.org/markup-compatibility/2006" xmlns:a14="http://schemas.microsoft.com/office/drawing/2010/main">
        <mc:Choice Requires="a14">
          <p:sp>
            <p:nvSpPr>
              <p:cNvPr id="47" name="文字方塊 46"/>
              <p:cNvSpPr txBox="1"/>
              <p:nvPr/>
            </p:nvSpPr>
            <p:spPr>
              <a:xfrm>
                <a:off x="7647447" y="6264996"/>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7647447" y="6264996"/>
                <a:ext cx="241733" cy="369332"/>
              </a:xfrm>
              <a:prstGeom prst="rect">
                <a:avLst/>
              </a:prstGeom>
              <a:blipFill rotWithShape="0">
                <a:blip r:embed="rId3"/>
                <a:stretch>
                  <a:fillRect l="-17949" r="-153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7878763" y="5378992"/>
                <a:ext cx="3839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7878763" y="5378992"/>
                <a:ext cx="383951" cy="369332"/>
              </a:xfrm>
              <a:prstGeom prst="rect">
                <a:avLst/>
              </a:prstGeom>
              <a:blipFill rotWithShape="0">
                <a:blip r:embed="rId4"/>
                <a:stretch>
                  <a:fillRect l="-9524" r="-63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7876327" y="3472580"/>
                <a:ext cx="3839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𝑎</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7876327" y="3472580"/>
                <a:ext cx="383951" cy="369332"/>
              </a:xfrm>
              <a:prstGeom prst="rect">
                <a:avLst/>
              </a:prstGeom>
              <a:blipFill>
                <a:blip r:embed="rId5"/>
                <a:stretch>
                  <a:fillRect l="-9524" t="-18333" r="-49206"/>
                </a:stretch>
              </a:blipFill>
            </p:spPr>
            <p:txBody>
              <a:bodyPr/>
              <a:lstStyle/>
              <a:p>
                <a:r>
                  <a:rPr lang="zh-TW" altLang="en-US">
                    <a:noFill/>
                  </a:rPr>
                  <a:t> </a:t>
                </a:r>
              </a:p>
            </p:txBody>
          </p:sp>
        </mc:Fallback>
      </mc:AlternateContent>
      <p:cxnSp>
        <p:nvCxnSpPr>
          <p:cNvPr id="51" name="直線接點 50"/>
          <p:cNvCxnSpPr/>
          <p:nvPr/>
        </p:nvCxnSpPr>
        <p:spPr>
          <a:xfrm flipV="1">
            <a:off x="8759104" y="3657246"/>
            <a:ext cx="0" cy="1972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rot="10800000">
            <a:off x="8231925" y="3648419"/>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rot="10800000">
            <a:off x="8246042" y="5614926"/>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6735644" y="4897570"/>
            <a:ext cx="1099610" cy="461665"/>
          </a:xfrm>
          <a:prstGeom prst="rect">
            <a:avLst/>
          </a:prstGeom>
          <a:noFill/>
        </p:spPr>
        <p:txBody>
          <a:bodyPr wrap="square" rtlCol="0">
            <a:spAutoFit/>
          </a:bodyPr>
          <a:lstStyle/>
          <a:p>
            <a:pPr algn="ctr"/>
            <a:r>
              <a:rPr lang="en-US" altLang="zh-TW" sz="2400" dirty="0"/>
              <a:t>W</a:t>
            </a:r>
            <a:r>
              <a:rPr lang="en-US" altLang="zh-TW" sz="2400" baseline="30000" dirty="0"/>
              <a:t>2</a:t>
            </a:r>
            <a:endParaRPr lang="zh-TW" altLang="en-US" sz="2400" baseline="30000" dirty="0"/>
          </a:p>
        </p:txBody>
      </p:sp>
      <p:sp>
        <p:nvSpPr>
          <p:cNvPr id="55" name="文字方塊 54"/>
          <p:cNvSpPr txBox="1"/>
          <p:nvPr/>
        </p:nvSpPr>
        <p:spPr>
          <a:xfrm>
            <a:off x="6766064" y="3952296"/>
            <a:ext cx="1099610" cy="461665"/>
          </a:xfrm>
          <a:prstGeom prst="rect">
            <a:avLst/>
          </a:prstGeom>
          <a:noFill/>
        </p:spPr>
        <p:txBody>
          <a:bodyPr wrap="square" rtlCol="0">
            <a:spAutoFit/>
          </a:bodyPr>
          <a:lstStyle/>
          <a:p>
            <a:pPr algn="ctr"/>
            <a:r>
              <a:rPr lang="en-US" altLang="zh-TW" sz="2400" dirty="0"/>
              <a:t>W</a:t>
            </a:r>
            <a:r>
              <a:rPr lang="en-US" altLang="zh-TW" sz="2400" baseline="30000" dirty="0"/>
              <a:t>2</a:t>
            </a:r>
            <a:r>
              <a:rPr lang="en-US" altLang="zh-TW" sz="2400" dirty="0"/>
              <a:t>’</a:t>
            </a:r>
            <a:endParaRPr lang="zh-TW" altLang="en-US" sz="2400" dirty="0"/>
          </a:p>
        </p:txBody>
      </p:sp>
    </p:spTree>
    <p:extLst>
      <p:ext uri="{BB962C8B-B14F-4D97-AF65-F5344CB8AC3E}">
        <p14:creationId xmlns:p14="http://schemas.microsoft.com/office/powerpoint/2010/main" val="35738313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4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0"/>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2" grpId="1" animBg="1"/>
      <p:bldP spid="43" grpId="0" animBg="1"/>
      <p:bldP spid="44" grpId="0" animBg="1"/>
      <p:bldP spid="44" grpId="1" animBg="1"/>
      <p:bldP spid="49" grpId="0"/>
      <p:bldP spid="50" grpId="0"/>
      <p:bldP spid="50" grpId="1"/>
      <p:bldP spid="54" grpId="0"/>
      <p:bldP spid="55" grpId="0"/>
      <p:bldP spid="5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Unsupervised Learning</a:t>
            </a:r>
            <a:endParaRPr lang="zh-TW" altLang="en-US" dirty="0"/>
          </a:p>
        </p:txBody>
      </p:sp>
      <p:sp>
        <p:nvSpPr>
          <p:cNvPr id="4" name="矩形 3"/>
          <p:cNvSpPr/>
          <p:nvPr/>
        </p:nvSpPr>
        <p:spPr>
          <a:xfrm>
            <a:off x="332073" y="1800114"/>
            <a:ext cx="8569036" cy="1938992"/>
          </a:xfrm>
          <a:prstGeom prst="rect">
            <a:avLst/>
          </a:prstGeom>
        </p:spPr>
        <p:txBody>
          <a:bodyPr wrap="square">
            <a:spAutoFit/>
          </a:bodyPr>
          <a:lstStyle/>
          <a:p>
            <a:r>
              <a:rPr lang="en-US" altLang="zh-TW" sz="2400" dirty="0">
                <a:solidFill>
                  <a:srgbClr val="383838"/>
                </a:solidFill>
                <a:latin typeface="Source Sans Pro"/>
              </a:rPr>
              <a:t>“We expect unsupervised learning to become far more important in the longer term. Human and animal learning is largely unsupervised: we discover the structure of the world by observing it, not by being told the name of every object.”</a:t>
            </a:r>
            <a:br>
              <a:rPr lang="en-US" altLang="zh-TW" sz="2400" dirty="0"/>
            </a:br>
            <a:r>
              <a:rPr lang="en-US" altLang="zh-TW" sz="2400" dirty="0">
                <a:solidFill>
                  <a:srgbClr val="383838"/>
                </a:solidFill>
                <a:latin typeface="Source Sans Pro"/>
              </a:rPr>
              <a:t>– </a:t>
            </a:r>
            <a:r>
              <a:rPr lang="en-US" altLang="zh-TW" sz="2400" dirty="0" err="1">
                <a:solidFill>
                  <a:srgbClr val="383838"/>
                </a:solidFill>
                <a:latin typeface="Source Sans Pro"/>
              </a:rPr>
              <a:t>LeCun</a:t>
            </a:r>
            <a:r>
              <a:rPr lang="en-US" altLang="zh-TW" sz="2400" dirty="0">
                <a:solidFill>
                  <a:srgbClr val="383838"/>
                </a:solidFill>
                <a:latin typeface="Source Sans Pro"/>
              </a:rPr>
              <a:t>, </a:t>
            </a:r>
            <a:r>
              <a:rPr lang="en-US" altLang="zh-TW" sz="2400" dirty="0" err="1">
                <a:solidFill>
                  <a:srgbClr val="383838"/>
                </a:solidFill>
                <a:latin typeface="Source Sans Pro"/>
              </a:rPr>
              <a:t>Bengio</a:t>
            </a:r>
            <a:r>
              <a:rPr lang="en-US" altLang="zh-TW" sz="2400" dirty="0">
                <a:solidFill>
                  <a:srgbClr val="383838"/>
                </a:solidFill>
                <a:latin typeface="Source Sans Pro"/>
              </a:rPr>
              <a:t>, Hinton, Nature 2015</a:t>
            </a:r>
            <a:endParaRPr lang="zh-TW" altLang="en-US" sz="2400" dirty="0"/>
          </a:p>
        </p:txBody>
      </p:sp>
      <p:sp>
        <p:nvSpPr>
          <p:cNvPr id="5" name="矩形 4"/>
          <p:cNvSpPr/>
          <p:nvPr/>
        </p:nvSpPr>
        <p:spPr>
          <a:xfrm>
            <a:off x="332073" y="3870977"/>
            <a:ext cx="8797636" cy="2677656"/>
          </a:xfrm>
          <a:prstGeom prst="rect">
            <a:avLst/>
          </a:prstGeom>
        </p:spPr>
        <p:txBody>
          <a:bodyPr wrap="square">
            <a:spAutoFit/>
          </a:bodyPr>
          <a:lstStyle/>
          <a:p>
            <a:pPr lvl="0" defTabSz="914400" eaLnBrk="0" fontAlgn="base" hangingPunct="0">
              <a:spcBef>
                <a:spcPct val="0"/>
              </a:spcBef>
              <a:spcAft>
                <a:spcPct val="0"/>
              </a:spcAft>
            </a:pPr>
            <a:r>
              <a:rPr lang="en-US" altLang="zh-TW" sz="2400" dirty="0">
                <a:solidFill>
                  <a:srgbClr val="1D2129"/>
                </a:solidFill>
                <a:latin typeface="Helvetica" panose="020B0604020202020204" pitchFamily="34" charset="0"/>
              </a:rPr>
              <a:t>As I've said in previous statements: most of human and animal learning is unsupervised learning. If intelligence was a cake, unsupervised learning would be the cake, supervised learning would be the icing on the cake, and reinforcement learning would be the cherry on the cake. We know how to make the icing and the cherry, but we don't know how to make the cake. </a:t>
            </a:r>
          </a:p>
          <a:p>
            <a:pPr lvl="0" defTabSz="914400" eaLnBrk="0" fontAlgn="base" hangingPunct="0">
              <a:spcBef>
                <a:spcPct val="0"/>
              </a:spcBef>
              <a:spcAft>
                <a:spcPct val="0"/>
              </a:spcAft>
            </a:pPr>
            <a:r>
              <a:rPr lang="en-US" altLang="zh-TW" sz="2400" dirty="0">
                <a:solidFill>
                  <a:srgbClr val="1D2129"/>
                </a:solidFill>
                <a:latin typeface="Helvetica" panose="020B0604020202020204" pitchFamily="34" charset="0"/>
              </a:rPr>
              <a:t>-  </a:t>
            </a:r>
            <a:r>
              <a:rPr lang="zh-TW" altLang="zh-TW" sz="2400" dirty="0">
                <a:solidFill>
                  <a:srgbClr val="1D2129"/>
                </a:solidFill>
                <a:latin typeface="Helvetica" panose="020B0604020202020204" pitchFamily="34" charset="0"/>
              </a:rPr>
              <a:t>Yann LeCun</a:t>
            </a:r>
            <a:r>
              <a:rPr lang="en-US" altLang="zh-TW" sz="2400" dirty="0">
                <a:solidFill>
                  <a:srgbClr val="1D2129"/>
                </a:solidFill>
                <a:latin typeface="Helvetica" panose="020B0604020202020204" pitchFamily="34" charset="0"/>
              </a:rPr>
              <a:t>, </a:t>
            </a:r>
            <a:r>
              <a:rPr lang="zh-TW" altLang="zh-TW" sz="2400" dirty="0">
                <a:solidFill>
                  <a:srgbClr val="1D2129"/>
                </a:solidFill>
                <a:latin typeface="Helvetica" panose="020B0604020202020204" pitchFamily="34" charset="0"/>
              </a:rPr>
              <a:t>March 14, 2016</a:t>
            </a:r>
            <a:r>
              <a:rPr lang="en-US" altLang="zh-TW" sz="2400" dirty="0">
                <a:solidFill>
                  <a:srgbClr val="1D2129"/>
                </a:solidFill>
                <a:latin typeface="Helvetica" panose="020B0604020202020204" pitchFamily="34" charset="0"/>
              </a:rPr>
              <a:t> (Facebook)</a:t>
            </a:r>
            <a:endParaRPr lang="zh-TW" altLang="zh-TW" sz="2400" dirty="0">
              <a:solidFill>
                <a:srgbClr val="1D2129"/>
              </a:solidFill>
              <a:latin typeface="Helvetica" panose="020B0604020202020204" pitchFamily="34" charset="0"/>
            </a:endParaRPr>
          </a:p>
        </p:txBody>
      </p:sp>
      <p:sp>
        <p:nvSpPr>
          <p:cNvPr id="6" name="Rectangle 1"/>
          <p:cNvSpPr>
            <a:spLocks noChangeArrowheads="1"/>
          </p:cNvSpPr>
          <p:nvPr/>
        </p:nvSpPr>
        <p:spPr bwMode="auto">
          <a:xfrm>
            <a:off x="4745182" y="5947437"/>
            <a:ext cx="65" cy="2946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45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290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Auto-encoder – Pre-training DNN</a:t>
            </a:r>
            <a:endParaRPr lang="zh-TW" altLang="en-US" dirty="0"/>
          </a:p>
        </p:txBody>
      </p:sp>
      <p:sp>
        <p:nvSpPr>
          <p:cNvPr id="3" name="內容版面配置區 2"/>
          <p:cNvSpPr>
            <a:spLocks noGrp="1"/>
          </p:cNvSpPr>
          <p:nvPr>
            <p:ph idx="1"/>
          </p:nvPr>
        </p:nvSpPr>
        <p:spPr/>
        <p:txBody>
          <a:bodyPr/>
          <a:lstStyle/>
          <a:p>
            <a:r>
              <a:rPr lang="en-US" altLang="zh-TW" dirty="0"/>
              <a:t>Greedy Layer-wise Pre-training </a:t>
            </a:r>
            <a:r>
              <a:rPr lang="en-US" altLang="zh-TW" i="1" dirty="0"/>
              <a:t>again</a:t>
            </a:r>
            <a:endParaRPr lang="zh-TW" altLang="en-US" i="1" dirty="0"/>
          </a:p>
        </p:txBody>
      </p:sp>
      <p:sp>
        <p:nvSpPr>
          <p:cNvPr id="4" name="文字方塊 3"/>
          <p:cNvSpPr txBox="1"/>
          <p:nvPr/>
        </p:nvSpPr>
        <p:spPr>
          <a:xfrm rot="16200000">
            <a:off x="392640" y="4302659"/>
            <a:ext cx="1286933" cy="461665"/>
          </a:xfrm>
          <a:prstGeom prst="rect">
            <a:avLst/>
          </a:prstGeom>
          <a:noFill/>
        </p:spPr>
        <p:txBody>
          <a:bodyPr wrap="square" rtlCol="0">
            <a:spAutoFit/>
          </a:bodyPr>
          <a:lstStyle/>
          <a:p>
            <a:pPr algn="ctr"/>
            <a:r>
              <a:rPr lang="en-US" altLang="zh-TW" sz="2400" b="1" i="1" u="sng" dirty="0"/>
              <a:t>Target</a:t>
            </a:r>
            <a:endParaRPr lang="zh-TW" altLang="en-US" sz="2400" b="1" i="1" u="sng" dirty="0"/>
          </a:p>
        </p:txBody>
      </p:sp>
      <p:sp>
        <p:nvSpPr>
          <p:cNvPr id="5" name="矩形 4"/>
          <p:cNvSpPr/>
          <p:nvPr/>
        </p:nvSpPr>
        <p:spPr>
          <a:xfrm>
            <a:off x="2121956" y="6317776"/>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6" name="矩形 5"/>
          <p:cNvSpPr/>
          <p:nvPr/>
        </p:nvSpPr>
        <p:spPr>
          <a:xfrm>
            <a:off x="1856314" y="5398215"/>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7" name="矩形 6"/>
          <p:cNvSpPr/>
          <p:nvPr/>
        </p:nvSpPr>
        <p:spPr>
          <a:xfrm>
            <a:off x="185631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11" name="矩形 10"/>
          <p:cNvSpPr/>
          <p:nvPr/>
        </p:nvSpPr>
        <p:spPr>
          <a:xfrm>
            <a:off x="2388608" y="2694947"/>
            <a:ext cx="1075267" cy="27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10</a:t>
            </a:r>
            <a:endParaRPr lang="zh-TW" altLang="en-US" sz="2400" dirty="0"/>
          </a:p>
        </p:txBody>
      </p:sp>
      <p:sp>
        <p:nvSpPr>
          <p:cNvPr id="18" name="文字方塊 17"/>
          <p:cNvSpPr txBox="1"/>
          <p:nvPr/>
        </p:nvSpPr>
        <p:spPr>
          <a:xfrm>
            <a:off x="1019287" y="6200504"/>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9" name="文字方塊 18"/>
          <p:cNvSpPr txBox="1"/>
          <p:nvPr/>
        </p:nvSpPr>
        <p:spPr>
          <a:xfrm>
            <a:off x="1019287" y="2512826"/>
            <a:ext cx="1099610" cy="461665"/>
          </a:xfrm>
          <a:prstGeom prst="rect">
            <a:avLst/>
          </a:prstGeom>
          <a:noFill/>
        </p:spPr>
        <p:txBody>
          <a:bodyPr wrap="square" rtlCol="0">
            <a:spAutoFit/>
          </a:bodyPr>
          <a:lstStyle/>
          <a:p>
            <a:pPr algn="ctr"/>
            <a:r>
              <a:rPr lang="en-US" altLang="zh-TW" sz="2400" dirty="0"/>
              <a:t>output</a:t>
            </a:r>
            <a:endParaRPr lang="zh-TW" altLang="en-US" sz="2400" dirty="0"/>
          </a:p>
        </p:txBody>
      </p:sp>
      <p:sp>
        <p:nvSpPr>
          <p:cNvPr id="20" name="向右箭號 19"/>
          <p:cNvSpPr/>
          <p:nvPr/>
        </p:nvSpPr>
        <p:spPr>
          <a:xfrm rot="16200000">
            <a:off x="2689178" y="5698025"/>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向右箭號 20"/>
          <p:cNvSpPr/>
          <p:nvPr/>
        </p:nvSpPr>
        <p:spPr>
          <a:xfrm rot="16200000">
            <a:off x="2689178" y="48015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右箭號 21"/>
          <p:cNvSpPr/>
          <p:nvPr/>
        </p:nvSpPr>
        <p:spPr>
          <a:xfrm rot="16200000">
            <a:off x="2689178" y="382093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右箭號 22"/>
          <p:cNvSpPr/>
          <p:nvPr/>
        </p:nvSpPr>
        <p:spPr>
          <a:xfrm rot="16200000">
            <a:off x="2689177" y="29412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文字方塊 28"/>
          <p:cNvSpPr txBox="1"/>
          <p:nvPr/>
        </p:nvSpPr>
        <p:spPr>
          <a:xfrm>
            <a:off x="4846225" y="6222476"/>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32" name="矩形 31"/>
          <p:cNvSpPr/>
          <p:nvPr/>
        </p:nvSpPr>
        <p:spPr>
          <a:xfrm>
            <a:off x="5906853" y="6314662"/>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33" name="矩形 32"/>
          <p:cNvSpPr/>
          <p:nvPr/>
        </p:nvSpPr>
        <p:spPr>
          <a:xfrm>
            <a:off x="5641210" y="5441659"/>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35" name="向右箭號 34"/>
          <p:cNvSpPr/>
          <p:nvPr/>
        </p:nvSpPr>
        <p:spPr>
          <a:xfrm rot="16200000">
            <a:off x="6478602" y="566655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p:cNvSpPr txBox="1"/>
          <p:nvPr/>
        </p:nvSpPr>
        <p:spPr>
          <a:xfrm>
            <a:off x="6743360" y="5807079"/>
            <a:ext cx="1099610" cy="461665"/>
          </a:xfrm>
          <a:prstGeom prst="rect">
            <a:avLst/>
          </a:prstGeom>
          <a:noFill/>
        </p:spPr>
        <p:txBody>
          <a:bodyPr wrap="square" rtlCol="0">
            <a:spAutoFit/>
          </a:bodyPr>
          <a:lstStyle/>
          <a:p>
            <a:pPr algn="ctr"/>
            <a:r>
              <a:rPr lang="en-US" altLang="zh-TW" sz="2400" dirty="0"/>
              <a:t>W</a:t>
            </a:r>
            <a:r>
              <a:rPr lang="en-US" altLang="zh-TW" sz="2400" baseline="30000" dirty="0"/>
              <a:t>1</a:t>
            </a:r>
            <a:endParaRPr lang="zh-TW" altLang="en-US" sz="2400" baseline="30000" dirty="0"/>
          </a:p>
        </p:txBody>
      </p:sp>
      <p:sp>
        <p:nvSpPr>
          <p:cNvPr id="41" name="矩形 40"/>
          <p:cNvSpPr/>
          <p:nvPr/>
        </p:nvSpPr>
        <p:spPr>
          <a:xfrm>
            <a:off x="561404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43" name="向右箭號 42"/>
          <p:cNvSpPr/>
          <p:nvPr/>
        </p:nvSpPr>
        <p:spPr>
          <a:xfrm rot="16200000">
            <a:off x="6462001" y="4769517"/>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6" name="文字方塊 45"/>
          <p:cNvSpPr txBox="1"/>
          <p:nvPr/>
        </p:nvSpPr>
        <p:spPr>
          <a:xfrm>
            <a:off x="5521175" y="5794607"/>
            <a:ext cx="1099610" cy="461665"/>
          </a:xfrm>
          <a:prstGeom prst="rect">
            <a:avLst/>
          </a:prstGeom>
          <a:noFill/>
        </p:spPr>
        <p:txBody>
          <a:bodyPr wrap="square" rtlCol="0">
            <a:spAutoFit/>
          </a:bodyPr>
          <a:lstStyle/>
          <a:p>
            <a:pPr algn="ctr"/>
            <a:r>
              <a:rPr lang="en-US" altLang="zh-TW" sz="2400" b="1" dirty="0"/>
              <a:t>fix</a:t>
            </a:r>
            <a:endParaRPr lang="zh-TW" altLang="en-US" sz="2400" b="1" dirty="0"/>
          </a:p>
        </p:txBody>
      </p:sp>
      <mc:AlternateContent xmlns:mc="http://schemas.openxmlformats.org/markup-compatibility/2006" xmlns:a14="http://schemas.microsoft.com/office/drawing/2010/main">
        <mc:Choice Requires="a14">
          <p:sp>
            <p:nvSpPr>
              <p:cNvPr id="47" name="文字方塊 46"/>
              <p:cNvSpPr txBox="1"/>
              <p:nvPr/>
            </p:nvSpPr>
            <p:spPr>
              <a:xfrm>
                <a:off x="7647447" y="6264996"/>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7647447" y="6264996"/>
                <a:ext cx="241733" cy="369332"/>
              </a:xfrm>
              <a:prstGeom prst="rect">
                <a:avLst/>
              </a:prstGeom>
              <a:blipFill rotWithShape="0">
                <a:blip r:embed="rId3"/>
                <a:stretch>
                  <a:fillRect l="-17949" r="-153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7878763" y="5378992"/>
                <a:ext cx="3839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7878763" y="5378992"/>
                <a:ext cx="383951" cy="369332"/>
              </a:xfrm>
              <a:prstGeom prst="rect">
                <a:avLst/>
              </a:prstGeom>
              <a:blipFill rotWithShape="0">
                <a:blip r:embed="rId4"/>
                <a:stretch>
                  <a:fillRect l="-9524" r="-63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7829825" y="2645281"/>
                <a:ext cx="3905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𝑎</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7829825" y="2645281"/>
                <a:ext cx="390555" cy="369332"/>
              </a:xfrm>
              <a:prstGeom prst="rect">
                <a:avLst/>
              </a:prstGeom>
              <a:blipFill>
                <a:blip r:embed="rId5"/>
                <a:stretch>
                  <a:fillRect l="-9375" t="-18033" r="-48438"/>
                </a:stretch>
              </a:blipFill>
            </p:spPr>
            <p:txBody>
              <a:bodyPr/>
              <a:lstStyle/>
              <a:p>
                <a:r>
                  <a:rPr lang="zh-TW" altLang="en-US">
                    <a:noFill/>
                  </a:rPr>
                  <a:t> </a:t>
                </a:r>
              </a:p>
            </p:txBody>
          </p:sp>
        </mc:Fallback>
      </mc:AlternateContent>
      <p:cxnSp>
        <p:nvCxnSpPr>
          <p:cNvPr id="51" name="直線接點 50"/>
          <p:cNvCxnSpPr/>
          <p:nvPr/>
        </p:nvCxnSpPr>
        <p:spPr>
          <a:xfrm flipV="1">
            <a:off x="8772592" y="2762937"/>
            <a:ext cx="0" cy="18996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rot="10800000">
            <a:off x="8245413" y="2754109"/>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rot="10800000">
            <a:off x="8259530" y="4662560"/>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文字方塊 38"/>
          <p:cNvSpPr txBox="1"/>
          <p:nvPr/>
        </p:nvSpPr>
        <p:spPr>
          <a:xfrm>
            <a:off x="6735644" y="4897570"/>
            <a:ext cx="1099610" cy="461665"/>
          </a:xfrm>
          <a:prstGeom prst="rect">
            <a:avLst/>
          </a:prstGeom>
          <a:noFill/>
        </p:spPr>
        <p:txBody>
          <a:bodyPr wrap="square" rtlCol="0">
            <a:spAutoFit/>
          </a:bodyPr>
          <a:lstStyle/>
          <a:p>
            <a:pPr algn="ctr"/>
            <a:r>
              <a:rPr lang="en-US" altLang="zh-TW" sz="2400" dirty="0"/>
              <a:t>W</a:t>
            </a:r>
            <a:r>
              <a:rPr lang="en-US" altLang="zh-TW" sz="2400" baseline="30000" dirty="0"/>
              <a:t>2</a:t>
            </a:r>
            <a:endParaRPr lang="zh-TW" altLang="en-US" sz="2400" baseline="30000" dirty="0"/>
          </a:p>
        </p:txBody>
      </p:sp>
      <p:sp>
        <p:nvSpPr>
          <p:cNvPr id="40" name="文字方塊 39"/>
          <p:cNvSpPr txBox="1"/>
          <p:nvPr/>
        </p:nvSpPr>
        <p:spPr>
          <a:xfrm>
            <a:off x="5514157" y="4888213"/>
            <a:ext cx="1099610" cy="461665"/>
          </a:xfrm>
          <a:prstGeom prst="rect">
            <a:avLst/>
          </a:prstGeom>
          <a:noFill/>
        </p:spPr>
        <p:txBody>
          <a:bodyPr wrap="square" rtlCol="0">
            <a:spAutoFit/>
          </a:bodyPr>
          <a:lstStyle/>
          <a:p>
            <a:pPr algn="ctr"/>
            <a:r>
              <a:rPr lang="en-US" altLang="zh-TW" sz="2400" b="1" dirty="0"/>
              <a:t>fix</a:t>
            </a:r>
            <a:endParaRPr lang="zh-TW" altLang="en-US" sz="2400" b="1" dirty="0"/>
          </a:p>
        </p:txBody>
      </p:sp>
      <mc:AlternateContent xmlns:mc="http://schemas.openxmlformats.org/markup-compatibility/2006" xmlns:a14="http://schemas.microsoft.com/office/drawing/2010/main">
        <mc:Choice Requires="a14">
          <p:sp>
            <p:nvSpPr>
              <p:cNvPr id="45" name="文字方塊 44"/>
              <p:cNvSpPr txBox="1"/>
              <p:nvPr/>
            </p:nvSpPr>
            <p:spPr>
              <a:xfrm>
                <a:off x="7884754" y="4401732"/>
                <a:ext cx="3905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7884754" y="4401732"/>
                <a:ext cx="390555" cy="369332"/>
              </a:xfrm>
              <a:prstGeom prst="rect">
                <a:avLst/>
              </a:prstGeom>
              <a:blipFill rotWithShape="0">
                <a:blip r:embed="rId6"/>
                <a:stretch>
                  <a:fillRect l="-9375" r="-6250"/>
                </a:stretch>
              </a:blipFill>
            </p:spPr>
            <p:txBody>
              <a:bodyPr/>
              <a:lstStyle/>
              <a:p>
                <a:r>
                  <a:rPr lang="zh-TW" altLang="en-US">
                    <a:noFill/>
                  </a:rPr>
                  <a:t> </a:t>
                </a:r>
              </a:p>
            </p:txBody>
          </p:sp>
        </mc:Fallback>
      </mc:AlternateContent>
      <p:sp>
        <p:nvSpPr>
          <p:cNvPr id="54" name="矩形 53"/>
          <p:cNvSpPr/>
          <p:nvPr/>
        </p:nvSpPr>
        <p:spPr>
          <a:xfrm>
            <a:off x="5614044" y="2704491"/>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55" name="向右箭號 54"/>
          <p:cNvSpPr/>
          <p:nvPr/>
        </p:nvSpPr>
        <p:spPr>
          <a:xfrm rot="16200000">
            <a:off x="6486287" y="3833286"/>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6" name="向右箭號 55"/>
          <p:cNvSpPr/>
          <p:nvPr/>
        </p:nvSpPr>
        <p:spPr>
          <a:xfrm rot="16200000">
            <a:off x="6469686" y="2936249"/>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7" name="文字方塊 56"/>
          <p:cNvSpPr txBox="1"/>
          <p:nvPr/>
        </p:nvSpPr>
        <p:spPr>
          <a:xfrm>
            <a:off x="6756772" y="3961339"/>
            <a:ext cx="1099610" cy="461665"/>
          </a:xfrm>
          <a:prstGeom prst="rect">
            <a:avLst/>
          </a:prstGeom>
          <a:noFill/>
        </p:spPr>
        <p:txBody>
          <a:bodyPr wrap="square" rtlCol="0">
            <a:spAutoFit/>
          </a:bodyPr>
          <a:lstStyle/>
          <a:p>
            <a:pPr algn="ctr"/>
            <a:r>
              <a:rPr lang="en-US" altLang="zh-TW" sz="2400" dirty="0"/>
              <a:t>W</a:t>
            </a:r>
            <a:r>
              <a:rPr lang="en-US" altLang="zh-TW" sz="2400" baseline="30000" dirty="0"/>
              <a:t>3</a:t>
            </a:r>
            <a:endParaRPr lang="zh-TW" altLang="en-US" sz="2400" baseline="30000" dirty="0"/>
          </a:p>
        </p:txBody>
      </p:sp>
      <p:sp>
        <p:nvSpPr>
          <p:cNvPr id="58" name="矩形 57"/>
          <p:cNvSpPr/>
          <p:nvPr/>
        </p:nvSpPr>
        <p:spPr>
          <a:xfrm>
            <a:off x="2195659" y="3531216"/>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59" name="矩形 58"/>
          <p:cNvSpPr/>
          <p:nvPr/>
        </p:nvSpPr>
        <p:spPr>
          <a:xfrm>
            <a:off x="5945835" y="3546229"/>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60" name="文字方塊 59"/>
          <p:cNvSpPr txBox="1"/>
          <p:nvPr/>
        </p:nvSpPr>
        <p:spPr>
          <a:xfrm>
            <a:off x="6779153" y="3075637"/>
            <a:ext cx="1099610" cy="461665"/>
          </a:xfrm>
          <a:prstGeom prst="rect">
            <a:avLst/>
          </a:prstGeom>
          <a:noFill/>
        </p:spPr>
        <p:txBody>
          <a:bodyPr wrap="square" rtlCol="0">
            <a:spAutoFit/>
          </a:bodyPr>
          <a:lstStyle/>
          <a:p>
            <a:pPr algn="ctr"/>
            <a:r>
              <a:rPr lang="en-US" altLang="zh-TW" sz="2400" dirty="0"/>
              <a:t>W</a:t>
            </a:r>
            <a:r>
              <a:rPr lang="en-US" altLang="zh-TW" sz="2400" baseline="30000" dirty="0"/>
              <a:t>3</a:t>
            </a:r>
            <a:r>
              <a:rPr lang="en-US" altLang="zh-TW" sz="2400" dirty="0"/>
              <a:t>’</a:t>
            </a:r>
            <a:endParaRPr lang="zh-TW" altLang="en-US" sz="2400" dirty="0"/>
          </a:p>
        </p:txBody>
      </p:sp>
    </p:spTree>
    <p:extLst>
      <p:ext uri="{BB962C8B-B14F-4D97-AF65-F5344CB8AC3E}">
        <p14:creationId xmlns:p14="http://schemas.microsoft.com/office/powerpoint/2010/main" val="2159171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5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6"/>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1"/>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2"/>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0" grpId="1"/>
      <p:bldP spid="45" grpId="0"/>
      <p:bldP spid="54" grpId="0" animBg="1"/>
      <p:bldP spid="54" grpId="1" animBg="1"/>
      <p:bldP spid="55" grpId="0" animBg="1"/>
      <p:bldP spid="56" grpId="0" animBg="1"/>
      <p:bldP spid="56" grpId="1" animBg="1"/>
      <p:bldP spid="57" grpId="0"/>
      <p:bldP spid="59" grpId="0" animBg="1"/>
      <p:bldP spid="60" grpId="0"/>
      <p:bldP spid="60"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Auto-encoder – Pre-training DNN</a:t>
            </a:r>
            <a:endParaRPr lang="zh-TW" altLang="en-US" dirty="0"/>
          </a:p>
        </p:txBody>
      </p:sp>
      <p:sp>
        <p:nvSpPr>
          <p:cNvPr id="3" name="內容版面配置區 2"/>
          <p:cNvSpPr>
            <a:spLocks noGrp="1"/>
          </p:cNvSpPr>
          <p:nvPr>
            <p:ph idx="1"/>
          </p:nvPr>
        </p:nvSpPr>
        <p:spPr/>
        <p:txBody>
          <a:bodyPr/>
          <a:lstStyle/>
          <a:p>
            <a:r>
              <a:rPr lang="en-US" altLang="zh-TW" dirty="0"/>
              <a:t>Greedy Layer-wise Pre-training </a:t>
            </a:r>
            <a:r>
              <a:rPr lang="en-US" altLang="zh-TW" i="1" dirty="0"/>
              <a:t>again</a:t>
            </a:r>
            <a:endParaRPr lang="zh-TW" altLang="en-US" i="1" dirty="0"/>
          </a:p>
        </p:txBody>
      </p:sp>
      <p:sp>
        <p:nvSpPr>
          <p:cNvPr id="4" name="文字方塊 3"/>
          <p:cNvSpPr txBox="1"/>
          <p:nvPr/>
        </p:nvSpPr>
        <p:spPr>
          <a:xfrm rot="16200000">
            <a:off x="392640" y="4302659"/>
            <a:ext cx="1286933" cy="461665"/>
          </a:xfrm>
          <a:prstGeom prst="rect">
            <a:avLst/>
          </a:prstGeom>
          <a:noFill/>
        </p:spPr>
        <p:txBody>
          <a:bodyPr wrap="square" rtlCol="0">
            <a:spAutoFit/>
          </a:bodyPr>
          <a:lstStyle/>
          <a:p>
            <a:pPr algn="ctr"/>
            <a:r>
              <a:rPr lang="en-US" altLang="zh-TW" sz="2400" b="1" i="1" u="sng" dirty="0"/>
              <a:t>Target</a:t>
            </a:r>
            <a:endParaRPr lang="zh-TW" altLang="en-US" sz="2400" b="1" i="1" u="sng" dirty="0"/>
          </a:p>
        </p:txBody>
      </p:sp>
      <p:sp>
        <p:nvSpPr>
          <p:cNvPr id="5" name="矩形 4"/>
          <p:cNvSpPr/>
          <p:nvPr/>
        </p:nvSpPr>
        <p:spPr>
          <a:xfrm>
            <a:off x="2121956" y="6317776"/>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6" name="矩形 5"/>
          <p:cNvSpPr/>
          <p:nvPr/>
        </p:nvSpPr>
        <p:spPr>
          <a:xfrm>
            <a:off x="1856314" y="5398215"/>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7" name="矩形 6"/>
          <p:cNvSpPr/>
          <p:nvPr/>
        </p:nvSpPr>
        <p:spPr>
          <a:xfrm>
            <a:off x="185631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11" name="矩形 10"/>
          <p:cNvSpPr/>
          <p:nvPr/>
        </p:nvSpPr>
        <p:spPr>
          <a:xfrm>
            <a:off x="2388608" y="2694947"/>
            <a:ext cx="1075267" cy="27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10</a:t>
            </a:r>
            <a:endParaRPr lang="zh-TW" altLang="en-US" sz="2400" dirty="0"/>
          </a:p>
        </p:txBody>
      </p:sp>
      <p:sp>
        <p:nvSpPr>
          <p:cNvPr id="18" name="文字方塊 17"/>
          <p:cNvSpPr txBox="1"/>
          <p:nvPr/>
        </p:nvSpPr>
        <p:spPr>
          <a:xfrm>
            <a:off x="1019287" y="6200504"/>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9" name="文字方塊 18"/>
          <p:cNvSpPr txBox="1"/>
          <p:nvPr/>
        </p:nvSpPr>
        <p:spPr>
          <a:xfrm>
            <a:off x="1019287" y="2512826"/>
            <a:ext cx="1099610" cy="461665"/>
          </a:xfrm>
          <a:prstGeom prst="rect">
            <a:avLst/>
          </a:prstGeom>
          <a:noFill/>
        </p:spPr>
        <p:txBody>
          <a:bodyPr wrap="square" rtlCol="0">
            <a:spAutoFit/>
          </a:bodyPr>
          <a:lstStyle/>
          <a:p>
            <a:pPr algn="ctr"/>
            <a:r>
              <a:rPr lang="en-US" altLang="zh-TW" sz="2400" dirty="0"/>
              <a:t>output</a:t>
            </a:r>
            <a:endParaRPr lang="zh-TW" altLang="en-US" sz="2400" dirty="0"/>
          </a:p>
        </p:txBody>
      </p:sp>
      <p:sp>
        <p:nvSpPr>
          <p:cNvPr id="20" name="向右箭號 19"/>
          <p:cNvSpPr/>
          <p:nvPr/>
        </p:nvSpPr>
        <p:spPr>
          <a:xfrm rot="16200000">
            <a:off x="2689178" y="5698025"/>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向右箭號 20"/>
          <p:cNvSpPr/>
          <p:nvPr/>
        </p:nvSpPr>
        <p:spPr>
          <a:xfrm rot="16200000">
            <a:off x="2689178" y="48015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右箭號 21"/>
          <p:cNvSpPr/>
          <p:nvPr/>
        </p:nvSpPr>
        <p:spPr>
          <a:xfrm rot="16200000">
            <a:off x="2689178" y="382093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右箭號 22"/>
          <p:cNvSpPr/>
          <p:nvPr/>
        </p:nvSpPr>
        <p:spPr>
          <a:xfrm rot="16200000">
            <a:off x="2689177" y="29412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文字方塊 28"/>
          <p:cNvSpPr txBox="1"/>
          <p:nvPr/>
        </p:nvSpPr>
        <p:spPr>
          <a:xfrm>
            <a:off x="4846225" y="6222476"/>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32" name="矩形 31"/>
          <p:cNvSpPr/>
          <p:nvPr/>
        </p:nvSpPr>
        <p:spPr>
          <a:xfrm>
            <a:off x="5906853" y="6314662"/>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33" name="矩形 32"/>
          <p:cNvSpPr/>
          <p:nvPr/>
        </p:nvSpPr>
        <p:spPr>
          <a:xfrm>
            <a:off x="5641210" y="5441659"/>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35" name="向右箭號 34"/>
          <p:cNvSpPr/>
          <p:nvPr/>
        </p:nvSpPr>
        <p:spPr>
          <a:xfrm rot="16200000">
            <a:off x="6478602" y="566655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p:cNvSpPr txBox="1"/>
          <p:nvPr/>
        </p:nvSpPr>
        <p:spPr>
          <a:xfrm>
            <a:off x="6743360" y="5807079"/>
            <a:ext cx="1099610" cy="461665"/>
          </a:xfrm>
          <a:prstGeom prst="rect">
            <a:avLst/>
          </a:prstGeom>
          <a:noFill/>
        </p:spPr>
        <p:txBody>
          <a:bodyPr wrap="square" rtlCol="0">
            <a:spAutoFit/>
          </a:bodyPr>
          <a:lstStyle/>
          <a:p>
            <a:pPr algn="ctr"/>
            <a:r>
              <a:rPr lang="en-US" altLang="zh-TW" sz="2400" dirty="0"/>
              <a:t>W</a:t>
            </a:r>
            <a:r>
              <a:rPr lang="en-US" altLang="zh-TW" sz="2400" baseline="30000" dirty="0"/>
              <a:t>1</a:t>
            </a:r>
            <a:endParaRPr lang="zh-TW" altLang="en-US" sz="2400" baseline="30000" dirty="0"/>
          </a:p>
        </p:txBody>
      </p:sp>
      <p:sp>
        <p:nvSpPr>
          <p:cNvPr id="41" name="矩形 40"/>
          <p:cNvSpPr/>
          <p:nvPr/>
        </p:nvSpPr>
        <p:spPr>
          <a:xfrm>
            <a:off x="561404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43" name="向右箭號 42"/>
          <p:cNvSpPr/>
          <p:nvPr/>
        </p:nvSpPr>
        <p:spPr>
          <a:xfrm rot="16200000">
            <a:off x="6462001" y="4769517"/>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7" name="文字方塊 46"/>
              <p:cNvSpPr txBox="1"/>
              <p:nvPr/>
            </p:nvSpPr>
            <p:spPr>
              <a:xfrm>
                <a:off x="7647447" y="6264996"/>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7647447" y="6264996"/>
                <a:ext cx="241733" cy="369332"/>
              </a:xfrm>
              <a:prstGeom prst="rect">
                <a:avLst/>
              </a:prstGeom>
              <a:blipFill rotWithShape="0">
                <a:blip r:embed="rId3"/>
                <a:stretch>
                  <a:fillRect l="-17949" r="-15385"/>
                </a:stretch>
              </a:blipFill>
            </p:spPr>
            <p:txBody>
              <a:bodyPr/>
              <a:lstStyle/>
              <a:p>
                <a:r>
                  <a:rPr lang="zh-TW" altLang="en-US">
                    <a:noFill/>
                  </a:rPr>
                  <a:t> </a:t>
                </a:r>
              </a:p>
            </p:txBody>
          </p:sp>
        </mc:Fallback>
      </mc:AlternateContent>
      <p:sp>
        <p:nvSpPr>
          <p:cNvPr id="39" name="文字方塊 38"/>
          <p:cNvSpPr txBox="1"/>
          <p:nvPr/>
        </p:nvSpPr>
        <p:spPr>
          <a:xfrm>
            <a:off x="6735644" y="4897570"/>
            <a:ext cx="1099610" cy="461665"/>
          </a:xfrm>
          <a:prstGeom prst="rect">
            <a:avLst/>
          </a:prstGeom>
          <a:noFill/>
        </p:spPr>
        <p:txBody>
          <a:bodyPr wrap="square" rtlCol="0">
            <a:spAutoFit/>
          </a:bodyPr>
          <a:lstStyle/>
          <a:p>
            <a:pPr algn="ctr"/>
            <a:r>
              <a:rPr lang="en-US" altLang="zh-TW" sz="2400" dirty="0"/>
              <a:t>W</a:t>
            </a:r>
            <a:r>
              <a:rPr lang="en-US" altLang="zh-TW" sz="2400" baseline="30000" dirty="0"/>
              <a:t>2</a:t>
            </a:r>
            <a:endParaRPr lang="zh-TW" altLang="en-US" sz="2400" baseline="30000" dirty="0"/>
          </a:p>
        </p:txBody>
      </p:sp>
      <p:sp>
        <p:nvSpPr>
          <p:cNvPr id="55" name="向右箭號 54"/>
          <p:cNvSpPr/>
          <p:nvPr/>
        </p:nvSpPr>
        <p:spPr>
          <a:xfrm rot="16200000">
            <a:off x="6486287" y="3833286"/>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6" name="向右箭號 55"/>
          <p:cNvSpPr/>
          <p:nvPr/>
        </p:nvSpPr>
        <p:spPr>
          <a:xfrm rot="16200000">
            <a:off x="6469686" y="2936249"/>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7" name="文字方塊 56"/>
          <p:cNvSpPr txBox="1"/>
          <p:nvPr/>
        </p:nvSpPr>
        <p:spPr>
          <a:xfrm>
            <a:off x="6756772" y="3961339"/>
            <a:ext cx="1099610" cy="461665"/>
          </a:xfrm>
          <a:prstGeom prst="rect">
            <a:avLst/>
          </a:prstGeom>
          <a:noFill/>
        </p:spPr>
        <p:txBody>
          <a:bodyPr wrap="square" rtlCol="0">
            <a:spAutoFit/>
          </a:bodyPr>
          <a:lstStyle/>
          <a:p>
            <a:pPr algn="ctr"/>
            <a:r>
              <a:rPr lang="en-US" altLang="zh-TW" sz="2400" dirty="0"/>
              <a:t>W</a:t>
            </a:r>
            <a:r>
              <a:rPr lang="en-US" altLang="zh-TW" sz="2400" baseline="30000" dirty="0"/>
              <a:t>3</a:t>
            </a:r>
            <a:endParaRPr lang="zh-TW" altLang="en-US" sz="2400" baseline="30000" dirty="0"/>
          </a:p>
        </p:txBody>
      </p:sp>
      <p:sp>
        <p:nvSpPr>
          <p:cNvPr id="58" name="矩形 57"/>
          <p:cNvSpPr/>
          <p:nvPr/>
        </p:nvSpPr>
        <p:spPr>
          <a:xfrm>
            <a:off x="2195659" y="3531216"/>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59" name="矩形 58"/>
          <p:cNvSpPr/>
          <p:nvPr/>
        </p:nvSpPr>
        <p:spPr>
          <a:xfrm>
            <a:off x="5945835" y="3546229"/>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60" name="矩形 59"/>
          <p:cNvSpPr/>
          <p:nvPr/>
        </p:nvSpPr>
        <p:spPr>
          <a:xfrm>
            <a:off x="6140355" y="2695230"/>
            <a:ext cx="1075267" cy="27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10</a:t>
            </a:r>
            <a:endParaRPr lang="zh-TW" altLang="en-US" sz="2400" dirty="0"/>
          </a:p>
        </p:txBody>
      </p:sp>
      <p:sp>
        <p:nvSpPr>
          <p:cNvPr id="61" name="文字方塊 60"/>
          <p:cNvSpPr txBox="1"/>
          <p:nvPr/>
        </p:nvSpPr>
        <p:spPr>
          <a:xfrm>
            <a:off x="4771034" y="2513109"/>
            <a:ext cx="1099610" cy="461665"/>
          </a:xfrm>
          <a:prstGeom prst="rect">
            <a:avLst/>
          </a:prstGeom>
          <a:noFill/>
        </p:spPr>
        <p:txBody>
          <a:bodyPr wrap="square" rtlCol="0">
            <a:spAutoFit/>
          </a:bodyPr>
          <a:lstStyle/>
          <a:p>
            <a:pPr algn="ctr"/>
            <a:r>
              <a:rPr lang="en-US" altLang="zh-TW" sz="2400" dirty="0"/>
              <a:t>output</a:t>
            </a:r>
            <a:endParaRPr lang="zh-TW" altLang="en-US" sz="2400" dirty="0"/>
          </a:p>
        </p:txBody>
      </p:sp>
      <p:sp>
        <p:nvSpPr>
          <p:cNvPr id="62" name="文字方塊 61"/>
          <p:cNvSpPr txBox="1"/>
          <p:nvPr/>
        </p:nvSpPr>
        <p:spPr>
          <a:xfrm>
            <a:off x="6731658" y="3013703"/>
            <a:ext cx="1099610" cy="461665"/>
          </a:xfrm>
          <a:prstGeom prst="rect">
            <a:avLst/>
          </a:prstGeom>
          <a:noFill/>
        </p:spPr>
        <p:txBody>
          <a:bodyPr wrap="square" rtlCol="0">
            <a:spAutoFit/>
          </a:bodyPr>
          <a:lstStyle/>
          <a:p>
            <a:pPr algn="ctr"/>
            <a:r>
              <a:rPr lang="en-US" altLang="zh-TW" sz="2400" dirty="0"/>
              <a:t>W</a:t>
            </a:r>
            <a:r>
              <a:rPr lang="en-US" altLang="zh-TW" sz="2400" baseline="30000" dirty="0"/>
              <a:t>4</a:t>
            </a:r>
            <a:endParaRPr lang="zh-TW" altLang="en-US" sz="2400" baseline="30000" dirty="0"/>
          </a:p>
        </p:txBody>
      </p:sp>
      <p:sp>
        <p:nvSpPr>
          <p:cNvPr id="63" name="文字方塊 62"/>
          <p:cNvSpPr txBox="1"/>
          <p:nvPr/>
        </p:nvSpPr>
        <p:spPr>
          <a:xfrm>
            <a:off x="7553958" y="2778329"/>
            <a:ext cx="1227102" cy="830997"/>
          </a:xfrm>
          <a:prstGeom prst="rect">
            <a:avLst/>
          </a:prstGeom>
          <a:noFill/>
        </p:spPr>
        <p:txBody>
          <a:bodyPr wrap="square" rtlCol="0">
            <a:spAutoFit/>
          </a:bodyPr>
          <a:lstStyle/>
          <a:p>
            <a:pPr algn="ctr"/>
            <a:r>
              <a:rPr lang="en-US" altLang="zh-TW" sz="2400" dirty="0"/>
              <a:t>Random </a:t>
            </a:r>
            <a:r>
              <a:rPr lang="en-US" altLang="zh-TW" sz="2400" dirty="0" err="1"/>
              <a:t>init</a:t>
            </a:r>
            <a:endParaRPr lang="zh-TW" altLang="en-US" sz="2400" baseline="30000" dirty="0"/>
          </a:p>
        </p:txBody>
      </p:sp>
      <p:sp>
        <p:nvSpPr>
          <p:cNvPr id="8" name="文字方塊 7"/>
          <p:cNvSpPr txBox="1"/>
          <p:nvPr/>
        </p:nvSpPr>
        <p:spPr>
          <a:xfrm>
            <a:off x="6453833" y="1607696"/>
            <a:ext cx="2387228"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Find-tune by backpropagation</a:t>
            </a:r>
            <a:endParaRPr lang="zh-TW" altLang="en-US" sz="2400" dirty="0"/>
          </a:p>
        </p:txBody>
      </p:sp>
      <p:cxnSp>
        <p:nvCxnSpPr>
          <p:cNvPr id="24" name="直線單箭頭接點 23"/>
          <p:cNvCxnSpPr/>
          <p:nvPr/>
        </p:nvCxnSpPr>
        <p:spPr>
          <a:xfrm>
            <a:off x="6275819" y="3085061"/>
            <a:ext cx="0" cy="3486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6286304" y="4018227"/>
            <a:ext cx="0" cy="3486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a:off x="6286304" y="4968766"/>
            <a:ext cx="0" cy="3486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a:off x="6279857" y="5863585"/>
            <a:ext cx="0" cy="3486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9350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60" grpId="0" animBg="1"/>
      <p:bldP spid="61" grpId="0"/>
      <p:bldP spid="62" grpId="0"/>
      <p:bldP spid="63" grpId="0"/>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Generation?</a:t>
            </a:r>
            <a:endParaRPr lang="zh-TW" altLang="en-US" dirty="0"/>
          </a:p>
        </p:txBody>
      </p:sp>
      <p:grpSp>
        <p:nvGrpSpPr>
          <p:cNvPr id="11" name="群組 10"/>
          <p:cNvGrpSpPr/>
          <p:nvPr/>
        </p:nvGrpSpPr>
        <p:grpSpPr>
          <a:xfrm>
            <a:off x="4092643" y="1748494"/>
            <a:ext cx="3614445" cy="981335"/>
            <a:chOff x="3939218" y="2553767"/>
            <a:chExt cx="3614445" cy="981335"/>
          </a:xfrm>
        </p:grpSpPr>
        <p:sp>
          <p:nvSpPr>
            <p:cNvPr id="4" name="矩形 3"/>
            <p:cNvSpPr/>
            <p:nvPr/>
          </p:nvSpPr>
          <p:spPr>
            <a:xfrm>
              <a:off x="5691195" y="2553767"/>
              <a:ext cx="1308100" cy="9813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NN</a:t>
              </a:r>
            </a:p>
            <a:p>
              <a:pPr algn="ctr"/>
              <a:r>
                <a:rPr lang="en-US" altLang="zh-TW" sz="2400" dirty="0"/>
                <a:t>Decoder</a:t>
              </a:r>
              <a:endParaRPr lang="zh-TW" altLang="en-US" sz="2400" dirty="0"/>
            </a:p>
          </p:txBody>
        </p:sp>
        <p:sp>
          <p:nvSpPr>
            <p:cNvPr id="5" name="矩形 4"/>
            <p:cNvSpPr/>
            <p:nvPr/>
          </p:nvSpPr>
          <p:spPr>
            <a:xfrm rot="5400000">
              <a:off x="4546456" y="2849562"/>
              <a:ext cx="766087" cy="32008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6" name="矩形 5"/>
            <p:cNvSpPr/>
            <p:nvPr/>
          </p:nvSpPr>
          <p:spPr>
            <a:xfrm>
              <a:off x="3939218" y="2774494"/>
              <a:ext cx="789640" cy="461665"/>
            </a:xfrm>
            <a:prstGeom prst="rect">
              <a:avLst/>
            </a:prstGeom>
          </p:spPr>
          <p:txBody>
            <a:bodyPr wrap="none">
              <a:spAutoFit/>
            </a:bodyPr>
            <a:lstStyle/>
            <a:p>
              <a:pPr algn="ctr"/>
              <a:r>
                <a:rPr lang="en-US" altLang="zh-TW" sz="2400" b="1" i="1" u="sng" dirty="0"/>
                <a:t>code</a:t>
              </a:r>
              <a:endParaRPr lang="zh-TW" altLang="en-US" sz="2400" b="1" i="1" u="sng" dirty="0"/>
            </a:p>
          </p:txBody>
        </p:sp>
        <p:sp>
          <p:nvSpPr>
            <p:cNvPr id="7" name="向右箭號 6"/>
            <p:cNvSpPr/>
            <p:nvPr/>
          </p:nvSpPr>
          <p:spPr>
            <a:xfrm>
              <a:off x="5170743" y="2774494"/>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8" name="向右箭號 7"/>
            <p:cNvSpPr/>
            <p:nvPr/>
          </p:nvSpPr>
          <p:spPr>
            <a:xfrm>
              <a:off x="7080498" y="2787194"/>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sp>
        <p:nvSpPr>
          <p:cNvPr id="16" name="矩形 15"/>
          <p:cNvSpPr/>
          <p:nvPr/>
        </p:nvSpPr>
        <p:spPr>
          <a:xfrm>
            <a:off x="4815863" y="1412542"/>
            <a:ext cx="534122" cy="461665"/>
          </a:xfrm>
          <a:prstGeom prst="rect">
            <a:avLst/>
          </a:prstGeom>
        </p:spPr>
        <p:txBody>
          <a:bodyPr wrap="none">
            <a:spAutoFit/>
          </a:bodyPr>
          <a:lstStyle/>
          <a:p>
            <a:pPr algn="ctr"/>
            <a:r>
              <a:rPr lang="en-US" altLang="zh-TW" sz="2400" b="1" i="1" dirty="0"/>
              <a:t>2D</a:t>
            </a:r>
            <a:endParaRPr lang="zh-TW" altLang="en-US" sz="2400" b="1" i="1" dirty="0"/>
          </a:p>
        </p:txBody>
      </p:sp>
      <p:cxnSp>
        <p:nvCxnSpPr>
          <p:cNvPr id="12" name="直線單箭頭接點 11"/>
          <p:cNvCxnSpPr>
            <a:cxnSpLocks/>
          </p:cNvCxnSpPr>
          <p:nvPr/>
        </p:nvCxnSpPr>
        <p:spPr>
          <a:xfrm>
            <a:off x="1016767" y="4110237"/>
            <a:ext cx="4887811"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cxnSpLocks/>
          </p:cNvCxnSpPr>
          <p:nvPr/>
        </p:nvCxnSpPr>
        <p:spPr>
          <a:xfrm flipV="1">
            <a:off x="3453463" y="1562754"/>
            <a:ext cx="0" cy="5052011"/>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276539" y="3857926"/>
            <a:ext cx="740228" cy="461665"/>
          </a:xfrm>
          <a:prstGeom prst="rect">
            <a:avLst/>
          </a:prstGeom>
          <a:noFill/>
        </p:spPr>
        <p:txBody>
          <a:bodyPr wrap="square" rtlCol="0">
            <a:spAutoFit/>
          </a:bodyPr>
          <a:lstStyle/>
          <a:p>
            <a:pPr algn="ctr"/>
            <a:r>
              <a:rPr lang="en-US" altLang="zh-TW" sz="2400" dirty="0">
                <a:solidFill>
                  <a:srgbClr val="0000FF"/>
                </a:solidFill>
              </a:rPr>
              <a:t>-1.5</a:t>
            </a:r>
            <a:endParaRPr lang="zh-TW" altLang="en-US" sz="2400" dirty="0">
              <a:solidFill>
                <a:srgbClr val="0000FF"/>
              </a:solidFill>
            </a:endParaRPr>
          </a:p>
        </p:txBody>
      </p:sp>
      <p:sp>
        <p:nvSpPr>
          <p:cNvPr id="23" name="文字方塊 22"/>
          <p:cNvSpPr txBox="1"/>
          <p:nvPr/>
        </p:nvSpPr>
        <p:spPr>
          <a:xfrm>
            <a:off x="5823375" y="3879404"/>
            <a:ext cx="740228" cy="461665"/>
          </a:xfrm>
          <a:prstGeom prst="rect">
            <a:avLst/>
          </a:prstGeom>
          <a:noFill/>
        </p:spPr>
        <p:txBody>
          <a:bodyPr wrap="square" rtlCol="0">
            <a:spAutoFit/>
          </a:bodyPr>
          <a:lstStyle/>
          <a:p>
            <a:pPr algn="ctr"/>
            <a:r>
              <a:rPr lang="en-US" altLang="zh-TW" sz="2400" dirty="0">
                <a:solidFill>
                  <a:srgbClr val="0000FF"/>
                </a:solidFill>
              </a:rPr>
              <a:t>1.5</a:t>
            </a:r>
            <a:endParaRPr lang="zh-TW" altLang="en-US" sz="2400" dirty="0">
              <a:solidFill>
                <a:srgbClr val="0000FF"/>
              </a:solidFill>
            </a:endParaRPr>
          </a:p>
        </p:txBody>
      </p:sp>
      <p:sp>
        <p:nvSpPr>
          <p:cNvPr id="24" name="橢圓 23"/>
          <p:cNvSpPr/>
          <p:nvPr/>
        </p:nvSpPr>
        <p:spPr>
          <a:xfrm>
            <a:off x="1059443" y="3993146"/>
            <a:ext cx="191224" cy="191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6" name="文字方塊 25"/>
              <p:cNvSpPr txBox="1"/>
              <p:nvPr/>
            </p:nvSpPr>
            <p:spPr>
              <a:xfrm>
                <a:off x="646653" y="4301461"/>
                <a:ext cx="925318" cy="6233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−1.5</m:t>
                              </m:r>
                            </m:e>
                            <m:e>
                              <m:r>
                                <a:rPr lang="en-US" altLang="zh-TW" sz="2400" b="0" i="1" smtClean="0">
                                  <a:latin typeface="Cambria Math" panose="02040503050406030204" pitchFamily="18" charset="0"/>
                                </a:rPr>
                                <m:t>0</m:t>
                              </m:r>
                            </m:e>
                          </m:eqArr>
                        </m:e>
                      </m:d>
                    </m:oMath>
                  </m:oMathPara>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646653" y="4301461"/>
                <a:ext cx="925318" cy="623312"/>
              </a:xfrm>
              <a:prstGeom prst="rect">
                <a:avLst/>
              </a:prstGeom>
              <a:blipFill>
                <a:blip r:embed="rId4"/>
                <a:stretch>
                  <a:fillRect/>
                </a:stretch>
              </a:blipFill>
            </p:spPr>
            <p:txBody>
              <a:bodyPr/>
              <a:lstStyle/>
              <a:p>
                <a:r>
                  <a:rPr lang="zh-TW" altLang="en-US">
                    <a:noFill/>
                  </a:rPr>
                  <a:t> </a:t>
                </a:r>
              </a:p>
            </p:txBody>
          </p:sp>
        </mc:Fallback>
      </mc:AlternateContent>
      <p:sp>
        <p:nvSpPr>
          <p:cNvPr id="27" name="矩形 26"/>
          <p:cNvSpPr/>
          <p:nvPr/>
        </p:nvSpPr>
        <p:spPr>
          <a:xfrm>
            <a:off x="1204617" y="2488944"/>
            <a:ext cx="1267134" cy="78732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NN</a:t>
            </a:r>
          </a:p>
          <a:p>
            <a:pPr algn="ctr"/>
            <a:r>
              <a:rPr lang="en-US" altLang="zh-TW" sz="2400" dirty="0"/>
              <a:t>Decoder</a:t>
            </a:r>
            <a:endParaRPr lang="zh-TW" altLang="en-US" sz="2400" dirty="0"/>
          </a:p>
        </p:txBody>
      </p:sp>
      <p:pic>
        <p:nvPicPr>
          <p:cNvPr id="28" name="圖片 27"/>
          <p:cNvPicPr>
            <a:picLocks noChangeAspect="1"/>
          </p:cNvPicPr>
          <p:nvPr/>
        </p:nvPicPr>
        <p:blipFill>
          <a:blip r:embed="rId5"/>
          <a:stretch>
            <a:fillRect/>
          </a:stretch>
        </p:blipFill>
        <p:spPr>
          <a:xfrm>
            <a:off x="2813005" y="2639580"/>
            <a:ext cx="486048" cy="486048"/>
          </a:xfrm>
          <a:prstGeom prst="rect">
            <a:avLst/>
          </a:prstGeom>
        </p:spPr>
      </p:pic>
      <p:sp>
        <p:nvSpPr>
          <p:cNvPr id="29" name="橢圓 28"/>
          <p:cNvSpPr/>
          <p:nvPr/>
        </p:nvSpPr>
        <p:spPr>
          <a:xfrm>
            <a:off x="5596167" y="4011276"/>
            <a:ext cx="191224" cy="191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5343735" y="3228060"/>
                <a:ext cx="696088" cy="6233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1.5</m:t>
                              </m:r>
                            </m:e>
                            <m:e>
                              <m:r>
                                <a:rPr lang="en-US" altLang="zh-TW" sz="2400" b="0" i="1" smtClean="0">
                                  <a:latin typeface="Cambria Math" panose="02040503050406030204" pitchFamily="18" charset="0"/>
                                </a:rPr>
                                <m:t>0</m:t>
                              </m:r>
                            </m:e>
                          </m:eqArr>
                        </m:e>
                      </m:d>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5343735" y="3228060"/>
                <a:ext cx="696088" cy="623312"/>
              </a:xfrm>
              <a:prstGeom prst="rect">
                <a:avLst/>
              </a:prstGeom>
              <a:blipFill>
                <a:blip r:embed="rId6"/>
                <a:stretch>
                  <a:fillRect/>
                </a:stretch>
              </a:blipFill>
            </p:spPr>
            <p:txBody>
              <a:bodyPr/>
              <a:lstStyle/>
              <a:p>
                <a:r>
                  <a:rPr lang="zh-TW" altLang="en-US">
                    <a:noFill/>
                  </a:rPr>
                  <a:t> </a:t>
                </a:r>
              </a:p>
            </p:txBody>
          </p:sp>
        </mc:Fallback>
      </mc:AlternateContent>
      <p:sp>
        <p:nvSpPr>
          <p:cNvPr id="31" name="矩形 30"/>
          <p:cNvSpPr/>
          <p:nvPr/>
        </p:nvSpPr>
        <p:spPr>
          <a:xfrm>
            <a:off x="4515275" y="4701186"/>
            <a:ext cx="1267134" cy="78732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NN</a:t>
            </a:r>
          </a:p>
          <a:p>
            <a:pPr algn="ctr"/>
            <a:r>
              <a:rPr lang="en-US" altLang="zh-TW" sz="2400" dirty="0"/>
              <a:t>Decoder</a:t>
            </a:r>
            <a:endParaRPr lang="zh-TW" altLang="en-US" sz="2400" dirty="0"/>
          </a:p>
        </p:txBody>
      </p:sp>
      <p:pic>
        <p:nvPicPr>
          <p:cNvPr id="33" name="圖片 32"/>
          <p:cNvPicPr>
            <a:picLocks noChangeAspect="1"/>
          </p:cNvPicPr>
          <p:nvPr/>
        </p:nvPicPr>
        <p:blipFill>
          <a:blip r:embed="rId7"/>
          <a:stretch>
            <a:fillRect/>
          </a:stretch>
        </p:blipFill>
        <p:spPr>
          <a:xfrm>
            <a:off x="3657581" y="4701186"/>
            <a:ext cx="621393" cy="586871"/>
          </a:xfrm>
          <a:prstGeom prst="rect">
            <a:avLst/>
          </a:prstGeom>
        </p:spPr>
      </p:pic>
      <p:sp>
        <p:nvSpPr>
          <p:cNvPr id="34" name="手繪多邊形: 圖案 33"/>
          <p:cNvSpPr/>
          <p:nvPr/>
        </p:nvSpPr>
        <p:spPr>
          <a:xfrm>
            <a:off x="651953" y="2891036"/>
            <a:ext cx="522584" cy="1161143"/>
          </a:xfrm>
          <a:custGeom>
            <a:avLst/>
            <a:gdLst>
              <a:gd name="connsiteX0" fmla="*/ 493555 w 522584"/>
              <a:gd name="connsiteY0" fmla="*/ 1161143 h 1161143"/>
              <a:gd name="connsiteX1" fmla="*/ 69 w 522584"/>
              <a:gd name="connsiteY1" fmla="*/ 493486 h 1161143"/>
              <a:gd name="connsiteX2" fmla="*/ 522584 w 522584"/>
              <a:gd name="connsiteY2" fmla="*/ 0 h 1161143"/>
            </a:gdLst>
            <a:ahLst/>
            <a:cxnLst>
              <a:cxn ang="0">
                <a:pos x="connsiteX0" y="connsiteY0"/>
              </a:cxn>
              <a:cxn ang="0">
                <a:pos x="connsiteX1" y="connsiteY1"/>
              </a:cxn>
              <a:cxn ang="0">
                <a:pos x="connsiteX2" y="connsiteY2"/>
              </a:cxn>
            </a:cxnLst>
            <a:rect l="l" t="t" r="r" b="b"/>
            <a:pathLst>
              <a:path w="522584" h="1161143">
                <a:moveTo>
                  <a:pt x="493555" y="1161143"/>
                </a:moveTo>
                <a:cubicBezTo>
                  <a:pt x="244393" y="924076"/>
                  <a:pt x="-4769" y="687010"/>
                  <a:pt x="69" y="493486"/>
                </a:cubicBezTo>
                <a:cubicBezTo>
                  <a:pt x="4907" y="299962"/>
                  <a:pt x="263745" y="149981"/>
                  <a:pt x="522584"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手繪多邊形: 圖案 34"/>
          <p:cNvSpPr/>
          <p:nvPr/>
        </p:nvSpPr>
        <p:spPr>
          <a:xfrm rot="10959087">
            <a:off x="5788322" y="4177777"/>
            <a:ext cx="435533" cy="1108124"/>
          </a:xfrm>
          <a:custGeom>
            <a:avLst/>
            <a:gdLst>
              <a:gd name="connsiteX0" fmla="*/ 493555 w 522584"/>
              <a:gd name="connsiteY0" fmla="*/ 1161143 h 1161143"/>
              <a:gd name="connsiteX1" fmla="*/ 69 w 522584"/>
              <a:gd name="connsiteY1" fmla="*/ 493486 h 1161143"/>
              <a:gd name="connsiteX2" fmla="*/ 522584 w 522584"/>
              <a:gd name="connsiteY2" fmla="*/ 0 h 1161143"/>
            </a:gdLst>
            <a:ahLst/>
            <a:cxnLst>
              <a:cxn ang="0">
                <a:pos x="connsiteX0" y="connsiteY0"/>
              </a:cxn>
              <a:cxn ang="0">
                <a:pos x="connsiteX1" y="connsiteY1"/>
              </a:cxn>
              <a:cxn ang="0">
                <a:pos x="connsiteX2" y="connsiteY2"/>
              </a:cxn>
            </a:cxnLst>
            <a:rect l="l" t="t" r="r" b="b"/>
            <a:pathLst>
              <a:path w="522584" h="1161143">
                <a:moveTo>
                  <a:pt x="493555" y="1161143"/>
                </a:moveTo>
                <a:cubicBezTo>
                  <a:pt x="244393" y="924076"/>
                  <a:pt x="-4769" y="687010"/>
                  <a:pt x="69" y="493486"/>
                </a:cubicBezTo>
                <a:cubicBezTo>
                  <a:pt x="4907" y="299962"/>
                  <a:pt x="263745" y="149981"/>
                  <a:pt x="522584"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7" name="直線單箭頭接點 36"/>
          <p:cNvCxnSpPr>
            <a:cxnSpLocks/>
          </p:cNvCxnSpPr>
          <p:nvPr/>
        </p:nvCxnSpPr>
        <p:spPr>
          <a:xfrm>
            <a:off x="2471751" y="2862961"/>
            <a:ext cx="3143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cxnSpLocks/>
          </p:cNvCxnSpPr>
          <p:nvPr/>
        </p:nvCxnSpPr>
        <p:spPr>
          <a:xfrm flipH="1">
            <a:off x="4200923" y="5064831"/>
            <a:ext cx="3143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FF449F95-F85A-4B2D-9867-957FB4468488}"/>
              </a:ext>
            </a:extLst>
          </p:cNvPr>
          <p:cNvSpPr txBox="1"/>
          <p:nvPr/>
        </p:nvSpPr>
        <p:spPr>
          <a:xfrm>
            <a:off x="7512148" y="0"/>
            <a:ext cx="1631852" cy="369332"/>
          </a:xfrm>
          <a:prstGeom prst="rect">
            <a:avLst/>
          </a:prstGeom>
          <a:noFill/>
        </p:spPr>
        <p:txBody>
          <a:bodyPr wrap="square" rtlCol="0">
            <a:spAutoFit/>
          </a:bodyPr>
          <a:lstStyle/>
          <a:p>
            <a:r>
              <a:rPr lang="en-US" altLang="zh-TW" dirty="0"/>
              <a:t>(real examples)</a:t>
            </a:r>
            <a:endParaRPr lang="zh-TW" altLang="en-US" dirty="0"/>
          </a:p>
        </p:txBody>
      </p:sp>
      <p:sp>
        <p:nvSpPr>
          <p:cNvPr id="38" name="矩形 37">
            <a:extLst>
              <a:ext uri="{FF2B5EF4-FFF2-40B4-BE49-F238E27FC236}">
                <a16:creationId xmlns:a16="http://schemas.microsoft.com/office/drawing/2014/main" id="{9DCD6A55-BEC9-4586-9A7B-4C69AA79B579}"/>
              </a:ext>
            </a:extLst>
          </p:cNvPr>
          <p:cNvSpPr/>
          <p:nvPr/>
        </p:nvSpPr>
        <p:spPr>
          <a:xfrm>
            <a:off x="7741141" y="1779013"/>
            <a:ext cx="825413" cy="8083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dirty="0"/>
              <a:t>image</a:t>
            </a:r>
            <a:endParaRPr lang="zh-TW" altLang="en-US" dirty="0"/>
          </a:p>
        </p:txBody>
      </p:sp>
    </p:spTree>
    <p:extLst>
      <p:ext uri="{BB962C8B-B14F-4D97-AF65-F5344CB8AC3E}">
        <p14:creationId xmlns:p14="http://schemas.microsoft.com/office/powerpoint/2010/main" val="30824261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animBg="1"/>
      <p:bldP spid="26" grpId="0"/>
      <p:bldP spid="27" grpId="0" animBg="1"/>
      <p:bldP spid="29" grpId="0" animBg="1"/>
      <p:bldP spid="30" grpId="0"/>
      <p:bldP spid="31" grpId="0" animBg="1"/>
      <p:bldP spid="34" grpId="0" animBg="1"/>
      <p:bldP spid="3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Generation?</a:t>
            </a:r>
            <a:endParaRPr lang="zh-TW" altLang="en-US" dirty="0"/>
          </a:p>
        </p:txBody>
      </p:sp>
      <p:sp>
        <p:nvSpPr>
          <p:cNvPr id="3" name="內容版面配置區 2"/>
          <p:cNvSpPr>
            <a:spLocks noGrp="1"/>
          </p:cNvSpPr>
          <p:nvPr>
            <p:ph idx="1"/>
          </p:nvPr>
        </p:nvSpPr>
        <p:spPr>
          <a:xfrm>
            <a:off x="628650" y="1825625"/>
            <a:ext cx="7920264" cy="4351338"/>
          </a:xfrm>
        </p:spPr>
        <p:txBody>
          <a:bodyPr/>
          <a:lstStyle/>
          <a:p>
            <a:endParaRPr lang="zh-TW" altLang="en-US" dirty="0"/>
          </a:p>
        </p:txBody>
      </p:sp>
      <p:pic>
        <p:nvPicPr>
          <p:cNvPr id="14" name="圖片 13"/>
          <p:cNvPicPr>
            <a:picLocks noChangeAspect="1"/>
          </p:cNvPicPr>
          <p:nvPr/>
        </p:nvPicPr>
        <p:blipFill>
          <a:blip r:embed="rId3"/>
          <a:stretch>
            <a:fillRect/>
          </a:stretch>
        </p:blipFill>
        <p:spPr>
          <a:xfrm>
            <a:off x="2266116" y="1741368"/>
            <a:ext cx="4777351" cy="4864080"/>
          </a:xfrm>
          <a:prstGeom prst="rect">
            <a:avLst/>
          </a:prstGeom>
        </p:spPr>
      </p:pic>
      <p:cxnSp>
        <p:nvCxnSpPr>
          <p:cNvPr id="12" name="直線單箭頭接點 11"/>
          <p:cNvCxnSpPr>
            <a:cxnSpLocks/>
          </p:cNvCxnSpPr>
          <p:nvPr/>
        </p:nvCxnSpPr>
        <p:spPr>
          <a:xfrm>
            <a:off x="2266116" y="4238172"/>
            <a:ext cx="4887811"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cxnSpLocks/>
          </p:cNvCxnSpPr>
          <p:nvPr/>
        </p:nvCxnSpPr>
        <p:spPr>
          <a:xfrm flipV="1">
            <a:off x="4702812" y="1690689"/>
            <a:ext cx="0" cy="5052011"/>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1525888" y="3985861"/>
            <a:ext cx="740228" cy="461665"/>
          </a:xfrm>
          <a:prstGeom prst="rect">
            <a:avLst/>
          </a:prstGeom>
          <a:noFill/>
        </p:spPr>
        <p:txBody>
          <a:bodyPr wrap="square" rtlCol="0">
            <a:spAutoFit/>
          </a:bodyPr>
          <a:lstStyle/>
          <a:p>
            <a:pPr algn="ctr"/>
            <a:r>
              <a:rPr lang="en-US" altLang="zh-TW" sz="2400" dirty="0">
                <a:solidFill>
                  <a:srgbClr val="0000FF"/>
                </a:solidFill>
              </a:rPr>
              <a:t>-1.5</a:t>
            </a:r>
            <a:endParaRPr lang="zh-TW" altLang="en-US" sz="2400" dirty="0">
              <a:solidFill>
                <a:srgbClr val="0000FF"/>
              </a:solidFill>
            </a:endParaRPr>
          </a:p>
        </p:txBody>
      </p:sp>
      <p:sp>
        <p:nvSpPr>
          <p:cNvPr id="23" name="文字方塊 22"/>
          <p:cNvSpPr txBox="1"/>
          <p:nvPr/>
        </p:nvSpPr>
        <p:spPr>
          <a:xfrm>
            <a:off x="7072724" y="4007339"/>
            <a:ext cx="740228" cy="461665"/>
          </a:xfrm>
          <a:prstGeom prst="rect">
            <a:avLst/>
          </a:prstGeom>
          <a:noFill/>
        </p:spPr>
        <p:txBody>
          <a:bodyPr wrap="square" rtlCol="0">
            <a:spAutoFit/>
          </a:bodyPr>
          <a:lstStyle/>
          <a:p>
            <a:pPr algn="ctr"/>
            <a:r>
              <a:rPr lang="en-US" altLang="zh-TW" sz="2400" dirty="0">
                <a:solidFill>
                  <a:srgbClr val="0000FF"/>
                </a:solidFill>
              </a:rPr>
              <a:t>1.5</a:t>
            </a:r>
            <a:endParaRPr lang="zh-TW" altLang="en-US" sz="2400" dirty="0">
              <a:solidFill>
                <a:srgbClr val="0000FF"/>
              </a:solidFill>
            </a:endParaRPr>
          </a:p>
        </p:txBody>
      </p:sp>
      <p:sp>
        <p:nvSpPr>
          <p:cNvPr id="4" name="文字方塊 3">
            <a:extLst>
              <a:ext uri="{FF2B5EF4-FFF2-40B4-BE49-F238E27FC236}">
                <a16:creationId xmlns:a16="http://schemas.microsoft.com/office/drawing/2014/main" id="{5A86F3FA-1D19-4846-80FB-8E976D7B58B3}"/>
              </a:ext>
            </a:extLst>
          </p:cNvPr>
          <p:cNvSpPr txBox="1"/>
          <p:nvPr/>
        </p:nvSpPr>
        <p:spPr>
          <a:xfrm>
            <a:off x="7512148" y="0"/>
            <a:ext cx="1631852" cy="369332"/>
          </a:xfrm>
          <a:prstGeom prst="rect">
            <a:avLst/>
          </a:prstGeom>
          <a:noFill/>
        </p:spPr>
        <p:txBody>
          <a:bodyPr wrap="square" rtlCol="0">
            <a:spAutoFit/>
          </a:bodyPr>
          <a:lstStyle/>
          <a:p>
            <a:r>
              <a:rPr lang="en-US" altLang="zh-TW" dirty="0"/>
              <a:t>(real examples)</a:t>
            </a:r>
            <a:endParaRPr lang="zh-TW" altLang="en-US" dirty="0"/>
          </a:p>
        </p:txBody>
      </p:sp>
    </p:spTree>
    <p:extLst>
      <p:ext uri="{BB962C8B-B14F-4D97-AF65-F5344CB8AC3E}">
        <p14:creationId xmlns:p14="http://schemas.microsoft.com/office/powerpoint/2010/main" val="244354367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a:t>
            </a:r>
            <a:endParaRPr lang="zh-TW" altLang="en-US" dirty="0"/>
          </a:p>
        </p:txBody>
      </p:sp>
      <p:pic>
        <p:nvPicPr>
          <p:cNvPr id="4" name="圖片 3"/>
          <p:cNvPicPr>
            <a:picLocks noChangeAspect="1"/>
          </p:cNvPicPr>
          <p:nvPr/>
        </p:nvPicPr>
        <p:blipFill>
          <a:blip r:embed="rId2"/>
          <a:stretch>
            <a:fillRect/>
          </a:stretch>
        </p:blipFill>
        <p:spPr>
          <a:xfrm>
            <a:off x="985858" y="2624813"/>
            <a:ext cx="1102229" cy="1018727"/>
          </a:xfrm>
          <a:prstGeom prst="rect">
            <a:avLst/>
          </a:prstGeom>
        </p:spPr>
      </p:pic>
      <p:sp>
        <p:nvSpPr>
          <p:cNvPr id="5" name="矩形 4"/>
          <p:cNvSpPr/>
          <p:nvPr/>
        </p:nvSpPr>
        <p:spPr>
          <a:xfrm>
            <a:off x="2689742" y="2655834"/>
            <a:ext cx="1308100" cy="1002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NN</a:t>
            </a:r>
          </a:p>
          <a:p>
            <a:pPr algn="ctr"/>
            <a:r>
              <a:rPr lang="en-US" altLang="zh-TW" sz="2400" dirty="0"/>
              <a:t>Encoder</a:t>
            </a:r>
            <a:endParaRPr lang="zh-TW" altLang="en-US" sz="2400" dirty="0"/>
          </a:p>
        </p:txBody>
      </p:sp>
      <p:sp>
        <p:nvSpPr>
          <p:cNvPr id="6" name="矩形 5"/>
          <p:cNvSpPr/>
          <p:nvPr/>
        </p:nvSpPr>
        <p:spPr>
          <a:xfrm>
            <a:off x="2689742" y="4510059"/>
            <a:ext cx="1308100" cy="9813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NN</a:t>
            </a:r>
          </a:p>
          <a:p>
            <a:pPr algn="ctr"/>
            <a:r>
              <a:rPr lang="en-US" altLang="zh-TW" sz="2400" dirty="0"/>
              <a:t>Decoder</a:t>
            </a:r>
            <a:endParaRPr lang="zh-TW" altLang="en-US" sz="2400" dirty="0"/>
          </a:p>
        </p:txBody>
      </p:sp>
      <p:sp>
        <p:nvSpPr>
          <p:cNvPr id="7" name="矩形 6"/>
          <p:cNvSpPr/>
          <p:nvPr/>
        </p:nvSpPr>
        <p:spPr>
          <a:xfrm rot="5400000">
            <a:off x="4410411" y="2944953"/>
            <a:ext cx="766087" cy="32008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8" name="矩形 7"/>
          <p:cNvSpPr/>
          <p:nvPr/>
        </p:nvSpPr>
        <p:spPr>
          <a:xfrm>
            <a:off x="4983828" y="2874160"/>
            <a:ext cx="789640" cy="461665"/>
          </a:xfrm>
          <a:prstGeom prst="rect">
            <a:avLst/>
          </a:prstGeom>
        </p:spPr>
        <p:txBody>
          <a:bodyPr wrap="none">
            <a:spAutoFit/>
          </a:bodyPr>
          <a:lstStyle/>
          <a:p>
            <a:pPr algn="ctr"/>
            <a:r>
              <a:rPr lang="en-US" altLang="zh-TW" sz="2400" b="1" i="1" u="sng" dirty="0"/>
              <a:t>code</a:t>
            </a:r>
            <a:endParaRPr lang="zh-TW" altLang="en-US" sz="2400" b="1" i="1" u="sng" dirty="0"/>
          </a:p>
        </p:txBody>
      </p:sp>
      <p:sp>
        <p:nvSpPr>
          <p:cNvPr id="9" name="矩形 8"/>
          <p:cNvSpPr/>
          <p:nvPr/>
        </p:nvSpPr>
        <p:spPr>
          <a:xfrm>
            <a:off x="6031773" y="2507416"/>
            <a:ext cx="2409785" cy="1200329"/>
          </a:xfrm>
          <a:prstGeom prst="rect">
            <a:avLst/>
          </a:prstGeom>
        </p:spPr>
        <p:txBody>
          <a:bodyPr wrap="square">
            <a:spAutoFit/>
          </a:bodyPr>
          <a:lstStyle/>
          <a:p>
            <a:pPr algn="ctr"/>
            <a:r>
              <a:rPr lang="en-US" altLang="zh-TW" sz="2400" dirty="0"/>
              <a:t>Compact representation of the input object</a:t>
            </a:r>
            <a:endParaRPr lang="zh-TW" altLang="en-US" sz="2400" dirty="0"/>
          </a:p>
        </p:txBody>
      </p:sp>
      <p:pic>
        <p:nvPicPr>
          <p:cNvPr id="11" name="圖片 10"/>
          <p:cNvPicPr>
            <a:picLocks noChangeAspect="1"/>
          </p:cNvPicPr>
          <p:nvPr/>
        </p:nvPicPr>
        <p:blipFill>
          <a:blip r:embed="rId2"/>
          <a:stretch>
            <a:fillRect/>
          </a:stretch>
        </p:blipFill>
        <p:spPr>
          <a:xfrm>
            <a:off x="4633414" y="4456532"/>
            <a:ext cx="1102229" cy="1018727"/>
          </a:xfrm>
          <a:prstGeom prst="rect">
            <a:avLst/>
          </a:prstGeom>
        </p:spPr>
      </p:pic>
      <p:sp>
        <p:nvSpPr>
          <p:cNvPr id="19" name="矩形 18"/>
          <p:cNvSpPr/>
          <p:nvPr/>
        </p:nvSpPr>
        <p:spPr>
          <a:xfrm rot="5400000">
            <a:off x="1545003" y="4805854"/>
            <a:ext cx="766087" cy="32008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20" name="矩形 19"/>
          <p:cNvSpPr/>
          <p:nvPr/>
        </p:nvSpPr>
        <p:spPr>
          <a:xfrm>
            <a:off x="881728" y="4735061"/>
            <a:ext cx="789640" cy="461665"/>
          </a:xfrm>
          <a:prstGeom prst="rect">
            <a:avLst/>
          </a:prstGeom>
        </p:spPr>
        <p:txBody>
          <a:bodyPr wrap="none">
            <a:spAutoFit/>
          </a:bodyPr>
          <a:lstStyle/>
          <a:p>
            <a:pPr algn="ctr"/>
            <a:r>
              <a:rPr lang="en-US" altLang="zh-TW" sz="2400" b="1" i="1" u="sng" dirty="0"/>
              <a:t>code</a:t>
            </a:r>
            <a:endParaRPr lang="zh-TW" altLang="en-US" sz="2400" b="1" i="1" u="sng" dirty="0"/>
          </a:p>
        </p:txBody>
      </p:sp>
      <p:sp>
        <p:nvSpPr>
          <p:cNvPr id="21" name="矩形 20"/>
          <p:cNvSpPr/>
          <p:nvPr/>
        </p:nvSpPr>
        <p:spPr>
          <a:xfrm>
            <a:off x="6031773" y="4460065"/>
            <a:ext cx="2549279" cy="830997"/>
          </a:xfrm>
          <a:prstGeom prst="rect">
            <a:avLst/>
          </a:prstGeom>
        </p:spPr>
        <p:txBody>
          <a:bodyPr wrap="square">
            <a:spAutoFit/>
          </a:bodyPr>
          <a:lstStyle/>
          <a:p>
            <a:pPr algn="ctr"/>
            <a:r>
              <a:rPr lang="en-US" altLang="zh-TW" sz="2400" dirty="0"/>
              <a:t>Can reconstruct the original object</a:t>
            </a:r>
            <a:endParaRPr lang="zh-TW" altLang="en-US" sz="2400" dirty="0"/>
          </a:p>
        </p:txBody>
      </p:sp>
      <p:sp>
        <p:nvSpPr>
          <p:cNvPr id="24" name="向右箭號 23"/>
          <p:cNvSpPr/>
          <p:nvPr/>
        </p:nvSpPr>
        <p:spPr>
          <a:xfrm>
            <a:off x="2169290" y="2913440"/>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5" name="向右箭號 24"/>
          <p:cNvSpPr/>
          <p:nvPr/>
        </p:nvSpPr>
        <p:spPr>
          <a:xfrm>
            <a:off x="4079045" y="2926140"/>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6" name="向右箭號 25"/>
          <p:cNvSpPr/>
          <p:nvPr/>
        </p:nvSpPr>
        <p:spPr>
          <a:xfrm>
            <a:off x="2169290" y="4730786"/>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7" name="向右箭號 26"/>
          <p:cNvSpPr/>
          <p:nvPr/>
        </p:nvSpPr>
        <p:spPr>
          <a:xfrm>
            <a:off x="4079045" y="4743486"/>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29" name="直線接點 28"/>
          <p:cNvCxnSpPr/>
          <p:nvPr/>
        </p:nvCxnSpPr>
        <p:spPr>
          <a:xfrm>
            <a:off x="3342302" y="3658113"/>
            <a:ext cx="0" cy="812992"/>
          </a:xfrm>
          <a:prstGeom prst="line">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3490918" y="3786780"/>
            <a:ext cx="2416421" cy="523220"/>
          </a:xfrm>
          <a:prstGeom prst="rect">
            <a:avLst/>
          </a:prstGeom>
          <a:noFill/>
        </p:spPr>
        <p:txBody>
          <a:bodyPr wrap="square" rtlCol="0">
            <a:spAutoFit/>
          </a:bodyPr>
          <a:lstStyle/>
          <a:p>
            <a:r>
              <a:rPr lang="en-US" altLang="zh-TW" sz="2800" dirty="0">
                <a:solidFill>
                  <a:srgbClr val="FF0000"/>
                </a:solidFill>
              </a:rPr>
              <a:t>Learn together</a:t>
            </a:r>
            <a:endParaRPr lang="zh-TW" altLang="en-US" sz="2800" dirty="0">
              <a:solidFill>
                <a:srgbClr val="FF0000"/>
              </a:solidFill>
            </a:endParaRPr>
          </a:p>
        </p:txBody>
      </p:sp>
      <p:sp>
        <p:nvSpPr>
          <p:cNvPr id="31" name="矩形 30"/>
          <p:cNvSpPr/>
          <p:nvPr/>
        </p:nvSpPr>
        <p:spPr>
          <a:xfrm>
            <a:off x="628650" y="3621161"/>
            <a:ext cx="1931939" cy="461665"/>
          </a:xfrm>
          <a:prstGeom prst="rect">
            <a:avLst/>
          </a:prstGeom>
        </p:spPr>
        <p:txBody>
          <a:bodyPr wrap="none">
            <a:spAutoFit/>
          </a:bodyPr>
          <a:lstStyle/>
          <a:p>
            <a:r>
              <a:rPr lang="en-US" altLang="zh-TW" sz="2400" dirty="0"/>
              <a:t>28 X 28 = 784 </a:t>
            </a:r>
            <a:endParaRPr lang="zh-TW" altLang="en-US" sz="2400" dirty="0"/>
          </a:p>
        </p:txBody>
      </p:sp>
      <p:sp>
        <p:nvSpPr>
          <p:cNvPr id="32" name="矩形 31"/>
          <p:cNvSpPr/>
          <p:nvPr/>
        </p:nvSpPr>
        <p:spPr>
          <a:xfrm>
            <a:off x="3868361" y="2160255"/>
            <a:ext cx="1850186" cy="461665"/>
          </a:xfrm>
          <a:prstGeom prst="rect">
            <a:avLst/>
          </a:prstGeom>
        </p:spPr>
        <p:txBody>
          <a:bodyPr wrap="none">
            <a:spAutoFit/>
          </a:bodyPr>
          <a:lstStyle/>
          <a:p>
            <a:r>
              <a:rPr lang="en-US" altLang="zh-TW" sz="2400" dirty="0"/>
              <a:t>Usually &lt;784 </a:t>
            </a:r>
            <a:endParaRPr lang="zh-TW" altLang="en-US" sz="2400" dirty="0"/>
          </a:p>
        </p:txBody>
      </p:sp>
    </p:spTree>
    <p:extLst>
      <p:ext uri="{BB962C8B-B14F-4D97-AF65-F5344CB8AC3E}">
        <p14:creationId xmlns:p14="http://schemas.microsoft.com/office/powerpoint/2010/main" val="247779909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9" grpId="0" animBg="1"/>
      <p:bldP spid="20" grpId="0"/>
      <p:bldP spid="21" grpId="0"/>
      <p:bldP spid="24" grpId="0" animBg="1"/>
      <p:bldP spid="25" grpId="0" animBg="1"/>
      <p:bldP spid="26" grpId="0" animBg="1"/>
      <p:bldP spid="27" grpId="0" animBg="1"/>
      <p:bldP spid="30" grpId="0"/>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Recap: PCA</a:t>
            </a:r>
            <a:endParaRPr lang="zh-TW" altLang="en-US" dirty="0"/>
          </a:p>
        </p:txBody>
      </p:sp>
      <p:sp>
        <p:nvSpPr>
          <p:cNvPr id="4" name="矩形 3"/>
          <p:cNvSpPr/>
          <p:nvPr/>
        </p:nvSpPr>
        <p:spPr>
          <a:xfrm>
            <a:off x="2121301" y="2538260"/>
            <a:ext cx="468000" cy="192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pic>
        <p:nvPicPr>
          <p:cNvPr id="5" name="圖片 4"/>
          <p:cNvPicPr>
            <a:picLocks noChangeAspect="1"/>
          </p:cNvPicPr>
          <p:nvPr/>
        </p:nvPicPr>
        <p:blipFill>
          <a:blip r:embed="rId3"/>
          <a:stretch>
            <a:fillRect/>
          </a:stretch>
        </p:blipFill>
        <p:spPr>
          <a:xfrm>
            <a:off x="846192" y="2993171"/>
            <a:ext cx="1102229" cy="1018727"/>
          </a:xfrm>
          <a:prstGeom prst="rect">
            <a:avLst/>
          </a:prstGeom>
        </p:spPr>
      </p:pic>
      <mc:AlternateContent xmlns:mc="http://schemas.openxmlformats.org/markup-compatibility/2006" xmlns:a14="http://schemas.microsoft.com/office/drawing/2010/main">
        <mc:Choice Requires="a14">
          <p:sp>
            <p:nvSpPr>
              <p:cNvPr id="6" name="文字方塊 5"/>
              <p:cNvSpPr txBox="1"/>
              <p:nvPr/>
            </p:nvSpPr>
            <p:spPr>
              <a:xfrm>
                <a:off x="2241503" y="3310643"/>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2241503" y="3310643"/>
                <a:ext cx="241733" cy="369332"/>
              </a:xfrm>
              <a:prstGeom prst="rect">
                <a:avLst/>
              </a:prstGeom>
              <a:blipFill rotWithShape="0">
                <a:blip r:embed="rId4"/>
                <a:stretch>
                  <a:fillRect l="-17949" r="-15385"/>
                </a:stretch>
              </a:blipFill>
            </p:spPr>
            <p:txBody>
              <a:bodyPr/>
              <a:lstStyle/>
              <a:p>
                <a:r>
                  <a:rPr lang="zh-TW" altLang="en-US">
                    <a:noFill/>
                  </a:rPr>
                  <a:t> </a:t>
                </a:r>
              </a:p>
            </p:txBody>
          </p:sp>
        </mc:Fallback>
      </mc:AlternateContent>
      <p:sp>
        <p:nvSpPr>
          <p:cNvPr id="7" name="矩形 6"/>
          <p:cNvSpPr/>
          <p:nvPr/>
        </p:nvSpPr>
        <p:spPr>
          <a:xfrm>
            <a:off x="1531806" y="4498377"/>
            <a:ext cx="1528112" cy="461665"/>
          </a:xfrm>
          <a:prstGeom prst="rect">
            <a:avLst/>
          </a:prstGeom>
        </p:spPr>
        <p:txBody>
          <a:bodyPr wrap="none">
            <a:spAutoFit/>
          </a:bodyPr>
          <a:lstStyle/>
          <a:p>
            <a:pPr algn="ctr"/>
            <a:r>
              <a:rPr lang="en-US" altLang="zh-TW" sz="2400" dirty="0"/>
              <a:t>Input layer</a:t>
            </a:r>
            <a:endParaRPr lang="zh-TW" altLang="en-US" sz="2400" dirty="0"/>
          </a:p>
        </p:txBody>
      </p:sp>
      <p:sp>
        <p:nvSpPr>
          <p:cNvPr id="8" name="矩形 7"/>
          <p:cNvSpPr/>
          <p:nvPr/>
        </p:nvSpPr>
        <p:spPr>
          <a:xfrm rot="5400000">
            <a:off x="3963659" y="3261309"/>
            <a:ext cx="1209244" cy="468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10" name="向右箭號 9"/>
          <p:cNvSpPr/>
          <p:nvPr/>
        </p:nvSpPr>
        <p:spPr>
          <a:xfrm>
            <a:off x="3043522" y="3199918"/>
            <a:ext cx="933253"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1" name="文字方塊 10"/>
              <p:cNvSpPr txBox="1"/>
              <p:nvPr/>
            </p:nvSpPr>
            <p:spPr>
              <a:xfrm>
                <a:off x="3257132" y="3805153"/>
                <a:ext cx="3727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𝑊</m:t>
                      </m:r>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3257132" y="3805153"/>
                <a:ext cx="372731" cy="369332"/>
              </a:xfrm>
              <a:prstGeom prst="rect">
                <a:avLst/>
              </a:prstGeom>
              <a:blipFill rotWithShape="0">
                <a:blip r:embed="rId5"/>
                <a:stretch>
                  <a:fillRect l="-18033" r="-16393" b="-6557"/>
                </a:stretch>
              </a:blipFill>
            </p:spPr>
            <p:txBody>
              <a:bodyPr/>
              <a:lstStyle/>
              <a:p>
                <a:r>
                  <a:rPr lang="zh-TW" altLang="en-US">
                    <a:noFill/>
                  </a:rPr>
                  <a:t> </a:t>
                </a:r>
              </a:p>
            </p:txBody>
          </p:sp>
        </mc:Fallback>
      </mc:AlternateContent>
      <p:sp>
        <p:nvSpPr>
          <p:cNvPr id="12" name="矩形 11"/>
          <p:cNvSpPr/>
          <p:nvPr/>
        </p:nvSpPr>
        <p:spPr>
          <a:xfrm>
            <a:off x="6616251" y="2538260"/>
            <a:ext cx="468000" cy="192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3" name="文字方塊 12"/>
              <p:cNvSpPr txBox="1"/>
              <p:nvPr/>
            </p:nvSpPr>
            <p:spPr>
              <a:xfrm>
                <a:off x="6729384" y="3247994"/>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𝑥</m:t>
                          </m:r>
                        </m:e>
                      </m:acc>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6729384" y="3247994"/>
                <a:ext cx="241733" cy="369332"/>
              </a:xfrm>
              <a:prstGeom prst="rect">
                <a:avLst/>
              </a:prstGeom>
              <a:blipFill>
                <a:blip r:embed="rId13"/>
                <a:stretch>
                  <a:fillRect l="-17500" t="-18333" r="-75000"/>
                </a:stretch>
              </a:blipFill>
            </p:spPr>
            <p:txBody>
              <a:bodyPr/>
              <a:lstStyle/>
              <a:p>
                <a:r>
                  <a:rPr lang="zh-TW" altLang="en-US">
                    <a:noFill/>
                  </a:rPr>
                  <a:t> </a:t>
                </a:r>
              </a:p>
            </p:txBody>
          </p:sp>
        </mc:Fallback>
      </mc:AlternateContent>
      <p:sp>
        <p:nvSpPr>
          <p:cNvPr id="14" name="向右箭號 13"/>
          <p:cNvSpPr/>
          <p:nvPr/>
        </p:nvSpPr>
        <p:spPr>
          <a:xfrm>
            <a:off x="5337238" y="3199918"/>
            <a:ext cx="933253"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5" name="文字方塊 14"/>
              <p:cNvSpPr txBox="1"/>
              <p:nvPr/>
            </p:nvSpPr>
            <p:spPr>
              <a:xfrm>
                <a:off x="5550848" y="3805153"/>
                <a:ext cx="537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𝑇</m:t>
                          </m:r>
                        </m:sup>
                      </m:sSup>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5550848" y="3805153"/>
                <a:ext cx="537390" cy="369332"/>
              </a:xfrm>
              <a:prstGeom prst="rect">
                <a:avLst/>
              </a:prstGeom>
              <a:blipFill>
                <a:blip r:embed="rId14"/>
                <a:stretch>
                  <a:fillRect l="-13636" r="-3409" b="-6557"/>
                </a:stretch>
              </a:blipFill>
            </p:spPr>
            <p:txBody>
              <a:bodyPr/>
              <a:lstStyle/>
              <a:p>
                <a:r>
                  <a:rPr lang="zh-TW" altLang="en-US">
                    <a:noFill/>
                  </a:rPr>
                  <a:t> </a:t>
                </a:r>
              </a:p>
            </p:txBody>
          </p:sp>
        </mc:Fallback>
      </mc:AlternateContent>
      <p:sp>
        <p:nvSpPr>
          <p:cNvPr id="16" name="矩形 15"/>
          <p:cNvSpPr/>
          <p:nvPr/>
        </p:nvSpPr>
        <p:spPr>
          <a:xfrm>
            <a:off x="6117262" y="4429889"/>
            <a:ext cx="1715662" cy="461665"/>
          </a:xfrm>
          <a:prstGeom prst="rect">
            <a:avLst/>
          </a:prstGeom>
        </p:spPr>
        <p:txBody>
          <a:bodyPr wrap="none">
            <a:spAutoFit/>
          </a:bodyPr>
          <a:lstStyle/>
          <a:p>
            <a:pPr algn="ctr"/>
            <a:r>
              <a:rPr lang="en-US" altLang="zh-TW" sz="2400" dirty="0"/>
              <a:t>output layer</a:t>
            </a:r>
            <a:endParaRPr lang="zh-TW" altLang="en-US" sz="2400" dirty="0"/>
          </a:p>
        </p:txBody>
      </p:sp>
      <p:sp>
        <p:nvSpPr>
          <p:cNvPr id="17" name="矩形 16"/>
          <p:cNvSpPr/>
          <p:nvPr/>
        </p:nvSpPr>
        <p:spPr>
          <a:xfrm>
            <a:off x="3701614" y="4215710"/>
            <a:ext cx="1734899" cy="830997"/>
          </a:xfrm>
          <a:prstGeom prst="rect">
            <a:avLst/>
          </a:prstGeom>
        </p:spPr>
        <p:txBody>
          <a:bodyPr wrap="none">
            <a:spAutoFit/>
          </a:bodyPr>
          <a:lstStyle/>
          <a:p>
            <a:pPr algn="ctr"/>
            <a:r>
              <a:rPr lang="en-US" altLang="zh-TW" sz="2400" dirty="0"/>
              <a:t>hidden layer</a:t>
            </a:r>
          </a:p>
          <a:p>
            <a:pPr algn="ctr"/>
            <a:r>
              <a:rPr lang="en-US" altLang="zh-TW" sz="2400" dirty="0"/>
              <a:t>(linear)</a:t>
            </a:r>
            <a:endParaRPr lang="zh-TW" altLang="en-US" sz="2400" dirty="0"/>
          </a:p>
        </p:txBody>
      </p:sp>
      <p:pic>
        <p:nvPicPr>
          <p:cNvPr id="18" name="圖片 17"/>
          <p:cNvPicPr>
            <a:picLocks noChangeAspect="1"/>
          </p:cNvPicPr>
          <p:nvPr/>
        </p:nvPicPr>
        <p:blipFill>
          <a:blip r:embed="rId15"/>
          <a:stretch>
            <a:fillRect/>
          </a:stretch>
        </p:blipFill>
        <p:spPr>
          <a:xfrm>
            <a:off x="7255595" y="2890687"/>
            <a:ext cx="1093505" cy="1045262"/>
          </a:xfrm>
          <a:prstGeom prst="rect">
            <a:avLst/>
          </a:prstGeom>
        </p:spPr>
      </p:pic>
      <mc:AlternateContent xmlns:mc="http://schemas.openxmlformats.org/markup-compatibility/2006" xmlns:a14="http://schemas.microsoft.com/office/drawing/2010/main">
        <mc:Choice Requires="a14">
          <p:sp>
            <p:nvSpPr>
              <p:cNvPr id="19" name="文字方塊 18"/>
              <p:cNvSpPr txBox="1"/>
              <p:nvPr/>
            </p:nvSpPr>
            <p:spPr>
              <a:xfrm>
                <a:off x="4479459" y="3310643"/>
                <a:ext cx="2197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4479459" y="3310643"/>
                <a:ext cx="219739" cy="369332"/>
              </a:xfrm>
              <a:prstGeom prst="rect">
                <a:avLst/>
              </a:prstGeom>
              <a:blipFill>
                <a:blip r:embed="rId16"/>
                <a:stretch>
                  <a:fillRect l="-19444" r="-13889"/>
                </a:stretch>
              </a:blipFill>
            </p:spPr>
            <p:txBody>
              <a:bodyPr/>
              <a:lstStyle/>
              <a:p>
                <a:r>
                  <a:rPr lang="zh-TW" altLang="en-US">
                    <a:noFill/>
                  </a:rPr>
                  <a:t> </a:t>
                </a:r>
              </a:p>
            </p:txBody>
          </p:sp>
        </mc:Fallback>
      </mc:AlternateContent>
      <p:cxnSp>
        <p:nvCxnSpPr>
          <p:cNvPr id="21" name="直線接點 20"/>
          <p:cNvCxnSpPr/>
          <p:nvPr/>
        </p:nvCxnSpPr>
        <p:spPr>
          <a:xfrm flipH="1">
            <a:off x="2382485" y="2054803"/>
            <a:ext cx="446776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rot="5400000">
            <a:off x="2127691" y="2284991"/>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rot="5400000">
            <a:off x="6595457" y="2283466"/>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文字方塊 49"/>
          <p:cNvSpPr txBox="1">
            <a:spLocks noChangeArrowheads="1"/>
          </p:cNvSpPr>
          <p:nvPr/>
        </p:nvSpPr>
        <p:spPr bwMode="auto">
          <a:xfrm>
            <a:off x="3240507" y="2071318"/>
            <a:ext cx="2952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As close as possible</a:t>
            </a:r>
            <a:endParaRPr kumimoji="0" lang="zh-TW" altLang="en-US" sz="2400" dirty="0"/>
          </a:p>
        </p:txBody>
      </p:sp>
      <p:grpSp>
        <p:nvGrpSpPr>
          <p:cNvPr id="26" name="群組 25"/>
          <p:cNvGrpSpPr/>
          <p:nvPr/>
        </p:nvGrpSpPr>
        <p:grpSpPr>
          <a:xfrm>
            <a:off x="3293494" y="1535426"/>
            <a:ext cx="2644201" cy="460375"/>
            <a:chOff x="520219" y="4282978"/>
            <a:chExt cx="2644201" cy="460375"/>
          </a:xfrm>
        </p:grpSpPr>
        <p:sp>
          <p:nvSpPr>
            <p:cNvPr id="27" name="文字方塊 49"/>
            <p:cNvSpPr txBox="1">
              <a:spLocks noChangeArrowheads="1"/>
            </p:cNvSpPr>
            <p:nvPr/>
          </p:nvSpPr>
          <p:spPr bwMode="auto">
            <a:xfrm rot="10800000" flipH="1" flipV="1">
              <a:off x="520219" y="4282978"/>
              <a:ext cx="148411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Minimize</a:t>
              </a:r>
              <a:endParaRPr kumimoji="0" lang="zh-TW" altLang="en-US" sz="2400" dirty="0"/>
            </a:p>
          </p:txBody>
        </p:sp>
        <mc:AlternateContent xmlns:mc="http://schemas.openxmlformats.org/markup-compatibility/2006" xmlns:a14="http://schemas.microsoft.com/office/drawing/2010/main">
          <mc:Choice Requires="a14">
            <p:sp>
              <p:nvSpPr>
                <p:cNvPr id="28" name="文字方塊 27"/>
                <p:cNvSpPr txBox="1"/>
                <p:nvPr/>
              </p:nvSpPr>
              <p:spPr>
                <a:xfrm>
                  <a:off x="1916835" y="4314268"/>
                  <a:ext cx="12475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r>
                                  <m:rPr>
                                    <m:nor/>
                                  </m:rPr>
                                  <a:rPr lang="zh-TW" altLang="en-US" sz="2400" dirty="0"/>
                                  <m:t> </m:t>
                                </m:r>
                              </m:e>
                            </m:d>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1916835" y="4314268"/>
                  <a:ext cx="1247585" cy="369332"/>
                </a:xfrm>
                <a:prstGeom prst="rect">
                  <a:avLst/>
                </a:prstGeom>
                <a:blipFill>
                  <a:blip r:embed="rId17"/>
                  <a:stretch>
                    <a:fillRect t="-16393" r="-9268"/>
                  </a:stretch>
                </a:blipFill>
              </p:spPr>
              <p:txBody>
                <a:bodyPr/>
                <a:lstStyle/>
                <a:p>
                  <a:r>
                    <a:rPr lang="zh-TW" altLang="en-US">
                      <a:noFill/>
                    </a:rPr>
                    <a:t> </a:t>
                  </a:r>
                </a:p>
              </p:txBody>
            </p:sp>
          </mc:Fallback>
        </mc:AlternateContent>
      </p:grpSp>
      <p:sp>
        <p:nvSpPr>
          <p:cNvPr id="29" name="文字方塊 28"/>
          <p:cNvSpPr txBox="1">
            <a:spLocks noChangeArrowheads="1"/>
          </p:cNvSpPr>
          <p:nvPr/>
        </p:nvSpPr>
        <p:spPr bwMode="auto">
          <a:xfrm>
            <a:off x="3362622" y="4979063"/>
            <a:ext cx="24113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FF0000"/>
                </a:solidFill>
              </a:rPr>
              <a:t>Bottleneck later</a:t>
            </a:r>
            <a:endParaRPr kumimoji="0" lang="zh-TW" altLang="en-US" sz="2400" dirty="0">
              <a:solidFill>
                <a:srgbClr val="FF0000"/>
              </a:solidFill>
            </a:endParaRPr>
          </a:p>
        </p:txBody>
      </p:sp>
      <p:sp>
        <p:nvSpPr>
          <p:cNvPr id="33" name="文字方塊 32"/>
          <p:cNvSpPr txBox="1">
            <a:spLocks noChangeArrowheads="1"/>
          </p:cNvSpPr>
          <p:nvPr/>
        </p:nvSpPr>
        <p:spPr bwMode="auto">
          <a:xfrm>
            <a:off x="2061058" y="5787061"/>
            <a:ext cx="5258102" cy="461665"/>
          </a:xfrm>
          <a:prstGeom prst="rect">
            <a:avLst/>
          </a:prstGeom>
          <a:ln/>
          <a:extLst/>
        </p:spPr>
        <p:style>
          <a:lnRef idx="1">
            <a:schemeClr val="accent4"/>
          </a:lnRef>
          <a:fillRef idx="2">
            <a:schemeClr val="accent4"/>
          </a:fillRef>
          <a:effectRef idx="1">
            <a:schemeClr val="accent4"/>
          </a:effectRef>
          <a:fontRef idx="minor">
            <a:schemeClr val="dk1"/>
          </a:fontRef>
        </p:style>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lang="en-US" altLang="zh-TW" sz="2400" dirty="0"/>
              <a:t>Output of the hidden layer is the code</a:t>
            </a:r>
            <a:endParaRPr kumimoji="0" lang="zh-TW" altLang="en-US" sz="2400" dirty="0"/>
          </a:p>
        </p:txBody>
      </p:sp>
      <p:sp>
        <p:nvSpPr>
          <p:cNvPr id="36" name="文字方塊 35"/>
          <p:cNvSpPr txBox="1">
            <a:spLocks noChangeArrowheads="1"/>
          </p:cNvSpPr>
          <p:nvPr/>
        </p:nvSpPr>
        <p:spPr bwMode="auto">
          <a:xfrm>
            <a:off x="2735927" y="2748028"/>
            <a:ext cx="1486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00FF"/>
                </a:solidFill>
              </a:rPr>
              <a:t>encode</a:t>
            </a:r>
            <a:endParaRPr kumimoji="0" lang="zh-TW" altLang="en-US" sz="2400" dirty="0">
              <a:solidFill>
                <a:srgbClr val="0000FF"/>
              </a:solidFill>
            </a:endParaRPr>
          </a:p>
        </p:txBody>
      </p:sp>
      <p:sp>
        <p:nvSpPr>
          <p:cNvPr id="37" name="文字方塊 36"/>
          <p:cNvSpPr txBox="1">
            <a:spLocks noChangeArrowheads="1"/>
          </p:cNvSpPr>
          <p:nvPr/>
        </p:nvSpPr>
        <p:spPr bwMode="auto">
          <a:xfrm>
            <a:off x="4986363" y="2751506"/>
            <a:ext cx="1486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00FF"/>
                </a:solidFill>
              </a:rPr>
              <a:t>decode</a:t>
            </a:r>
            <a:endParaRPr kumimoji="0" lang="zh-TW" altLang="en-US" sz="2400" dirty="0">
              <a:solidFill>
                <a:srgbClr val="0000FF"/>
              </a:solidFill>
            </a:endParaRPr>
          </a:p>
        </p:txBody>
      </p:sp>
    </p:spTree>
    <p:extLst>
      <p:ext uri="{BB962C8B-B14F-4D97-AF65-F5344CB8AC3E}">
        <p14:creationId xmlns:p14="http://schemas.microsoft.com/office/powerpoint/2010/main" val="2580971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animBg="1"/>
      <p:bldP spid="10" grpId="0" animBg="1"/>
      <p:bldP spid="11" grpId="0"/>
      <p:bldP spid="12" grpId="0" animBg="1"/>
      <p:bldP spid="13" grpId="0"/>
      <p:bldP spid="14" grpId="0" animBg="1"/>
      <p:bldP spid="15" grpId="0"/>
      <p:bldP spid="16" grpId="0"/>
      <p:bldP spid="17" grpId="0"/>
      <p:bldP spid="19" grpId="0"/>
      <p:bldP spid="25" grpId="0"/>
      <p:bldP spid="29" grpId="0"/>
      <p:bldP spid="33" grpId="0" animBg="1"/>
      <p:bldP spid="36"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5358872" y="5023167"/>
            <a:ext cx="2856707" cy="830997"/>
          </a:xfrm>
          <a:prstGeom prst="rect">
            <a:avLst/>
          </a:prstGeom>
          <a:noFill/>
        </p:spPr>
        <p:txBody>
          <a:bodyPr wrap="square" rtlCol="0">
            <a:spAutoFit/>
          </a:bodyPr>
          <a:lstStyle/>
          <a:p>
            <a:r>
              <a:rPr lang="en-US" altLang="zh-TW" sz="2400" dirty="0"/>
              <a:t>Initialize by RBM layer-by-layer</a:t>
            </a:r>
            <a:endParaRPr lang="zh-TW" altLang="en-US" sz="2400" dirty="0"/>
          </a:p>
        </p:txBody>
      </p:sp>
      <p:sp>
        <p:nvSpPr>
          <p:cNvPr id="51" name="矩形 50"/>
          <p:cNvSpPr/>
          <p:nvPr/>
        </p:nvSpPr>
        <p:spPr>
          <a:xfrm>
            <a:off x="821788" y="5947973"/>
            <a:ext cx="7744638" cy="646331"/>
          </a:xfrm>
          <a:prstGeom prst="rect">
            <a:avLst/>
          </a:prstGeom>
        </p:spPr>
        <p:txBody>
          <a:bodyPr wrap="square">
            <a:spAutoFit/>
          </a:bodyPr>
          <a:lstStyle/>
          <a:p>
            <a:r>
              <a:rPr lang="en-US" altLang="zh-TW" dirty="0"/>
              <a:t>Reference: Hinton, Geoffrey E., and </a:t>
            </a:r>
            <a:r>
              <a:rPr lang="en-US" altLang="zh-TW" dirty="0" err="1"/>
              <a:t>Ruslan</a:t>
            </a:r>
            <a:r>
              <a:rPr lang="en-US" altLang="zh-TW" dirty="0"/>
              <a:t> R. </a:t>
            </a:r>
            <a:r>
              <a:rPr lang="en-US" altLang="zh-TW" dirty="0" err="1"/>
              <a:t>Salakhutdinov</a:t>
            </a:r>
            <a:r>
              <a:rPr lang="en-US" altLang="zh-TW" dirty="0"/>
              <a:t>. "Reducing the dimensionality of data with neural networks." </a:t>
            </a:r>
            <a:r>
              <a:rPr lang="en-US" altLang="zh-TW" i="1" dirty="0"/>
              <a:t>Science</a:t>
            </a:r>
            <a:r>
              <a:rPr lang="en-US" altLang="zh-TW" dirty="0"/>
              <a:t> 313.5786 (2006): 504-507</a:t>
            </a:r>
            <a:endParaRPr lang="zh-TW" altLang="en-US" dirty="0"/>
          </a:p>
        </p:txBody>
      </p:sp>
      <p:sp>
        <p:nvSpPr>
          <p:cNvPr id="13314" name="內容版面配置區 2"/>
          <p:cNvSpPr>
            <a:spLocks noGrp="1"/>
          </p:cNvSpPr>
          <p:nvPr>
            <p:ph idx="1"/>
          </p:nvPr>
        </p:nvSpPr>
        <p:spPr/>
        <p:txBody>
          <a:bodyPr/>
          <a:lstStyle/>
          <a:p>
            <a:r>
              <a:rPr lang="en-US" altLang="zh-TW" dirty="0"/>
              <a:t>Of course, the auto-encoder can be deep</a:t>
            </a:r>
            <a:endParaRPr lang="en-US" altLang="zh-TW" u="sng" dirty="0"/>
          </a:p>
          <a:p>
            <a:pPr lvl="1"/>
            <a:endParaRPr lang="en-US" altLang="zh-TW" u="sng" dirty="0"/>
          </a:p>
          <a:p>
            <a:endParaRPr lang="zh-TW" altLang="en-US" u="sng" dirty="0"/>
          </a:p>
          <a:p>
            <a:endParaRPr lang="zh-TW" altLang="en-US" dirty="0"/>
          </a:p>
        </p:txBody>
      </p:sp>
      <p:sp>
        <p:nvSpPr>
          <p:cNvPr id="13315" name="標題 1"/>
          <p:cNvSpPr>
            <a:spLocks noGrp="1"/>
          </p:cNvSpPr>
          <p:nvPr>
            <p:ph type="title"/>
          </p:nvPr>
        </p:nvSpPr>
        <p:spPr/>
        <p:txBody>
          <a:bodyPr/>
          <a:lstStyle/>
          <a:p>
            <a:r>
              <a:rPr lang="en-US" altLang="zh-TW" dirty="0"/>
              <a:t>Deep Auto-encoder</a:t>
            </a:r>
            <a:endParaRPr lang="zh-TW" altLang="en-US" dirty="0"/>
          </a:p>
        </p:txBody>
      </p:sp>
      <p:sp>
        <p:nvSpPr>
          <p:cNvPr id="16" name="矩形 15"/>
          <p:cNvSpPr/>
          <p:nvPr/>
        </p:nvSpPr>
        <p:spPr>
          <a:xfrm rot="5400000">
            <a:off x="-35849" y="3884384"/>
            <a:ext cx="24479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Input Layer</a:t>
            </a:r>
            <a:endParaRPr kumimoji="0" lang="zh-TW" altLang="en-US" dirty="0"/>
          </a:p>
        </p:txBody>
      </p:sp>
      <p:sp>
        <p:nvSpPr>
          <p:cNvPr id="17" name="矩形 16"/>
          <p:cNvSpPr/>
          <p:nvPr/>
        </p:nvSpPr>
        <p:spPr>
          <a:xfrm rot="5400000">
            <a:off x="1188113" y="3916134"/>
            <a:ext cx="15843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sp>
        <p:nvSpPr>
          <p:cNvPr id="18" name="矩形 17"/>
          <p:cNvSpPr/>
          <p:nvPr/>
        </p:nvSpPr>
        <p:spPr>
          <a:xfrm rot="5400000">
            <a:off x="2066001" y="3924071"/>
            <a:ext cx="1295400"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sp>
        <p:nvSpPr>
          <p:cNvPr id="19" name="矩形 18"/>
          <p:cNvSpPr/>
          <p:nvPr/>
        </p:nvSpPr>
        <p:spPr>
          <a:xfrm rot="5400000">
            <a:off x="4282945" y="3888352"/>
            <a:ext cx="746125" cy="220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bottle</a:t>
            </a:r>
            <a:endParaRPr kumimoji="0" lang="zh-TW" altLang="en-US" dirty="0"/>
          </a:p>
        </p:txBody>
      </p:sp>
      <p:cxnSp>
        <p:nvCxnSpPr>
          <p:cNvPr id="20" name="直線單箭頭接點 19"/>
          <p:cNvCxnSpPr/>
          <p:nvPr/>
        </p:nvCxnSpPr>
        <p:spPr>
          <a:xfrm rot="5400000">
            <a:off x="1597689" y="3816121"/>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rot="5400000">
            <a:off x="2331114" y="3816121"/>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rot="5400000">
            <a:off x="4328983" y="3781990"/>
            <a:ext cx="0" cy="433387"/>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rot="5400000">
            <a:off x="6809451" y="3878034"/>
            <a:ext cx="24479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Output Layer</a:t>
            </a:r>
            <a:endParaRPr kumimoji="0" lang="zh-TW" altLang="en-US" dirty="0"/>
          </a:p>
        </p:txBody>
      </p:sp>
      <p:sp>
        <p:nvSpPr>
          <p:cNvPr id="24" name="矩形 23"/>
          <p:cNvSpPr/>
          <p:nvPr/>
        </p:nvSpPr>
        <p:spPr>
          <a:xfrm rot="5400000">
            <a:off x="6579263" y="3882797"/>
            <a:ext cx="15843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sp>
        <p:nvSpPr>
          <p:cNvPr id="25" name="矩形 24"/>
          <p:cNvSpPr/>
          <p:nvPr/>
        </p:nvSpPr>
        <p:spPr>
          <a:xfrm rot="5400000">
            <a:off x="6030782" y="3877240"/>
            <a:ext cx="1296988"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cxnSp>
        <p:nvCxnSpPr>
          <p:cNvPr id="26" name="直線單箭頭接點 25"/>
          <p:cNvCxnSpPr/>
          <p:nvPr/>
        </p:nvCxnSpPr>
        <p:spPr>
          <a:xfrm rot="5400000">
            <a:off x="7677814" y="3755796"/>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rot="5400000">
            <a:off x="7020589" y="3755796"/>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rot="5400000">
            <a:off x="5040976" y="3782784"/>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rot="5400000">
            <a:off x="4787770" y="3877240"/>
            <a:ext cx="1296988"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sp>
        <p:nvSpPr>
          <p:cNvPr id="56" name="矩形 55"/>
          <p:cNvSpPr/>
          <p:nvPr/>
        </p:nvSpPr>
        <p:spPr>
          <a:xfrm rot="5400000">
            <a:off x="3328857" y="3897878"/>
            <a:ext cx="1296987"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cxnSp>
        <p:nvCxnSpPr>
          <p:cNvPr id="57" name="直線單箭頭接點 56"/>
          <p:cNvCxnSpPr/>
          <p:nvPr/>
        </p:nvCxnSpPr>
        <p:spPr>
          <a:xfrm rot="5400000">
            <a:off x="3594764" y="3790721"/>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rot="5400000">
            <a:off x="5806151" y="3776434"/>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337" name="文字方塊 58"/>
          <p:cNvSpPr txBox="1">
            <a:spLocks noChangeArrowheads="1"/>
          </p:cNvSpPr>
          <p:nvPr/>
        </p:nvSpPr>
        <p:spPr bwMode="auto">
          <a:xfrm>
            <a:off x="2866101" y="3693884"/>
            <a:ext cx="5762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a:t>…</a:t>
            </a:r>
            <a:endParaRPr kumimoji="0" lang="zh-TW" altLang="en-US" sz="2400"/>
          </a:p>
        </p:txBody>
      </p:sp>
      <p:sp>
        <p:nvSpPr>
          <p:cNvPr id="13338" name="文字方塊 59"/>
          <p:cNvSpPr txBox="1">
            <a:spLocks noChangeArrowheads="1"/>
          </p:cNvSpPr>
          <p:nvPr/>
        </p:nvSpPr>
        <p:spPr bwMode="auto">
          <a:xfrm>
            <a:off x="5990301" y="3690709"/>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a:t>…</a:t>
            </a:r>
            <a:endParaRPr kumimoji="0" lang="zh-TW" altLang="en-US" sz="2400"/>
          </a:p>
        </p:txBody>
      </p:sp>
      <p:cxnSp>
        <p:nvCxnSpPr>
          <p:cNvPr id="31" name="直線單箭頭接點 30"/>
          <p:cNvCxnSpPr/>
          <p:nvPr/>
        </p:nvCxnSpPr>
        <p:spPr>
          <a:xfrm>
            <a:off x="4656007" y="4414428"/>
            <a:ext cx="0" cy="744719"/>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2" name="文字方塊 31"/>
          <p:cNvSpPr txBox="1">
            <a:spLocks noChangeArrowheads="1"/>
          </p:cNvSpPr>
          <p:nvPr/>
        </p:nvSpPr>
        <p:spPr bwMode="auto">
          <a:xfrm>
            <a:off x="4179748" y="5213926"/>
            <a:ext cx="952517" cy="461665"/>
          </a:xfrm>
          <a:prstGeom prst="rect">
            <a:avLst/>
          </a:prstGeom>
          <a:ln/>
          <a:extLst/>
        </p:spPr>
        <p:style>
          <a:lnRef idx="1">
            <a:schemeClr val="accent1"/>
          </a:lnRef>
          <a:fillRef idx="2">
            <a:schemeClr val="accent1"/>
          </a:fillRef>
          <a:effectRef idx="1">
            <a:schemeClr val="accent1"/>
          </a:effectRef>
          <a:fontRef idx="minor">
            <a:schemeClr val="dk1"/>
          </a:fontRef>
        </p:style>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00FF"/>
                </a:solidFill>
              </a:rPr>
              <a:t>Code</a:t>
            </a:r>
            <a:endParaRPr kumimoji="0" lang="zh-TW" altLang="en-US" sz="2400" dirty="0">
              <a:solidFill>
                <a:srgbClr val="0000FF"/>
              </a:solidFill>
            </a:endParaRPr>
          </a:p>
        </p:txBody>
      </p:sp>
      <p:sp>
        <p:nvSpPr>
          <p:cNvPr id="33" name="文字方塊 49"/>
          <p:cNvSpPr txBox="1">
            <a:spLocks noChangeArrowheads="1"/>
          </p:cNvSpPr>
          <p:nvPr/>
        </p:nvSpPr>
        <p:spPr bwMode="auto">
          <a:xfrm>
            <a:off x="3273295" y="2489765"/>
            <a:ext cx="2952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As close as possible</a:t>
            </a:r>
            <a:endParaRPr kumimoji="0" lang="zh-TW" altLang="en-US" sz="2400" dirty="0"/>
          </a:p>
        </p:txBody>
      </p:sp>
      <p:cxnSp>
        <p:nvCxnSpPr>
          <p:cNvPr id="34" name="直線接點 33"/>
          <p:cNvCxnSpPr/>
          <p:nvPr/>
        </p:nvCxnSpPr>
        <p:spPr>
          <a:xfrm flipH="1">
            <a:off x="1180276" y="2493626"/>
            <a:ext cx="690820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1196901" y="2507419"/>
            <a:ext cx="0" cy="237977"/>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a:off x="8055229" y="2513577"/>
            <a:ext cx="0" cy="254794"/>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文字方塊 46"/>
              <p:cNvSpPr txBox="1"/>
              <p:nvPr/>
            </p:nvSpPr>
            <p:spPr>
              <a:xfrm>
                <a:off x="1076034" y="5209947"/>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1076034" y="5209947"/>
                <a:ext cx="241733" cy="369332"/>
              </a:xfrm>
              <a:prstGeom prst="rect">
                <a:avLst/>
              </a:prstGeom>
              <a:blipFill rotWithShape="0">
                <a:blip r:embed="rId3"/>
                <a:stretch>
                  <a:fillRect l="-17949" r="-153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7878883" y="5209947"/>
                <a:ext cx="309059" cy="414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TW" sz="2400" smtClean="0">
                          <a:latin typeface="Cambria Math" panose="02040503050406030204" pitchFamily="18" charset="0"/>
                        </a:rPr>
                        <m:t> </m:t>
                      </m:r>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𝑥</m:t>
                          </m:r>
                        </m:e>
                      </m:acc>
                    </m:oMath>
                  </m:oMathPara>
                </a14:m>
                <a:endParaRPr lang="zh-TW" altLang="en-US" sz="2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7878883" y="5209947"/>
                <a:ext cx="309059" cy="414409"/>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p:cNvSpPr txBox="1"/>
              <p:nvPr/>
            </p:nvSpPr>
            <p:spPr>
              <a:xfrm>
                <a:off x="1395051" y="4180335"/>
                <a:ext cx="45531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𝑊</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1395051" y="4180335"/>
                <a:ext cx="455317" cy="369332"/>
              </a:xfrm>
              <a:prstGeom prst="rect">
                <a:avLst/>
              </a:prstGeom>
              <a:blipFill>
                <a:blip r:embed="rId6"/>
                <a:stretch>
                  <a:fillRect l="-16000" r="-4000"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p:cNvSpPr txBox="1"/>
              <p:nvPr/>
            </p:nvSpPr>
            <p:spPr>
              <a:xfrm>
                <a:off x="7461914" y="4076362"/>
                <a:ext cx="537390" cy="3738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𝑊</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𝑇</m:t>
                          </m:r>
                        </m:sup>
                      </m:sSubSup>
                    </m:oMath>
                  </m:oMathPara>
                </a14:m>
                <a:endParaRPr lang="zh-TW" altLang="en-US" sz="2400" dirty="0"/>
              </a:p>
            </p:txBody>
          </p:sp>
        </mc:Choice>
        <mc:Fallback xmlns="">
          <p:sp>
            <p:nvSpPr>
              <p:cNvPr id="38" name="文字方塊 37"/>
              <p:cNvSpPr txBox="1">
                <a:spLocks noRot="1" noChangeAspect="1" noMove="1" noResize="1" noEditPoints="1" noAdjustHandles="1" noChangeArrowheads="1" noChangeShapeType="1" noTextEdit="1"/>
              </p:cNvSpPr>
              <p:nvPr/>
            </p:nvSpPr>
            <p:spPr>
              <a:xfrm>
                <a:off x="7461914" y="4076362"/>
                <a:ext cx="537390" cy="373820"/>
              </a:xfrm>
              <a:prstGeom prst="rect">
                <a:avLst/>
              </a:prstGeom>
              <a:blipFill>
                <a:blip r:embed="rId7"/>
                <a:stretch>
                  <a:fillRect l="-12500" t="-1639" r="-3409"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p:cNvSpPr txBox="1"/>
              <p:nvPr/>
            </p:nvSpPr>
            <p:spPr>
              <a:xfrm>
                <a:off x="2123343" y="4150097"/>
                <a:ext cx="4624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𝑊</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2123343" y="4150097"/>
                <a:ext cx="462434" cy="369332"/>
              </a:xfrm>
              <a:prstGeom prst="rect">
                <a:avLst/>
              </a:prstGeom>
              <a:blipFill>
                <a:blip r:embed="rId8"/>
                <a:stretch>
                  <a:fillRect l="-14474" r="-394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6787225" y="4024084"/>
                <a:ext cx="537390" cy="3738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𝑊</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𝑇</m:t>
                          </m:r>
                        </m:sup>
                      </m:sSubSup>
                    </m:oMath>
                  </m:oMathPara>
                </a14:m>
                <a:endParaRPr lang="zh-TW" altLang="en-US" sz="2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6787225" y="4024084"/>
                <a:ext cx="537390" cy="373820"/>
              </a:xfrm>
              <a:prstGeom prst="rect">
                <a:avLst/>
              </a:prstGeom>
              <a:blipFill>
                <a:blip r:embed="rId9"/>
                <a:stretch>
                  <a:fillRect l="-12360" r="-2247" b="-16393"/>
                </a:stretch>
              </a:blipFill>
            </p:spPr>
            <p:txBody>
              <a:bodyPr/>
              <a:lstStyle/>
              <a:p>
                <a:r>
                  <a:rPr lang="zh-TW" altLang="en-US">
                    <a:noFill/>
                  </a:rPr>
                  <a:t> </a:t>
                </a:r>
              </a:p>
            </p:txBody>
          </p:sp>
        </mc:Fallback>
      </mc:AlternateContent>
      <p:sp>
        <p:nvSpPr>
          <p:cNvPr id="3" name="文字方塊 2"/>
          <p:cNvSpPr txBox="1"/>
          <p:nvPr/>
        </p:nvSpPr>
        <p:spPr>
          <a:xfrm>
            <a:off x="5925993" y="613005"/>
            <a:ext cx="2469862" cy="830997"/>
          </a:xfrm>
          <a:prstGeom prst="rect">
            <a:avLst/>
          </a:prstGeom>
          <a:noFill/>
        </p:spPr>
        <p:txBody>
          <a:bodyPr wrap="square" rtlCol="0">
            <a:spAutoFit/>
          </a:bodyPr>
          <a:lstStyle/>
          <a:p>
            <a:r>
              <a:rPr lang="en-US" altLang="zh-TW" sz="2400" dirty="0"/>
              <a:t>Symmetric is not necessary.</a:t>
            </a:r>
            <a:endParaRPr lang="zh-TW" altLang="en-US" sz="2400" dirty="0"/>
          </a:p>
        </p:txBody>
      </p:sp>
    </p:spTree>
    <p:extLst>
      <p:ext uri="{BB962C8B-B14F-4D97-AF65-F5344CB8AC3E}">
        <p14:creationId xmlns:p14="http://schemas.microsoft.com/office/powerpoint/2010/main" val="20879427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animBg="1"/>
      <p:bldP spid="33" grpId="0"/>
      <p:bldP spid="47" grpId="0"/>
      <p:bldP spid="48" grpId="0"/>
      <p:bldP spid="37" grpId="0"/>
      <p:bldP spid="38" grpId="0"/>
      <p:bldP spid="40" grpId="0"/>
      <p:bldP spid="41"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Deep Auto-encoder</a:t>
            </a:r>
            <a:endParaRPr lang="zh-TW" altLang="en-US" dirty="0"/>
          </a:p>
        </p:txBody>
      </p:sp>
      <p:sp>
        <p:nvSpPr>
          <p:cNvPr id="39" name="矩形 38"/>
          <p:cNvSpPr/>
          <p:nvPr/>
        </p:nvSpPr>
        <p:spPr>
          <a:xfrm>
            <a:off x="358725" y="1803553"/>
            <a:ext cx="1339852" cy="830997"/>
          </a:xfrm>
          <a:prstGeom prst="rect">
            <a:avLst/>
          </a:prstGeom>
        </p:spPr>
        <p:txBody>
          <a:bodyPr wrap="square">
            <a:spAutoFit/>
          </a:bodyPr>
          <a:lstStyle/>
          <a:p>
            <a:pPr algn="ctr"/>
            <a:r>
              <a:rPr lang="en-US" altLang="zh-TW" sz="2400" dirty="0"/>
              <a:t>Original Image</a:t>
            </a:r>
          </a:p>
        </p:txBody>
      </p:sp>
      <p:sp>
        <p:nvSpPr>
          <p:cNvPr id="40" name="矩形 39"/>
          <p:cNvSpPr/>
          <p:nvPr/>
        </p:nvSpPr>
        <p:spPr>
          <a:xfrm>
            <a:off x="694153" y="2844173"/>
            <a:ext cx="894521" cy="461665"/>
          </a:xfrm>
          <a:prstGeom prst="rect">
            <a:avLst/>
          </a:prstGeom>
        </p:spPr>
        <p:txBody>
          <a:bodyPr wrap="square">
            <a:spAutoFit/>
          </a:bodyPr>
          <a:lstStyle/>
          <a:p>
            <a:r>
              <a:rPr lang="en-US" altLang="zh-TW" sz="2400" dirty="0"/>
              <a:t>PCA</a:t>
            </a:r>
          </a:p>
        </p:txBody>
      </p:sp>
      <p:sp>
        <p:nvSpPr>
          <p:cNvPr id="41" name="矩形 40"/>
          <p:cNvSpPr/>
          <p:nvPr/>
        </p:nvSpPr>
        <p:spPr>
          <a:xfrm>
            <a:off x="25445" y="3504580"/>
            <a:ext cx="2006413" cy="830997"/>
          </a:xfrm>
          <a:prstGeom prst="rect">
            <a:avLst/>
          </a:prstGeom>
        </p:spPr>
        <p:txBody>
          <a:bodyPr wrap="square">
            <a:spAutoFit/>
          </a:bodyPr>
          <a:lstStyle/>
          <a:p>
            <a:pPr algn="ctr"/>
            <a:r>
              <a:rPr lang="en-US" altLang="zh-TW" sz="2400" dirty="0"/>
              <a:t>Deep</a:t>
            </a:r>
          </a:p>
          <a:p>
            <a:pPr algn="ctr"/>
            <a:r>
              <a:rPr lang="en-US" altLang="zh-TW" sz="2400" dirty="0"/>
              <a:t>Auto-encoder</a:t>
            </a:r>
          </a:p>
        </p:txBody>
      </p:sp>
      <p:pic>
        <p:nvPicPr>
          <p:cNvPr id="42" name="圖片 41"/>
          <p:cNvPicPr>
            <a:picLocks noChangeAspect="1"/>
          </p:cNvPicPr>
          <p:nvPr/>
        </p:nvPicPr>
        <p:blipFill>
          <a:blip r:embed="rId3"/>
          <a:stretch>
            <a:fillRect/>
          </a:stretch>
        </p:blipFill>
        <p:spPr>
          <a:xfrm>
            <a:off x="2031858" y="1867435"/>
            <a:ext cx="3143250" cy="628650"/>
          </a:xfrm>
          <a:prstGeom prst="rect">
            <a:avLst/>
          </a:prstGeom>
        </p:spPr>
      </p:pic>
      <p:pic>
        <p:nvPicPr>
          <p:cNvPr id="43" name="圖片 42"/>
          <p:cNvPicPr>
            <a:picLocks noChangeAspect="1"/>
          </p:cNvPicPr>
          <p:nvPr/>
        </p:nvPicPr>
        <p:blipFill>
          <a:blip r:embed="rId4"/>
          <a:stretch>
            <a:fillRect/>
          </a:stretch>
        </p:blipFill>
        <p:spPr>
          <a:xfrm>
            <a:off x="2031858" y="2722079"/>
            <a:ext cx="3162300" cy="638175"/>
          </a:xfrm>
          <a:prstGeom prst="rect">
            <a:avLst/>
          </a:prstGeom>
        </p:spPr>
      </p:pic>
      <p:pic>
        <p:nvPicPr>
          <p:cNvPr id="44" name="圖片 43"/>
          <p:cNvPicPr>
            <a:picLocks noChangeAspect="1"/>
          </p:cNvPicPr>
          <p:nvPr/>
        </p:nvPicPr>
        <p:blipFill>
          <a:blip r:embed="rId5"/>
          <a:stretch>
            <a:fillRect/>
          </a:stretch>
        </p:blipFill>
        <p:spPr>
          <a:xfrm>
            <a:off x="2003283" y="3601434"/>
            <a:ext cx="3171825" cy="647700"/>
          </a:xfrm>
          <a:prstGeom prst="rect">
            <a:avLst/>
          </a:prstGeom>
        </p:spPr>
      </p:pic>
      <p:sp>
        <p:nvSpPr>
          <p:cNvPr id="45" name="矩形 44"/>
          <p:cNvSpPr/>
          <p:nvPr/>
        </p:nvSpPr>
        <p:spPr bwMode="auto">
          <a:xfrm rot="5400000">
            <a:off x="5490249" y="2512359"/>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sp>
        <p:nvSpPr>
          <p:cNvPr id="46" name="矩形 45"/>
          <p:cNvSpPr/>
          <p:nvPr/>
        </p:nvSpPr>
        <p:spPr bwMode="auto">
          <a:xfrm rot="5400000">
            <a:off x="7611666" y="2531684"/>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pic>
        <p:nvPicPr>
          <p:cNvPr id="48" name="圖片 47"/>
          <p:cNvPicPr>
            <a:picLocks noChangeAspect="1"/>
          </p:cNvPicPr>
          <p:nvPr/>
        </p:nvPicPr>
        <p:blipFill>
          <a:blip r:embed="rId6"/>
          <a:stretch>
            <a:fillRect/>
          </a:stretch>
        </p:blipFill>
        <p:spPr>
          <a:xfrm>
            <a:off x="5903726" y="3511603"/>
            <a:ext cx="628650" cy="581025"/>
          </a:xfrm>
          <a:prstGeom prst="rect">
            <a:avLst/>
          </a:prstGeom>
        </p:spPr>
      </p:pic>
      <p:pic>
        <p:nvPicPr>
          <p:cNvPr id="49" name="圖片 48"/>
          <p:cNvPicPr>
            <a:picLocks noChangeAspect="1"/>
          </p:cNvPicPr>
          <p:nvPr/>
        </p:nvPicPr>
        <p:blipFill>
          <a:blip r:embed="rId7"/>
          <a:stretch>
            <a:fillRect/>
          </a:stretch>
        </p:blipFill>
        <p:spPr>
          <a:xfrm>
            <a:off x="8015618" y="3497089"/>
            <a:ext cx="647700" cy="619125"/>
          </a:xfrm>
          <a:prstGeom prst="rect">
            <a:avLst/>
          </a:prstGeom>
        </p:spPr>
      </p:pic>
      <p:cxnSp>
        <p:nvCxnSpPr>
          <p:cNvPr id="50" name="直線單箭頭接點 49"/>
          <p:cNvCxnSpPr/>
          <p:nvPr/>
        </p:nvCxnSpPr>
        <p:spPr>
          <a:xfrm rot="5400000">
            <a:off x="7799718" y="2515476"/>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rot="5400000">
            <a:off x="6748276" y="2506179"/>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bwMode="auto">
          <a:xfrm rot="5400000">
            <a:off x="360654" y="5389489"/>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sp>
        <p:nvSpPr>
          <p:cNvPr id="53" name="矩形 52"/>
          <p:cNvSpPr/>
          <p:nvPr/>
        </p:nvSpPr>
        <p:spPr bwMode="auto">
          <a:xfrm rot="5400000">
            <a:off x="1157971" y="5417854"/>
            <a:ext cx="180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1000</a:t>
            </a:r>
            <a:endParaRPr kumimoji="0" lang="zh-TW" altLang="en-US" dirty="0"/>
          </a:p>
        </p:txBody>
      </p:sp>
      <p:sp>
        <p:nvSpPr>
          <p:cNvPr id="54" name="矩形 53"/>
          <p:cNvSpPr/>
          <p:nvPr/>
        </p:nvSpPr>
        <p:spPr bwMode="auto">
          <a:xfrm rot="5400000">
            <a:off x="2455954" y="5339020"/>
            <a:ext cx="108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500</a:t>
            </a:r>
            <a:endParaRPr kumimoji="0" lang="zh-TW" altLang="en-US" dirty="0"/>
          </a:p>
        </p:txBody>
      </p:sp>
      <p:sp>
        <p:nvSpPr>
          <p:cNvPr id="55" name="矩形 54"/>
          <p:cNvSpPr/>
          <p:nvPr/>
        </p:nvSpPr>
        <p:spPr bwMode="auto">
          <a:xfrm rot="5400000">
            <a:off x="3534936" y="5339020"/>
            <a:ext cx="72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250</a:t>
            </a:r>
            <a:endParaRPr kumimoji="0" lang="zh-TW" altLang="en-US" dirty="0"/>
          </a:p>
        </p:txBody>
      </p:sp>
      <p:sp>
        <p:nvSpPr>
          <p:cNvPr id="57" name="矩形 56"/>
          <p:cNvSpPr/>
          <p:nvPr/>
        </p:nvSpPr>
        <p:spPr bwMode="auto">
          <a:xfrm rot="5400000">
            <a:off x="6976595" y="2540950"/>
            <a:ext cx="615915" cy="333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30</a:t>
            </a:r>
            <a:endParaRPr kumimoji="0" lang="zh-TW" altLang="en-US" dirty="0"/>
          </a:p>
        </p:txBody>
      </p:sp>
      <p:sp>
        <p:nvSpPr>
          <p:cNvPr id="58" name="矩形 57"/>
          <p:cNvSpPr/>
          <p:nvPr/>
        </p:nvSpPr>
        <p:spPr bwMode="auto">
          <a:xfrm rot="5400000">
            <a:off x="5307738" y="5339020"/>
            <a:ext cx="72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250</a:t>
            </a:r>
            <a:endParaRPr kumimoji="0" lang="zh-TW" altLang="en-US" dirty="0"/>
          </a:p>
        </p:txBody>
      </p:sp>
      <p:sp>
        <p:nvSpPr>
          <p:cNvPr id="59" name="矩形 58"/>
          <p:cNvSpPr/>
          <p:nvPr/>
        </p:nvSpPr>
        <p:spPr bwMode="auto">
          <a:xfrm rot="5400000">
            <a:off x="6016197" y="5339020"/>
            <a:ext cx="108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500</a:t>
            </a:r>
            <a:endParaRPr kumimoji="0" lang="zh-TW" altLang="en-US" dirty="0"/>
          </a:p>
        </p:txBody>
      </p:sp>
      <p:sp>
        <p:nvSpPr>
          <p:cNvPr id="60" name="矩形 59"/>
          <p:cNvSpPr/>
          <p:nvPr/>
        </p:nvSpPr>
        <p:spPr bwMode="auto">
          <a:xfrm rot="5400000">
            <a:off x="6587350" y="5417854"/>
            <a:ext cx="180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1000</a:t>
            </a:r>
            <a:endParaRPr kumimoji="0" lang="zh-TW" altLang="en-US" dirty="0"/>
          </a:p>
        </p:txBody>
      </p:sp>
      <p:sp>
        <p:nvSpPr>
          <p:cNvPr id="61" name="矩形 60"/>
          <p:cNvSpPr/>
          <p:nvPr/>
        </p:nvSpPr>
        <p:spPr bwMode="auto">
          <a:xfrm rot="5400000">
            <a:off x="7618596" y="5389490"/>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pic>
        <p:nvPicPr>
          <p:cNvPr id="62" name="圖片 61"/>
          <p:cNvPicPr>
            <a:picLocks noChangeAspect="1"/>
          </p:cNvPicPr>
          <p:nvPr/>
        </p:nvPicPr>
        <p:blipFill>
          <a:blip r:embed="rId6"/>
          <a:stretch>
            <a:fillRect/>
          </a:stretch>
        </p:blipFill>
        <p:spPr>
          <a:xfrm>
            <a:off x="746155" y="6087889"/>
            <a:ext cx="628650" cy="581025"/>
          </a:xfrm>
          <a:prstGeom prst="rect">
            <a:avLst/>
          </a:prstGeom>
        </p:spPr>
      </p:pic>
      <p:pic>
        <p:nvPicPr>
          <p:cNvPr id="63" name="圖片 62"/>
          <p:cNvPicPr>
            <a:picLocks noChangeAspect="1"/>
          </p:cNvPicPr>
          <p:nvPr/>
        </p:nvPicPr>
        <p:blipFill>
          <a:blip r:embed="rId8"/>
          <a:stretch>
            <a:fillRect/>
          </a:stretch>
        </p:blipFill>
        <p:spPr>
          <a:xfrm>
            <a:off x="8011212" y="6054901"/>
            <a:ext cx="628650" cy="647700"/>
          </a:xfrm>
          <a:prstGeom prst="rect">
            <a:avLst/>
          </a:prstGeom>
        </p:spPr>
      </p:pic>
      <p:cxnSp>
        <p:nvCxnSpPr>
          <p:cNvPr id="64" name="直線單箭頭接點 63"/>
          <p:cNvCxnSpPr/>
          <p:nvPr/>
        </p:nvCxnSpPr>
        <p:spPr>
          <a:xfrm rot="5400000">
            <a:off x="1590705"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rot="5400000">
            <a:off x="2525952"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rot="5400000">
            <a:off x="3484105"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rot="5400000">
            <a:off x="4375150"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rot="5400000">
            <a:off x="5275957"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rot="5400000">
            <a:off x="6119626"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rot="5400000">
            <a:off x="7025902"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rot="5400000">
            <a:off x="7947687"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bwMode="auto">
          <a:xfrm rot="5400000">
            <a:off x="4517849" y="5296244"/>
            <a:ext cx="615915" cy="333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30</a:t>
            </a:r>
            <a:endParaRPr kumimoji="0" lang="zh-TW" altLang="en-US" dirty="0"/>
          </a:p>
        </p:txBody>
      </p:sp>
    </p:spTree>
    <p:extLst>
      <p:ext uri="{BB962C8B-B14F-4D97-AF65-F5344CB8AC3E}">
        <p14:creationId xmlns:p14="http://schemas.microsoft.com/office/powerpoint/2010/main" val="390036280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5" grpId="0" animBg="1"/>
      <p:bldP spid="46" grpId="0" animBg="1"/>
      <p:bldP spid="52" grpId="0" animBg="1"/>
      <p:bldP spid="53" grpId="0" animBg="1"/>
      <p:bldP spid="54" grpId="0" animBg="1"/>
      <p:bldP spid="55" grpId="0" animBg="1"/>
      <p:bldP spid="57" grpId="0" animBg="1"/>
      <p:bldP spid="58" grpId="0" animBg="1"/>
      <p:bldP spid="59" grpId="0" animBg="1"/>
      <p:bldP spid="60" grpId="0" animBg="1"/>
      <p:bldP spid="61" grpId="0" animBg="1"/>
      <p:bldP spid="7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363138" y="1747517"/>
            <a:ext cx="3037904" cy="2946949"/>
          </a:xfrm>
          <a:prstGeom prst="rect">
            <a:avLst/>
          </a:prstGeom>
        </p:spPr>
      </p:pic>
      <p:sp>
        <p:nvSpPr>
          <p:cNvPr id="45" name="矩形 44"/>
          <p:cNvSpPr/>
          <p:nvPr/>
        </p:nvSpPr>
        <p:spPr bwMode="auto">
          <a:xfrm rot="5400000">
            <a:off x="5490249" y="2512359"/>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sp>
        <p:nvSpPr>
          <p:cNvPr id="46" name="矩形 45"/>
          <p:cNvSpPr/>
          <p:nvPr/>
        </p:nvSpPr>
        <p:spPr bwMode="auto">
          <a:xfrm rot="5400000">
            <a:off x="7611666" y="2531684"/>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pic>
        <p:nvPicPr>
          <p:cNvPr id="48" name="圖片 47"/>
          <p:cNvPicPr>
            <a:picLocks noChangeAspect="1"/>
          </p:cNvPicPr>
          <p:nvPr/>
        </p:nvPicPr>
        <p:blipFill>
          <a:blip r:embed="rId4"/>
          <a:stretch>
            <a:fillRect/>
          </a:stretch>
        </p:blipFill>
        <p:spPr>
          <a:xfrm>
            <a:off x="5903726" y="3511603"/>
            <a:ext cx="628650" cy="581025"/>
          </a:xfrm>
          <a:prstGeom prst="rect">
            <a:avLst/>
          </a:prstGeom>
        </p:spPr>
      </p:pic>
      <p:pic>
        <p:nvPicPr>
          <p:cNvPr id="49" name="圖片 48"/>
          <p:cNvPicPr>
            <a:picLocks noChangeAspect="1"/>
          </p:cNvPicPr>
          <p:nvPr/>
        </p:nvPicPr>
        <p:blipFill>
          <a:blip r:embed="rId5"/>
          <a:stretch>
            <a:fillRect/>
          </a:stretch>
        </p:blipFill>
        <p:spPr>
          <a:xfrm>
            <a:off x="8015618" y="3497089"/>
            <a:ext cx="647700" cy="619125"/>
          </a:xfrm>
          <a:prstGeom prst="rect">
            <a:avLst/>
          </a:prstGeom>
        </p:spPr>
      </p:pic>
      <p:cxnSp>
        <p:nvCxnSpPr>
          <p:cNvPr id="50" name="直線單箭頭接點 49"/>
          <p:cNvCxnSpPr/>
          <p:nvPr/>
        </p:nvCxnSpPr>
        <p:spPr>
          <a:xfrm rot="5400000">
            <a:off x="7799718" y="2515476"/>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rot="5400000">
            <a:off x="6748276" y="2506179"/>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bwMode="auto">
          <a:xfrm rot="5400000">
            <a:off x="360654" y="5389489"/>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sp>
        <p:nvSpPr>
          <p:cNvPr id="53" name="矩形 52"/>
          <p:cNvSpPr/>
          <p:nvPr/>
        </p:nvSpPr>
        <p:spPr bwMode="auto">
          <a:xfrm rot="5400000">
            <a:off x="1157971" y="5417854"/>
            <a:ext cx="180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1000</a:t>
            </a:r>
            <a:endParaRPr kumimoji="0" lang="zh-TW" altLang="en-US" dirty="0"/>
          </a:p>
        </p:txBody>
      </p:sp>
      <p:sp>
        <p:nvSpPr>
          <p:cNvPr id="54" name="矩形 53"/>
          <p:cNvSpPr/>
          <p:nvPr/>
        </p:nvSpPr>
        <p:spPr bwMode="auto">
          <a:xfrm rot="5400000">
            <a:off x="2455954" y="5339020"/>
            <a:ext cx="108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500</a:t>
            </a:r>
            <a:endParaRPr kumimoji="0" lang="zh-TW" altLang="en-US" dirty="0"/>
          </a:p>
        </p:txBody>
      </p:sp>
      <p:sp>
        <p:nvSpPr>
          <p:cNvPr id="55" name="矩形 54"/>
          <p:cNvSpPr/>
          <p:nvPr/>
        </p:nvSpPr>
        <p:spPr bwMode="auto">
          <a:xfrm rot="5400000">
            <a:off x="3534936" y="5339020"/>
            <a:ext cx="72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250</a:t>
            </a:r>
            <a:endParaRPr kumimoji="0" lang="zh-TW" altLang="en-US" dirty="0"/>
          </a:p>
        </p:txBody>
      </p:sp>
      <p:sp>
        <p:nvSpPr>
          <p:cNvPr id="56" name="矩形 55"/>
          <p:cNvSpPr/>
          <p:nvPr/>
        </p:nvSpPr>
        <p:spPr bwMode="auto">
          <a:xfrm rot="5400000">
            <a:off x="4619609" y="5339020"/>
            <a:ext cx="36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a:t>
            </a:r>
            <a:endParaRPr kumimoji="0" lang="zh-TW" altLang="en-US" dirty="0"/>
          </a:p>
        </p:txBody>
      </p:sp>
      <p:sp>
        <p:nvSpPr>
          <p:cNvPr id="57" name="矩形 56"/>
          <p:cNvSpPr/>
          <p:nvPr/>
        </p:nvSpPr>
        <p:spPr bwMode="auto">
          <a:xfrm rot="5400000">
            <a:off x="7098500" y="2531454"/>
            <a:ext cx="36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a:t>
            </a:r>
            <a:endParaRPr kumimoji="0" lang="zh-TW" altLang="en-US" dirty="0"/>
          </a:p>
        </p:txBody>
      </p:sp>
      <p:sp>
        <p:nvSpPr>
          <p:cNvPr id="58" name="矩形 57"/>
          <p:cNvSpPr/>
          <p:nvPr/>
        </p:nvSpPr>
        <p:spPr bwMode="auto">
          <a:xfrm rot="5400000">
            <a:off x="5307738" y="5339020"/>
            <a:ext cx="72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250</a:t>
            </a:r>
            <a:endParaRPr kumimoji="0" lang="zh-TW" altLang="en-US" dirty="0"/>
          </a:p>
        </p:txBody>
      </p:sp>
      <p:sp>
        <p:nvSpPr>
          <p:cNvPr id="59" name="矩形 58"/>
          <p:cNvSpPr/>
          <p:nvPr/>
        </p:nvSpPr>
        <p:spPr bwMode="auto">
          <a:xfrm rot="5400000">
            <a:off x="6016197" y="5339020"/>
            <a:ext cx="108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500</a:t>
            </a:r>
            <a:endParaRPr kumimoji="0" lang="zh-TW" altLang="en-US" dirty="0"/>
          </a:p>
        </p:txBody>
      </p:sp>
      <p:sp>
        <p:nvSpPr>
          <p:cNvPr id="60" name="矩形 59"/>
          <p:cNvSpPr/>
          <p:nvPr/>
        </p:nvSpPr>
        <p:spPr bwMode="auto">
          <a:xfrm rot="5400000">
            <a:off x="6587350" y="5417854"/>
            <a:ext cx="180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1000</a:t>
            </a:r>
            <a:endParaRPr kumimoji="0" lang="zh-TW" altLang="en-US" dirty="0"/>
          </a:p>
        </p:txBody>
      </p:sp>
      <p:sp>
        <p:nvSpPr>
          <p:cNvPr id="61" name="矩形 60"/>
          <p:cNvSpPr/>
          <p:nvPr/>
        </p:nvSpPr>
        <p:spPr bwMode="auto">
          <a:xfrm rot="5400000">
            <a:off x="7618596" y="5389490"/>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pic>
        <p:nvPicPr>
          <p:cNvPr id="62" name="圖片 61"/>
          <p:cNvPicPr>
            <a:picLocks noChangeAspect="1"/>
          </p:cNvPicPr>
          <p:nvPr/>
        </p:nvPicPr>
        <p:blipFill>
          <a:blip r:embed="rId4"/>
          <a:stretch>
            <a:fillRect/>
          </a:stretch>
        </p:blipFill>
        <p:spPr>
          <a:xfrm>
            <a:off x="746155" y="6087889"/>
            <a:ext cx="628650" cy="581025"/>
          </a:xfrm>
          <a:prstGeom prst="rect">
            <a:avLst/>
          </a:prstGeom>
        </p:spPr>
      </p:pic>
      <p:pic>
        <p:nvPicPr>
          <p:cNvPr id="63" name="圖片 62"/>
          <p:cNvPicPr>
            <a:picLocks noChangeAspect="1"/>
          </p:cNvPicPr>
          <p:nvPr/>
        </p:nvPicPr>
        <p:blipFill>
          <a:blip r:embed="rId6"/>
          <a:stretch>
            <a:fillRect/>
          </a:stretch>
        </p:blipFill>
        <p:spPr>
          <a:xfrm>
            <a:off x="8011212" y="6054901"/>
            <a:ext cx="628650" cy="647700"/>
          </a:xfrm>
          <a:prstGeom prst="rect">
            <a:avLst/>
          </a:prstGeom>
        </p:spPr>
      </p:pic>
      <p:cxnSp>
        <p:nvCxnSpPr>
          <p:cNvPr id="64" name="直線單箭頭接點 63"/>
          <p:cNvCxnSpPr/>
          <p:nvPr/>
        </p:nvCxnSpPr>
        <p:spPr>
          <a:xfrm rot="5400000">
            <a:off x="1590705"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rot="5400000">
            <a:off x="2525952"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rot="5400000">
            <a:off x="3484105"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rot="5400000">
            <a:off x="4375150"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rot="5400000">
            <a:off x="5275957"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rot="5400000">
            <a:off x="6119626"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rot="5400000">
            <a:off x="7025902"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rot="5400000">
            <a:off x="7947687"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 name="圖片 3"/>
          <p:cNvPicPr>
            <a:picLocks noChangeAspect="1"/>
          </p:cNvPicPr>
          <p:nvPr/>
        </p:nvPicPr>
        <p:blipFill>
          <a:blip r:embed="rId7"/>
          <a:stretch>
            <a:fillRect/>
          </a:stretch>
        </p:blipFill>
        <p:spPr>
          <a:xfrm>
            <a:off x="3245290" y="113739"/>
            <a:ext cx="2658436" cy="2593596"/>
          </a:xfrm>
          <a:prstGeom prst="rect">
            <a:avLst/>
          </a:prstGeom>
        </p:spPr>
      </p:pic>
      <p:cxnSp>
        <p:nvCxnSpPr>
          <p:cNvPr id="38" name="直線單箭頭接點 37"/>
          <p:cNvCxnSpPr/>
          <p:nvPr/>
        </p:nvCxnSpPr>
        <p:spPr>
          <a:xfrm flipH="1" flipV="1">
            <a:off x="4998140" y="1864877"/>
            <a:ext cx="2251412" cy="61149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56" idx="1"/>
          </p:cNvCxnSpPr>
          <p:nvPr/>
        </p:nvCxnSpPr>
        <p:spPr>
          <a:xfrm flipH="1" flipV="1">
            <a:off x="2632872" y="3829093"/>
            <a:ext cx="2166737" cy="150580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47539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a:t>
            </a:r>
            <a:endParaRPr lang="zh-TW" altLang="en-US" dirty="0"/>
          </a:p>
        </p:txBody>
      </p:sp>
      <p:sp>
        <p:nvSpPr>
          <p:cNvPr id="3" name="內容版面配置區 2"/>
          <p:cNvSpPr>
            <a:spLocks noGrp="1"/>
          </p:cNvSpPr>
          <p:nvPr>
            <p:ph idx="1"/>
          </p:nvPr>
        </p:nvSpPr>
        <p:spPr/>
        <p:txBody>
          <a:bodyPr/>
          <a:lstStyle/>
          <a:p>
            <a:r>
              <a:rPr lang="en-US" altLang="zh-TW" dirty="0"/>
              <a:t>De-noising auto-encoder</a:t>
            </a:r>
            <a:endParaRPr lang="zh-TW" altLang="en-US" dirty="0"/>
          </a:p>
        </p:txBody>
      </p:sp>
      <p:pic>
        <p:nvPicPr>
          <p:cNvPr id="7" name="圖片 6"/>
          <p:cNvPicPr>
            <a:picLocks noChangeAspect="1"/>
          </p:cNvPicPr>
          <p:nvPr/>
        </p:nvPicPr>
        <p:blipFill>
          <a:blip r:embed="rId3"/>
          <a:stretch>
            <a:fillRect/>
          </a:stretch>
        </p:blipFill>
        <p:spPr>
          <a:xfrm>
            <a:off x="1384291" y="2988206"/>
            <a:ext cx="921634" cy="851813"/>
          </a:xfrm>
          <a:prstGeom prst="rect">
            <a:avLst/>
          </a:prstGeom>
        </p:spPr>
      </p:pic>
      <p:grpSp>
        <p:nvGrpSpPr>
          <p:cNvPr id="20" name="群組 19"/>
          <p:cNvGrpSpPr/>
          <p:nvPr/>
        </p:nvGrpSpPr>
        <p:grpSpPr>
          <a:xfrm>
            <a:off x="1620641" y="3896703"/>
            <a:ext cx="468000" cy="1928552"/>
            <a:chOff x="2121301" y="2538260"/>
            <a:chExt cx="468000" cy="1928552"/>
          </a:xfrm>
        </p:grpSpPr>
        <p:sp>
          <p:nvSpPr>
            <p:cNvPr id="6" name="矩形 5"/>
            <p:cNvSpPr/>
            <p:nvPr/>
          </p:nvSpPr>
          <p:spPr>
            <a:xfrm>
              <a:off x="2121301" y="2538260"/>
              <a:ext cx="468000" cy="192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8" name="文字方塊 7"/>
                <p:cNvSpPr txBox="1"/>
                <p:nvPr/>
              </p:nvSpPr>
              <p:spPr>
                <a:xfrm>
                  <a:off x="2241503" y="3310643"/>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2241503" y="3310643"/>
                  <a:ext cx="241733" cy="369332"/>
                </a:xfrm>
                <a:prstGeom prst="rect">
                  <a:avLst/>
                </a:prstGeom>
                <a:blipFill rotWithShape="0">
                  <a:blip r:embed="rId4"/>
                  <a:stretch>
                    <a:fillRect l="-15000" r="-15000"/>
                  </a:stretch>
                </a:blipFill>
              </p:spPr>
              <p:txBody>
                <a:bodyPr/>
                <a:lstStyle/>
                <a:p>
                  <a:r>
                    <a:rPr lang="zh-TW" altLang="en-US">
                      <a:noFill/>
                    </a:rPr>
                    <a:t> </a:t>
                  </a:r>
                </a:p>
              </p:txBody>
            </p:sp>
          </mc:Fallback>
        </mc:AlternateContent>
      </p:grpSp>
      <p:sp>
        <p:nvSpPr>
          <p:cNvPr id="9" name="矩形 8"/>
          <p:cNvSpPr/>
          <p:nvPr/>
        </p:nvSpPr>
        <p:spPr>
          <a:xfrm rot="5400000">
            <a:off x="4933823" y="4376241"/>
            <a:ext cx="1209244" cy="468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10" name="向右箭號 9"/>
          <p:cNvSpPr/>
          <p:nvPr/>
        </p:nvSpPr>
        <p:spPr>
          <a:xfrm>
            <a:off x="4013686" y="4314850"/>
            <a:ext cx="933253"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sp>
        <p:nvSpPr>
          <p:cNvPr id="12" name="矩形 11"/>
          <p:cNvSpPr/>
          <p:nvPr/>
        </p:nvSpPr>
        <p:spPr>
          <a:xfrm>
            <a:off x="7541612" y="3950662"/>
            <a:ext cx="468000" cy="192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3" name="文字方塊 12"/>
              <p:cNvSpPr txBox="1"/>
              <p:nvPr/>
            </p:nvSpPr>
            <p:spPr>
              <a:xfrm>
                <a:off x="7654745" y="4660396"/>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𝑥</m:t>
                          </m:r>
                        </m:e>
                      </m:acc>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7654745" y="4660396"/>
                <a:ext cx="241733" cy="369332"/>
              </a:xfrm>
              <a:prstGeom prst="rect">
                <a:avLst/>
              </a:prstGeom>
              <a:blipFill>
                <a:blip r:embed="rId5"/>
                <a:stretch>
                  <a:fillRect l="-17949" t="-18333" r="-79487"/>
                </a:stretch>
              </a:blipFill>
            </p:spPr>
            <p:txBody>
              <a:bodyPr/>
              <a:lstStyle/>
              <a:p>
                <a:r>
                  <a:rPr lang="zh-TW" altLang="en-US">
                    <a:noFill/>
                  </a:rPr>
                  <a:t> </a:t>
                </a:r>
              </a:p>
            </p:txBody>
          </p:sp>
        </mc:Fallback>
      </mc:AlternateContent>
      <p:sp>
        <p:nvSpPr>
          <p:cNvPr id="14" name="向右箭號 13"/>
          <p:cNvSpPr/>
          <p:nvPr/>
        </p:nvSpPr>
        <p:spPr>
          <a:xfrm>
            <a:off x="6307402" y="4314850"/>
            <a:ext cx="933253"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pic>
        <p:nvPicPr>
          <p:cNvPr id="16" name="圖片 15"/>
          <p:cNvPicPr>
            <a:picLocks noChangeAspect="1"/>
          </p:cNvPicPr>
          <p:nvPr/>
        </p:nvPicPr>
        <p:blipFill>
          <a:blip r:embed="rId6"/>
          <a:stretch>
            <a:fillRect/>
          </a:stretch>
        </p:blipFill>
        <p:spPr>
          <a:xfrm>
            <a:off x="7417134" y="3020282"/>
            <a:ext cx="827119" cy="790628"/>
          </a:xfrm>
          <a:prstGeom prst="rect">
            <a:avLst/>
          </a:prstGeom>
        </p:spPr>
      </p:pic>
      <mc:AlternateContent xmlns:mc="http://schemas.openxmlformats.org/markup-compatibility/2006" xmlns:a14="http://schemas.microsoft.com/office/drawing/2010/main">
        <mc:Choice Requires="a14">
          <p:sp>
            <p:nvSpPr>
              <p:cNvPr id="17" name="文字方塊 16"/>
              <p:cNvSpPr txBox="1"/>
              <p:nvPr/>
            </p:nvSpPr>
            <p:spPr>
              <a:xfrm>
                <a:off x="5449623" y="4425575"/>
                <a:ext cx="2197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5449623" y="4425575"/>
                <a:ext cx="219739" cy="369332"/>
              </a:xfrm>
              <a:prstGeom prst="rect">
                <a:avLst/>
              </a:prstGeom>
              <a:blipFill>
                <a:blip r:embed="rId14"/>
                <a:stretch>
                  <a:fillRect l="-19444" r="-13889"/>
                </a:stretch>
              </a:blipFill>
            </p:spPr>
            <p:txBody>
              <a:bodyPr/>
              <a:lstStyle/>
              <a:p>
                <a:r>
                  <a:rPr lang="zh-TW" altLang="en-US">
                    <a:noFill/>
                  </a:rPr>
                  <a:t> </a:t>
                </a:r>
              </a:p>
            </p:txBody>
          </p:sp>
        </mc:Fallback>
      </mc:AlternateContent>
      <p:sp>
        <p:nvSpPr>
          <p:cNvPr id="18" name="文字方塊 17"/>
          <p:cNvSpPr txBox="1">
            <a:spLocks noChangeArrowheads="1"/>
          </p:cNvSpPr>
          <p:nvPr/>
        </p:nvSpPr>
        <p:spPr bwMode="auto">
          <a:xfrm>
            <a:off x="3706091" y="3862960"/>
            <a:ext cx="1486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00FF"/>
                </a:solidFill>
              </a:rPr>
              <a:t>encode</a:t>
            </a:r>
            <a:endParaRPr kumimoji="0" lang="zh-TW" altLang="en-US" sz="2400" dirty="0">
              <a:solidFill>
                <a:srgbClr val="0000FF"/>
              </a:solidFill>
            </a:endParaRPr>
          </a:p>
        </p:txBody>
      </p:sp>
      <p:sp>
        <p:nvSpPr>
          <p:cNvPr id="19" name="文字方塊 18"/>
          <p:cNvSpPr txBox="1">
            <a:spLocks noChangeArrowheads="1"/>
          </p:cNvSpPr>
          <p:nvPr/>
        </p:nvSpPr>
        <p:spPr bwMode="auto">
          <a:xfrm>
            <a:off x="5956527" y="3866438"/>
            <a:ext cx="1486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00FF"/>
                </a:solidFill>
              </a:rPr>
              <a:t>decode</a:t>
            </a:r>
            <a:endParaRPr kumimoji="0" lang="zh-TW" altLang="en-US" sz="2400" dirty="0">
              <a:solidFill>
                <a:srgbClr val="0000FF"/>
              </a:solidFill>
            </a:endParaRPr>
          </a:p>
        </p:txBody>
      </p:sp>
      <p:sp>
        <p:nvSpPr>
          <p:cNvPr id="21" name="向右箭號 20"/>
          <p:cNvSpPr/>
          <p:nvPr/>
        </p:nvSpPr>
        <p:spPr>
          <a:xfrm>
            <a:off x="2232228" y="4344170"/>
            <a:ext cx="933253"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sp>
        <p:nvSpPr>
          <p:cNvPr id="22" name="文字方塊 21"/>
          <p:cNvSpPr txBox="1">
            <a:spLocks noChangeArrowheads="1"/>
          </p:cNvSpPr>
          <p:nvPr/>
        </p:nvSpPr>
        <p:spPr bwMode="auto">
          <a:xfrm>
            <a:off x="1996923" y="4806746"/>
            <a:ext cx="11450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B050"/>
                </a:solidFill>
              </a:rPr>
              <a:t>Add noise</a:t>
            </a:r>
            <a:endParaRPr kumimoji="0" lang="zh-TW" altLang="en-US" sz="2400" dirty="0">
              <a:solidFill>
                <a:srgbClr val="00B050"/>
              </a:solidFill>
            </a:endParaRPr>
          </a:p>
        </p:txBody>
      </p:sp>
      <p:grpSp>
        <p:nvGrpSpPr>
          <p:cNvPr id="23" name="群組 22"/>
          <p:cNvGrpSpPr/>
          <p:nvPr/>
        </p:nvGrpSpPr>
        <p:grpSpPr>
          <a:xfrm>
            <a:off x="3306323" y="3896703"/>
            <a:ext cx="468000" cy="1928552"/>
            <a:chOff x="2121301" y="2538260"/>
            <a:chExt cx="468000" cy="1928552"/>
          </a:xfrm>
        </p:grpSpPr>
        <p:sp>
          <p:nvSpPr>
            <p:cNvPr id="24" name="矩形 23"/>
            <p:cNvSpPr/>
            <p:nvPr/>
          </p:nvSpPr>
          <p:spPr>
            <a:xfrm>
              <a:off x="2121301" y="2538260"/>
              <a:ext cx="468000" cy="192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5" name="文字方塊 24"/>
                <p:cNvSpPr txBox="1"/>
                <p:nvPr/>
              </p:nvSpPr>
              <p:spPr>
                <a:xfrm>
                  <a:off x="2241503" y="3310643"/>
                  <a:ext cx="31258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241503" y="3310643"/>
                  <a:ext cx="312586" cy="369332"/>
                </a:xfrm>
                <a:prstGeom prst="rect">
                  <a:avLst/>
                </a:prstGeom>
                <a:blipFill rotWithShape="0">
                  <a:blip r:embed="rId10"/>
                  <a:stretch>
                    <a:fillRect l="-27451" t="-1667" r="-27451" b="-10000"/>
                  </a:stretch>
                </a:blipFill>
              </p:spPr>
              <p:txBody>
                <a:bodyPr/>
                <a:lstStyle/>
                <a:p>
                  <a:r>
                    <a:rPr lang="zh-TW" altLang="en-US">
                      <a:noFill/>
                    </a:rPr>
                    <a:t> </a:t>
                  </a:r>
                </a:p>
              </p:txBody>
            </p:sp>
          </mc:Fallback>
        </mc:AlternateContent>
      </p:grpSp>
      <p:pic>
        <p:nvPicPr>
          <p:cNvPr id="26" name="圖片 25"/>
          <p:cNvPicPr>
            <a:picLocks noChangeAspect="1"/>
          </p:cNvPicPr>
          <p:nvPr/>
        </p:nvPicPr>
        <p:blipFill>
          <a:blip r:embed="rId15"/>
          <a:stretch>
            <a:fillRect/>
          </a:stretch>
        </p:blipFill>
        <p:spPr>
          <a:xfrm>
            <a:off x="3110499" y="2986067"/>
            <a:ext cx="859647" cy="799845"/>
          </a:xfrm>
          <a:prstGeom prst="rect">
            <a:avLst/>
          </a:prstGeom>
        </p:spPr>
      </p:pic>
      <p:cxnSp>
        <p:nvCxnSpPr>
          <p:cNvPr id="27" name="直線接點 26"/>
          <p:cNvCxnSpPr/>
          <p:nvPr/>
        </p:nvCxnSpPr>
        <p:spPr>
          <a:xfrm flipH="1">
            <a:off x="1845108" y="2427808"/>
            <a:ext cx="5985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rot="5400000">
            <a:off x="1614958" y="2682602"/>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rot="5400000">
            <a:off x="7575900" y="2682602"/>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文字方塊 49"/>
          <p:cNvSpPr txBox="1">
            <a:spLocks noChangeArrowheads="1"/>
          </p:cNvSpPr>
          <p:nvPr/>
        </p:nvSpPr>
        <p:spPr bwMode="auto">
          <a:xfrm>
            <a:off x="3470564" y="2395607"/>
            <a:ext cx="2952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As close as possible</a:t>
            </a:r>
            <a:endParaRPr kumimoji="0" lang="zh-TW" altLang="en-US" sz="2400" dirty="0"/>
          </a:p>
        </p:txBody>
      </p:sp>
      <p:grpSp>
        <p:nvGrpSpPr>
          <p:cNvPr id="35" name="群組 34"/>
          <p:cNvGrpSpPr/>
          <p:nvPr/>
        </p:nvGrpSpPr>
        <p:grpSpPr>
          <a:xfrm>
            <a:off x="4033959" y="189838"/>
            <a:ext cx="4919542" cy="1908020"/>
            <a:chOff x="4412212" y="282240"/>
            <a:chExt cx="4919542" cy="1908020"/>
          </a:xfrm>
        </p:grpSpPr>
        <p:sp>
          <p:nvSpPr>
            <p:cNvPr id="33" name="文字方塊 32"/>
            <p:cNvSpPr txBox="1"/>
            <p:nvPr/>
          </p:nvSpPr>
          <p:spPr>
            <a:xfrm>
              <a:off x="4412212" y="282240"/>
              <a:ext cx="4739495" cy="461665"/>
            </a:xfrm>
            <a:prstGeom prst="rect">
              <a:avLst/>
            </a:prstGeom>
            <a:noFill/>
          </p:spPr>
          <p:txBody>
            <a:bodyPr wrap="square" rtlCol="0">
              <a:spAutoFit/>
            </a:bodyPr>
            <a:lstStyle/>
            <a:p>
              <a:r>
                <a:rPr lang="en-US" altLang="zh-TW" sz="2400" dirty="0"/>
                <a:t>More: Contractive auto-encoder</a:t>
              </a:r>
              <a:endParaRPr lang="zh-TW" altLang="en-US" sz="2400" dirty="0"/>
            </a:p>
          </p:txBody>
        </p:sp>
        <p:sp>
          <p:nvSpPr>
            <p:cNvPr id="34" name="矩形 33"/>
            <p:cNvSpPr/>
            <p:nvPr/>
          </p:nvSpPr>
          <p:spPr>
            <a:xfrm>
              <a:off x="5043580" y="712932"/>
              <a:ext cx="4288174" cy="1477328"/>
            </a:xfrm>
            <a:prstGeom prst="rect">
              <a:avLst/>
            </a:prstGeom>
          </p:spPr>
          <p:txBody>
            <a:bodyPr wrap="square">
              <a:spAutoFit/>
            </a:bodyPr>
            <a:lstStyle/>
            <a:p>
              <a:r>
                <a:rPr lang="en-US" altLang="zh-TW" dirty="0">
                  <a:solidFill>
                    <a:srgbClr val="222222"/>
                  </a:solidFill>
                  <a:latin typeface="Arial" panose="020B0604020202020204" pitchFamily="34" charset="0"/>
                </a:rPr>
                <a:t>Ref: </a:t>
              </a:r>
              <a:r>
                <a:rPr lang="en-US" altLang="zh-TW" dirty="0" err="1">
                  <a:solidFill>
                    <a:srgbClr val="222222"/>
                  </a:solidFill>
                  <a:latin typeface="Arial" panose="020B0604020202020204" pitchFamily="34" charset="0"/>
                </a:rPr>
                <a:t>Rifai</a:t>
              </a:r>
              <a:r>
                <a:rPr lang="en-US" altLang="zh-TW" dirty="0">
                  <a:solidFill>
                    <a:srgbClr val="222222"/>
                  </a:solidFill>
                  <a:latin typeface="Arial" panose="020B0604020202020204" pitchFamily="34" charset="0"/>
                </a:rPr>
                <a:t>, Salah, et al. "Contractive auto-encoders: Explicit invariance during feature extraction.“ </a:t>
              </a:r>
              <a:r>
                <a:rPr lang="en-US" altLang="zh-TW" i="1" dirty="0">
                  <a:solidFill>
                    <a:srgbClr val="222222"/>
                  </a:solidFill>
                  <a:latin typeface="Arial" panose="020B0604020202020204" pitchFamily="34" charset="0"/>
                </a:rPr>
                <a:t>Proceedings of the 28th International Conference on Machine Learning (ICML-11)</a:t>
              </a:r>
              <a:r>
                <a:rPr lang="en-US" altLang="zh-TW" dirty="0">
                  <a:solidFill>
                    <a:srgbClr val="222222"/>
                  </a:solidFill>
                  <a:latin typeface="Arial" panose="020B0604020202020204" pitchFamily="34" charset="0"/>
                </a:rPr>
                <a:t>. 2011.</a:t>
              </a:r>
              <a:endParaRPr lang="zh-TW" altLang="en-US" dirty="0"/>
            </a:p>
          </p:txBody>
        </p:sp>
      </p:grpSp>
      <p:sp>
        <p:nvSpPr>
          <p:cNvPr id="32" name="矩形 31"/>
          <p:cNvSpPr/>
          <p:nvPr/>
        </p:nvSpPr>
        <p:spPr>
          <a:xfrm>
            <a:off x="1808331" y="6034120"/>
            <a:ext cx="6160015" cy="646331"/>
          </a:xfrm>
          <a:prstGeom prst="rect">
            <a:avLst/>
          </a:prstGeom>
        </p:spPr>
        <p:txBody>
          <a:bodyPr wrap="square">
            <a:spAutoFit/>
          </a:bodyPr>
          <a:lstStyle/>
          <a:p>
            <a:r>
              <a:rPr lang="en-US" altLang="zh-TW" dirty="0"/>
              <a:t>Vincent, Pascal, et al. "Extracting and composing robust features with denoising autoencoders." </a:t>
            </a:r>
            <a:r>
              <a:rPr lang="en-US" altLang="zh-TW" i="1" dirty="0"/>
              <a:t>ICML, </a:t>
            </a:r>
            <a:r>
              <a:rPr lang="en-US" altLang="zh-TW" dirty="0"/>
              <a:t>2008.</a:t>
            </a:r>
            <a:endParaRPr lang="zh-TW" altLang="en-US" dirty="0"/>
          </a:p>
        </p:txBody>
      </p:sp>
    </p:spTree>
    <p:extLst>
      <p:ext uri="{BB962C8B-B14F-4D97-AF65-F5344CB8AC3E}">
        <p14:creationId xmlns:p14="http://schemas.microsoft.com/office/powerpoint/2010/main" val="29511377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p:bldP spid="14" grpId="0" animBg="1"/>
      <p:bldP spid="17" grpId="0"/>
      <p:bldP spid="18" grpId="0"/>
      <p:bldP spid="19" grpId="0"/>
      <p:bldP spid="21" grpId="0" animBg="1"/>
      <p:bldP spid="22"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2024" y="171450"/>
            <a:ext cx="3814012" cy="3600000"/>
          </a:xfrm>
          <a:prstGeom prst="rect">
            <a:avLst/>
          </a:prstGeom>
        </p:spPr>
      </p:pic>
      <p:sp>
        <p:nvSpPr>
          <p:cNvPr id="2" name="標題 1"/>
          <p:cNvSpPr>
            <a:spLocks noGrp="1"/>
          </p:cNvSpPr>
          <p:nvPr>
            <p:ph type="title"/>
          </p:nvPr>
        </p:nvSpPr>
        <p:spPr>
          <a:xfrm>
            <a:off x="156479" y="-337239"/>
            <a:ext cx="7886700" cy="1325563"/>
          </a:xfrm>
        </p:spPr>
        <p:txBody>
          <a:bodyPr>
            <a:normAutofit/>
          </a:bodyPr>
          <a:lstStyle/>
          <a:p>
            <a:r>
              <a:rPr lang="en-US" altLang="zh-TW" sz="3200" b="1" i="1" u="sng" dirty="0"/>
              <a:t>Deep Auto-encoder - Example</a:t>
            </a:r>
            <a:endParaRPr lang="zh-TW" altLang="en-US" sz="3200" b="1" i="1" u="sng" dirty="0"/>
          </a:p>
        </p:txBody>
      </p:sp>
      <p:pic>
        <p:nvPicPr>
          <p:cNvPr id="6" name="內容版面配置區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479" y="1925490"/>
            <a:ext cx="3764316" cy="3600000"/>
          </a:xfrm>
        </p:spPr>
      </p:pic>
      <p:sp>
        <p:nvSpPr>
          <p:cNvPr id="9" name="文字方塊 8"/>
          <p:cNvSpPr txBox="1"/>
          <p:nvPr/>
        </p:nvSpPr>
        <p:spPr>
          <a:xfrm>
            <a:off x="1127280" y="5241139"/>
            <a:ext cx="1991896" cy="461665"/>
          </a:xfrm>
          <a:prstGeom prst="rect">
            <a:avLst/>
          </a:prstGeom>
          <a:noFill/>
        </p:spPr>
        <p:txBody>
          <a:bodyPr wrap="square" rtlCol="0">
            <a:spAutoFit/>
          </a:bodyPr>
          <a:lstStyle/>
          <a:p>
            <a:pPr algn="ctr"/>
            <a:r>
              <a:rPr lang="en-US" altLang="zh-TW" sz="2400" dirty="0"/>
              <a:t>Pixel -&gt; </a:t>
            </a:r>
            <a:r>
              <a:rPr lang="en-US" altLang="zh-TW" sz="2400" dirty="0" err="1"/>
              <a:t>tSNE</a:t>
            </a:r>
            <a:endParaRPr lang="zh-TW" altLang="en-US" sz="2400" dirty="0"/>
          </a:p>
        </p:txBody>
      </p:sp>
      <p:grpSp>
        <p:nvGrpSpPr>
          <p:cNvPr id="3" name="群組 2"/>
          <p:cNvGrpSpPr/>
          <p:nvPr/>
        </p:nvGrpSpPr>
        <p:grpSpPr>
          <a:xfrm>
            <a:off x="1306803" y="769732"/>
            <a:ext cx="3958996" cy="1209244"/>
            <a:chOff x="3103883" y="2175315"/>
            <a:chExt cx="3958996" cy="1209244"/>
          </a:xfrm>
        </p:grpSpPr>
        <p:pic>
          <p:nvPicPr>
            <p:cNvPr id="7" name="圖片 6"/>
            <p:cNvPicPr>
              <a:picLocks noChangeAspect="1"/>
            </p:cNvPicPr>
            <p:nvPr/>
          </p:nvPicPr>
          <p:blipFill>
            <a:blip r:embed="rId4"/>
            <a:stretch>
              <a:fillRect/>
            </a:stretch>
          </p:blipFill>
          <p:spPr>
            <a:xfrm>
              <a:off x="3103883" y="2249840"/>
              <a:ext cx="1102229" cy="1018727"/>
            </a:xfrm>
            <a:prstGeom prst="rect">
              <a:avLst/>
            </a:prstGeom>
          </p:spPr>
        </p:pic>
        <p:sp>
          <p:nvSpPr>
            <p:cNvPr id="8" name="矩形 7"/>
            <p:cNvSpPr/>
            <p:nvPr/>
          </p:nvSpPr>
          <p:spPr>
            <a:xfrm rot="5400000">
              <a:off x="6224257" y="2545937"/>
              <a:ext cx="1209244" cy="468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10" name="向右箭號 9"/>
            <p:cNvSpPr/>
            <p:nvPr/>
          </p:nvSpPr>
          <p:spPr>
            <a:xfrm>
              <a:off x="4334248" y="2490991"/>
              <a:ext cx="321427"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1" name="文字方塊 10"/>
                <p:cNvSpPr txBox="1"/>
                <p:nvPr/>
              </p:nvSpPr>
              <p:spPr>
                <a:xfrm>
                  <a:off x="6740057" y="2595271"/>
                  <a:ext cx="2197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6740057" y="2595271"/>
                  <a:ext cx="219739" cy="369332"/>
                </a:xfrm>
                <a:prstGeom prst="rect">
                  <a:avLst/>
                </a:prstGeom>
                <a:blipFill>
                  <a:blip r:embed="rId5"/>
                  <a:stretch>
                    <a:fillRect l="-19444" r="-13889"/>
                  </a:stretch>
                </a:blipFill>
              </p:spPr>
              <p:txBody>
                <a:bodyPr/>
                <a:lstStyle/>
                <a:p>
                  <a:r>
                    <a:rPr lang="zh-TW" altLang="en-US">
                      <a:noFill/>
                    </a:rPr>
                    <a:t> </a:t>
                  </a:r>
                </a:p>
              </p:txBody>
            </p:sp>
          </mc:Fallback>
        </mc:AlternateContent>
        <p:sp>
          <p:nvSpPr>
            <p:cNvPr id="12" name="矩形 11"/>
            <p:cNvSpPr/>
            <p:nvPr/>
          </p:nvSpPr>
          <p:spPr>
            <a:xfrm>
              <a:off x="4721341" y="2292470"/>
              <a:ext cx="1308100" cy="1002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NN</a:t>
              </a:r>
            </a:p>
            <a:p>
              <a:pPr algn="ctr"/>
              <a:r>
                <a:rPr lang="en-US" altLang="zh-TW" sz="2400" dirty="0"/>
                <a:t>Encoder</a:t>
              </a:r>
              <a:endParaRPr lang="zh-TW" altLang="en-US" sz="2400" dirty="0"/>
            </a:p>
          </p:txBody>
        </p:sp>
        <p:sp>
          <p:nvSpPr>
            <p:cNvPr id="13" name="向右箭號 9"/>
            <p:cNvSpPr/>
            <p:nvPr/>
          </p:nvSpPr>
          <p:spPr>
            <a:xfrm>
              <a:off x="6150539" y="2490991"/>
              <a:ext cx="321427"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grpSp>
      <p:pic>
        <p:nvPicPr>
          <p:cNvPr id="18" name="圖片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55826" y="3445740"/>
            <a:ext cx="3814013" cy="3600000"/>
          </a:xfrm>
          <a:prstGeom prst="rect">
            <a:avLst/>
          </a:prstGeom>
        </p:spPr>
      </p:pic>
      <p:sp>
        <p:nvSpPr>
          <p:cNvPr id="19" name="文字方塊 18"/>
          <p:cNvSpPr txBox="1"/>
          <p:nvPr/>
        </p:nvSpPr>
        <p:spPr>
          <a:xfrm>
            <a:off x="4367847" y="3776699"/>
            <a:ext cx="1369997" cy="830997"/>
          </a:xfrm>
          <a:prstGeom prst="rect">
            <a:avLst/>
          </a:prstGeom>
          <a:noFill/>
        </p:spPr>
        <p:txBody>
          <a:bodyPr wrap="square" rtlCol="0">
            <a:spAutoFit/>
          </a:bodyPr>
          <a:lstStyle/>
          <a:p>
            <a:pPr algn="ctr"/>
            <a:r>
              <a:rPr lang="en-US" altLang="zh-TW" sz="2400" dirty="0"/>
              <a:t>PCA </a:t>
            </a:r>
            <a:r>
              <a:rPr lang="zh-TW" altLang="en-US" sz="2400" dirty="0"/>
              <a:t>降到</a:t>
            </a:r>
            <a:r>
              <a:rPr lang="en-US" altLang="zh-TW" sz="2400" dirty="0"/>
              <a:t>32-dim</a:t>
            </a:r>
            <a:endParaRPr lang="zh-TW" altLang="en-US" sz="2400" dirty="0"/>
          </a:p>
        </p:txBody>
      </p:sp>
      <p:sp>
        <p:nvSpPr>
          <p:cNvPr id="4" name="箭號: 向右 3"/>
          <p:cNvSpPr/>
          <p:nvPr/>
        </p:nvSpPr>
        <p:spPr>
          <a:xfrm rot="1839669">
            <a:off x="4012096" y="4576797"/>
            <a:ext cx="1219488" cy="384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箭號: 向右 19"/>
          <p:cNvSpPr/>
          <p:nvPr/>
        </p:nvSpPr>
        <p:spPr>
          <a:xfrm rot="19727825">
            <a:off x="3943243" y="2554540"/>
            <a:ext cx="1219488" cy="384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114680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 grpId="0" animBg="1"/>
      <p:bldP spid="20" grpId="0" animBg="1"/>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2295</TotalTime>
  <Words>913</Words>
  <Application>Microsoft Office PowerPoint</Application>
  <PresentationFormat>如螢幕大小 (4:3)</PresentationFormat>
  <Paragraphs>333</Paragraphs>
  <Slides>23</Slides>
  <Notes>19</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23</vt:i4>
      </vt:variant>
    </vt:vector>
  </HeadingPairs>
  <TitlesOfParts>
    <vt:vector size="31" baseType="lpstr">
      <vt:lpstr>Source Sans Pro</vt:lpstr>
      <vt:lpstr>新細明體</vt:lpstr>
      <vt:lpstr>Arial</vt:lpstr>
      <vt:lpstr>Calibri</vt:lpstr>
      <vt:lpstr>Calibri Light</vt:lpstr>
      <vt:lpstr>Cambria Math</vt:lpstr>
      <vt:lpstr>Helvetica</vt:lpstr>
      <vt:lpstr>Office 佈景主題</vt:lpstr>
      <vt:lpstr>Auto-encoder</vt:lpstr>
      <vt:lpstr>Unsupervised Learning</vt:lpstr>
      <vt:lpstr>Auto-encoder</vt:lpstr>
      <vt:lpstr>Recap: PCA</vt:lpstr>
      <vt:lpstr>Deep Auto-encoder</vt:lpstr>
      <vt:lpstr>Deep Auto-encoder</vt:lpstr>
      <vt:lpstr>PowerPoint 簡報</vt:lpstr>
      <vt:lpstr>Auto-encoder</vt:lpstr>
      <vt:lpstr>Deep Auto-encoder - Example</vt:lpstr>
      <vt:lpstr>Auto-encoder – Text Retrieval</vt:lpstr>
      <vt:lpstr>Auto-encoder – Text Retrieval</vt:lpstr>
      <vt:lpstr>Auto-encoder –  Similar Image Search</vt:lpstr>
      <vt:lpstr>Auto-encoder –  Similar Image Search</vt:lpstr>
      <vt:lpstr>PowerPoint 簡報</vt:lpstr>
      <vt:lpstr>Auto-encoder  for CNN</vt:lpstr>
      <vt:lpstr>CNN -Unpooling</vt:lpstr>
      <vt:lpstr>CNN  - Deconvolution</vt:lpstr>
      <vt:lpstr>Auto-encoder – Pre-training DNN</vt:lpstr>
      <vt:lpstr>Auto-encoder – Pre-training DNN</vt:lpstr>
      <vt:lpstr>Auto-encoder – Pre-training DNN</vt:lpstr>
      <vt:lpstr>Auto-encoder – Pre-training DNN</vt:lpstr>
      <vt:lpstr>Generation?</vt:lpstr>
      <vt:lpstr>Generation?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Auto-encoder</dc:title>
  <dc:creator>Hung-yi Lee</dc:creator>
  <cp:lastModifiedBy>Hung-yi Lee</cp:lastModifiedBy>
  <cp:revision>82</cp:revision>
  <dcterms:created xsi:type="dcterms:W3CDTF">2016-11-08T03:36:08Z</dcterms:created>
  <dcterms:modified xsi:type="dcterms:W3CDTF">2018-02-09T18:04:29Z</dcterms:modified>
</cp:coreProperties>
</file>