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00" r:id="rId3"/>
    <p:sldId id="299" r:id="rId4"/>
    <p:sldId id="337" r:id="rId5"/>
    <p:sldId id="338" r:id="rId6"/>
    <p:sldId id="293" r:id="rId7"/>
    <p:sldId id="268" r:id="rId8"/>
    <p:sldId id="273" r:id="rId9"/>
    <p:sldId id="279" r:id="rId10"/>
    <p:sldId id="280" r:id="rId11"/>
    <p:sldId id="281" r:id="rId12"/>
    <p:sldId id="282" r:id="rId13"/>
    <p:sldId id="283" r:id="rId14"/>
    <p:sldId id="284" r:id="rId15"/>
    <p:sldId id="320" r:id="rId16"/>
    <p:sldId id="285" r:id="rId17"/>
    <p:sldId id="321" r:id="rId18"/>
    <p:sldId id="287" r:id="rId19"/>
    <p:sldId id="295" r:id="rId20"/>
    <p:sldId id="333" r:id="rId21"/>
    <p:sldId id="332" r:id="rId22"/>
    <p:sldId id="329" r:id="rId23"/>
    <p:sldId id="330" r:id="rId24"/>
    <p:sldId id="331" r:id="rId25"/>
    <p:sldId id="296" r:id="rId26"/>
    <p:sldId id="289" r:id="rId27"/>
    <p:sldId id="319" r:id="rId28"/>
    <p:sldId id="288" r:id="rId29"/>
    <p:sldId id="302" r:id="rId30"/>
    <p:sldId id="322" r:id="rId31"/>
    <p:sldId id="305" r:id="rId32"/>
    <p:sldId id="306" r:id="rId33"/>
    <p:sldId id="307" r:id="rId34"/>
    <p:sldId id="308" r:id="rId35"/>
    <p:sldId id="309" r:id="rId36"/>
    <p:sldId id="318" r:id="rId37"/>
    <p:sldId id="315" r:id="rId38"/>
    <p:sldId id="310" r:id="rId39"/>
    <p:sldId id="323" r:id="rId40"/>
    <p:sldId id="325" r:id="rId41"/>
    <p:sldId id="32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en Li" initials="AL" lastIdx="2" clrIdx="0">
    <p:extLst>
      <p:ext uri="{19B8F6BF-5375-455C-9EA6-DF929625EA0E}">
        <p15:presenceInfo xmlns:p15="http://schemas.microsoft.com/office/powerpoint/2012/main" userId="d8886c4d9f317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9" autoAdjust="0"/>
    <p:restoredTop sz="89464" autoAdjust="0"/>
  </p:normalViewPr>
  <p:slideViewPr>
    <p:cSldViewPr snapToGrid="0">
      <p:cViewPr varScale="1">
        <p:scale>
          <a:sx n="93" d="100"/>
          <a:sy n="93" d="100"/>
        </p:scale>
        <p:origin x="31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15T14:42:15.063" idx="1">
    <p:pos x="10" y="10"/>
    <p:text>大的batch size 訓練出來的model 的 generalize 能力較 小batch size 的能力差</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5T14:43:17.813" idx="2">
    <p:pos x="10" y="10"/>
    <p:text>如果有做normalize, 參數空間的surface 會接近圓形，計算梯度時就能直指圓心</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98.wmf"/><Relationship Id="rId1" Type="http://schemas.openxmlformats.org/officeDocument/2006/relationships/image" Target="../media/image96.wmf"/><Relationship Id="rId5" Type="http://schemas.openxmlformats.org/officeDocument/2006/relationships/image" Target="../media/image87.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86.wmf"/><Relationship Id="rId5" Type="http://schemas.openxmlformats.org/officeDocument/2006/relationships/image" Target="../media/image79.wmf"/><Relationship Id="rId4" Type="http://schemas.openxmlformats.org/officeDocument/2006/relationships/image" Target="../media/image8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2018/2/15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16</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17</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time</a:t>
            </a:r>
            <a:r>
              <a:rPr lang="zh-TW" altLang="en-US" sz="1200" dirty="0"/>
              <a:t> </a:t>
            </a:r>
            <a:r>
              <a:rPr lang="en-US" altLang="zh-TW" sz="1200" dirty="0"/>
              <a:t>we update</a:t>
            </a:r>
            <a:r>
              <a:rPr lang="en-US" altLang="zh-TW" sz="1200" baseline="0" dirty="0"/>
              <a:t> </a:t>
            </a:r>
            <a:r>
              <a:rPr lang="en-US" altLang="zh-TW" sz="1200" baseline="0" dirty="0" err="1"/>
              <a:t>paramters</a:t>
            </a:r>
            <a:r>
              <a:rPr lang="en-US" altLang="zh-TW" sz="1200" baseline="0" dirty="0"/>
              <a:t>, we have different target</a:t>
            </a:r>
            <a:r>
              <a:rPr lang="zh-TW" altLang="en-US" sz="1200" baseline="0" dirty="0"/>
              <a:t> </a:t>
            </a:r>
            <a:r>
              <a:rPr lang="en-US" altLang="zh-TW" sz="1200" baseline="0" dirty="0"/>
              <a:t>-&gt; </a:t>
            </a:r>
            <a:r>
              <a:rPr lang="zh-TW" altLang="en-US" sz="1200" dirty="0"/>
              <a:t>不安</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20</a:t>
            </a:fld>
            <a:endParaRPr lang="zh-TW" altLang="en-US"/>
          </a:p>
        </p:txBody>
      </p:sp>
    </p:spTree>
    <p:extLst>
      <p:ext uri="{BB962C8B-B14F-4D97-AF65-F5344CB8AC3E}">
        <p14:creationId xmlns:p14="http://schemas.microsoft.com/office/powerpoint/2010/main" val="217193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21</a:t>
            </a:fld>
            <a:endParaRPr lang="zh-TW" altLang="en-US"/>
          </a:p>
        </p:txBody>
      </p:sp>
    </p:spTree>
    <p:extLst>
      <p:ext uri="{BB962C8B-B14F-4D97-AF65-F5344CB8AC3E}">
        <p14:creationId xmlns:p14="http://schemas.microsoft.com/office/powerpoint/2010/main" val="248955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22</a:t>
            </a:fld>
            <a:endParaRPr lang="zh-TW" altLang="en-US"/>
          </a:p>
        </p:txBody>
      </p:sp>
    </p:spTree>
    <p:extLst>
      <p:ext uri="{BB962C8B-B14F-4D97-AF65-F5344CB8AC3E}">
        <p14:creationId xmlns:p14="http://schemas.microsoft.com/office/powerpoint/2010/main" val="391626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23</a:t>
            </a:fld>
            <a:endParaRPr lang="zh-TW" altLang="en-US"/>
          </a:p>
        </p:txBody>
      </p:sp>
    </p:spTree>
    <p:extLst>
      <p:ext uri="{BB962C8B-B14F-4D97-AF65-F5344CB8AC3E}">
        <p14:creationId xmlns:p14="http://schemas.microsoft.com/office/powerpoint/2010/main" val="337282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24</a:t>
            </a:fld>
            <a:endParaRPr lang="zh-TW" altLang="en-US"/>
          </a:p>
        </p:txBody>
      </p:sp>
    </p:spTree>
    <p:extLst>
      <p:ext uri="{BB962C8B-B14F-4D97-AF65-F5344CB8AC3E}">
        <p14:creationId xmlns:p14="http://schemas.microsoft.com/office/powerpoint/2010/main" val="1045715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28</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31</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37</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38</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40</a:t>
            </a:fld>
            <a:endParaRPr lang="zh-TW" altLang="en-US"/>
          </a:p>
        </p:txBody>
      </p:sp>
    </p:spTree>
    <p:extLst>
      <p:ext uri="{BB962C8B-B14F-4D97-AF65-F5344CB8AC3E}">
        <p14:creationId xmlns:p14="http://schemas.microsoft.com/office/powerpoint/2010/main" val="378676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Why?</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41</a:t>
            </a:fld>
            <a:endParaRPr lang="zh-TW" altLang="en-US"/>
          </a:p>
        </p:txBody>
      </p:sp>
    </p:spTree>
    <p:extLst>
      <p:ext uri="{BB962C8B-B14F-4D97-AF65-F5344CB8AC3E}">
        <p14:creationId xmlns:p14="http://schemas.microsoft.com/office/powerpoint/2010/main" val="160289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4</a:t>
            </a:fld>
            <a:endParaRPr lang="zh-TW" altLang="en-US"/>
          </a:p>
        </p:txBody>
      </p:sp>
    </p:spTree>
    <p:extLst>
      <p:ext uri="{BB962C8B-B14F-4D97-AF65-F5344CB8AC3E}">
        <p14:creationId xmlns:p14="http://schemas.microsoft.com/office/powerpoint/2010/main" val="165917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7</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10</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12</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r>
              <a:rPr lang="en-US" altLang="zh-TW" dirty="0"/>
              <a:t/>
            </a:r>
            <a:br>
              <a:rPr lang="en-US" altLang="zh-TW" dirty="0"/>
            </a:br>
            <a:r>
              <a:rPr lang="en-US" altLang="zh-TW" dirty="0"/>
              <a:t/>
            </a: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2018/2/15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11.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122.png"/><Relationship Id="rId3" Type="http://schemas.openxmlformats.org/officeDocument/2006/relationships/image" Target="../media/image1160.png"/><Relationship Id="rId7" Type="http://schemas.openxmlformats.org/officeDocument/2006/relationships/image" Target="../media/image38.png"/><Relationship Id="rId12" Type="http://schemas.openxmlformats.org/officeDocument/2006/relationships/image" Target="../media/image221.png"/><Relationship Id="rId2" Type="http://schemas.openxmlformats.org/officeDocument/2006/relationships/notesSlide" Target="../notesSlides/notesSlide14.xml"/><Relationship Id="rId16"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171.png"/><Relationship Id="rId11" Type="http://schemas.openxmlformats.org/officeDocument/2006/relationships/image" Target="../media/image1200.png"/><Relationship Id="rId5" Type="http://schemas.openxmlformats.org/officeDocument/2006/relationships/image" Target="../media/image1180.png"/><Relationship Id="rId15" Type="http://schemas.openxmlformats.org/officeDocument/2006/relationships/image" Target="../media/image240.png"/><Relationship Id="rId10" Type="http://schemas.openxmlformats.org/officeDocument/2006/relationships/image" Target="../media/image41.png"/><Relationship Id="rId4" Type="http://schemas.openxmlformats.org/officeDocument/2006/relationships/image" Target="../media/image160.png"/><Relationship Id="rId9" Type="http://schemas.openxmlformats.org/officeDocument/2006/relationships/image" Target="../media/image40.png"/><Relationship Id="rId14" Type="http://schemas.openxmlformats.org/officeDocument/2006/relationships/image" Target="../media/image23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22.png"/><Relationship Id="rId3" Type="http://schemas.openxmlformats.org/officeDocument/2006/relationships/notesSlide" Target="../notesSlides/notesSlide17.xml"/><Relationship Id="rId7" Type="http://schemas.openxmlformats.org/officeDocument/2006/relationships/image" Target="../media/image47.wmf"/><Relationship Id="rId12" Type="http://schemas.openxmlformats.org/officeDocument/2006/relationships/image" Target="../media/image4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49.wmf"/><Relationship Id="rId5" Type="http://schemas.openxmlformats.org/officeDocument/2006/relationships/image" Target="../media/image402.png"/><Relationship Id="rId10" Type="http://schemas.openxmlformats.org/officeDocument/2006/relationships/oleObject" Target="../embeddings/oleObject4.bin"/><Relationship Id="rId4" Type="http://schemas.openxmlformats.org/officeDocument/2006/relationships/image" Target="../media/image390.png"/><Relationship Id="rId9" Type="http://schemas.openxmlformats.org/officeDocument/2006/relationships/image" Target="../media/image48.wmf"/></Relationships>
</file>

<file path=ppt/slides/_rels/slide24.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265.png"/><Relationship Id="rId5" Type="http://schemas.openxmlformats.org/officeDocument/2006/relationships/image" Target="../media/image259.png"/><Relationship Id="rId10"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2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2.png"/><Relationship Id="rId7" Type="http://schemas.openxmlformats.org/officeDocument/2006/relationships/image" Target="../media/image43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10.bin"/><Relationship Id="rId18" Type="http://schemas.openxmlformats.org/officeDocument/2006/relationships/image" Target="../media/image60.wmf"/><Relationship Id="rId26" Type="http://schemas.openxmlformats.org/officeDocument/2006/relationships/image" Target="../media/image64.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57.w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59.wmf"/><Relationship Id="rId20" Type="http://schemas.openxmlformats.org/officeDocument/2006/relationships/image" Target="../media/image61.wmf"/><Relationship Id="rId29"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54.wmf"/><Relationship Id="rId11" Type="http://schemas.openxmlformats.org/officeDocument/2006/relationships/oleObject" Target="../embeddings/oleObject9.bin"/><Relationship Id="rId24" Type="http://schemas.openxmlformats.org/officeDocument/2006/relationships/image" Target="../media/image63.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65.wmf"/><Relationship Id="rId10" Type="http://schemas.openxmlformats.org/officeDocument/2006/relationships/image" Target="../media/image56.wmf"/><Relationship Id="rId19" Type="http://schemas.openxmlformats.org/officeDocument/2006/relationships/oleObject" Target="../embeddings/oleObject13.bin"/><Relationship Id="rId31" Type="http://schemas.openxmlformats.org/officeDocument/2006/relationships/comments" Target="../comments/comment2.xml"/><Relationship Id="rId4" Type="http://schemas.openxmlformats.org/officeDocument/2006/relationships/image" Target="../media/image53.wmf"/><Relationship Id="rId9" Type="http://schemas.openxmlformats.org/officeDocument/2006/relationships/oleObject" Target="../embeddings/oleObject8.bin"/><Relationship Id="rId14" Type="http://schemas.openxmlformats.org/officeDocument/2006/relationships/image" Target="../media/image58.wmf"/><Relationship Id="rId22" Type="http://schemas.openxmlformats.org/officeDocument/2006/relationships/image" Target="../media/image62.wmf"/><Relationship Id="rId27" Type="http://schemas.openxmlformats.org/officeDocument/2006/relationships/oleObject" Target="../embeddings/oleObject17.bin"/><Relationship Id="rId30"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23.bin"/><Relationship Id="rId3" Type="http://schemas.openxmlformats.org/officeDocument/2006/relationships/notesSlide" Target="../notesSlides/notesSlide20.xml"/><Relationship Id="rId7" Type="http://schemas.openxmlformats.org/officeDocument/2006/relationships/oleObject" Target="../embeddings/oleObject20.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68.wmf"/><Relationship Id="rId4" Type="http://schemas.openxmlformats.org/officeDocument/2006/relationships/image" Target="../media/image71.png"/><Relationship Id="rId9" Type="http://schemas.openxmlformats.org/officeDocument/2006/relationships/oleObject" Target="../embeddings/oleObject21.bin"/><Relationship Id="rId14" Type="http://schemas.openxmlformats.org/officeDocument/2006/relationships/image" Target="../media/image70.wmf"/></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oleObject" Target="../embeddings/oleObject25.bin"/><Relationship Id="rId4" Type="http://schemas.openxmlformats.org/officeDocument/2006/relationships/image" Target="../media/image72.wmf"/></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28.bin"/><Relationship Id="rId4"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81.wmf"/><Relationship Id="rId3" Type="http://schemas.openxmlformats.org/officeDocument/2006/relationships/image" Target="../media/image71.png"/><Relationship Id="rId7" Type="http://schemas.openxmlformats.org/officeDocument/2006/relationships/image" Target="../media/image67.wmf"/><Relationship Id="rId12" Type="http://schemas.openxmlformats.org/officeDocument/2006/relationships/oleObject" Target="../embeddings/oleObject33.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35.bin"/><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80.wmf"/><Relationship Id="rId5" Type="http://schemas.openxmlformats.org/officeDocument/2006/relationships/image" Target="../media/image66.wmf"/><Relationship Id="rId15" Type="http://schemas.openxmlformats.org/officeDocument/2006/relationships/image" Target="../media/image8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79.wmf"/><Relationship Id="rId1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79.wmf"/><Relationship Id="rId3" Type="http://schemas.openxmlformats.org/officeDocument/2006/relationships/image" Target="../media/image71.png"/><Relationship Id="rId7" Type="http://schemas.openxmlformats.org/officeDocument/2006/relationships/image" Target="../media/image67.wmf"/><Relationship Id="rId12" Type="http://schemas.openxmlformats.org/officeDocument/2006/relationships/oleObject" Target="../embeddings/oleObject31.bin"/><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85.wmf"/><Relationship Id="rId5" Type="http://schemas.openxmlformats.org/officeDocument/2006/relationships/image" Target="../media/image66.wmf"/><Relationship Id="rId15" Type="http://schemas.openxmlformats.org/officeDocument/2006/relationships/image" Target="../media/image86.wmf"/><Relationship Id="rId10" Type="http://schemas.openxmlformats.org/officeDocument/2006/relationships/oleObject" Target="../embeddings/oleObject37.bin"/><Relationship Id="rId4" Type="http://schemas.openxmlformats.org/officeDocument/2006/relationships/oleObject" Target="../embeddings/oleObject29.bin"/><Relationship Id="rId9" Type="http://schemas.openxmlformats.org/officeDocument/2006/relationships/image" Target="../media/image84.wmf"/><Relationship Id="rId1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92.wmf"/><Relationship Id="rId18" Type="http://schemas.openxmlformats.org/officeDocument/2006/relationships/oleObject" Target="../embeddings/oleObject47.bin"/><Relationship Id="rId3" Type="http://schemas.openxmlformats.org/officeDocument/2006/relationships/notesSlide" Target="../notesSlides/notesSlide21.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44.bin"/><Relationship Id="rId17"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46.bin"/><Relationship Id="rId20" Type="http://schemas.openxmlformats.org/officeDocument/2006/relationships/oleObject" Target="../embeddings/oleObject48.bin"/><Relationship Id="rId1" Type="http://schemas.openxmlformats.org/officeDocument/2006/relationships/vmlDrawing" Target="../drawings/vmlDrawing9.vml"/><Relationship Id="rId6" Type="http://schemas.openxmlformats.org/officeDocument/2006/relationships/oleObject" Target="../embeddings/oleObject41.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oleObject" Target="../embeddings/oleObject43.bin"/><Relationship Id="rId19" Type="http://schemas.openxmlformats.org/officeDocument/2006/relationships/image" Target="../media/image95.wmf"/><Relationship Id="rId4" Type="http://schemas.openxmlformats.org/officeDocument/2006/relationships/oleObject" Target="../embeddings/oleObject40.bin"/><Relationship Id="rId9" Type="http://schemas.openxmlformats.org/officeDocument/2006/relationships/image" Target="../media/image90.wmf"/><Relationship Id="rId14" Type="http://schemas.openxmlformats.org/officeDocument/2006/relationships/oleObject" Target="../embeddings/oleObject45.bin"/><Relationship Id="rId22"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4.bin"/><Relationship Id="rId3" Type="http://schemas.openxmlformats.org/officeDocument/2006/relationships/notesSlide" Target="../notesSlides/notesSlide22.xml"/><Relationship Id="rId7" Type="http://schemas.openxmlformats.org/officeDocument/2006/relationships/oleObject" Target="../embeddings/oleObject51.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6.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84.wmf"/><Relationship Id="rId4" Type="http://schemas.openxmlformats.org/officeDocument/2006/relationships/image" Target="../media/image760.png"/><Relationship Id="rId9" Type="http://schemas.openxmlformats.org/officeDocument/2006/relationships/oleObject" Target="../embeddings/oleObject52.bin"/><Relationship Id="rId14" Type="http://schemas.openxmlformats.org/officeDocument/2006/relationships/image" Target="../media/image8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57.png"/></Relationships>
</file>

<file path=ppt/slides/_rels/slide4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863075" y="437937"/>
                <a:ext cx="1965474"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863075" y="437937"/>
                <a:ext cx="1965474"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7" cy="369332"/>
              </a:xfrm>
              <a:prstGeom prst="rect">
                <a:avLst/>
              </a:prstGeom>
              <a:blipFill>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837322" y="568200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837322" y="5682008"/>
                <a:ext cx="442301" cy="369332"/>
              </a:xfrm>
              <a:prstGeom prst="rect">
                <a:avLst/>
              </a:prstGeom>
              <a:blipFill>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95" name="文字方塊 94"/>
          <p:cNvSpPr txBox="1"/>
          <p:nvPr/>
        </p:nvSpPr>
        <p:spPr>
          <a:xfrm>
            <a:off x="5179448" y="904753"/>
            <a:ext cx="343890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Randomly initialize network parameters</a:t>
            </a:r>
            <a:endParaRPr lang="zh-TW" altLang="en-US" sz="2400" baseline="300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2" name="文字方塊 9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3" name="文字方塊 9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951196" y="5552015"/>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335426" y="608299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Repeat the above process</a:t>
            </a:r>
            <a:endParaRPr lang="zh-TW" altLang="en-US" sz="2400" dirty="0"/>
          </a:p>
        </p:txBody>
      </p:sp>
      <p:sp>
        <p:nvSpPr>
          <p:cNvPr id="3" name="文字方塊 2"/>
          <p:cNvSpPr txBox="1"/>
          <p:nvPr/>
        </p:nvSpPr>
        <p:spPr>
          <a:xfrm>
            <a:off x="3412177" y="156580"/>
            <a:ext cx="555948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We do not really minimize total loss!</a:t>
            </a:r>
            <a:endParaRPr lang="zh-TW" altLang="en-US" sz="2800" dirty="0"/>
          </a:p>
        </p:txBody>
      </p:sp>
    </p:spTree>
    <p:extLst>
      <p:ext uri="{BB962C8B-B14F-4D97-AF65-F5344CB8AC3E}">
        <p14:creationId xmlns:p14="http://schemas.microsoft.com/office/powerpoint/2010/main" val="31313164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grpSp>
        <p:nvGrpSpPr>
          <p:cNvPr id="3" name="群組 2">
            <a:extLst>
              <a:ext uri="{FF2B5EF4-FFF2-40B4-BE49-F238E27FC236}">
                <a16:creationId xmlns:a16="http://schemas.microsoft.com/office/drawing/2014/main" id="{CBB44967-3443-4321-A6F5-10EAE839BB64}"/>
              </a:ext>
            </a:extLst>
          </p:cNvPr>
          <p:cNvGrpSpPr/>
          <p:nvPr/>
        </p:nvGrpSpPr>
        <p:grpSpPr>
          <a:xfrm>
            <a:off x="2146105" y="95077"/>
            <a:ext cx="7053272" cy="531659"/>
            <a:chOff x="2146105" y="95077"/>
            <a:chExt cx="7053272" cy="531659"/>
          </a:xfrm>
        </p:grpSpPr>
        <p:sp>
          <p:nvSpPr>
            <p:cNvPr id="17" name="文字方塊 16">
              <a:extLst>
                <a:ext uri="{FF2B5EF4-FFF2-40B4-BE49-F238E27FC236}">
                  <a16:creationId xmlns:a16="http://schemas.microsoft.com/office/drawing/2014/main" id="{B1E25E62-A95C-4419-8131-2D298563A5DB}"/>
                </a:ext>
              </a:extLst>
            </p:cNvPr>
            <p:cNvSpPr txBox="1"/>
            <p:nvPr/>
          </p:nvSpPr>
          <p:spPr>
            <a:xfrm>
              <a:off x="2146105" y="95077"/>
              <a:ext cx="2147431" cy="523220"/>
            </a:xfrm>
            <a:prstGeom prst="rect">
              <a:avLst/>
            </a:prstGeom>
            <a:noFill/>
          </p:spPr>
          <p:txBody>
            <a:bodyPr wrap="square" rtlCol="0">
              <a:spAutoFit/>
            </a:bodyPr>
            <a:lstStyle/>
            <a:p>
              <a:pPr algn="ctr"/>
              <a:r>
                <a:rPr lang="en-US" altLang="zh-TW" sz="2800" dirty="0">
                  <a:solidFill>
                    <a:srgbClr val="FF0000"/>
                  </a:solidFill>
                </a:rPr>
                <a:t>Batch size = 1</a:t>
              </a:r>
              <a:endParaRPr lang="zh-TW" altLang="en-US" sz="2800" dirty="0">
                <a:solidFill>
                  <a:srgbClr val="FF0000"/>
                </a:solidFill>
              </a:endParaRPr>
            </a:p>
          </p:txBody>
        </p:sp>
        <p:sp>
          <p:nvSpPr>
            <p:cNvPr id="19" name="文字方塊 18">
              <a:extLst>
                <a:ext uri="{FF2B5EF4-FFF2-40B4-BE49-F238E27FC236}">
                  <a16:creationId xmlns:a16="http://schemas.microsoft.com/office/drawing/2014/main" id="{9FE4E854-52B0-44E4-88C4-882607382245}"/>
                </a:ext>
              </a:extLst>
            </p:cNvPr>
            <p:cNvSpPr txBox="1"/>
            <p:nvPr/>
          </p:nvSpPr>
          <p:spPr>
            <a:xfrm>
              <a:off x="4732377" y="103516"/>
              <a:ext cx="4467000" cy="523220"/>
            </a:xfrm>
            <a:prstGeom prst="rect">
              <a:avLst/>
            </a:prstGeom>
            <a:noFill/>
          </p:spPr>
          <p:txBody>
            <a:bodyPr wrap="square" rtlCol="0">
              <a:spAutoFit/>
            </a:bodyPr>
            <a:lstStyle/>
            <a:p>
              <a:pPr algn="ctr"/>
              <a:r>
                <a:rPr lang="en-US" altLang="zh-TW" sz="2800" dirty="0">
                  <a:solidFill>
                    <a:srgbClr val="FF0000"/>
                  </a:solidFill>
                </a:rPr>
                <a:t>Stochastic gradient descent</a:t>
              </a:r>
              <a:endParaRPr lang="zh-TW" altLang="en-US" sz="2800" dirty="0">
                <a:solidFill>
                  <a:srgbClr val="FF0000"/>
                </a:solidFill>
              </a:endParaRPr>
            </a:p>
          </p:txBody>
        </p:sp>
        <p:sp>
          <p:nvSpPr>
            <p:cNvPr id="20" name="箭號: 向右 19">
              <a:extLst>
                <a:ext uri="{FF2B5EF4-FFF2-40B4-BE49-F238E27FC236}">
                  <a16:creationId xmlns:a16="http://schemas.microsoft.com/office/drawing/2014/main" id="{7945A896-1939-4CC4-AEC6-F02FD21C1B26}"/>
                </a:ext>
              </a:extLst>
            </p:cNvPr>
            <p:cNvSpPr/>
            <p:nvPr/>
          </p:nvSpPr>
          <p:spPr>
            <a:xfrm>
              <a:off x="4333319" y="211536"/>
              <a:ext cx="495298" cy="3513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2879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a:t>
            </a:r>
            <a:endParaRPr lang="zh-TW" altLang="en-US" dirty="0"/>
          </a:p>
        </p:txBody>
      </p:sp>
      <p:sp>
        <p:nvSpPr>
          <p:cNvPr id="3" name="內容版面配置區 2"/>
          <p:cNvSpPr>
            <a:spLocks noGrp="1"/>
          </p:cNvSpPr>
          <p:nvPr>
            <p:ph idx="1"/>
          </p:nvPr>
        </p:nvSpPr>
        <p:spPr/>
        <p:txBody>
          <a:bodyPr>
            <a:normAutofit/>
          </a:bodyPr>
          <a:lstStyle/>
          <a:p>
            <a:r>
              <a:rPr lang="en-US" altLang="zh-TW" sz="2400" dirty="0"/>
              <a:t>Smaller batch size means more updates in one epoch</a:t>
            </a:r>
          </a:p>
          <a:p>
            <a:pPr lvl="1"/>
            <a:r>
              <a:rPr lang="en-US" altLang="zh-TW" dirty="0"/>
              <a:t>E.g. 50000 examples</a:t>
            </a:r>
          </a:p>
          <a:p>
            <a:pPr lvl="1"/>
            <a:r>
              <a:rPr lang="en-US" altLang="zh-TW" dirty="0"/>
              <a:t>batch size = 1, 50000 updates in one epoch</a:t>
            </a:r>
          </a:p>
          <a:p>
            <a:pPr lvl="1"/>
            <a:r>
              <a:rPr lang="en-US" altLang="zh-TW" dirty="0"/>
              <a:t>batch size = 10, 5000 updates in one epoch</a:t>
            </a:r>
          </a:p>
        </p:txBody>
      </p:sp>
      <p:pic>
        <p:nvPicPr>
          <p:cNvPr id="4" name="圖片 3"/>
          <p:cNvPicPr>
            <a:picLocks noChangeAspect="1"/>
          </p:cNvPicPr>
          <p:nvPr/>
        </p:nvPicPr>
        <p:blipFill>
          <a:blip r:embed="rId3"/>
          <a:stretch>
            <a:fillRect/>
          </a:stretch>
        </p:blipFill>
        <p:spPr>
          <a:xfrm>
            <a:off x="1154566" y="3441265"/>
            <a:ext cx="6139608" cy="3304879"/>
          </a:xfrm>
          <a:prstGeom prst="rect">
            <a:avLst/>
          </a:prstGeom>
        </p:spPr>
      </p:pic>
      <p:sp>
        <p:nvSpPr>
          <p:cNvPr id="5" name="文字方塊 4"/>
          <p:cNvSpPr txBox="1"/>
          <p:nvPr/>
        </p:nvSpPr>
        <p:spPr>
          <a:xfrm>
            <a:off x="5443828" y="5261954"/>
            <a:ext cx="3401559" cy="830997"/>
          </a:xfrm>
          <a:prstGeom prst="rect">
            <a:avLst/>
          </a:prstGeom>
          <a:noFill/>
        </p:spPr>
        <p:txBody>
          <a:bodyPr wrap="square" rtlCol="0">
            <a:spAutoFit/>
          </a:bodyPr>
          <a:lstStyle/>
          <a:p>
            <a:r>
              <a:rPr lang="en-US" altLang="zh-TW" sz="2400" dirty="0"/>
              <a:t>GTX 980 on MNIST with 50000 training examples</a:t>
            </a:r>
            <a:endParaRPr lang="zh-TW" altLang="en-US" sz="2400" dirty="0"/>
          </a:p>
        </p:txBody>
      </p:sp>
      <p:sp>
        <p:nvSpPr>
          <p:cNvPr id="6" name="文字方塊 5"/>
          <p:cNvSpPr txBox="1"/>
          <p:nvPr/>
        </p:nvSpPr>
        <p:spPr>
          <a:xfrm>
            <a:off x="2067670" y="3709481"/>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7" name="文字方塊 6"/>
          <p:cNvSpPr txBox="1"/>
          <p:nvPr/>
        </p:nvSpPr>
        <p:spPr>
          <a:xfrm>
            <a:off x="6772276" y="2512525"/>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8" name="文字方塊 7"/>
          <p:cNvSpPr txBox="1"/>
          <p:nvPr/>
        </p:nvSpPr>
        <p:spPr>
          <a:xfrm>
            <a:off x="6772276" y="2998763"/>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9" name="文字方塊 8"/>
          <p:cNvSpPr txBox="1"/>
          <p:nvPr/>
        </p:nvSpPr>
        <p:spPr>
          <a:xfrm>
            <a:off x="3119502" y="5308747"/>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10" name="文字方塊 9"/>
          <p:cNvSpPr txBox="1"/>
          <p:nvPr/>
        </p:nvSpPr>
        <p:spPr>
          <a:xfrm>
            <a:off x="7655216" y="2538063"/>
            <a:ext cx="1190171" cy="461665"/>
          </a:xfrm>
          <a:prstGeom prst="rect">
            <a:avLst/>
          </a:prstGeom>
          <a:noFill/>
        </p:spPr>
        <p:txBody>
          <a:bodyPr wrap="square" rtlCol="0">
            <a:spAutoFit/>
          </a:bodyPr>
          <a:lstStyle/>
          <a:p>
            <a:r>
              <a:rPr lang="en-US" altLang="zh-TW" sz="2400" dirty="0"/>
              <a:t>1 epoch</a:t>
            </a:r>
            <a:endParaRPr lang="zh-TW" altLang="en-US" sz="2400" dirty="0"/>
          </a:p>
        </p:txBody>
      </p:sp>
      <p:sp>
        <p:nvSpPr>
          <p:cNvPr id="11" name="文字方塊 10"/>
          <p:cNvSpPr txBox="1"/>
          <p:nvPr/>
        </p:nvSpPr>
        <p:spPr>
          <a:xfrm>
            <a:off x="7655216" y="2979600"/>
            <a:ext cx="1488784" cy="461665"/>
          </a:xfrm>
          <a:prstGeom prst="rect">
            <a:avLst/>
          </a:prstGeom>
          <a:noFill/>
        </p:spPr>
        <p:txBody>
          <a:bodyPr wrap="square" rtlCol="0">
            <a:spAutoFit/>
          </a:bodyPr>
          <a:lstStyle/>
          <a:p>
            <a:r>
              <a:rPr lang="en-US" altLang="zh-TW" sz="2400" dirty="0"/>
              <a:t>10 epoch</a:t>
            </a:r>
            <a:endParaRPr lang="zh-TW" altLang="en-US" sz="2400" dirty="0"/>
          </a:p>
        </p:txBody>
      </p:sp>
      <p:sp>
        <p:nvSpPr>
          <p:cNvPr id="12" name="文字方塊 11"/>
          <p:cNvSpPr txBox="1"/>
          <p:nvPr/>
        </p:nvSpPr>
        <p:spPr>
          <a:xfrm>
            <a:off x="3610719" y="3700836"/>
            <a:ext cx="5047633" cy="830997"/>
          </a:xfrm>
          <a:prstGeom prst="rect">
            <a:avLst/>
          </a:prstGeom>
          <a:noFill/>
        </p:spPr>
        <p:txBody>
          <a:bodyPr wrap="square" rtlCol="0">
            <a:spAutoFit/>
          </a:bodyPr>
          <a:lstStyle/>
          <a:p>
            <a:r>
              <a:rPr lang="en-US" altLang="zh-TW" sz="2400" dirty="0"/>
              <a:t>Batch size = 1 and 10, update the same amount of times in the same period.</a:t>
            </a:r>
            <a:endParaRPr lang="zh-TW" altLang="en-US" sz="2400" dirty="0"/>
          </a:p>
        </p:txBody>
      </p:sp>
      <p:sp>
        <p:nvSpPr>
          <p:cNvPr id="13" name="文字方塊 12"/>
          <p:cNvSpPr txBox="1"/>
          <p:nvPr/>
        </p:nvSpPr>
        <p:spPr>
          <a:xfrm>
            <a:off x="3610720" y="4500452"/>
            <a:ext cx="5093380" cy="830997"/>
          </a:xfrm>
          <a:prstGeom prst="rect">
            <a:avLst/>
          </a:prstGeom>
          <a:noFill/>
        </p:spPr>
        <p:txBody>
          <a:bodyPr wrap="square" rtlCol="0">
            <a:spAutoFit/>
          </a:bodyPr>
          <a:lstStyle/>
          <a:p>
            <a:r>
              <a:rPr lang="en-US" altLang="zh-TW" sz="2400" dirty="0"/>
              <a:t>Batch size = 10 is more stable, converge faster </a:t>
            </a:r>
            <a:endParaRPr lang="zh-TW" altLang="en-US" sz="2400" dirty="0"/>
          </a:p>
        </p:txBody>
      </p:sp>
      <p:pic>
        <p:nvPicPr>
          <p:cNvPr id="14" name="圖片 13"/>
          <p:cNvPicPr>
            <a:picLocks noChangeAspect="1"/>
          </p:cNvPicPr>
          <p:nvPr/>
        </p:nvPicPr>
        <p:blipFill>
          <a:blip r:embed="rId4"/>
          <a:stretch>
            <a:fillRect/>
          </a:stretch>
        </p:blipFill>
        <p:spPr>
          <a:xfrm>
            <a:off x="568018" y="2879213"/>
            <a:ext cx="638695" cy="562052"/>
          </a:xfrm>
          <a:prstGeom prst="rect">
            <a:avLst/>
          </a:prstGeom>
        </p:spPr>
      </p:pic>
      <p:sp>
        <p:nvSpPr>
          <p:cNvPr id="15" name="矩形 14"/>
          <p:cNvSpPr/>
          <p:nvPr/>
        </p:nvSpPr>
        <p:spPr>
          <a:xfrm>
            <a:off x="4148895" y="461135"/>
            <a:ext cx="4571923" cy="95410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800" dirty="0"/>
              <a:t>Very large batch size can yield worse performance</a:t>
            </a:r>
            <a:endParaRPr lang="zh-TW" altLang="en-US" sz="2800" dirty="0"/>
          </a:p>
        </p:txBody>
      </p:sp>
    </p:spTree>
    <p:extLst>
      <p:ext uri="{BB962C8B-B14F-4D97-AF65-F5344CB8AC3E}">
        <p14:creationId xmlns:p14="http://schemas.microsoft.com/office/powerpoint/2010/main" val="11961572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P spid="7" grpId="0" animBg="1"/>
      <p:bldP spid="8" grpId="0" animBg="1"/>
      <p:bldP spid="9" grpId="0" animBg="1"/>
      <p:bldP spid="10" grpId="0"/>
      <p:bldP spid="11" grpId="0"/>
      <p:bldP spid="12" grpId="0"/>
      <p:bldP spid="13"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9497"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9498"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9499"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601928" y="4813178"/>
            <a:ext cx="2273284" cy="523220"/>
          </a:xfrm>
          <a:prstGeom prst="rect">
            <a:avLst/>
          </a:prstGeom>
          <a:noFill/>
        </p:spPr>
        <p:txBody>
          <a:bodyPr wrap="square" rtlCol="0">
            <a:spAutoFit/>
          </a:bodyPr>
          <a:lstStyle/>
          <a:p>
            <a:r>
              <a:rPr lang="en-US" altLang="zh-TW" sz="2800" dirty="0"/>
              <a:t>Forward pass</a:t>
            </a:r>
            <a:endParaRPr lang="zh-TW" altLang="en-US" sz="2800" dirty="0"/>
          </a:p>
        </p:txBody>
      </p:sp>
      <p:sp>
        <p:nvSpPr>
          <p:cNvPr id="86" name="文字方塊 85"/>
          <p:cNvSpPr txBox="1"/>
          <p:nvPr/>
        </p:nvSpPr>
        <p:spPr>
          <a:xfrm>
            <a:off x="4708241" y="4815545"/>
            <a:ext cx="3893477" cy="523220"/>
          </a:xfrm>
          <a:prstGeom prst="rect">
            <a:avLst/>
          </a:prstGeom>
          <a:noFill/>
        </p:spPr>
        <p:txBody>
          <a:bodyPr wrap="square" rtlCol="0">
            <a:spAutoFit/>
          </a:bodyPr>
          <a:lstStyle/>
          <a:p>
            <a:r>
              <a:rPr lang="en-US" altLang="zh-TW" sz="2800" dirty="0"/>
              <a:t>(Backward pass is similar)</a:t>
            </a:r>
            <a:endParaRPr lang="zh-TW" altLang="en-US" sz="2800" dirty="0"/>
          </a:p>
        </p:txBody>
      </p:sp>
    </p:spTree>
    <p:extLst>
      <p:ext uri="{BB962C8B-B14F-4D97-AF65-F5344CB8AC3E}">
        <p14:creationId xmlns:p14="http://schemas.microsoft.com/office/powerpoint/2010/main" val="30158356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P spid="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3" name="內容版面配置區 2"/>
          <p:cNvSpPr>
            <a:spLocks noGrp="1"/>
          </p:cNvSpPr>
          <p:nvPr>
            <p:ph idx="1"/>
          </p:nvPr>
        </p:nvSpPr>
        <p:spPr/>
        <p:txBody>
          <a:bodyPr/>
          <a:lstStyle/>
          <a:p>
            <a:r>
              <a:rPr lang="en-US" altLang="zh-TW" dirty="0"/>
              <a:t>Why mini-batch is faster than stochastic gradient descent?</a:t>
            </a:r>
            <a:endParaRPr lang="zh-TW" altLang="en-US" dirty="0"/>
          </a:p>
        </p:txBody>
      </p:sp>
      <p:sp>
        <p:nvSpPr>
          <p:cNvPr id="4" name="矩形 3"/>
          <p:cNvSpPr/>
          <p:nvPr/>
        </p:nvSpPr>
        <p:spPr>
          <a:xfrm>
            <a:off x="1936528" y="335474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9"/>
          <p:cNvSpPr/>
          <p:nvPr/>
        </p:nvSpPr>
        <p:spPr>
          <a:xfrm>
            <a:off x="5454650" y="3389153"/>
            <a:ext cx="1562100" cy="1068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8650" y="2741334"/>
            <a:ext cx="4257675" cy="461665"/>
          </a:xfrm>
          <a:prstGeom prst="rect">
            <a:avLst/>
          </a:prstGeom>
          <a:noFill/>
        </p:spPr>
        <p:txBody>
          <a:bodyPr wrap="square" rtlCol="0">
            <a:spAutoFit/>
          </a:bodyPr>
          <a:lstStyle/>
          <a:p>
            <a:r>
              <a:rPr lang="en-US" altLang="zh-TW" sz="2400" b="1" i="1" u="sng" dirty="0"/>
              <a:t>Stochastic Gradient Descent</a:t>
            </a:r>
            <a:endParaRPr lang="zh-TW" altLang="en-US" sz="2400" b="1" i="1" u="sng" dirty="0"/>
          </a:p>
        </p:txBody>
      </p:sp>
      <p:sp>
        <p:nvSpPr>
          <p:cNvPr id="18" name="文字方塊 17"/>
          <p:cNvSpPr txBox="1"/>
          <p:nvPr/>
        </p:nvSpPr>
        <p:spPr>
          <a:xfrm>
            <a:off x="628650" y="4558622"/>
            <a:ext cx="4257675" cy="461665"/>
          </a:xfrm>
          <a:prstGeom prst="rect">
            <a:avLst/>
          </a:prstGeom>
          <a:noFill/>
        </p:spPr>
        <p:txBody>
          <a:bodyPr wrap="square" rtlCol="0">
            <a:spAutoFit/>
          </a:bodyPr>
          <a:lstStyle/>
          <a:p>
            <a:r>
              <a:rPr lang="en-US" altLang="zh-TW" sz="2400" b="1" i="1" u="sng" dirty="0"/>
              <a:t>Mini-batch</a:t>
            </a:r>
            <a:endParaRPr lang="zh-TW" altLang="en-US" sz="2400" b="1" i="1" u="sng" dirty="0"/>
          </a:p>
        </p:txBody>
      </p:sp>
      <p:sp>
        <p:nvSpPr>
          <p:cNvPr id="23" name="矩形 22"/>
          <p:cNvSpPr/>
          <p:nvPr/>
        </p:nvSpPr>
        <p:spPr>
          <a:xfrm>
            <a:off x="4276097" y="5137468"/>
            <a:ext cx="1320313"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241282" y="4718526"/>
            <a:ext cx="1333500" cy="461665"/>
          </a:xfrm>
          <a:prstGeom prst="rect">
            <a:avLst/>
          </a:prstGeom>
          <a:noFill/>
        </p:spPr>
        <p:txBody>
          <a:bodyPr wrap="square" rtlCol="0">
            <a:spAutoFit/>
          </a:bodyPr>
          <a:lstStyle/>
          <a:p>
            <a:pPr algn="ctr"/>
            <a:r>
              <a:rPr lang="en-US" altLang="zh-TW" sz="2400" dirty="0"/>
              <a:t>matrix</a:t>
            </a:r>
            <a:endParaRPr lang="zh-TW" altLang="en-US" sz="2400" dirty="0"/>
          </a:p>
        </p:txBody>
      </p:sp>
      <p:sp>
        <p:nvSpPr>
          <p:cNvPr id="25" name="文字方塊 24"/>
          <p:cNvSpPr txBox="1"/>
          <p:nvPr/>
        </p:nvSpPr>
        <p:spPr>
          <a:xfrm>
            <a:off x="6128919" y="5362384"/>
            <a:ext cx="2502694"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Practically, which one is faster?</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448362" y="3673495"/>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448362" y="3673495"/>
                <a:ext cx="605102"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996835" y="370790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996835" y="3707901"/>
                <a:ext cx="605102"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13" name="群組 12"/>
          <p:cNvGrpSpPr/>
          <p:nvPr/>
        </p:nvGrpSpPr>
        <p:grpSpPr>
          <a:xfrm>
            <a:off x="2550461" y="5227272"/>
            <a:ext cx="1562100" cy="1068387"/>
            <a:chOff x="2236136" y="5406286"/>
            <a:chExt cx="1562100" cy="1068387"/>
          </a:xfrm>
        </p:grpSpPr>
        <p:sp>
          <p:nvSpPr>
            <p:cNvPr id="19" name="矩形 18"/>
            <p:cNvSpPr/>
            <p:nvPr/>
          </p:nvSpPr>
          <p:spPr>
            <a:xfrm>
              <a:off x="2236136" y="540628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2759299" y="573188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759299" y="5731881"/>
                  <a:ext cx="605102" cy="430887"/>
                </a:xfrm>
                <a:prstGeom prst="rect">
                  <a:avLst/>
                </a:prstGeom>
                <a:blipFill rotWithShape="0">
                  <a:blip r:embed="rId5"/>
                  <a:stretch>
                    <a:fillRect/>
                  </a:stretch>
                </a:blipFill>
              </p:spPr>
              <p:txBody>
                <a:bodyPr/>
                <a:lstStyle/>
                <a:p>
                  <a:r>
                    <a:rPr lang="zh-TW" altLang="en-US">
                      <a:noFill/>
                    </a:rPr>
                    <a:t> </a:t>
                  </a:r>
                </a:p>
              </p:txBody>
            </p:sp>
          </mc:Fallback>
        </mc:AlternateContent>
      </p:grpSp>
      <p:grpSp>
        <p:nvGrpSpPr>
          <p:cNvPr id="7" name="群組 6"/>
          <p:cNvGrpSpPr/>
          <p:nvPr/>
        </p:nvGrpSpPr>
        <p:grpSpPr>
          <a:xfrm>
            <a:off x="3678726" y="3369946"/>
            <a:ext cx="432000" cy="1068388"/>
            <a:chOff x="2456573" y="3474094"/>
            <a:chExt cx="432000" cy="1068388"/>
          </a:xfrm>
        </p:grpSpPr>
        <p:sp>
          <p:nvSpPr>
            <p:cNvPr id="5" name="矩形 4"/>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2528954" y="3775317"/>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528954" y="3775317"/>
                  <a:ext cx="283411" cy="430887"/>
                </a:xfrm>
                <a:prstGeom prst="rect">
                  <a:avLst/>
                </a:prstGeom>
                <a:blipFill>
                  <a:blip r:embed="rId6"/>
                  <a:stretch>
                    <a:fillRect/>
                  </a:stretch>
                </a:blipFill>
              </p:spPr>
              <p:txBody>
                <a:bodyPr/>
                <a:lstStyle/>
                <a:p>
                  <a:r>
                    <a:rPr lang="zh-TW" altLang="en-US">
                      <a:noFill/>
                    </a:rPr>
                    <a:t> </a:t>
                  </a:r>
                </a:p>
              </p:txBody>
            </p:sp>
          </mc:Fallback>
        </mc:AlternateContent>
      </p:grpSp>
      <p:grpSp>
        <p:nvGrpSpPr>
          <p:cNvPr id="8" name="群組 7"/>
          <p:cNvGrpSpPr/>
          <p:nvPr/>
        </p:nvGrpSpPr>
        <p:grpSpPr>
          <a:xfrm>
            <a:off x="7150098" y="3389153"/>
            <a:ext cx="432000" cy="1068388"/>
            <a:chOff x="5210173" y="3458894"/>
            <a:chExt cx="432000" cy="1068388"/>
          </a:xfrm>
        </p:grpSpPr>
        <p:sp>
          <p:nvSpPr>
            <p:cNvPr id="15" name="矩形 14"/>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273673" y="376154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273673" y="376154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grpSp>
        <p:nvGrpSpPr>
          <p:cNvPr id="32" name="群組 31"/>
          <p:cNvGrpSpPr/>
          <p:nvPr/>
        </p:nvGrpSpPr>
        <p:grpSpPr>
          <a:xfrm>
            <a:off x="4455729" y="5234559"/>
            <a:ext cx="432000" cy="1068388"/>
            <a:chOff x="2456573" y="3474094"/>
            <a:chExt cx="432000" cy="1068388"/>
          </a:xfrm>
        </p:grpSpPr>
        <p:sp>
          <p:nvSpPr>
            <p:cNvPr id="33" name="矩形 32"/>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p:cNvSpPr txBox="1"/>
                <p:nvPr/>
              </p:nvSpPr>
              <p:spPr>
                <a:xfrm>
                  <a:off x="2567949" y="376573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2567949" y="3765738"/>
                  <a:ext cx="283411" cy="430887"/>
                </a:xfrm>
                <a:prstGeom prst="rect">
                  <a:avLst/>
                </a:prstGeom>
                <a:blipFill rotWithShape="0">
                  <a:blip r:embed="rId8"/>
                  <a:stretch>
                    <a:fillRect/>
                  </a:stretch>
                </a:blipFill>
              </p:spPr>
              <p:txBody>
                <a:bodyPr/>
                <a:lstStyle/>
                <a:p>
                  <a:r>
                    <a:rPr lang="zh-TW" altLang="en-US">
                      <a:noFill/>
                    </a:rPr>
                    <a:t> </a:t>
                  </a:r>
                </a:p>
              </p:txBody>
            </p:sp>
          </mc:Fallback>
        </mc:AlternateContent>
      </p:grpSp>
      <p:grpSp>
        <p:nvGrpSpPr>
          <p:cNvPr id="35" name="群組 34"/>
          <p:cNvGrpSpPr/>
          <p:nvPr/>
        </p:nvGrpSpPr>
        <p:grpSpPr>
          <a:xfrm>
            <a:off x="5003992" y="5234559"/>
            <a:ext cx="432000" cy="1068388"/>
            <a:chOff x="5210173" y="3458894"/>
            <a:chExt cx="432000" cy="1068388"/>
          </a:xfrm>
        </p:grpSpPr>
        <p:sp>
          <p:nvSpPr>
            <p:cNvPr id="36" name="矩形 35"/>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5257446" y="374757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7446" y="3747578"/>
                  <a:ext cx="283411" cy="430887"/>
                </a:xfrm>
                <a:prstGeom prst="rect">
                  <a:avLst/>
                </a:prstGeom>
                <a:blipFill rotWithShape="0">
                  <a:blip r:embed="rId9"/>
                  <a:stretch>
                    <a:fillRect/>
                  </a:stretch>
                </a:blipFill>
              </p:spPr>
              <p:txBody>
                <a:bodyPr/>
                <a:lstStyle/>
                <a:p>
                  <a:r>
                    <a:rPr lang="zh-TW" altLang="en-US">
                      <a:noFill/>
                    </a:rPr>
                    <a:t> </a:t>
                  </a:r>
                </a:p>
              </p:txBody>
            </p:sp>
          </mc:Fallback>
        </mc:AlternateContent>
      </p:grpSp>
      <p:grpSp>
        <p:nvGrpSpPr>
          <p:cNvPr id="41" name="群組 40"/>
          <p:cNvGrpSpPr/>
          <p:nvPr/>
        </p:nvGrpSpPr>
        <p:grpSpPr>
          <a:xfrm>
            <a:off x="1184352" y="3336888"/>
            <a:ext cx="442314" cy="1068388"/>
            <a:chOff x="2456573" y="3474094"/>
            <a:chExt cx="442314" cy="1068388"/>
          </a:xfrm>
        </p:grpSpPr>
        <p:sp>
          <p:nvSpPr>
            <p:cNvPr id="42" name="矩形 41"/>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3" name="文字方塊 42"/>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0"/>
                  <a:stretch>
                    <a:fillRect/>
                  </a:stretch>
                </a:blipFill>
              </p:spPr>
              <p:txBody>
                <a:bodyPr/>
                <a:lstStyle/>
                <a:p>
                  <a:r>
                    <a:rPr lang="zh-TW" altLang="en-US">
                      <a:noFill/>
                    </a:rPr>
                    <a:t> </a:t>
                  </a:r>
                </a:p>
              </p:txBody>
            </p:sp>
          </mc:Fallback>
        </mc:AlternateContent>
      </p:grpSp>
      <p:sp>
        <p:nvSpPr>
          <p:cNvPr id="11" name="文字方塊 10"/>
          <p:cNvSpPr txBox="1"/>
          <p:nvPr/>
        </p:nvSpPr>
        <p:spPr>
          <a:xfrm>
            <a:off x="1488255" y="3638111"/>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4" name="群組 43"/>
          <p:cNvGrpSpPr/>
          <p:nvPr/>
        </p:nvGrpSpPr>
        <p:grpSpPr>
          <a:xfrm>
            <a:off x="4646616" y="3373053"/>
            <a:ext cx="456173" cy="1068388"/>
            <a:chOff x="2456573" y="3474094"/>
            <a:chExt cx="456173" cy="1068388"/>
          </a:xfrm>
        </p:grpSpPr>
        <p:sp>
          <p:nvSpPr>
            <p:cNvPr id="45" name="矩形 44"/>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6" name="文字方塊 45"/>
                <p:cNvSpPr txBox="1"/>
                <p:nvPr/>
              </p:nvSpPr>
              <p:spPr>
                <a:xfrm>
                  <a:off x="2480833" y="3772210"/>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480833" y="3772210"/>
                  <a:ext cx="431913" cy="430887"/>
                </a:xfrm>
                <a:prstGeom prst="rect">
                  <a:avLst/>
                </a:prstGeom>
                <a:blipFill rotWithShape="0">
                  <a:blip r:embed="rId11"/>
                  <a:stretch>
                    <a:fillRect/>
                  </a:stretch>
                </a:blipFill>
              </p:spPr>
              <p:txBody>
                <a:bodyPr/>
                <a:lstStyle/>
                <a:p>
                  <a:r>
                    <a:rPr lang="zh-TW" altLang="en-US">
                      <a:noFill/>
                    </a:rPr>
                    <a:t> </a:t>
                  </a:r>
                </a:p>
              </p:txBody>
            </p:sp>
          </mc:Fallback>
        </mc:AlternateContent>
      </p:grpSp>
      <p:sp>
        <p:nvSpPr>
          <p:cNvPr id="47" name="文字方塊 46"/>
          <p:cNvSpPr txBox="1"/>
          <p:nvPr/>
        </p:nvSpPr>
        <p:spPr>
          <a:xfrm>
            <a:off x="4950519" y="3674276"/>
            <a:ext cx="5660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8" name="文字方塊 47"/>
          <p:cNvSpPr txBox="1"/>
          <p:nvPr/>
        </p:nvSpPr>
        <p:spPr>
          <a:xfrm>
            <a:off x="7542635" y="3648356"/>
            <a:ext cx="1030836"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9" name="群組 48"/>
          <p:cNvGrpSpPr/>
          <p:nvPr/>
        </p:nvGrpSpPr>
        <p:grpSpPr>
          <a:xfrm>
            <a:off x="927644" y="5215050"/>
            <a:ext cx="442314" cy="1068388"/>
            <a:chOff x="2456573" y="3474094"/>
            <a:chExt cx="442314" cy="1068388"/>
          </a:xfrm>
        </p:grpSpPr>
        <p:sp>
          <p:nvSpPr>
            <p:cNvPr id="50" name="矩形 49"/>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2"/>
                  <a:stretch>
                    <a:fillRect/>
                  </a:stretch>
                </a:blipFill>
              </p:spPr>
              <p:txBody>
                <a:bodyPr/>
                <a:lstStyle/>
                <a:p>
                  <a:r>
                    <a:rPr lang="zh-TW" altLang="en-US">
                      <a:noFill/>
                    </a:rPr>
                    <a:t> </a:t>
                  </a:r>
                </a:p>
              </p:txBody>
            </p:sp>
          </mc:Fallback>
        </mc:AlternateContent>
      </p:grpSp>
      <p:sp>
        <p:nvSpPr>
          <p:cNvPr id="52" name="文字方塊 51"/>
          <p:cNvSpPr txBox="1"/>
          <p:nvPr/>
        </p:nvSpPr>
        <p:spPr>
          <a:xfrm>
            <a:off x="1992574" y="5516273"/>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459278" y="5227272"/>
            <a:ext cx="442314" cy="1068388"/>
            <a:chOff x="2456573" y="3474094"/>
            <a:chExt cx="442314" cy="1068388"/>
          </a:xfrm>
        </p:grpSpPr>
        <p:sp>
          <p:nvSpPr>
            <p:cNvPr id="54" name="矩形 53"/>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5" name="文字方塊 54"/>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3"/>
                  <a:stretch>
                    <a:fillRect/>
                  </a:stretch>
                </a:blipFill>
              </p:spPr>
              <p:txBody>
                <a:bodyPr/>
                <a:lstStyle/>
                <a:p>
                  <a:r>
                    <a:rPr lang="zh-TW" altLang="en-US">
                      <a:noFill/>
                    </a:rPr>
                    <a:t> </a:t>
                  </a:r>
                </a:p>
              </p:txBody>
            </p:sp>
          </mc:Fallback>
        </mc:AlternateContent>
      </p:grpSp>
      <p:sp>
        <p:nvSpPr>
          <p:cNvPr id="56" name="矩形 55"/>
          <p:cNvSpPr/>
          <p:nvPr/>
        </p:nvSpPr>
        <p:spPr>
          <a:xfrm>
            <a:off x="792291" y="5110532"/>
            <a:ext cx="1216585"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177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3" grpId="0" animBg="1"/>
      <p:bldP spid="24" grpId="0"/>
      <p:bldP spid="25" grpId="0" animBg="1"/>
      <p:bldP spid="6" grpId="0"/>
      <p:bldP spid="26" grpId="0"/>
      <p:bldP spid="11" grpId="0"/>
      <p:bldP spid="47" grpId="0"/>
      <p:bldP spid="48" grpId="0"/>
      <p:bldP spid="52"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269" name="方程式" r:id="rId3" imgW="139680" imgH="164880" progId="Equation.3">
                    <p:embed/>
                  </p:oleObj>
                </mc:Choice>
                <mc:Fallback>
                  <p:oleObj name="方程式" r:id="rId3" imgW="139680" imgH="164880" progId="Equation.3">
                    <p:embed/>
                    <p:pic>
                      <p:nvPicPr>
                        <p:cNvPr id="8" name="Object 12"/>
                        <p:cNvPicPr>
                          <a:picLocks noChangeAspect="1" noChangeArrowheads="1"/>
                        </p:cNvPicPr>
                        <p:nvPr/>
                      </p:nvPicPr>
                      <p:blipFill>
                        <a:blip r:embed="rId4"/>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270"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271" name="方程式" r:id="rId7" imgW="190440" imgH="215640" progId="Equation.3">
                    <p:embed/>
                  </p:oleObj>
                </mc:Choice>
                <mc:Fallback>
                  <p:oleObj name="方程式" r:id="rId7" imgW="190440" imgH="215640" progId="Equation.3">
                    <p:embed/>
                    <p:pic>
                      <p:nvPicPr>
                        <p:cNvPr id="11" name="Object 12"/>
                        <p:cNvPicPr>
                          <a:picLocks noChangeAspect="1" noChangeArrowheads="1"/>
                        </p:cNvPicPr>
                        <p:nvPr/>
                      </p:nvPicPr>
                      <p:blipFill>
                        <a:blip r:embed="rId8"/>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272" name="方程式" r:id="rId9" imgW="177480" imgH="228600" progId="Equation.3">
                    <p:embed/>
                  </p:oleObj>
                </mc:Choice>
                <mc:Fallback>
                  <p:oleObj name="方程式" r:id="rId9" imgW="177480" imgH="228600" progId="Equation.3">
                    <p:embed/>
                    <p:pic>
                      <p:nvPicPr>
                        <p:cNvPr id="16" name="Object 12"/>
                        <p:cNvPicPr>
                          <a:picLocks noChangeAspect="1" noChangeArrowheads="1"/>
                        </p:cNvPicPr>
                        <p:nvPr/>
                      </p:nvPicPr>
                      <p:blipFill>
                        <a:blip r:embed="rId10"/>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273" name="方程式" r:id="rId11" imgW="177480" imgH="228600" progId="Equation.3">
                    <p:embed/>
                  </p:oleObj>
                </mc:Choice>
                <mc:Fallback>
                  <p:oleObj name="方程式" r:id="rId11" imgW="177480" imgH="228600" progId="Equation.3">
                    <p:embed/>
                    <p:pic>
                      <p:nvPicPr>
                        <p:cNvPr id="18" name="Object 12"/>
                        <p:cNvPicPr>
                          <a:picLocks noChangeAspect="1" noChangeArrowheads="1"/>
                        </p:cNvPicPr>
                        <p:nvPr/>
                      </p:nvPicPr>
                      <p:blipFill>
                        <a:blip r:embed="rId12"/>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274" name="方程式" r:id="rId13" imgW="139680" imgH="139680" progId="Equation.3">
                      <p:embed/>
                    </p:oleObj>
                  </mc:Choice>
                  <mc:Fallback>
                    <p:oleObj name="方程式" r:id="rId13" imgW="139680" imgH="139680" progId="Equation.3">
                      <p:embed/>
                      <p:pic>
                        <p:nvPicPr>
                          <p:cNvPr id="23" name="Object 12"/>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275" name="方程式" r:id="rId15" imgW="126720" imgH="177480" progId="Equation.3">
                    <p:embed/>
                  </p:oleObj>
                </mc:Choice>
                <mc:Fallback>
                  <p:oleObj name="方程式" r:id="rId15" imgW="126720" imgH="177480" progId="Equation.3">
                    <p:embed/>
                    <p:pic>
                      <p:nvPicPr>
                        <p:cNvPr id="24"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9276"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9277" name="方程式" r:id="rId17" imgW="190440" imgH="215640" progId="Equation.3">
                  <p:embed/>
                </p:oleObj>
              </mc:Choice>
              <mc:Fallback>
                <p:oleObj name="方程式" r:id="rId17" imgW="190440" imgH="215640" progId="Equation.3">
                  <p:embed/>
                  <p:pic>
                    <p:nvPicPr>
                      <p:cNvPr id="11" name="Object 12"/>
                      <p:cNvPicPr>
                        <a:picLocks noChangeAspect="1" noChangeArrowheads="1"/>
                      </p:cNvPicPr>
                      <p:nvPr/>
                    </p:nvPicPr>
                    <p:blipFill>
                      <a:blip r:embed="rId18"/>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278" name="方程式" r:id="rId19" imgW="139680" imgH="164880" progId="Equation.3">
                    <p:embed/>
                  </p:oleObj>
                </mc:Choice>
                <mc:Fallback>
                  <p:oleObj name="方程式" r:id="rId19" imgW="139680" imgH="164880" progId="Equation.3">
                    <p:embed/>
                    <p:pic>
                      <p:nvPicPr>
                        <p:cNvPr id="8" name="Object 12"/>
                        <p:cNvPicPr>
                          <a:picLocks noChangeAspect="1" noChangeArrowheads="1"/>
                        </p:cNvPicPr>
                        <p:nvPr/>
                      </p:nvPicPr>
                      <p:blipFill>
                        <a:blip r:embed="rId20"/>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279"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280" name="方程式" r:id="rId21" imgW="190440" imgH="215640" progId="Equation.3">
                    <p:embed/>
                  </p:oleObj>
                </mc:Choice>
                <mc:Fallback>
                  <p:oleObj name="方程式" r:id="rId21" imgW="190440" imgH="215640" progId="Equation.3">
                    <p:embed/>
                    <p:pic>
                      <p:nvPicPr>
                        <p:cNvPr id="11" name="Object 12"/>
                        <p:cNvPicPr>
                          <a:picLocks noChangeAspect="1" noChangeArrowheads="1"/>
                        </p:cNvPicPr>
                        <p:nvPr/>
                      </p:nvPicPr>
                      <p:blipFill>
                        <a:blip r:embed="rId22"/>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281" name="方程式" r:id="rId23" imgW="177480" imgH="228600" progId="Equation.3">
                    <p:embed/>
                  </p:oleObj>
                </mc:Choice>
                <mc:Fallback>
                  <p:oleObj name="方程式" r:id="rId23" imgW="177480" imgH="228600" progId="Equation.3">
                    <p:embed/>
                    <p:pic>
                      <p:nvPicPr>
                        <p:cNvPr id="16" name="Object 12"/>
                        <p:cNvPicPr>
                          <a:picLocks noChangeAspect="1" noChangeArrowheads="1"/>
                        </p:cNvPicPr>
                        <p:nvPr/>
                      </p:nvPicPr>
                      <p:blipFill>
                        <a:blip r:embed="rId24"/>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282" name="方程式" r:id="rId25" imgW="177480" imgH="228600" progId="Equation.3">
                    <p:embed/>
                  </p:oleObj>
                </mc:Choice>
                <mc:Fallback>
                  <p:oleObj name="方程式" r:id="rId25" imgW="177480" imgH="228600" progId="Equation.3">
                    <p:embed/>
                    <p:pic>
                      <p:nvPicPr>
                        <p:cNvPr id="18" name="Object 12"/>
                        <p:cNvPicPr>
                          <a:picLocks noChangeAspect="1" noChangeArrowheads="1"/>
                        </p:cNvPicPr>
                        <p:nvPr/>
                      </p:nvPicPr>
                      <p:blipFill>
                        <a:blip r:embed="rId26"/>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283" name="方程式" r:id="rId27" imgW="139680" imgH="139680" progId="Equation.3">
                      <p:embed/>
                    </p:oleObj>
                  </mc:Choice>
                  <mc:Fallback>
                    <p:oleObj name="方程式" r:id="rId27" imgW="139680" imgH="139680" progId="Equation.3">
                      <p:embed/>
                      <p:pic>
                        <p:nvPicPr>
                          <p:cNvPr id="2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284" name="方程式" r:id="rId15" imgW="126720" imgH="177480" progId="Equation.3">
                    <p:embed/>
                  </p:oleObj>
                </mc:Choice>
                <mc:Fallback>
                  <p:oleObj name="方程式" r:id="rId15" imgW="126720" imgH="177480" progId="Equation.3">
                    <p:embed/>
                    <p:pic>
                      <p:nvPicPr>
                        <p:cNvPr id="22"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9285" name="方程式" r:id="rId5" imgW="177480" imgH="215640" progId="Equation.3">
                  <p:embed/>
                </p:oleObj>
              </mc:Choice>
              <mc:Fallback>
                <p:oleObj name="方程式" r:id="rId5" imgW="177480" imgH="215640" progId="Equation.3">
                  <p:embed/>
                  <p:pic>
                    <p:nvPicPr>
                      <p:cNvPr id="43" name="Object 12"/>
                      <p:cNvPicPr>
                        <a:picLocks noChangeAspect="1" noChangeArrowheads="1"/>
                      </p:cNvPicPr>
                      <p:nvPr/>
                    </p:nvPicPr>
                    <p:blipFill>
                      <a:blip r:embed="rId6"/>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9286" name="方程式" r:id="rId29" imgW="190440" imgH="215640" progId="Equation.3">
                  <p:embed/>
                </p:oleObj>
              </mc:Choice>
              <mc:Fallback>
                <p:oleObj name="方程式" r:id="rId29" imgW="190440" imgH="215640" progId="Equation.3">
                  <p:embed/>
                  <p:pic>
                    <p:nvPicPr>
                      <p:cNvPr id="44" name="Object 12"/>
                      <p:cNvPicPr>
                        <a:picLocks noChangeAspect="1" noChangeArrowheads="1"/>
                      </p:cNvPicPr>
                      <p:nvPr/>
                    </p:nvPicPr>
                    <p:blipFill>
                      <a:blip r:embed="rId18"/>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0"/>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494"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495"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496"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497"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498"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401"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402"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403"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64"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65"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721"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722"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723"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724"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725"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726"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727"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809"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810"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811"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812"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813"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814"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815"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6094"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6095"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6096"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6097"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6098"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6099"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6100"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6101"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6102"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6103"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6104"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637"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49089781"/>
              </p:ext>
            </p:extLst>
          </p:nvPr>
        </p:nvGraphicFramePr>
        <p:xfrm>
          <a:off x="3592513" y="3916363"/>
          <a:ext cx="2841625" cy="2011362"/>
        </p:xfrm>
        <a:graphic>
          <a:graphicData uri="http://schemas.openxmlformats.org/presentationml/2006/ole">
            <mc:AlternateContent xmlns:mc="http://schemas.openxmlformats.org/markup-compatibility/2006">
              <mc:Choice xmlns:v="urn:schemas-microsoft-com:vml" Requires="v">
                <p:oleObj spid="_x0000_s13638" name="方程式" r:id="rId7" imgW="1218960" imgH="863280" progId="Equation.3">
                  <p:embed/>
                </p:oleObj>
              </mc:Choice>
              <mc:Fallback>
                <p:oleObj name="方程式" r:id="rId7" imgW="1218960" imgH="863280" progId="Equation.3">
                  <p:embed/>
                  <p:pic>
                    <p:nvPicPr>
                      <p:cNvPr id="46" name="Object 12"/>
                      <p:cNvPicPr>
                        <a:picLocks noChangeAspect="1" noChangeArrowheads="1"/>
                      </p:cNvPicPr>
                      <p:nvPr/>
                    </p:nvPicPr>
                    <p:blipFill>
                      <a:blip r:embed="rId8"/>
                      <a:srcRect/>
                      <a:stretch>
                        <a:fillRect/>
                      </a:stretch>
                    </p:blipFill>
                    <p:spPr bwMode="auto">
                      <a:xfrm>
                        <a:off x="3592513" y="3916363"/>
                        <a:ext cx="2841625" cy="2011362"/>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639"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640"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641"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68157"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68157" cy="563744"/>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142861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887422" y="2231407"/>
            <a:ext cx="3215178" cy="2626561"/>
          </a:xfrm>
          <a:prstGeom prst="rect">
            <a:avLst/>
          </a:prstGeom>
        </p:spPr>
      </p:pic>
      <p:sp>
        <p:nvSpPr>
          <p:cNvPr id="2" name="標題 1"/>
          <p:cNvSpPr>
            <a:spLocks noGrp="1"/>
          </p:cNvSpPr>
          <p:nvPr>
            <p:ph type="title"/>
          </p:nvPr>
        </p:nvSpPr>
        <p:spPr/>
        <p:txBody>
          <a:bodyPr/>
          <a:lstStyle/>
          <a:p>
            <a:r>
              <a:rPr lang="en-US" altLang="zh-TW" dirty="0"/>
              <a:t>Limitation 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near a local minima</a:t>
            </a:r>
            <a:endParaRPr lang="zh-TW" altLang="en-US" sz="2800" dirty="0"/>
          </a:p>
        </p:txBody>
      </p:sp>
      <p:pic>
        <p:nvPicPr>
          <p:cNvPr id="4" name="圖片 3"/>
          <p:cNvPicPr>
            <a:picLocks noChangeAspect="1"/>
          </p:cNvPicPr>
          <p:nvPr/>
        </p:nvPicPr>
        <p:blipFill>
          <a:blip r:embed="rId4"/>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33334" y="3558130"/>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169782" y="3889829"/>
            <a:ext cx="177228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400" dirty="0"/>
              <a:t>local minima</a:t>
            </a:r>
            <a:endParaRPr lang="zh-TW" altLang="en-US" sz="2400" dirty="0"/>
          </a:p>
        </p:txBody>
      </p:sp>
      <p:pic>
        <p:nvPicPr>
          <p:cNvPr id="18434" name="Picture 2" descr="「saddle point」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074" y="4120662"/>
            <a:ext cx="3708400" cy="2892552"/>
          </a:xfrm>
          <a:prstGeom prst="rect">
            <a:avLst/>
          </a:prstGeom>
          <a:noFill/>
          <a:extLst>
            <a:ext uri="{909E8E84-426E-40DD-AFC4-6F175D3DCCD1}">
              <a14:hiddenFill xmlns:a14="http://schemas.microsoft.com/office/drawing/2010/main">
                <a:solidFill>
                  <a:srgbClr val="FFFFFF"/>
                </a:solidFill>
              </a14:hiddenFill>
            </a:ext>
          </a:extLst>
        </p:spPr>
      </p:pic>
      <p:sp>
        <p:nvSpPr>
          <p:cNvPr id="12" name="橢圓 11"/>
          <p:cNvSpPr/>
          <p:nvPr/>
        </p:nvSpPr>
        <p:spPr>
          <a:xfrm>
            <a:off x="6232034" y="5424397"/>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169782" y="5698093"/>
            <a:ext cx="177228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TW" sz="2400" dirty="0"/>
              <a:t>How about saddle point?</a:t>
            </a:r>
            <a:endParaRPr lang="zh-TW" altLang="en-US" sz="2400" dirty="0"/>
          </a:p>
        </p:txBody>
      </p:sp>
      <p:sp>
        <p:nvSpPr>
          <p:cNvPr id="16" name="矩形 15"/>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562400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around a critical point</a:t>
            </a:r>
            <a:endParaRPr lang="zh-TW" altLang="en-US" sz="2800" dirty="0"/>
          </a:p>
        </p:txBody>
      </p:sp>
      <p:pic>
        <p:nvPicPr>
          <p:cNvPr id="4" name="圖片 3"/>
          <p:cNvPicPr>
            <a:picLocks noChangeAspect="1"/>
          </p:cNvPicPr>
          <p:nvPr/>
        </p:nvPicPr>
        <p:blipFill>
          <a:blip r:embed="rId3"/>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4"/>
          <a:stretch>
            <a:fillRect/>
          </a:stretch>
        </p:blipFill>
        <p:spPr>
          <a:xfrm>
            <a:off x="4619790" y="2757755"/>
            <a:ext cx="3895560" cy="3740916"/>
          </a:xfrm>
          <a:prstGeom prst="rect">
            <a:avLst/>
          </a:prstGeom>
        </p:spPr>
      </p:pic>
      <p:sp>
        <p:nvSpPr>
          <p:cNvPr id="8" name="文字方塊 7"/>
          <p:cNvSpPr txBox="1"/>
          <p:nvPr/>
        </p:nvSpPr>
        <p:spPr>
          <a:xfrm>
            <a:off x="6934200" y="4799663"/>
            <a:ext cx="876300" cy="523220"/>
          </a:xfrm>
          <a:prstGeom prst="rect">
            <a:avLst/>
          </a:prstGeom>
          <a:noFill/>
        </p:spPr>
        <p:txBody>
          <a:bodyPr wrap="square" rtlCol="0">
            <a:spAutoFit/>
          </a:bodyPr>
          <a:lstStyle/>
          <a:p>
            <a:pPr algn="ctr"/>
            <a:r>
              <a:rPr lang="en-US" altLang="zh-TW" sz="2800" dirty="0">
                <a:solidFill>
                  <a:srgbClr val="FF0000"/>
                </a:solidFill>
              </a:rPr>
              <a:t>!!!</a:t>
            </a:r>
            <a:endParaRPr lang="zh-TW" altLang="en-US" sz="2800" dirty="0">
              <a:solidFill>
                <a:srgbClr val="FF0000"/>
              </a:solidFill>
            </a:endParaRPr>
          </a:p>
        </p:txBody>
      </p:sp>
      <p:sp>
        <p:nvSpPr>
          <p:cNvPr id="11" name="矩形 10"/>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990357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2A9AEE-6230-4ADE-9E75-116DE15F1EC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CBECB63-69FA-4497-954B-37D0F809EAB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3391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209"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a:t>
            </a:r>
          </a:p>
        </p:txBody>
      </p:sp>
      <mc:AlternateContent xmlns:mc="http://schemas.openxmlformats.org/markup-compatibility/2006" xmlns:a14="http://schemas.microsoft.com/office/drawing/2010/main">
        <mc:Choice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1107</TotalTime>
  <Words>1586</Words>
  <Application>Microsoft Office PowerPoint</Application>
  <PresentationFormat>如螢幕大小 (4:3)</PresentationFormat>
  <Paragraphs>501</Paragraphs>
  <Slides>41</Slides>
  <Notes>24</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41</vt:i4>
      </vt:variant>
    </vt:vector>
  </HeadingPairs>
  <TitlesOfParts>
    <vt:vector size="49" baseType="lpstr">
      <vt:lpstr>新細明體</vt:lpstr>
      <vt:lpstr>Arial</vt:lpstr>
      <vt:lpstr>Calibri</vt:lpstr>
      <vt:lpstr>Calibri Light</vt:lpstr>
      <vt:lpstr>Cambria Math</vt:lpstr>
      <vt:lpstr>Wingdings</vt:lpstr>
      <vt:lpstr>Office 佈景主題</vt:lpstr>
      <vt:lpstr>方程式</vt:lpstr>
      <vt:lpstr>Gradient Descent</vt:lpstr>
      <vt:lpstr>Review: Gradient Descent</vt:lpstr>
      <vt:lpstr>Review: Gradient Descent </vt:lpstr>
      <vt:lpstr>Question</vt:lpstr>
      <vt:lpstr>PowerPoint 簡報</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Mini-batch</vt:lpstr>
      <vt:lpstr>Stochastic Gradient Descent</vt:lpstr>
      <vt:lpstr>Speed </vt:lpstr>
      <vt:lpstr>Speed - Matrix Operation </vt:lpstr>
      <vt:lpstr>Speed - Matrix Operation </vt:lpstr>
      <vt:lpstr>Gradient Descent</vt:lpstr>
      <vt:lpstr>Feature Scaling</vt:lpstr>
      <vt:lpstr>Feature Scaling</vt:lpstr>
      <vt:lpstr>Feature Scaling</vt:lpstr>
      <vt:lpstr>Gradient Descent</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Limitation of Gradient Descent</vt:lpstr>
      <vt:lpstr>Limitation of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Allen Li</cp:lastModifiedBy>
  <cp:revision>62</cp:revision>
  <dcterms:created xsi:type="dcterms:W3CDTF">2016-10-02T07:35:40Z</dcterms:created>
  <dcterms:modified xsi:type="dcterms:W3CDTF">2018-02-15T06:43:42Z</dcterms:modified>
</cp:coreProperties>
</file>