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315" r:id="rId2"/>
    <p:sldId id="325" r:id="rId3"/>
    <p:sldId id="326" r:id="rId4"/>
    <p:sldId id="327" r:id="rId5"/>
    <p:sldId id="316" r:id="rId6"/>
    <p:sldId id="317" r:id="rId7"/>
    <p:sldId id="318" r:id="rId8"/>
    <p:sldId id="319" r:id="rId9"/>
    <p:sldId id="320" r:id="rId10"/>
    <p:sldId id="324" r:id="rId11"/>
    <p:sldId id="297" r:id="rId12"/>
    <p:sldId id="288" r:id="rId13"/>
    <p:sldId id="295" r:id="rId14"/>
    <p:sldId id="296" r:id="rId15"/>
    <p:sldId id="304" r:id="rId16"/>
    <p:sldId id="271" r:id="rId17"/>
    <p:sldId id="272" r:id="rId18"/>
    <p:sldId id="273" r:id="rId19"/>
    <p:sldId id="274" r:id="rId20"/>
    <p:sldId id="311" r:id="rId21"/>
    <p:sldId id="308" r:id="rId22"/>
    <p:sldId id="309" r:id="rId23"/>
    <p:sldId id="310" r:id="rId24"/>
    <p:sldId id="312" r:id="rId25"/>
    <p:sldId id="334" r:id="rId26"/>
    <p:sldId id="330" r:id="rId27"/>
    <p:sldId id="328" r:id="rId28"/>
    <p:sldId id="329" r:id="rId29"/>
    <p:sldId id="332" r:id="rId30"/>
    <p:sldId id="333" r:id="rId31"/>
    <p:sldId id="331" r:id="rId32"/>
    <p:sldId id="335" r:id="rId33"/>
    <p:sldId id="336" r:id="rId34"/>
    <p:sldId id="337" r:id="rId3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76" autoAdjust="0"/>
  </p:normalViewPr>
  <p:slideViewPr>
    <p:cSldViewPr>
      <p:cViewPr varScale="1">
        <p:scale>
          <a:sx n="113" d="100"/>
          <a:sy n="113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4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BF2BA9-4519-4406-BDB9-3049186EFFAE}" type="datetimeFigureOut">
              <a:rPr lang="en-US" smtClean="0"/>
              <a:pPr/>
              <a:t>3/19/13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A89D60-6F87-492C-BE3C-73C80457F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Check  Single and Section have implied barrier.</a:t>
            </a:r>
          </a:p>
          <a:p>
            <a:pPr eaLnBrk="1" hangingPunct="1"/>
            <a:r>
              <a:rPr lang="en-US" dirty="0" smtClean="0"/>
              <a:t>25 continue  </a:t>
            </a:r>
            <a:r>
              <a:rPr lang="en-US" dirty="0" err="1" smtClean="0"/>
              <a:t>fortran</a:t>
            </a:r>
            <a:r>
              <a:rPr lang="en-US" smtClean="0"/>
              <a:t> “&amp;”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C321D-95FB-4F76-A67D-126FABA8C1E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FAB8F626-206C-47B4-84ED-C05A4277199F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13</a:t>
            </a:fld>
            <a:endParaRPr lang="en-US" dirty="0"/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0356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3DEF61FD-7909-47BD-BD2B-5AC0EF18AA1D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14</a:t>
            </a:fld>
            <a:endParaRPr lang="en-US" dirty="0"/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1380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6A4E8-324B-4D48-9BBB-6551EF3F42B1}" type="slidenum">
              <a:rPr lang="en-US"/>
              <a:pPr/>
              <a:t>15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C4D895-7BBB-458F-9524-A58DD4B50676}" type="slidenum">
              <a:rPr lang="en-US"/>
              <a:pPr/>
              <a:t>16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C7F88-D7A7-4EA9-966C-C405367DF9B1}" type="slidenum">
              <a:rPr lang="en-US"/>
              <a:pPr/>
              <a:t>17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E3140-3198-4D23-A334-6D7EF7EA6B28}" type="slidenum">
              <a:rPr lang="en-US"/>
              <a:pPr/>
              <a:t>18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5A5C9-8655-45B3-8B70-20D7C9C9A9C1}" type="slidenum">
              <a:rPr lang="en-US"/>
              <a:pPr/>
              <a:t>19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24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DA684E6-218E-4BE0-A6A6-4873A814462D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21</a:t>
            </a:fld>
            <a:endParaRPr lang="en-US" dirty="0"/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5476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1 will always deadlock, even if Sends are made non-blocking.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C5708E68-B255-45E2-806D-7CE2DC1677A0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22</a:t>
            </a:fld>
            <a:endParaRPr lang="en-US" dirty="0"/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6500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9A8FF691-AE8B-401E-A8DA-F838A8584691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5</a:t>
            </a:fld>
            <a:endParaRPr lang="en-US" dirty="0"/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728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Both</a:t>
            </a:r>
            <a:r>
              <a:rPr lang="en-US" baseline="0" dirty="0" smtClean="0">
                <a:latin typeface="Times New Roman" pitchFamily="-112" charset="0"/>
              </a:rPr>
              <a:t> send and receive are quite the same:  </a:t>
            </a:r>
          </a:p>
          <a:p>
            <a:r>
              <a:rPr lang="en-US" baseline="0" dirty="0" smtClean="0">
                <a:latin typeface="Times New Roman" pitchFamily="-112" charset="0"/>
              </a:rPr>
              <a:t>	Data description usually the same</a:t>
            </a:r>
          </a:p>
          <a:p>
            <a:r>
              <a:rPr lang="en-US" baseline="0" dirty="0" smtClean="0">
                <a:latin typeface="Times New Roman" pitchFamily="-112" charset="0"/>
              </a:rPr>
              <a:t>	Send has </a:t>
            </a:r>
            <a:r>
              <a:rPr lang="en-US" baseline="0" dirty="0" err="1" smtClean="0">
                <a:latin typeface="Times New Roman" pitchFamily="-112" charset="0"/>
              </a:rPr>
              <a:t>dest</a:t>
            </a:r>
            <a:r>
              <a:rPr lang="en-US" baseline="0" dirty="0" smtClean="0">
                <a:latin typeface="Times New Roman" pitchFamily="-112" charset="0"/>
              </a:rPr>
              <a:t>, </a:t>
            </a:r>
            <a:r>
              <a:rPr lang="en-US" baseline="0" dirty="0" err="1" smtClean="0">
                <a:latin typeface="Times New Roman" pitchFamily="-112" charset="0"/>
              </a:rPr>
              <a:t>Recv</a:t>
            </a:r>
            <a:r>
              <a:rPr lang="en-US" baseline="0" dirty="0" smtClean="0">
                <a:latin typeface="Times New Roman" pitchFamily="-112" charset="0"/>
              </a:rPr>
              <a:t> has source</a:t>
            </a:r>
          </a:p>
          <a:p>
            <a:r>
              <a:rPr lang="en-US" baseline="0" dirty="0" smtClean="0">
                <a:latin typeface="Times New Roman" pitchFamily="-112" charset="0"/>
              </a:rPr>
              <a:t>	Both require a tag for additional control</a:t>
            </a:r>
          </a:p>
          <a:p>
            <a:r>
              <a:rPr lang="en-US" baseline="0" dirty="0" smtClean="0">
                <a:latin typeface="Times New Roman" pitchFamily="-112" charset="0"/>
              </a:rPr>
              <a:t>	Both require a communicator</a:t>
            </a:r>
          </a:p>
          <a:p>
            <a:r>
              <a:rPr lang="en-US" baseline="0" dirty="0" smtClean="0">
                <a:latin typeface="Times New Roman" pitchFamily="-112" charset="0"/>
              </a:rPr>
              <a:t>	</a:t>
            </a:r>
            <a:r>
              <a:rPr lang="en-US" baseline="0" dirty="0" err="1" smtClean="0">
                <a:latin typeface="Times New Roman" pitchFamily="-112" charset="0"/>
              </a:rPr>
              <a:t>Recv</a:t>
            </a:r>
            <a:r>
              <a:rPr lang="en-US" baseline="0" dirty="0" smtClean="0">
                <a:latin typeface="Times New Roman" pitchFamily="-112" charset="0"/>
              </a:rPr>
              <a:t> has status information.</a:t>
            </a:r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91A64651-A6F6-42EC-9631-D8FC2B39F38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23</a:t>
            </a:fld>
            <a:endParaRPr lang="en-US" dirty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752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0D62323B-793E-4907-ACEC-CE046361A480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24</a:t>
            </a:fld>
            <a:endParaRPr lang="en-US" dirty="0"/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854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5A38C-1462-4AB3-938E-BA762AB54565}" type="slidenum">
              <a:rPr lang="en-US"/>
              <a:pPr/>
              <a:t>6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r>
              <a:rPr lang="en-US" altLang="en-US" dirty="0" smtClean="0"/>
              <a:t>change “call block</a:t>
            </a:r>
            <a:r>
              <a:rPr lang="en-US" altLang="en-US" baseline="0" dirty="0" smtClean="0"/>
              <a:t> until message is in buffer”  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E189A-EBFA-4B4D-9F29-BCF0097AD9CD}" type="slidenum">
              <a:rPr lang="en-US"/>
              <a:pPr/>
              <a:t>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4614C-2021-41A3-A8D6-151A605521B6}" type="slidenum">
              <a:rPr lang="en-US"/>
              <a:pPr/>
              <a:t>8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4614C-2021-41A3-A8D6-151A605521B6}" type="slidenum">
              <a:rPr lang="en-US"/>
              <a:pPr/>
              <a:t>9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06C85-4041-4646-AA0D-6767A0107A55}" type="slidenum">
              <a:rPr lang="en-US"/>
              <a:pPr/>
              <a:t>10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C09C2F54-CA23-4EF0-8473-2D9D74CC1B6B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11</a:t>
            </a:fld>
            <a:endParaRPr lang="en-US" dirty="0"/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240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1F046-1A8F-40A4-B867-B8E78D96163A}" type="slidenum">
              <a:rPr lang="en-US"/>
              <a:pPr/>
              <a:t>12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295400" y="6340475"/>
            <a:ext cx="2133600" cy="365125"/>
          </a:xfrm>
        </p:spPr>
        <p:txBody>
          <a:bodyPr/>
          <a:lstStyle/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954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667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Parallel Computing for</a:t>
            </a:r>
            <a:br>
              <a:rPr lang="en-US" sz="3200" dirty="0" smtClean="0"/>
            </a:br>
            <a:r>
              <a:rPr lang="en-US" sz="3200" dirty="0" smtClean="0"/>
              <a:t>Science &amp; Engineering</a:t>
            </a:r>
            <a:br>
              <a:rPr lang="en-US" sz="3200" dirty="0" smtClean="0"/>
            </a:br>
            <a:r>
              <a:rPr lang="en-US" sz="3200" dirty="0" smtClean="0"/>
              <a:t>Spring 2013:</a:t>
            </a:r>
            <a:br>
              <a:rPr lang="en-US" sz="3200" dirty="0" smtClean="0"/>
            </a:br>
            <a:r>
              <a:rPr lang="en-US" sz="3200" dirty="0" smtClean="0"/>
              <a:t>MPI point-to-point 1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Instructors:</a:t>
            </a:r>
          </a:p>
          <a:p>
            <a:r>
              <a:rPr lang="en-US" sz="2400" dirty="0"/>
              <a:t>Victor Eijkhout, Research Scientist, TACC</a:t>
            </a:r>
          </a:p>
          <a:p>
            <a:r>
              <a:rPr lang="en-US" sz="2400" dirty="0" smtClean="0"/>
              <a:t>Kent Milfeld, Research Associate, TACC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The 6 Basic MPI </a:t>
            </a:r>
            <a:r>
              <a:rPr lang="en-US" altLang="en-US" dirty="0" smtClean="0"/>
              <a:t>Call Summary</a:t>
            </a:r>
            <a:endParaRPr lang="en-US" alt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1"/>
            <a:ext cx="8686800" cy="1676400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en-US" altLang="en-US" sz="2400" dirty="0"/>
              <a:t>MPI is used to create parallel programs based on message passing</a:t>
            </a:r>
          </a:p>
          <a:p>
            <a:pPr marL="533400" indent="-533400"/>
            <a:r>
              <a:rPr lang="en-US" altLang="en-US" sz="2400" dirty="0"/>
              <a:t>Usually the same program is run on multiple processors</a:t>
            </a:r>
          </a:p>
          <a:p>
            <a:pPr marL="533400" indent="-533400"/>
            <a:r>
              <a:rPr lang="en-US" altLang="en-US" sz="2400" dirty="0"/>
              <a:t>The 6 basic calls in MPI </a:t>
            </a:r>
            <a:r>
              <a:rPr lang="en-US" altLang="en-US" sz="2400" dirty="0" smtClean="0"/>
              <a:t>are</a:t>
            </a:r>
            <a:endParaRPr lang="en-US" alt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304800" y="2971800"/>
            <a:ext cx="9906000" cy="315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Init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altLang="en-US" dirty="0" smtClean="0">
                <a:latin typeface="Courier New" pitchFamily="49" charset="0"/>
              </a:rPr>
              <a:t>&amp;</a:t>
            </a:r>
            <a:r>
              <a:rPr lang="en-US" altLang="en-US" dirty="0" err="1" smtClean="0">
                <a:latin typeface="Courier New" pitchFamily="49" charset="0"/>
              </a:rPr>
              <a:t>argc</a:t>
            </a:r>
            <a:r>
              <a:rPr lang="en-US" altLang="en-US" dirty="0" smtClean="0">
                <a:latin typeface="Courier New" pitchFamily="49" charset="0"/>
              </a:rPr>
              <a:t>, &amp;</a:t>
            </a:r>
            <a:r>
              <a:rPr lang="en-US" altLang="en-US" dirty="0" err="1" smtClean="0">
                <a:latin typeface="Courier New" pitchFamily="49" charset="0"/>
              </a:rPr>
              <a:t>argv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Comm_Rank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,&amp;myid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Comm_Size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,&amp;numprocs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Send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buffer,count,</a:t>
            </a:r>
            <a:r>
              <a:rPr kumimoji="0" lang="en-US" alt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MPI_TYPE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dest,tag,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Recv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buffer,count,</a:t>
            </a:r>
            <a:r>
              <a:rPr kumimoji="0" lang="en-US" alt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MPI_TYPE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src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tag,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,&amp;stat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Finalize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5562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MPI_TYPE</a:t>
            </a:r>
            <a:r>
              <a:rPr lang="en-US" altLang="en-US" dirty="0" smtClean="0"/>
              <a:t> is an MPI Parameter or User Data Type</a:t>
            </a:r>
          </a:p>
          <a:p>
            <a:r>
              <a:rPr lang="en-US" dirty="0" smtClean="0"/>
              <a:t>buffer is passed 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 smtClean="0">
                <a:ea typeface="굴림" pitchFamily="-112" charset="-127"/>
              </a:rPr>
              <a:t>MPI_SendRecv</a:t>
            </a:r>
            <a:endParaRPr lang="en-US" dirty="0" smtClean="0">
              <a:ea typeface="굴림" pitchFamily="-112" charset="-127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763000" cy="1143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SendRecv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senddat,sendcount,sendtype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dest,sendtag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		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recvdat,recvcount,recvtype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recvtag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		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comm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status)</a:t>
            </a:r>
          </a:p>
          <a:p>
            <a:pPr marL="0" indent="0" eaLnBrk="1" hangingPunct="1">
              <a:lnSpc>
                <a:spcPct val="70000"/>
              </a:lnSpc>
              <a:spcBef>
                <a:spcPts val="1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400" b="1" dirty="0" smtClean="0">
              <a:solidFill>
                <a:srgbClr val="000099"/>
              </a:solidFill>
              <a:latin typeface="Lucida Sans Unicode" pitchFamily="-112" charset="-52"/>
              <a:ea typeface="굴림" pitchFamily="-112" charset="-127"/>
            </a:endParaRPr>
          </a:p>
          <a:p>
            <a:pPr marL="0" indent="0" eaLnBrk="1" hangingPunct="1">
              <a:spcBef>
                <a:spcPts val="15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400" dirty="0" smtClean="0">
              <a:ea typeface="굴림" pitchFamily="-112" charset="-127"/>
            </a:endParaRPr>
          </a:p>
        </p:txBody>
      </p:sp>
      <p:sp>
        <p:nvSpPr>
          <p:cNvPr id="47109" name="Rectangle 2"/>
          <p:cNvSpPr txBox="1">
            <a:spLocks noChangeArrowheads="1"/>
          </p:cNvSpPr>
          <p:nvPr/>
        </p:nvSpPr>
        <p:spPr bwMode="auto">
          <a:xfrm>
            <a:off x="457200" y="3048000"/>
            <a:ext cx="8305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70000"/>
              </a:lnSpc>
              <a:spcBef>
                <a:spcPts val="15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</a:t>
            </a:r>
            <a:r>
              <a:rPr lang="en-US" sz="2000" dirty="0" smtClean="0"/>
              <a:t>Initiates send and receive at the same time.</a:t>
            </a:r>
          </a:p>
          <a:p>
            <a:pPr marL="0" lvl="1">
              <a:lnSpc>
                <a:spcPct val="70000"/>
              </a:lnSpc>
              <a:spcBef>
                <a:spcPts val="15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 smtClean="0"/>
              <a:t>  Completes when both send and receive buffers are safe to use</a:t>
            </a:r>
          </a:p>
          <a:p>
            <a:pPr marL="0" lvl="1">
              <a:lnSpc>
                <a:spcPct val="70000"/>
              </a:lnSpc>
              <a:spcBef>
                <a:spcPts val="15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Useful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for communications patterns where </a:t>
            </a:r>
            <a:r>
              <a:rPr lang="en-US" dirty="0" smtClean="0">
                <a:latin typeface="Calibri" pitchFamily="-112" charset="0"/>
                <a:ea typeface="굴림" pitchFamily="-112" charset="-127"/>
              </a:rPr>
              <a:t>each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node</a:t>
            </a:r>
            <a:b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  sends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receives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messages (two-way communication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).</a:t>
            </a:r>
            <a:b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</a:t>
            </a:r>
            <a:r>
              <a:rPr lang="en-US" dirty="0" smtClean="0">
                <a:latin typeface="Calibri" pitchFamily="-112" charset="0"/>
                <a:ea typeface="굴림" pitchFamily="-112" charset="-127"/>
              </a:rPr>
              <a:t>  Good for avoiding deadlock, implementing shifts/rings.</a:t>
            </a:r>
            <a:endParaRPr lang="en-US" dirty="0">
              <a:latin typeface="Calibri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Executes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a </a:t>
            </a:r>
            <a:r>
              <a:rPr lang="en-US" b="1" dirty="0" smtClean="0">
                <a:solidFill>
                  <a:srgbClr val="0070C0"/>
                </a:solidFill>
                <a:latin typeface="Calibri" pitchFamily="-112" charset="0"/>
                <a:ea typeface="굴림" pitchFamily="-112" charset="-127"/>
              </a:rPr>
              <a:t>standard mode</a:t>
            </a:r>
            <a:r>
              <a:rPr lang="en-US" b="1" dirty="0" smtClean="0">
                <a:solidFill>
                  <a:srgbClr val="FF0000"/>
                </a:solidFill>
                <a:latin typeface="Calibri" pitchFamily="-112" charset="0"/>
                <a:ea typeface="굴림" pitchFamily="-112" charset="-127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send &amp; receive 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operation for </a:t>
            </a:r>
            <a:r>
              <a:rPr lang="en-US" dirty="0" err="1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dest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and </a:t>
            </a:r>
            <a:r>
              <a:rPr lang="en-US" dirty="0" err="1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src</a:t>
            </a:r>
            <a:r>
              <a:rPr lang="en-US" dirty="0" smtClean="0">
                <a:latin typeface="Calibri" pitchFamily="-112" charset="0"/>
                <a:ea typeface="굴림" pitchFamily="-112" charset="-127"/>
              </a:rPr>
              <a:t>, respectively.</a:t>
            </a:r>
            <a:endParaRPr lang="en-US" dirty="0">
              <a:solidFill>
                <a:schemeClr val="tx1"/>
              </a:solidFill>
              <a:latin typeface="Calibri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The send and receive operations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use the same communicator, but have distinct 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tags.</a:t>
            </a:r>
            <a:endParaRPr lang="en-US" dirty="0">
              <a:solidFill>
                <a:schemeClr val="tx1"/>
              </a:solidFill>
              <a:latin typeface="Calibri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000" b="1" dirty="0">
              <a:solidFill>
                <a:srgbClr val="0000FF"/>
              </a:solidFill>
              <a:latin typeface="Andale Mono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b="1" dirty="0">
              <a:solidFill>
                <a:srgbClr val="000099"/>
              </a:solidFill>
              <a:latin typeface="Lucida Sans Unicode" pitchFamily="-112" charset="-52"/>
              <a:ea typeface="굴림" pitchFamily="-112" charset="-127"/>
            </a:endParaRPr>
          </a:p>
          <a:p>
            <a:pPr defTabSz="914400">
              <a:spcBef>
                <a:spcPts val="150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>
              <a:solidFill>
                <a:schemeClr val="tx1"/>
              </a:solidFill>
              <a:latin typeface="Calibri" pitchFamily="-112" charset="0"/>
              <a:ea typeface="굴림" pitchFamily="-112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/>
              <a:t>Bidirectional Communication with </a:t>
            </a:r>
            <a:r>
              <a:rPr lang="en-US" sz="3200" dirty="0" err="1"/>
              <a:t>MPI_Sendrecv</a:t>
            </a:r>
            <a:endParaRPr lang="en-US" sz="3200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3581400"/>
          </a:xfrm>
        </p:spPr>
        <p:txBody>
          <a:bodyPr/>
          <a:lstStyle/>
          <a:p>
            <a:r>
              <a:rPr lang="en-US" sz="2400" dirty="0" smtClean="0"/>
              <a:t>C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000" dirty="0" err="1">
                <a:latin typeface="Courier New" pitchFamily="49" charset="0"/>
              </a:rPr>
              <a:t>ierr</a:t>
            </a:r>
            <a:r>
              <a:rPr lang="en-US" sz="2000" dirty="0">
                <a:latin typeface="Courier New" pitchFamily="49" charset="0"/>
              </a:rPr>
              <a:t>=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</a:rPr>
              <a:t>MPI_Sendrecv</a:t>
            </a:r>
            <a:r>
              <a:rPr lang="en-US" sz="2000" dirty="0">
                <a:latin typeface="Courier New" pitchFamily="49" charset="0"/>
              </a:rPr>
              <a:t>(&amp;</a:t>
            </a:r>
            <a:r>
              <a:rPr lang="en-US" sz="2000" dirty="0" err="1">
                <a:latin typeface="Courier New" pitchFamily="49" charset="0"/>
              </a:rPr>
              <a:t>sb</a:t>
            </a:r>
            <a:r>
              <a:rPr lang="en-US" sz="2000" dirty="0">
                <a:latin typeface="Courier New" pitchFamily="49" charset="0"/>
              </a:rPr>
              <a:t>[0],</a:t>
            </a:r>
            <a:r>
              <a:rPr lang="en-US" sz="2000" dirty="0" err="1">
                <a:latin typeface="Courier New" pitchFamily="49" charset="0"/>
              </a:rPr>
              <a:t>scnt,stype,dest,stag</a:t>
            </a:r>
            <a:r>
              <a:rPr lang="en-US" sz="2000" dirty="0">
                <a:latin typeface="Courier New" pitchFamily="49" charset="0"/>
              </a:rPr>
              <a:t>, 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&amp;</a:t>
            </a:r>
            <a:r>
              <a:rPr lang="en-US" sz="2000" dirty="0" err="1">
                <a:latin typeface="Courier New" pitchFamily="49" charset="0"/>
              </a:rPr>
              <a:t>rb</a:t>
            </a:r>
            <a:r>
              <a:rPr lang="en-US" sz="2000" dirty="0">
                <a:latin typeface="Courier New" pitchFamily="49" charset="0"/>
              </a:rPr>
              <a:t>[0],</a:t>
            </a:r>
            <a:r>
              <a:rPr lang="en-US" sz="2000" dirty="0" err="1">
                <a:latin typeface="Courier New" pitchFamily="49" charset="0"/>
              </a:rPr>
              <a:t>rcnt,rtype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src,rtag</a:t>
            </a:r>
            <a:r>
              <a:rPr lang="en-US" sz="2000" dirty="0" smtClean="0">
                <a:latin typeface="Courier New" pitchFamily="49" charset="0"/>
              </a:rPr>
              <a:t>,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</a:t>
            </a:r>
            <a:r>
              <a:rPr lang="en-US" sz="1800" dirty="0" err="1" smtClean="0">
                <a:latin typeface="Courier New" pitchFamily="49" charset="0"/>
              </a:rPr>
              <a:t>MPI_COMM_WOLRD</a:t>
            </a:r>
            <a:r>
              <a:rPr lang="en-US" sz="2000" dirty="0" err="1" smtClean="0">
                <a:latin typeface="Courier New" pitchFamily="49" charset="0"/>
              </a:rPr>
              <a:t>,&amp;</a:t>
            </a:r>
            <a:r>
              <a:rPr lang="en-US" sz="2000" dirty="0" err="1">
                <a:latin typeface="Courier New" pitchFamily="49" charset="0"/>
              </a:rPr>
              <a:t>status</a:t>
            </a:r>
            <a:r>
              <a:rPr lang="en-US" sz="2000" dirty="0" smtClean="0">
                <a:latin typeface="Courier New" pitchFamily="49" charset="0"/>
              </a:rPr>
              <a:t>);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400" dirty="0"/>
              <a:t>Fortran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call </a:t>
            </a:r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</a:rPr>
              <a:t>MPI_Sendrecv</a:t>
            </a:r>
            <a:r>
              <a:rPr lang="en-US" sz="2000" dirty="0" smtClean="0">
                <a:latin typeface="Courier New" pitchFamily="49" charset="0"/>
              </a:rPr>
              <a:t>( </a:t>
            </a:r>
            <a:r>
              <a:rPr lang="en-US" sz="2000" dirty="0" err="1" smtClean="0">
                <a:latin typeface="Courier New" pitchFamily="49" charset="0"/>
              </a:rPr>
              <a:t>sb</a:t>
            </a:r>
            <a:r>
              <a:rPr lang="en-US" sz="2000" dirty="0" smtClean="0">
                <a:latin typeface="Courier New" pitchFamily="49" charset="0"/>
              </a:rPr>
              <a:t>,  </a:t>
            </a:r>
            <a:r>
              <a:rPr lang="en-US" sz="2000" dirty="0" err="1" smtClean="0">
                <a:latin typeface="Courier New" pitchFamily="49" charset="0"/>
              </a:rPr>
              <a:t>scnt,stype,dest,stag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</a:rPr>
              <a:t> 	                </a:t>
            </a:r>
            <a:r>
              <a:rPr lang="en-US" sz="2000" dirty="0" err="1" smtClean="0">
                <a:latin typeface="Courier New" pitchFamily="49" charset="0"/>
              </a:rPr>
              <a:t>rb</a:t>
            </a:r>
            <a:r>
              <a:rPr lang="en-US" sz="2000" dirty="0" smtClean="0">
                <a:latin typeface="Courier New" pitchFamily="49" charset="0"/>
              </a:rPr>
              <a:t>,  </a:t>
            </a:r>
            <a:r>
              <a:rPr lang="en-US" sz="2000" dirty="0" err="1" smtClean="0">
                <a:latin typeface="Courier New" pitchFamily="49" charset="0"/>
              </a:rPr>
              <a:t>rcnt,rtype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src,rtag</a:t>
            </a:r>
            <a:r>
              <a:rPr lang="en-US" sz="2000" dirty="0" smtClean="0">
                <a:latin typeface="Courier New" pitchFamily="49" charset="0"/>
              </a:rPr>
              <a:t>,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 </a:t>
            </a:r>
            <a:r>
              <a:rPr lang="en-US" sz="1800" dirty="0" smtClean="0">
                <a:latin typeface="Courier New" pitchFamily="49" charset="0"/>
              </a:rPr>
              <a:t>MPI_COMM_WOLRD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status,ierr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848600" cy="10207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Blocking </a:t>
            </a:r>
            <a:r>
              <a:rPr lang="en-US" dirty="0" err="1" smtClean="0">
                <a:ea typeface="굴림" pitchFamily="-112" charset="-127"/>
              </a:rPr>
              <a:t>vs</a:t>
            </a:r>
            <a:r>
              <a:rPr lang="en-US" dirty="0" smtClean="0">
                <a:ea typeface="굴림" pitchFamily="-112" charset="-127"/>
              </a:rPr>
              <a:t> Non-blocking</a:t>
            </a:r>
          </a:p>
        </p:txBody>
      </p:sp>
      <p:sp>
        <p:nvSpPr>
          <p:cNvPr id="45059" name="Text Placeholder 4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3811588" cy="63976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  <a:ea typeface="ＭＳ Ｐゴシック" pitchFamily="-112" charset="-128"/>
              </a:rPr>
              <a:t>Blocking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685800" y="2011362"/>
            <a:ext cx="3811588" cy="3951288"/>
          </a:xfrm>
        </p:spPr>
        <p:txBody>
          <a:bodyPr/>
          <a:lstStyle/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ea typeface="굴림" pitchFamily="-112" charset="-127"/>
              </a:rPr>
              <a:t>A blocking send routine will only return after it is </a:t>
            </a:r>
            <a:r>
              <a:rPr lang="en-US" sz="2000" i="1" dirty="0" smtClean="0">
                <a:ea typeface="굴림" pitchFamily="-112" charset="-127"/>
              </a:rPr>
              <a:t>safe</a:t>
            </a:r>
            <a:r>
              <a:rPr lang="en-US" sz="2000" dirty="0" smtClean="0">
                <a:ea typeface="굴림" pitchFamily="-112" charset="-127"/>
              </a:rPr>
              <a:t> to modify the </a:t>
            </a:r>
            <a:r>
              <a:rPr lang="en-US" sz="2000" dirty="0" smtClean="0">
                <a:solidFill>
                  <a:srgbClr val="0070C0"/>
                </a:solidFill>
                <a:ea typeface="굴림" pitchFamily="-112" charset="-127"/>
              </a:rPr>
              <a:t>data area</a:t>
            </a:r>
            <a:r>
              <a:rPr lang="en-US" sz="2000" dirty="0" smtClean="0">
                <a:ea typeface="굴림" pitchFamily="-112" charset="-127"/>
              </a:rPr>
              <a:t>.</a:t>
            </a: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 smtClean="0">
                <a:ea typeface="굴림" pitchFamily="-112" charset="-127"/>
              </a:rPr>
              <a:t>Safe</a:t>
            </a:r>
            <a:r>
              <a:rPr lang="en-US" sz="2000" dirty="0" smtClean="0">
                <a:ea typeface="굴림" pitchFamily="-112" charset="-127"/>
              </a:rPr>
              <a:t> means that modifications in the data area will not affect the data to be sent.</a:t>
            </a: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 smtClean="0">
                <a:ea typeface="굴림" pitchFamily="-112" charset="-127"/>
              </a:rPr>
              <a:t>A Safe send </a:t>
            </a:r>
            <a:r>
              <a:rPr lang="en-US" sz="2000" dirty="0" smtClean="0">
                <a:ea typeface="굴림" pitchFamily="-112" charset="-127"/>
              </a:rPr>
              <a:t>does not imply that the data was actually received.</a:t>
            </a: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ea typeface="굴림" pitchFamily="-112" charset="-127"/>
              </a:rPr>
              <a:t>A blocking send can be either synchronous or asynchronous.</a:t>
            </a:r>
          </a:p>
        </p:txBody>
      </p:sp>
      <p:sp>
        <p:nvSpPr>
          <p:cNvPr id="45061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3889375" cy="63976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4F81BD"/>
                </a:solidFill>
                <a:ea typeface="ＭＳ Ｐゴシック" pitchFamily="-112" charset="-128"/>
              </a:rPr>
              <a:t>Non-blocking</a:t>
            </a:r>
          </a:p>
        </p:txBody>
      </p:sp>
      <p:sp>
        <p:nvSpPr>
          <p:cNvPr id="45062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011362"/>
            <a:ext cx="3889375" cy="3951288"/>
          </a:xfrm>
        </p:spPr>
        <p:txBody>
          <a:bodyPr/>
          <a:lstStyle/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Send/receive routines return immediately. 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Non-blocking operations request the MPI library to perform the operation when possible.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It is </a:t>
            </a:r>
            <a:r>
              <a:rPr lang="en-US" sz="1900" b="1" dirty="0" smtClean="0">
                <a:solidFill>
                  <a:srgbClr val="0070C0"/>
                </a:solidFill>
                <a:ea typeface="굴림" pitchFamily="-112" charset="-127"/>
              </a:rPr>
              <a:t>unsafe </a:t>
            </a:r>
            <a:r>
              <a:rPr lang="en-US" sz="1900" dirty="0" smtClean="0">
                <a:solidFill>
                  <a:srgbClr val="0070C0"/>
                </a:solidFill>
                <a:ea typeface="굴림" pitchFamily="-112" charset="-127"/>
              </a:rPr>
              <a:t>to modify the data area</a:t>
            </a:r>
            <a:r>
              <a:rPr lang="en-US" sz="1900" dirty="0" smtClean="0">
                <a:ea typeface="굴림" pitchFamily="-112" charset="-127"/>
              </a:rPr>
              <a:t> until the requested operation has been performed. There are </a:t>
            </a:r>
            <a:r>
              <a:rPr lang="en-US" sz="1900" i="1" dirty="0" smtClean="0">
                <a:ea typeface="굴림" pitchFamily="-112" charset="-127"/>
              </a:rPr>
              <a:t>wait </a:t>
            </a:r>
            <a:r>
              <a:rPr lang="en-US" sz="1900" dirty="0" smtClean="0">
                <a:ea typeface="굴림" pitchFamily="-112" charset="-127"/>
              </a:rPr>
              <a:t>routines used to do this (</a:t>
            </a:r>
            <a:r>
              <a:rPr lang="en-US" sz="1900" dirty="0" err="1" smtClean="0">
                <a:ea typeface="굴림" pitchFamily="-112" charset="-127"/>
              </a:rPr>
              <a:t>MPI_Wait</a:t>
            </a:r>
            <a:r>
              <a:rPr lang="en-US" sz="1900" dirty="0" smtClean="0">
                <a:ea typeface="굴림" pitchFamily="-112" charset="-127"/>
              </a:rPr>
              <a:t>)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Primarily used to overlap computation with communication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ＭＳ Ｐゴシック" pitchFamily="-112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Blocking </a:t>
            </a:r>
            <a:r>
              <a:rPr lang="en-US" dirty="0" err="1" smtClean="0">
                <a:ea typeface="굴림" pitchFamily="-112" charset="-127"/>
              </a:rPr>
              <a:t>vs</a:t>
            </a:r>
            <a:r>
              <a:rPr lang="en-US" dirty="0" smtClean="0">
                <a:ea typeface="굴림" pitchFamily="-112" charset="-127"/>
              </a:rPr>
              <a:t> non-Blocking Routines</a:t>
            </a:r>
          </a:p>
        </p:txBody>
      </p:sp>
      <p:sp>
        <p:nvSpPr>
          <p:cNvPr id="46084" name="Text Box 33"/>
          <p:cNvSpPr txBox="1">
            <a:spLocks noChangeArrowheads="1"/>
          </p:cNvSpPr>
          <p:nvPr/>
        </p:nvSpPr>
        <p:spPr bwMode="auto">
          <a:xfrm>
            <a:off x="609600" y="4495800"/>
            <a:ext cx="77724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eaLnBrk="0" hangingPunct="0">
              <a:buClr>
                <a:srgbClr val="000099"/>
              </a:buCl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800">
                <a:solidFill>
                  <a:srgbClr val="000099"/>
                </a:solidFill>
                <a:latin typeface="Arial" charset="0"/>
                <a:ea typeface="굴림" pitchFamily="-112" charset="-127"/>
              </a:rPr>
              <a:t>request</a:t>
            </a:r>
            <a:r>
              <a:rPr lang="en-US" sz="1800">
                <a:solidFill>
                  <a:srgbClr val="000000"/>
                </a:solidFill>
                <a:latin typeface="Arial" charset="0"/>
                <a:ea typeface="굴림" pitchFamily="-112" charset="-127"/>
              </a:rPr>
              <a:t>: used by non-blocking send and receive operation.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581150"/>
          <a:ext cx="7772400" cy="2668904"/>
        </p:xfrm>
        <a:graphic>
          <a:graphicData uri="http://schemas.openxmlformats.org/drawingml/2006/table">
            <a:tbl>
              <a:tblPr/>
              <a:tblGrid>
                <a:gridCol w="2514600"/>
                <a:gridCol w="5257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Description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Syntax for C bindings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Blocking 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MPI_Send(buf, count, datatype, dest, tag, comm)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Non-blocking 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MPI_Isend(buf,count, datatype, dest, tag, comm, request)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Blocking receive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MPI_Recv(buf, count, datatype, source, tag, comm, status)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Non-blocking receive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MPI_Irecv(buf,count, datatype, source, tag, comm, request)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Wait for completion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ＭＳ Ｐゴシック" pitchFamily="-112" charset="-128"/>
                        </a:rPr>
                        <a:t>MPI_Wait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ＭＳ Ｐゴシック" pitchFamily="-112" charset="-128"/>
                        </a:rPr>
                        <a:t>(request, status)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dale Mono" pitchFamily="-112" charset="0"/>
                        <a:ea typeface="굴림" pitchFamily="-112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958B0-03CE-47CA-95E6-8F86D66EDCD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Non-blocking Communication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Non-blocking send</a:t>
            </a:r>
          </a:p>
          <a:p>
            <a:pPr lvl="1"/>
            <a:r>
              <a:rPr lang="en-US" altLang="en-US" sz="2000" dirty="0"/>
              <a:t>send call returns immediately</a:t>
            </a:r>
          </a:p>
          <a:p>
            <a:pPr lvl="1"/>
            <a:r>
              <a:rPr lang="en-US" altLang="en-US" sz="2000" dirty="0"/>
              <a:t>send actually occurs later</a:t>
            </a:r>
          </a:p>
          <a:p>
            <a:r>
              <a:rPr lang="en-US" altLang="en-US" sz="2400" dirty="0"/>
              <a:t>Non-blocking receive</a:t>
            </a:r>
          </a:p>
          <a:p>
            <a:pPr lvl="1"/>
            <a:r>
              <a:rPr lang="en-US" altLang="en-US" sz="2000" dirty="0"/>
              <a:t>receive call returns immediately </a:t>
            </a:r>
          </a:p>
          <a:p>
            <a:pPr lvl="1"/>
            <a:r>
              <a:rPr lang="en-US" altLang="en-US" sz="2000" dirty="0"/>
              <a:t>when received data is needed, call a wait subroutine </a:t>
            </a:r>
          </a:p>
          <a:p>
            <a:r>
              <a:rPr lang="en-US" altLang="en-US" sz="2400" dirty="0"/>
              <a:t>Non-blocking communication used to overlap communication with computation (and communication with communication!).</a:t>
            </a:r>
          </a:p>
          <a:p>
            <a:r>
              <a:rPr lang="en-US" altLang="en-US" sz="2400" dirty="0" smtClean="0"/>
              <a:t>Can be used to prevent deadlock. </a:t>
            </a:r>
            <a:endParaRPr lang="en-US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Non-blocking Send with </a:t>
            </a:r>
            <a:r>
              <a:rPr lang="en-US" altLang="en-US" dirty="0" err="1"/>
              <a:t>MPI_Isend</a:t>
            </a:r>
            <a:endParaRPr lang="en-US" altLang="en-US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MPI_Request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 request</a:t>
            </a:r>
            <a:r>
              <a:rPr lang="en-US" altLang="en-US" sz="2000" b="1" dirty="0">
                <a:latin typeface="Courier New" pitchFamily="49" charset="0"/>
              </a:rPr>
              <a:t>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MPI_Isend</a:t>
            </a:r>
            <a:r>
              <a:rPr lang="en-US" altLang="en-US" sz="2000" b="1" dirty="0" smtClean="0">
                <a:latin typeface="Courier New" pitchFamily="49" charset="0"/>
              </a:rPr>
              <a:t>(&amp;data, </a:t>
            </a:r>
            <a:r>
              <a:rPr lang="en-US" altLang="en-US" sz="2000" b="1" dirty="0">
                <a:latin typeface="Courier New" pitchFamily="49" charset="0"/>
              </a:rPr>
              <a:t>count,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            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dest</a:t>
            </a:r>
            <a:r>
              <a:rPr lang="en-US" altLang="en-US" sz="2000" b="1" dirty="0">
                <a:latin typeface="Courier New" pitchFamily="49" charset="0"/>
              </a:rPr>
              <a:t>, tag,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&amp;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Fortran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integer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endParaRPr lang="en-US" altLang="en-US" sz="2000" dirty="0">
              <a:solidFill>
                <a:srgbClr val="0070C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c</a:t>
            </a:r>
            <a:r>
              <a:rPr lang="en-US" altLang="en-US" sz="2000" b="1" dirty="0" smtClean="0">
                <a:latin typeface="Courier New" pitchFamily="49" charset="0"/>
              </a:rPr>
              <a:t>all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MPI_Isend</a:t>
            </a:r>
            <a:r>
              <a:rPr lang="en-US" altLang="en-US" sz="2000" b="1" dirty="0" smtClean="0">
                <a:latin typeface="Courier New" pitchFamily="49" charset="0"/>
              </a:rPr>
              <a:t>(   data, </a:t>
            </a:r>
            <a:r>
              <a:rPr lang="en-US" altLang="en-US" sz="2000" b="1" dirty="0">
                <a:latin typeface="Courier New" pitchFamily="49" charset="0"/>
              </a:rPr>
              <a:t>count,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           </a:t>
            </a:r>
            <a:r>
              <a:rPr lang="en-US" altLang="en-US" sz="2000" b="1" dirty="0" smtClean="0">
                <a:latin typeface="Courier New" pitchFamily="49" charset="0"/>
              </a:rPr>
              <a:t>   </a:t>
            </a:r>
            <a:r>
              <a:rPr lang="en-US" altLang="en-US" sz="2000" b="1" dirty="0" err="1" smtClean="0">
                <a:latin typeface="Courier New" pitchFamily="49" charset="0"/>
              </a:rPr>
              <a:t>dest</a:t>
            </a:r>
            <a:r>
              <a:rPr lang="en-US" altLang="en-US" sz="2000" b="1" dirty="0">
                <a:latin typeface="Courier New" pitchFamily="49" charset="0"/>
              </a:rPr>
              <a:t>, tag,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br>
              <a:rPr lang="en-US" altLang="en-US" sz="2000" b="1" dirty="0" smtClean="0">
                <a:latin typeface="Courier New" pitchFamily="49" charset="0"/>
              </a:rPr>
            </a:br>
            <a:endParaRPr lang="en-US" alt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dirty="0"/>
              <a:t> is </a:t>
            </a:r>
            <a:r>
              <a:rPr lang="en-US" altLang="en-US" sz="2400" dirty="0" smtClean="0"/>
              <a:t>the id for the message call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Don't use </a:t>
            </a:r>
            <a:r>
              <a:rPr lang="en-US" altLang="en-US" sz="2000" b="1" dirty="0" smtClean="0">
                <a:latin typeface="Courier New" pitchFamily="49" charset="0"/>
              </a:rPr>
              <a:t>data</a:t>
            </a:r>
            <a:r>
              <a:rPr lang="en-US" altLang="en-US" sz="2400" dirty="0" smtClean="0"/>
              <a:t> area until communication is complete </a:t>
            </a:r>
            <a:endParaRPr lang="en-US" alt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altLang="en-US" dirty="0"/>
              <a:t>Non-blocking Receive with </a:t>
            </a:r>
            <a:r>
              <a:rPr lang="en-US" altLang="en-US" dirty="0" err="1"/>
              <a:t>MPI_Irecv</a:t>
            </a:r>
            <a:endParaRPr lang="en-US" alt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MPI_Request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 request</a:t>
            </a:r>
            <a:r>
              <a:rPr lang="en-US" altLang="en-US" sz="2000" b="1" dirty="0">
                <a:latin typeface="Courier New" pitchFamily="49" charset="0"/>
              </a:rPr>
              <a:t>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MPI_Irecv</a:t>
            </a:r>
            <a:r>
              <a:rPr lang="en-US" altLang="en-US" sz="2000" b="1" dirty="0" smtClean="0">
                <a:latin typeface="Courier New" pitchFamily="49" charset="0"/>
              </a:rPr>
              <a:t>(&amp;data, count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,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            </a:t>
            </a:r>
            <a:r>
              <a:rPr lang="en-US" altLang="en-US" sz="2000" b="1" dirty="0" smtClean="0">
                <a:latin typeface="Courier New" pitchFamily="49" charset="0"/>
              </a:rPr>
              <a:t>source, tag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&amp;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Fortran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integer request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call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MPI_Irecv</a:t>
            </a:r>
            <a:r>
              <a:rPr lang="en-US" altLang="en-US" sz="2000" b="1" dirty="0" smtClean="0">
                <a:latin typeface="Courier New" pitchFamily="49" charset="0"/>
              </a:rPr>
              <a:t>(   data, count, </a:t>
            </a:r>
            <a:r>
              <a:rPr lang="en-US" altLang="en-US" sz="2000" b="1" dirty="0" err="1" smtClean="0">
                <a:latin typeface="Courier New" pitchFamily="49" charset="0"/>
              </a:rPr>
              <a:t>datatype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               source</a:t>
            </a:r>
            <a:r>
              <a:rPr lang="en-US" altLang="en-US" sz="2000" b="1" dirty="0">
                <a:latin typeface="Courier New" pitchFamily="49" charset="0"/>
              </a:rPr>
              <a:t>, tag,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br>
              <a:rPr lang="en-US" altLang="en-US" sz="2000" b="1" dirty="0" smtClean="0">
                <a:latin typeface="Courier New" pitchFamily="49" charset="0"/>
              </a:rPr>
            </a:br>
            <a:endParaRPr lang="en-US" alt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dirty="0" smtClean="0"/>
              <a:t> is an id for communication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Note: There is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no status parameter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Don't </a:t>
            </a:r>
            <a:r>
              <a:rPr lang="en-US" altLang="en-US" sz="2400" dirty="0"/>
              <a:t>use </a:t>
            </a:r>
            <a:r>
              <a:rPr lang="en-US" altLang="en-US" sz="2400" b="1" dirty="0" smtClean="0">
                <a:latin typeface="Courier New" pitchFamily="49" charset="0"/>
              </a:rPr>
              <a:t>data</a:t>
            </a:r>
            <a:r>
              <a:rPr lang="en-US" altLang="en-US" sz="2400" dirty="0" smtClean="0"/>
              <a:t> area until </a:t>
            </a:r>
            <a:r>
              <a:rPr lang="en-US" altLang="en-US" sz="2400" dirty="0"/>
              <a:t>communication is complete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err="1"/>
              <a:t>MPI_Wait</a:t>
            </a:r>
            <a:r>
              <a:rPr lang="en-US" altLang="en-US" dirty="0"/>
              <a:t>  Used to Complete Communication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800" dirty="0"/>
              <a:t> from </a:t>
            </a:r>
            <a:r>
              <a:rPr lang="en-US" altLang="en-US" sz="2400" b="1" dirty="0" err="1">
                <a:latin typeface="Courier New" pitchFamily="49" charset="0"/>
              </a:rPr>
              <a:t>MPI_Isend</a:t>
            </a:r>
            <a:r>
              <a:rPr lang="en-US" altLang="en-US" sz="2800" dirty="0"/>
              <a:t> or </a:t>
            </a:r>
            <a:r>
              <a:rPr lang="en-US" altLang="en-US" sz="2400" b="1" dirty="0" err="1">
                <a:latin typeface="Courier New" pitchFamily="49" charset="0"/>
              </a:rPr>
              <a:t>MPI_Irecv</a:t>
            </a:r>
            <a:endParaRPr lang="en-US" altLang="en-US" sz="2800" b="1" dirty="0"/>
          </a:p>
          <a:p>
            <a:pPr lvl="1"/>
            <a:r>
              <a:rPr lang="en-US" altLang="en-US" sz="2400" dirty="0"/>
              <a:t>the completion of a send operation indicates that the sender is now free to update the data in the send buffer</a:t>
            </a:r>
          </a:p>
          <a:p>
            <a:pPr lvl="1"/>
            <a:r>
              <a:rPr lang="en-US" altLang="en-US" sz="2400" dirty="0"/>
              <a:t>the completion of a receive operation indicates that the receive buffer contains the received message </a:t>
            </a:r>
          </a:p>
          <a:p>
            <a:r>
              <a:rPr lang="en-US" altLang="en-US" sz="2800" b="1" dirty="0" err="1">
                <a:solidFill>
                  <a:srgbClr val="0070C0"/>
                </a:solidFill>
                <a:latin typeface="Courier New" pitchFamily="49" charset="0"/>
              </a:rPr>
              <a:t>MPI_Wait</a:t>
            </a:r>
            <a:r>
              <a:rPr lang="en-US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en-US" sz="2800" dirty="0"/>
              <a:t>blocks until message specified by </a:t>
            </a:r>
            <a:r>
              <a:rPr lang="en-US" altLang="en-US" sz="2400" b="1" dirty="0">
                <a:latin typeface="Courier New" pitchFamily="49" charset="0"/>
              </a:rPr>
              <a:t>request</a:t>
            </a:r>
            <a:r>
              <a:rPr lang="en-US" altLang="en-US" sz="2800" dirty="0"/>
              <a:t> completes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MPI_Wait</a:t>
            </a:r>
            <a:r>
              <a:rPr lang="en-US" altLang="en-US" dirty="0"/>
              <a:t> Usage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C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MPI_Request</a:t>
            </a:r>
            <a:r>
              <a:rPr lang="en-US" altLang="en-US" sz="2400" b="1" dirty="0">
                <a:latin typeface="Courier New" pitchFamily="49" charset="0"/>
              </a:rPr>
              <a:t> request;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MPI_Status</a:t>
            </a:r>
            <a:r>
              <a:rPr lang="en-US" altLang="en-US" sz="2400" b="1" dirty="0">
                <a:latin typeface="Courier New" pitchFamily="49" charset="0"/>
              </a:rPr>
              <a:t> status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...</a:t>
            </a:r>
            <a:endParaRPr lang="en-US" altLang="en-US" sz="24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ierr</a:t>
            </a:r>
            <a:r>
              <a:rPr lang="en-US" altLang="en-US" sz="2400" b="1" dirty="0">
                <a:latin typeface="Courier New" pitchFamily="49" charset="0"/>
              </a:rPr>
              <a:t> =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MPI_Wait</a:t>
            </a:r>
            <a:r>
              <a:rPr lang="en-US" altLang="en-US" sz="2400" b="1" dirty="0">
                <a:latin typeface="Courier New" pitchFamily="49" charset="0"/>
              </a:rPr>
              <a:t>(&amp;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b="1" dirty="0">
                <a:latin typeface="Courier New" pitchFamily="49" charset="0"/>
              </a:rPr>
              <a:t>, &amp;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en-US" sz="2400" b="1" dirty="0" smtClean="0">
                <a:latin typeface="Courier New" pitchFamily="49" charset="0"/>
              </a:rPr>
              <a:t>)</a:t>
            </a:r>
          </a:p>
          <a:p>
            <a:pPr lvl="1">
              <a:buFont typeface="Wingding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r>
              <a:rPr lang="en-US" altLang="en-US" sz="2800" dirty="0"/>
              <a:t>Fortran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integer request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integer status(MPI_STATUS_SIZE</a:t>
            </a:r>
            <a:r>
              <a:rPr lang="en-US" altLang="en-US" sz="2400" b="1" dirty="0" smtClean="0">
                <a:latin typeface="Courier New" pitchFamily="49" charset="0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...</a:t>
            </a:r>
            <a:endParaRPr lang="en-US" altLang="en-US" sz="24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call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MPI_Wait</a:t>
            </a:r>
            <a:r>
              <a:rPr lang="en-US" altLang="en-US" sz="2400" b="1" dirty="0" smtClean="0">
                <a:latin typeface="Courier New" pitchFamily="49" charset="0"/>
              </a:rPr>
              <a:t>(  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b="1" dirty="0">
                <a:latin typeface="Courier New" pitchFamily="49" charset="0"/>
              </a:rPr>
              <a:t>, 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en-US" sz="2400" b="1" dirty="0">
                <a:latin typeface="Courier New" pitchFamily="49" charset="0"/>
              </a:rPr>
              <a:t>, </a:t>
            </a:r>
            <a:r>
              <a:rPr lang="en-US" altLang="en-US" sz="2400" b="1" dirty="0" err="1">
                <a:latin typeface="Courier New" pitchFamily="49" charset="0"/>
              </a:rPr>
              <a:t>ierr</a:t>
            </a:r>
            <a:r>
              <a:rPr lang="en-US" altLang="en-US" b="1" dirty="0">
                <a:latin typeface="Courier New" pitchFamily="49" charset="0"/>
              </a:rPr>
              <a:t>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would be simple if….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Processors would just send and receive, and the network would DWIM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send-ideal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31800"/>
            <a:ext cx="6781800" cy="31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3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Communication: Deadlock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5800" cy="46609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Clr>
                <a:srgbClr val="FF33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Deadlock 1 (always deadlocks)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other = 1-mytid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other,tag,MPI_COMM_WORLD,status,ierr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other,tag,MPI_COMM_WORLD,ierr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Clr>
                <a:srgbClr val="FF33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Deadlock 2 (deadlocks when system buffer is too small)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other = 1-mytid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other,tag,MPI_COMM_WORLD,ierr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other,tag,MPI_COMM_WORLD,status,ierr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EA954A6-66DC-4CA6-9007-1975678C7453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Communication: Solutions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915400" cy="4648200"/>
          </a:xfrm>
        </p:spPr>
        <p:txBody>
          <a:bodyPr>
            <a:normAutofit/>
          </a:bodyPr>
          <a:lstStyle/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Solution 1  (but this doesn’t allow bidirectional communication)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1,tag,MPI_COMM_WORLD,status,ierr)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0,tag,MPI_COMM_WORLD,ierr)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Solution 2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>
              <a:latin typeface="Andale Mono" pitchFamily="-112" charset="0"/>
              <a:ea typeface="굴림" pitchFamily="-112" charset="-127"/>
            </a:endParaRPr>
          </a:p>
          <a:p>
            <a:pPr marL="341313" indent="-341313"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other = 1-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mytid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sendbuf,sendcount,sendtype,other,sendtag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recvbuf,recvcount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recvtype,other,recvtag,MPI_COMM_WORLD,status,ierr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75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A2854C0-EE8F-4CC6-A1E8-03762C464260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Communication: Solutions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idx="1"/>
          </p:nvPr>
        </p:nvSpPr>
        <p:spPr>
          <a:xfrm>
            <a:off x="465746" y="1414330"/>
            <a:ext cx="7772400" cy="4876800"/>
          </a:xfrm>
        </p:spPr>
        <p:txBody>
          <a:bodyPr>
            <a:normAutofit/>
          </a:bodyPr>
          <a:lstStyle/>
          <a:p>
            <a:pPr marL="341313" indent="-341313" eaLnBrk="1" hangingPunct="1">
              <a:lnSpc>
                <a:spcPct val="80000"/>
              </a:lnSpc>
              <a:spcBef>
                <a:spcPts val="87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70C0"/>
                </a:solidFill>
                <a:ea typeface="굴림" pitchFamily="-112" charset="-127"/>
              </a:rPr>
              <a:t>Solution 3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other = 1-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mytid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other,tag,MPI_COMM_WORLD,req1,ierr)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other,tag,MPI_COMM_WORLD,req2,ierr)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MPI_Wait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req1,status,ierr)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MPI_Wait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req2,status,ierr)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2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5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2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5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87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Solution 4 (buffered sends are not part of this class)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MPI_BSend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  recvbuf,count,MPI_REAL,0,tag,MPI_COMM_WORLD,status,ierr)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MPI_BSend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  recvbuf,count,MPI_REAL,0,tag,MPI_COMM_WORLD,status,ierr)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C8552C0-902B-419B-8E80-218B2FAB1162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Communications Summary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6431810-04BC-4241-A3CC-5FD6DDB3111A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286000"/>
          <a:ext cx="6096000" cy="282257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112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CPU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CPU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Deadlock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Recv/Send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Recv/Send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Deadlock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Recv/Send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Isend/Irecv/Wait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Isend/Irecv/Wait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Bsend/Recv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Bsend/Recv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"/>
                <a:cs typeface="Arial"/>
              </a:rPr>
              <a:t>MPI_Wait</a:t>
            </a:r>
            <a:r>
              <a:rPr lang="en-US" dirty="0" smtClean="0"/>
              <a:t> : wait for one request</a:t>
            </a:r>
          </a:p>
          <a:p>
            <a:r>
              <a:rPr lang="en-US" dirty="0" err="1" smtClean="0">
                <a:latin typeface="Arial"/>
                <a:cs typeface="Arial"/>
              </a:rPr>
              <a:t>MPI_Waitall</a:t>
            </a:r>
            <a:r>
              <a:rPr lang="en-US" dirty="0" smtClean="0"/>
              <a:t> : wait for an array of requests, good for load balanced tasks, or when all needed</a:t>
            </a:r>
          </a:p>
          <a:p>
            <a:r>
              <a:rPr lang="en-US" dirty="0" err="1" smtClean="0">
                <a:latin typeface="Arial"/>
                <a:cs typeface="Arial"/>
              </a:rPr>
              <a:t>MPI_Waitany</a:t>
            </a:r>
            <a:r>
              <a:rPr lang="en-US" dirty="0" smtClean="0"/>
              <a:t> : wait for one in an array of requests, good for unbalanced tasks, or if they can be processed individually</a:t>
            </a:r>
          </a:p>
          <a:p>
            <a:r>
              <a:rPr lang="en-US" dirty="0" err="1" smtClean="0">
                <a:latin typeface="Arial"/>
                <a:cs typeface="Arial"/>
              </a:rPr>
              <a:t>MPI_Waitsome</a:t>
            </a:r>
            <a:r>
              <a:rPr lang="en-US" dirty="0" smtClean="0"/>
              <a:t> : wait for any number in an array, much like </a:t>
            </a:r>
            <a:r>
              <a:rPr lang="en-US" dirty="0" err="1" smtClean="0">
                <a:latin typeface="Arial"/>
                <a:cs typeface="Arial"/>
              </a:rPr>
              <a:t>MPI_Waitany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1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or RMA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121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would be nice to avoid that two-way orchestration: just write into another process’ memory or read from it</a:t>
            </a:r>
          </a:p>
          <a:p>
            <a:r>
              <a:rPr lang="en-US" sz="2000" dirty="0" smtClean="0"/>
              <a:t>Less overhead, easier to code</a:t>
            </a:r>
          </a:p>
        </p:txBody>
      </p:sp>
      <p:pic>
        <p:nvPicPr>
          <p:cNvPr id="3" name="Picture 2" descr="one-vs-tw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95600"/>
            <a:ext cx="7061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18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Target &amp; origin processes: origin issues the call, target does nothing explicit</a:t>
            </a:r>
          </a:p>
          <a:p>
            <a:r>
              <a:rPr lang="en-US" sz="2000" dirty="0" smtClean="0"/>
              <a:t>Window &amp; local memory: window is accessible to others</a:t>
            </a:r>
            <a:endParaRPr lang="en-US" sz="2000" dirty="0"/>
          </a:p>
        </p:txBody>
      </p:sp>
      <p:pic>
        <p:nvPicPr>
          <p:cNvPr id="7" name="Picture 6" descr="origin-targ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76400"/>
            <a:ext cx="41275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6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RMA concepts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Origin </a:t>
            </a:r>
            <a:r>
              <a:rPr lang="en-US" dirty="0" err="1" smtClean="0"/>
              <a:t>vs</a:t>
            </a:r>
            <a:r>
              <a:rPr lang="en-US" dirty="0" smtClean="0"/>
              <a:t> Target, window </a:t>
            </a:r>
            <a:r>
              <a:rPr lang="en-US" dirty="0" err="1" smtClean="0"/>
              <a:t>vs</a:t>
            </a:r>
            <a:r>
              <a:rPr lang="en-US" dirty="0" smtClean="0"/>
              <a:t> local </a:t>
            </a:r>
            <a:r>
              <a:rPr lang="en-US" dirty="0" err="1" smtClean="0"/>
              <a:t>mem</a:t>
            </a:r>
            <a:endParaRPr lang="en-US" dirty="0" smtClean="0"/>
          </a:p>
          <a:p>
            <a:r>
              <a:rPr lang="en-US" dirty="0" smtClean="0"/>
              <a:t>Actions: Put, Get, Accumulate</a:t>
            </a:r>
          </a:p>
          <a:p>
            <a:r>
              <a:rPr lang="en-US" dirty="0" smtClean="0"/>
              <a:t>Epoch: just like </a:t>
            </a:r>
            <a:r>
              <a:rPr lang="en-US" dirty="0" err="1" smtClean="0"/>
              <a:t>MPI_Wait</a:t>
            </a:r>
            <a:r>
              <a:rPr lang="en-US" dirty="0" smtClean="0"/>
              <a:t>: you have to make sure data has arrived</a:t>
            </a:r>
            <a:endParaRPr lang="en-US" dirty="0"/>
          </a:p>
        </p:txBody>
      </p:sp>
      <p:pic>
        <p:nvPicPr>
          <p:cNvPr id="10" name="Picture 9" descr="epo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71600"/>
            <a:ext cx="332664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50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 routines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600200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MPI_Win_create</a:t>
            </a:r>
            <a:r>
              <a:rPr lang="en-US" sz="2000" dirty="0"/>
              <a:t>(void *base, </a:t>
            </a:r>
            <a:r>
              <a:rPr lang="en-US" sz="2000" dirty="0" err="1"/>
              <a:t>MPI_Aint</a:t>
            </a:r>
            <a:r>
              <a:rPr lang="en-US" sz="2000" dirty="0"/>
              <a:t> size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disp_unit</a:t>
            </a:r>
            <a:r>
              <a:rPr lang="en-US" sz="2000" dirty="0"/>
              <a:t>, </a:t>
            </a:r>
            <a:r>
              <a:rPr lang="en-US" sz="2000" dirty="0" err="1"/>
              <a:t>MPI_Info</a:t>
            </a:r>
            <a:r>
              <a:rPr lang="en-US" sz="2000" dirty="0"/>
              <a:t> info</a:t>
            </a:r>
            <a:r>
              <a:rPr lang="en-US" sz="2000" dirty="0" smtClean="0"/>
              <a:t>, 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MPI_Comm</a:t>
            </a:r>
            <a:r>
              <a:rPr lang="en-US" sz="2000" dirty="0" smtClean="0"/>
              <a:t> </a:t>
            </a:r>
            <a:r>
              <a:rPr lang="en-US" sz="2000" dirty="0" err="1"/>
              <a:t>comm</a:t>
            </a:r>
            <a:r>
              <a:rPr lang="en-US" sz="2000" dirty="0"/>
              <a:t>, </a:t>
            </a:r>
            <a:r>
              <a:rPr lang="en-US" sz="2000" dirty="0" err="1" smtClean="0"/>
              <a:t>MPI_Win</a:t>
            </a:r>
            <a:r>
              <a:rPr lang="en-US" sz="2000" dirty="0" smtClean="0"/>
              <a:t> *win)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MPI_Get</a:t>
            </a:r>
            <a:r>
              <a:rPr lang="en-US" sz="2000" dirty="0"/>
              <a:t>( </a:t>
            </a:r>
            <a:r>
              <a:rPr lang="en-US" sz="2000" dirty="0" err="1"/>
              <a:t>origin_addr</a:t>
            </a:r>
            <a:r>
              <a:rPr lang="en-US" sz="2000" dirty="0"/>
              <a:t>, </a:t>
            </a:r>
            <a:r>
              <a:rPr lang="en-US" sz="2000" dirty="0" err="1"/>
              <a:t>origin_count</a:t>
            </a:r>
            <a:r>
              <a:rPr lang="en-US" sz="2000" dirty="0"/>
              <a:t>, </a:t>
            </a:r>
            <a:r>
              <a:rPr lang="en-US" sz="2000" dirty="0" err="1"/>
              <a:t>origin_datatype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</a:t>
            </a:r>
            <a:r>
              <a:rPr lang="en-US" sz="2000" dirty="0" err="1" smtClean="0"/>
              <a:t>target_rank</a:t>
            </a:r>
            <a:r>
              <a:rPr lang="en-US" sz="2000" dirty="0"/>
              <a:t>, </a:t>
            </a:r>
            <a:r>
              <a:rPr lang="en-US" sz="2000" dirty="0" err="1"/>
              <a:t>target_disp</a:t>
            </a:r>
            <a:r>
              <a:rPr lang="en-US" sz="2000" dirty="0"/>
              <a:t>, </a:t>
            </a:r>
            <a:r>
              <a:rPr lang="en-US" sz="2000" dirty="0" err="1"/>
              <a:t>target_count</a:t>
            </a:r>
            <a:r>
              <a:rPr lang="en-US" sz="2000" dirty="0"/>
              <a:t>, </a:t>
            </a:r>
            <a:r>
              <a:rPr lang="en-US" sz="2000" dirty="0" err="1"/>
              <a:t>target_datatype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win)</a:t>
            </a:r>
          </a:p>
          <a:p>
            <a:endParaRPr lang="en-US" sz="2000" dirty="0"/>
          </a:p>
          <a:p>
            <a:r>
              <a:rPr lang="en-US" sz="2000" dirty="0" err="1"/>
              <a:t>MPI_Win_fence</a:t>
            </a:r>
            <a:r>
              <a:rPr lang="en-US" sz="2000" dirty="0"/>
              <a:t>(</a:t>
            </a:r>
            <a:r>
              <a:rPr lang="en-US" sz="2000" dirty="0" err="1"/>
              <a:t>assert,win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MPI_Win_free</a:t>
            </a:r>
            <a:r>
              <a:rPr lang="en-US" sz="2000" dirty="0"/>
              <a:t>(</a:t>
            </a:r>
            <a:r>
              <a:rPr lang="en-US" sz="2000" dirty="0" err="1"/>
              <a:t>MPI_Win</a:t>
            </a:r>
            <a:r>
              <a:rPr lang="en-US" sz="2000" dirty="0"/>
              <a:t> *win)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5257800"/>
            <a:ext cx="552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of fences is one way to synchronize. There are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9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Data has to be somewhere: on one process or the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send-blocking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2743200"/>
            <a:ext cx="6779631" cy="34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75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Arial"/>
                <a:cs typeface="Arial"/>
              </a:rPr>
              <a:t>MPI_Win_fence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 err="1">
                <a:latin typeface="Arial"/>
                <a:cs typeface="Arial"/>
              </a:rPr>
              <a:t>assert,win</a:t>
            </a:r>
            <a:r>
              <a:rPr lang="en-US" sz="2000" dirty="0">
                <a:latin typeface="Arial"/>
                <a:cs typeface="Arial"/>
              </a:rPr>
              <a:t>) </a:t>
            </a:r>
          </a:p>
          <a:p>
            <a:r>
              <a:rPr lang="en-US" sz="2000" dirty="0" smtClean="0"/>
              <a:t>Assertions:</a:t>
            </a:r>
          </a:p>
          <a:p>
            <a:pPr lvl="1"/>
            <a:r>
              <a:rPr lang="en-US" sz="2000" dirty="0">
                <a:latin typeface="Arial"/>
                <a:cs typeface="Arial"/>
              </a:rPr>
              <a:t>MPI_MODE_NOSTORE 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MPI_MODE_NOPUT </a:t>
            </a:r>
            <a:endParaRPr lang="en-US" sz="2000" dirty="0">
              <a:latin typeface="Arial"/>
              <a:cs typeface="Arial"/>
            </a:endParaRPr>
          </a:p>
          <a:p>
            <a:pPr lvl="1"/>
            <a:r>
              <a:rPr lang="en-US" sz="2000" dirty="0" smtClean="0">
                <a:latin typeface="Arial"/>
                <a:cs typeface="Arial"/>
              </a:rPr>
              <a:t>MPI_MODE_NOPRECEDE </a:t>
            </a:r>
            <a:endParaRPr lang="en-US" sz="2000" dirty="0">
              <a:latin typeface="Arial"/>
              <a:cs typeface="Arial"/>
            </a:endParaRPr>
          </a:p>
          <a:p>
            <a:pPr lvl="1"/>
            <a:r>
              <a:rPr lang="en-US" sz="2000" dirty="0" smtClean="0">
                <a:latin typeface="Arial"/>
                <a:cs typeface="Arial"/>
              </a:rPr>
              <a:t>MPI_MODE_NOSUCCEED 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dirty="0" err="1" smtClean="0">
                <a:latin typeface="Arial"/>
                <a:cs typeface="Arial"/>
              </a:rPr>
              <a:t>MPI_Win_fence</a:t>
            </a:r>
            <a:r>
              <a:rPr lang="en-US" sz="2000" dirty="0">
                <a:latin typeface="Arial"/>
                <a:cs typeface="Arial"/>
              </a:rPr>
              <a:t>( </a:t>
            </a: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   (MPI_MODE_NOSTORE|MPI_MODE_NOPRECEDE</a:t>
            </a:r>
            <a:r>
              <a:rPr lang="en-US" sz="2000" dirty="0">
                <a:latin typeface="Arial"/>
                <a:cs typeface="Arial"/>
              </a:rPr>
              <a:t>), win); </a:t>
            </a:r>
            <a:endParaRPr lang="en-US" sz="2000" dirty="0">
              <a:effectLst/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87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 limitations</a:t>
            </a:r>
            <a:endParaRPr lang="en-US" dirty="0"/>
          </a:p>
        </p:txBody>
      </p:sp>
      <p:pic>
        <p:nvPicPr>
          <p:cNvPr id="5" name="Content Placeholder 4" descr="rma-limitations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" b="3197"/>
          <a:stretch/>
        </p:blipFill>
        <p:spPr>
          <a:xfrm>
            <a:off x="59275" y="1905000"/>
            <a:ext cx="9113366" cy="40931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81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target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2209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target does not do any communication calls, but is aware of the epoch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286000"/>
            <a:ext cx="4699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68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target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/>
          <a:lstStyle/>
          <a:p>
            <a:r>
              <a:rPr lang="en-US" dirty="0" smtClean="0"/>
              <a:t>The origin locks the target window, the target is not involved at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495800"/>
            <a:ext cx="9144000" cy="1801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143000"/>
            <a:ext cx="3517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40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target mode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30" y="1828800"/>
            <a:ext cx="88265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MPI_Win_create</a:t>
            </a:r>
            <a:r>
              <a:rPr lang="en-US" dirty="0"/>
              <a:t>(&amp;other_number,1,sizeof(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smtClean="0"/>
              <a:t>,MPI_INFO_NULL</a:t>
            </a:r>
            <a:r>
              <a:rPr lang="en-US" dirty="0"/>
              <a:t>,</a:t>
            </a:r>
            <a:r>
              <a:rPr lang="en-US" dirty="0" err="1"/>
              <a:t>comm</a:t>
            </a:r>
            <a:r>
              <a:rPr lang="en-US" dirty="0"/>
              <a:t>,&amp;</a:t>
            </a:r>
            <a:r>
              <a:rPr lang="en-US" dirty="0" err="1"/>
              <a:t>the_window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target;</a:t>
            </a:r>
            <a:endParaRPr lang="en-US" dirty="0"/>
          </a:p>
          <a:p>
            <a:r>
              <a:rPr lang="en-US" dirty="0"/>
              <a:t>    if (</a:t>
            </a:r>
            <a:r>
              <a:rPr lang="en-US" dirty="0" err="1" smtClean="0"/>
              <a:t>mytid</a:t>
            </a:r>
            <a:r>
              <a:rPr lang="en-US" dirty="0" smtClean="0"/>
              <a:t>!=target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MPI_Win_lock</a:t>
            </a:r>
            <a:r>
              <a:rPr lang="en-US" dirty="0"/>
              <a:t>(MPI_LOCK_SHARED,target,0,the_window);</a:t>
            </a:r>
          </a:p>
          <a:p>
            <a:r>
              <a:rPr lang="en-US" dirty="0"/>
              <a:t>        </a:t>
            </a:r>
            <a:r>
              <a:rPr lang="en-US" dirty="0" err="1"/>
              <a:t>MPI_Accumulate</a:t>
            </a:r>
            <a:r>
              <a:rPr lang="en-US" dirty="0"/>
              <a:t>(&amp;my_number,1,MPI_INT,target,0,1,MPI_INT,MPI_SUM,the_window);</a:t>
            </a:r>
          </a:p>
          <a:p>
            <a:r>
              <a:rPr lang="en-US" dirty="0"/>
              <a:t>        //sleep(1);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        </a:t>
            </a:r>
            <a:r>
              <a:rPr lang="en-US" dirty="0" err="1"/>
              <a:t>MPI_Win_unlock</a:t>
            </a:r>
            <a:r>
              <a:rPr lang="en-US" dirty="0"/>
              <a:t>(</a:t>
            </a:r>
            <a:r>
              <a:rPr lang="en-US" dirty="0" err="1"/>
              <a:t>target,the_window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MPI_Barrier</a:t>
            </a:r>
            <a:r>
              <a:rPr lang="en-US" dirty="0"/>
              <a:t>(</a:t>
            </a:r>
            <a:r>
              <a:rPr lang="en-US" dirty="0" err="1"/>
              <a:t>comm</a:t>
            </a:r>
            <a:r>
              <a:rPr lang="en-US" dirty="0"/>
              <a:t>);</a:t>
            </a:r>
          </a:p>
          <a:p>
            <a:r>
              <a:rPr lang="en-US" dirty="0"/>
              <a:t>    if (</a:t>
            </a:r>
            <a:r>
              <a:rPr lang="en-US" dirty="0" err="1"/>
              <a:t>mytid</a:t>
            </a:r>
            <a:r>
              <a:rPr lang="en-US" dirty="0"/>
              <a:t>==target)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("I got the following: %</a:t>
            </a:r>
            <a:r>
              <a:rPr lang="en-US" dirty="0" smtClean="0"/>
              <a:t>d\n”,</a:t>
            </a:r>
            <a:r>
              <a:rPr lang="en-US" dirty="0" err="1" smtClean="0"/>
              <a:t>other_number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MPI_Win_free</a:t>
            </a:r>
            <a:r>
              <a:rPr lang="en-US" dirty="0"/>
              <a:t>( &amp;</a:t>
            </a:r>
            <a:r>
              <a:rPr lang="en-US" dirty="0" err="1"/>
              <a:t>the_window</a:t>
            </a: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11719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Create a buffer and let the send data sit there until someone picks it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send-nonblocking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7000"/>
            <a:ext cx="6858000" cy="34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64008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Blocking Send/Receive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>
          <a:xfrm>
            <a:off x="76200" y="1404938"/>
            <a:ext cx="7694613" cy="1262062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1125"/>
              </a:spcBef>
              <a:buClr>
                <a:schemeClr val="tx1"/>
              </a:buCl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500" b="1" dirty="0" err="1" smtClean="0">
                <a:solidFill>
                  <a:srgbClr val="00B050"/>
                </a:solidFill>
                <a:latin typeface="Andale Mono" pitchFamily="-112" charset="0"/>
                <a:ea typeface="ＭＳ Ｐゴシック" pitchFamily="-112" charset="-128"/>
              </a:rPr>
              <a:t>MPI_</a:t>
            </a:r>
            <a:r>
              <a:rPr lang="en-US" sz="1500" b="1" dirty="0" err="1" smtClean="0">
                <a:solidFill>
                  <a:srgbClr val="00B050"/>
                </a:solidFill>
                <a:latin typeface="Andale Mono" pitchFamily="-112" charset="0"/>
                <a:ea typeface="굴림" pitchFamily="-112" charset="-127"/>
              </a:rPr>
              <a:t>Send</a:t>
            </a:r>
            <a:r>
              <a:rPr lang="en-US" sz="1500" b="1" dirty="0" smtClean="0">
                <a:latin typeface="Andale Mono" pitchFamily="-112" charset="0"/>
                <a:ea typeface="ＭＳ Ｐゴシック" pitchFamily="-112" charset="-128"/>
              </a:rPr>
              <a:t>(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buf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count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datatype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    </a:t>
            </a:r>
            <a:r>
              <a:rPr lang="en-US" sz="1500" b="1" dirty="0" err="1" smtClean="0">
                <a:solidFill>
                  <a:srgbClr val="7030A0"/>
                </a:solidFill>
                <a:latin typeface="Andale Mono" pitchFamily="-112" charset="0"/>
                <a:ea typeface="굴림" pitchFamily="-112" charset="-127"/>
              </a:rPr>
              <a:t>dest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tag, </a:t>
            </a:r>
            <a:r>
              <a:rPr lang="en-US" sz="1500" b="1" dirty="0" err="1" smtClean="0">
                <a:latin typeface="Andale Mono" pitchFamily="-112" charset="0"/>
                <a:ea typeface="굴림" pitchFamily="-112" charset="-127"/>
              </a:rPr>
              <a:t>comm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1250"/>
              </a:spcBef>
              <a:buClr>
                <a:schemeClr val="tx1"/>
              </a:buCl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500" b="1" dirty="0" err="1" smtClean="0">
                <a:solidFill>
                  <a:srgbClr val="C00000"/>
                </a:solidFill>
                <a:latin typeface="Andale Mono" pitchFamily="-112" charset="0"/>
                <a:ea typeface="ＭＳ Ｐゴシック" pitchFamily="-112" charset="-128"/>
              </a:rPr>
              <a:t>MPI_</a:t>
            </a:r>
            <a:r>
              <a:rPr lang="en-US" sz="1500" b="1" dirty="0" err="1" smtClean="0">
                <a:solidFill>
                  <a:srgbClr val="C00000"/>
                </a:solidFill>
                <a:latin typeface="Andale Mono" pitchFamily="-112" charset="0"/>
                <a:ea typeface="굴림" pitchFamily="-112" charset="-127"/>
              </a:rPr>
              <a:t>Recv</a:t>
            </a:r>
            <a:r>
              <a:rPr lang="en-US" sz="1500" b="1" dirty="0" smtClean="0">
                <a:latin typeface="Andale Mono" pitchFamily="-112" charset="0"/>
                <a:ea typeface="ＭＳ Ｐゴシック" pitchFamily="-112" charset="-128"/>
              </a:rPr>
              <a:t>(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buf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count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datatype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500" b="1" dirty="0" smtClean="0">
                <a:solidFill>
                  <a:srgbClr val="7030A0"/>
                </a:solidFill>
                <a:latin typeface="Andale Mono" pitchFamily="-112" charset="0"/>
                <a:ea typeface="굴림" pitchFamily="-112" charset="-127"/>
              </a:rPr>
              <a:t>source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tag, </a:t>
            </a:r>
            <a:r>
              <a:rPr lang="en-US" sz="1500" b="1" dirty="0" err="1" smtClean="0">
                <a:latin typeface="Andale Mono" pitchFamily="-112" charset="0"/>
                <a:ea typeface="굴림" pitchFamily="-112" charset="-127"/>
              </a:rPr>
              <a:t>comm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, status)</a:t>
            </a:r>
            <a:r>
              <a:rPr lang="en-US" sz="1500" b="1" dirty="0" smtClean="0">
                <a:latin typeface="Andale Mono" pitchFamily="-112" charset="0"/>
                <a:ea typeface="ＭＳ Ｐゴシック" pitchFamily="-112" charset="-128"/>
              </a:rPr>
              <a:t> </a:t>
            </a:r>
            <a:endParaRPr lang="en-US" sz="2000" dirty="0" smtClean="0"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12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ea typeface="ＭＳ Ｐゴシック" pitchFamily="-112" charset="-128"/>
              </a:rPr>
              <a:t>When MPI sends a message, it doesn’t just send the contents; </a:t>
            </a:r>
            <a:br>
              <a:rPr lang="en-US" sz="1600" b="1" dirty="0" smtClean="0">
                <a:ea typeface="ＭＳ Ｐゴシック" pitchFamily="-112" charset="-128"/>
              </a:rPr>
            </a:br>
            <a:r>
              <a:rPr lang="en-US" sz="1600" b="1" dirty="0" smtClean="0">
                <a:ea typeface="ＭＳ Ｐゴシック" pitchFamily="-112" charset="-128"/>
              </a:rPr>
              <a:t> it also sends an </a:t>
            </a:r>
            <a:r>
              <a:rPr lang="en-US" sz="1600" b="1" i="1" dirty="0" smtClean="0">
                <a:solidFill>
                  <a:schemeClr val="accent1"/>
                </a:solidFill>
                <a:ea typeface="ＭＳ Ｐゴシック" pitchFamily="-112" charset="-128"/>
              </a:rPr>
              <a:t>envelope</a:t>
            </a:r>
            <a:r>
              <a:rPr lang="en-US" sz="1600" b="1" dirty="0" smtClean="0">
                <a:ea typeface="ＭＳ Ｐゴシック" pitchFamily="-112" charset="-128"/>
              </a:rPr>
              <a:t> describing the contents: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1125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1800" b="1" dirty="0" smtClean="0">
              <a:ea typeface="ＭＳ Ｐゴシック" pitchFamily="-112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743200"/>
          <a:ext cx="6705600" cy="3291840"/>
        </p:xfrm>
        <a:graphic>
          <a:graphicData uri="http://schemas.openxmlformats.org/drawingml/2006/table">
            <a:tbl>
              <a:tblPr/>
              <a:tblGrid>
                <a:gridCol w="1752600"/>
                <a:gridCol w="49530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Argument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Description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itchFamily="-112" charset="0"/>
                        </a:rPr>
                        <a:t>buf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initial address of send/receive buffer (reference)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itchFamily="-112" charset="0"/>
                        </a:rPr>
                        <a:t>count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number of items to send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itchFamily="-112" charset="0"/>
                        </a:rPr>
                        <a:t>datatype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itchFamily="-112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data type of items to send/receive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-112" charset="0"/>
                        </a:rPr>
                        <a:t>dest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rank of task receiving the data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-112" charset="0"/>
                        </a:rPr>
                        <a:t>source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rank of task sending the data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tag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message ID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comm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communicator (set of exchange processors)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status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returns information on the message received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838200"/>
            <a:ext cx="157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Generic Syntax</a:t>
            </a:r>
            <a:endParaRPr lang="en-US" dirty="0"/>
          </a:p>
        </p:txBody>
      </p:sp>
      <p:grpSp>
        <p:nvGrpSpPr>
          <p:cNvPr id="2" name="Group 24"/>
          <p:cNvGrpSpPr/>
          <p:nvPr/>
        </p:nvGrpSpPr>
        <p:grpSpPr>
          <a:xfrm>
            <a:off x="6629400" y="457200"/>
            <a:ext cx="2514600" cy="1905000"/>
            <a:chOff x="6629400" y="457200"/>
            <a:chExt cx="2514600" cy="19050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781800" y="838200"/>
              <a:ext cx="990600" cy="838200"/>
            </a:xfrm>
            <a:prstGeom prst="rect">
              <a:avLst/>
            </a:pr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solidFill>
                    <a:srgbClr val="7030A0"/>
                  </a:solidFill>
                  <a:latin typeface="+mn-lt"/>
                  <a:ea typeface="+mn-ea"/>
                </a:rPr>
                <a:t>task 0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077200" y="838200"/>
              <a:ext cx="990600" cy="838200"/>
            </a:xfrm>
            <a:prstGeom prst="rect">
              <a:avLst/>
            </a:pr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solidFill>
                    <a:srgbClr val="7030A0"/>
                  </a:solidFill>
                  <a:latin typeface="+mn-lt"/>
                  <a:ea typeface="+mn-ea"/>
                </a:rPr>
                <a:t>task 1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6858000" y="1219200"/>
              <a:ext cx="8382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8153400" y="1219200"/>
              <a:ext cx="8382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10" name="TextBox 41"/>
            <p:cNvSpPr txBox="1">
              <a:spLocks noChangeArrowheads="1"/>
            </p:cNvSpPr>
            <p:nvPr/>
          </p:nvSpPr>
          <p:spPr bwMode="auto">
            <a:xfrm>
              <a:off x="6629400" y="457200"/>
              <a:ext cx="12458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solidFill>
                    <a:srgbClr val="00B050"/>
                  </a:solidFill>
                </a:rPr>
                <a:t>MPI_Send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42"/>
            <p:cNvSpPr txBox="1">
              <a:spLocks noChangeArrowheads="1"/>
            </p:cNvSpPr>
            <p:nvPr/>
          </p:nvSpPr>
          <p:spPr bwMode="auto">
            <a:xfrm>
              <a:off x="7926679" y="457200"/>
              <a:ext cx="121732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solidFill>
                    <a:srgbClr val="C00000"/>
                  </a:solidFill>
                </a:rPr>
                <a:t>MPI_Recv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7162800" y="1981200"/>
              <a:ext cx="1524000" cy="38100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</a:rPr>
                <a:t>network</a:t>
              </a:r>
            </a:p>
          </p:txBody>
        </p:sp>
        <p:cxnSp>
          <p:nvCxnSpPr>
            <p:cNvPr id="13" name="Shape 12"/>
            <p:cNvCxnSpPr>
              <a:cxnSpLocks noChangeShapeType="1"/>
              <a:stCxn id="8" idx="2"/>
              <a:endCxn id="12" idx="1"/>
            </p:cNvCxnSpPr>
            <p:nvPr/>
          </p:nvCxnSpPr>
          <p:spPr bwMode="auto">
            <a:xfrm rot="5400000">
              <a:off x="6896100" y="1790700"/>
              <a:ext cx="647700" cy="114300"/>
            </a:xfrm>
            <a:prstGeom prst="bentConnector4">
              <a:avLst>
                <a:gd name="adj1" fmla="val 35294"/>
                <a:gd name="adj2" fmla="val 300000"/>
              </a:avLst>
            </a:prstGeom>
            <a:noFill/>
            <a:ln w="25400">
              <a:solidFill>
                <a:srgbClr val="C00000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4" name="Shape 13"/>
            <p:cNvCxnSpPr>
              <a:cxnSpLocks noChangeShapeType="1"/>
              <a:stCxn id="12" idx="3"/>
              <a:endCxn id="9" idx="2"/>
            </p:cNvCxnSpPr>
            <p:nvPr/>
          </p:nvCxnSpPr>
          <p:spPr bwMode="auto">
            <a:xfrm flipH="1" flipV="1">
              <a:off x="8572500" y="1524000"/>
              <a:ext cx="114300" cy="647700"/>
            </a:xfrm>
            <a:prstGeom prst="bentConnector4">
              <a:avLst>
                <a:gd name="adj1" fmla="val -200000"/>
                <a:gd name="adj2" fmla="val 64706"/>
              </a:avLst>
            </a:prstGeom>
            <a:noFill/>
            <a:ln w="25400">
              <a:solidFill>
                <a:srgbClr val="C00000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24" name="TextBox 23"/>
          <p:cNvSpPr txBox="1"/>
          <p:nvPr/>
        </p:nvSpPr>
        <p:spPr>
          <a:xfrm>
            <a:off x="7052145" y="2590800"/>
            <a:ext cx="2091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Parts of a P-2-P</a:t>
            </a:r>
          </a:p>
          <a:p>
            <a:r>
              <a:rPr lang="en-US" dirty="0" smtClean="0"/>
              <a:t>Communication: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Data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7030A0"/>
                </a:solidFill>
              </a:rPr>
              <a:t>Send to/</a:t>
            </a:r>
            <a:r>
              <a:rPr lang="en-US" dirty="0" err="1" smtClean="0">
                <a:solidFill>
                  <a:srgbClr val="7030A0"/>
                </a:solidFill>
              </a:rPr>
              <a:t>Recv</a:t>
            </a:r>
            <a:r>
              <a:rPr lang="en-US" dirty="0" smtClean="0">
                <a:solidFill>
                  <a:srgbClr val="7030A0"/>
                </a:solidFill>
              </a:rPr>
              <a:t> from</a:t>
            </a:r>
          </a:p>
          <a:p>
            <a:r>
              <a:rPr lang="en-US" dirty="0" smtClean="0"/>
              <a:t>   Message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097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Details</a:t>
            </a:r>
            <a:endParaRPr lang="en-US" altLang="en-US" dirty="0"/>
          </a:p>
        </p:txBody>
      </p:sp>
      <p:graphicFrame>
        <p:nvGraphicFramePr>
          <p:cNvPr id="4" name="Group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299940"/>
              </p:ext>
            </p:extLst>
          </p:nvPr>
        </p:nvGraphicFramePr>
        <p:xfrm>
          <a:off x="533400" y="914400"/>
          <a:ext cx="8077200" cy="3179650"/>
        </p:xfrm>
        <a:graphic>
          <a:graphicData uri="http://schemas.openxmlformats.org/drawingml/2006/table">
            <a:tbl>
              <a:tblPr/>
              <a:tblGrid>
                <a:gridCol w="2057400"/>
                <a:gridCol w="6019800"/>
              </a:tblGrid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buffer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(address in C, name of array/value in Fortran)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 of source array (in elements, 1 for scalars)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58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datatype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Type: e.g.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MPI_INT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(C),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MPI_INTEGER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(F90),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MPI_DOUBLE_PRECISION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(F90),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MPI_DOUBLE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(C), etc.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urier New" pitchFamily="49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Rank (proc #) of source in communicator group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Message identifier (arbitrary integer)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communicator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of processors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status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Information about message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ierr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(argument in Fortran, returned in C)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4495800"/>
          <a:ext cx="8610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952"/>
                <a:gridCol w="3240248"/>
                <a:gridCol w="434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Fortran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>
                          <a:latin typeface="Courier New" pitchFamily="49" charset="0"/>
                        </a:rPr>
                        <a:t>MPI_Status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altLang="en-US" sz="1800" dirty="0" err="1" smtClean="0">
                          <a:latin typeface="Courier New" pitchFamily="49" charset="0"/>
                        </a:rPr>
                        <a:t>mystat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Courier New" pitchFamily="49" charset="0"/>
                        </a:rPr>
                        <a:t>integer</a:t>
                      </a:r>
                      <a:r>
                        <a:rPr lang="en-US" altLang="en-US" sz="1800" baseline="0" dirty="0" smtClean="0">
                          <a:latin typeface="Courier New" pitchFamily="49" charset="0"/>
                        </a:rPr>
                        <a:t> </a:t>
                      </a:r>
                      <a:r>
                        <a:rPr lang="en-US" altLang="en-US" sz="1800" baseline="0" dirty="0" err="1" smtClean="0">
                          <a:latin typeface="Courier New" pitchFamily="49" charset="0"/>
                        </a:rPr>
                        <a:t>my</a:t>
                      </a:r>
                      <a:r>
                        <a:rPr lang="en-US" altLang="en-US" sz="1800" dirty="0" err="1" smtClean="0">
                          <a:latin typeface="Courier New" pitchFamily="49" charset="0"/>
                        </a:rPr>
                        <a:t>stat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(</a:t>
                      </a:r>
                      <a:r>
                        <a:rPr lang="en-US" altLang="en-US" sz="1600" dirty="0" smtClean="0">
                          <a:latin typeface="Courier New" pitchFamily="49" charset="0"/>
                        </a:rPr>
                        <a:t>MPI_STATUS_SIZE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MPI_Datatype</a:t>
                      </a:r>
                      <a:r>
                        <a:rPr lang="en-US" altLang="en-US" sz="1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80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integer 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mytype</a:t>
                      </a:r>
                      <a:endParaRPr lang="en-US" altLang="en-US" sz="180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MPI_Comm</a:t>
                      </a: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mycomm</a:t>
                      </a: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integer 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mycomm</a:t>
                      </a:r>
                      <a:endParaRPr lang="en-US" altLang="en-US" sz="180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161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Language Example</a:t>
            </a:r>
            <a:endParaRPr lang="en-US" alt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C 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=</a:t>
            </a:r>
            <a:r>
              <a:rPr lang="en-US" altLang="en-US" sz="2000" b="1" dirty="0" err="1" smtClean="0">
                <a:latin typeface="Courier New" pitchFamily="49" charset="0"/>
              </a:rPr>
              <a:t>MPI_Send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&amp;a[0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]</a:t>
            </a:r>
            <a:r>
              <a:rPr lang="en-US" altLang="en-US" sz="2000" b="1" dirty="0">
                <a:latin typeface="Courier New" pitchFamily="49" charset="0"/>
              </a:rPr>
              <a:t>,</a:t>
            </a:r>
            <a:r>
              <a:rPr lang="en-US" altLang="en-US" sz="2000" b="1" dirty="0" err="1">
                <a:latin typeface="Courier New" pitchFamily="49" charset="0"/>
              </a:rPr>
              <a:t>cnt,type,dest,tag,com</a:t>
            </a:r>
            <a:r>
              <a:rPr lang="en-US" altLang="en-US" sz="2000" b="1" dirty="0" smtClean="0">
                <a:latin typeface="Courier New" pitchFamily="49" charset="0"/>
              </a:rPr>
              <a:t>);</a:t>
            </a:r>
          </a:p>
          <a:p>
            <a:r>
              <a:rPr lang="en-US" altLang="en-US" dirty="0" smtClean="0"/>
              <a:t>F 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call </a:t>
            </a:r>
            <a:r>
              <a:rPr lang="en-US" altLang="en-US" sz="2000" b="1" dirty="0" err="1">
                <a:latin typeface="Courier New" pitchFamily="49" charset="0"/>
              </a:rPr>
              <a:t>MPI_Send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a</a:t>
            </a:r>
            <a:r>
              <a:rPr lang="en-US" altLang="en-US" sz="2000" b="1" dirty="0" smtClean="0">
                <a:latin typeface="Courier New" pitchFamily="49" charset="0"/>
              </a:rPr>
              <a:t>,   </a:t>
            </a:r>
            <a:r>
              <a:rPr lang="en-US" altLang="en-US" sz="2000" b="1" dirty="0" err="1" smtClean="0">
                <a:latin typeface="Courier New" pitchFamily="49" charset="0"/>
              </a:rPr>
              <a:t>cnt</a:t>
            </a:r>
            <a:r>
              <a:rPr lang="en-US" altLang="en-US" sz="2000" b="1" dirty="0" err="1">
                <a:latin typeface="Courier New" pitchFamily="49" charset="0"/>
              </a:rPr>
              <a:t>,type,dest,tag,com,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br>
              <a:rPr lang="en-US" altLang="en-US" sz="2000" b="1" dirty="0" smtClean="0">
                <a:latin typeface="Courier New" pitchFamily="49" charset="0"/>
              </a:rPr>
            </a:br>
            <a:endParaRPr lang="en-US" altLang="en-US" sz="2000" b="1" dirty="0" smtClean="0">
              <a:latin typeface="Courier New" pitchFamily="49" charset="0"/>
            </a:endParaRPr>
          </a:p>
          <a:p>
            <a:r>
              <a:rPr lang="en-US" altLang="en-US" dirty="0" smtClean="0"/>
              <a:t>C </a:t>
            </a:r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=</a:t>
            </a:r>
            <a:r>
              <a:rPr lang="en-US" altLang="en-US" sz="2000" b="1" dirty="0" err="1" smtClean="0">
                <a:latin typeface="Courier New" pitchFamily="49" charset="0"/>
              </a:rPr>
              <a:t>MPI_Recv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&amp;b[0]</a:t>
            </a:r>
            <a:r>
              <a:rPr lang="en-US" altLang="en-US" sz="2000" b="1" dirty="0" smtClean="0">
                <a:latin typeface="Courier New" pitchFamily="49" charset="0"/>
              </a:rPr>
              <a:t>,</a:t>
            </a:r>
            <a:r>
              <a:rPr lang="en-US" altLang="en-US" sz="2000" b="1" dirty="0" err="1" smtClean="0">
                <a:latin typeface="Courier New" pitchFamily="49" charset="0"/>
              </a:rPr>
              <a:t>cnt,type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  <a:r>
              <a:rPr lang="en-US" altLang="en-US" sz="2000" b="1" dirty="0" err="1" smtClean="0">
                <a:latin typeface="Courier New" pitchFamily="49" charset="0"/>
              </a:rPr>
              <a:t>src,tag,com,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&amp;status</a:t>
            </a:r>
            <a:r>
              <a:rPr lang="en-US" altLang="en-US" sz="2000" b="1" dirty="0" smtClean="0">
                <a:latin typeface="Courier New" pitchFamily="49" charset="0"/>
              </a:rPr>
              <a:t>);</a:t>
            </a:r>
          </a:p>
          <a:p>
            <a:r>
              <a:rPr lang="en-US" altLang="en-US" dirty="0" smtClean="0"/>
              <a:t>F </a:t>
            </a:r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call </a:t>
            </a:r>
            <a:r>
              <a:rPr lang="en-US" altLang="en-US" sz="2000" b="1" dirty="0" err="1" smtClean="0">
                <a:latin typeface="Courier New" pitchFamily="49" charset="0"/>
              </a:rPr>
              <a:t>MPI_Recv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b</a:t>
            </a:r>
            <a:r>
              <a:rPr lang="en-US" altLang="en-US" sz="2000" b="1" dirty="0" smtClean="0">
                <a:latin typeface="Courier New" pitchFamily="49" charset="0"/>
              </a:rPr>
              <a:t>,   </a:t>
            </a:r>
            <a:r>
              <a:rPr lang="en-US" altLang="en-US" sz="2000" b="1" dirty="0" err="1" smtClean="0">
                <a:latin typeface="Courier New" pitchFamily="49" charset="0"/>
              </a:rPr>
              <a:t>cnt,type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  <a:r>
              <a:rPr lang="en-US" altLang="en-US" sz="2000" b="1" dirty="0" err="1" smtClean="0">
                <a:latin typeface="Courier New" pitchFamily="49" charset="0"/>
              </a:rPr>
              <a:t>src,tag,com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status</a:t>
            </a:r>
            <a:r>
              <a:rPr lang="en-US" altLang="en-US" sz="2000" b="1" dirty="0" err="1" smtClean="0">
                <a:latin typeface="Courier New" pitchFamily="49" charset="0"/>
              </a:rPr>
              <a:t>,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endParaRPr lang="en-US" altLang="en-US" sz="2000" b="1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dirty="0"/>
              <a:t>Call blocks until</a:t>
            </a:r>
            <a:r>
              <a:rPr lang="en-US" altLang="en-US" dirty="0" smtClean="0"/>
              <a:t> send data of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has been sent or copied to a buffer.  </a:t>
            </a:r>
            <a:r>
              <a:rPr lang="en-US" altLang="en-US" dirty="0" err="1" smtClean="0"/>
              <a:t>Recv’s</a:t>
            </a:r>
            <a:r>
              <a:rPr lang="en-US" altLang="en-US" dirty="0" smtClean="0"/>
              <a:t> block until data is in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303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P-2-P Example</a:t>
            </a:r>
            <a:endParaRPr lang="en-US" altLang="en-US" dirty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228600" y="1143000"/>
            <a:ext cx="9296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=MPI_COMM_WORLD;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npes,iam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=-1,ierr;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,&amp;npes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=%d\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n",iam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56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P-2-P Example</a:t>
            </a:r>
            <a:endParaRPr lang="en-US" altLang="en-US" dirty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228600" y="1143000"/>
            <a:ext cx="9296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=MPI_COMM_WORLD;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MPI_Status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status; 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npes,iam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=-1,ierr,irec=-1;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,&amp;npes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1,MPI_INT, 1,9,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==1)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(&amp;irec,1,MPI_INT, 0,9,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Comm,&amp;status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=%d, received=%d\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n",iam,irec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19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5282</TotalTime>
  <Words>1915</Words>
  <Application>Microsoft Macintosh PowerPoint</Application>
  <PresentationFormat>On-screen Show (4:3)</PresentationFormat>
  <Paragraphs>417</Paragraphs>
  <Slides>34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Parallel Computing for Science &amp; Engineering Spring 2013: MPI point-to-point 1</vt:lpstr>
      <vt:lpstr>Life would be simple if….</vt:lpstr>
      <vt:lpstr>Unfortunately</vt:lpstr>
      <vt:lpstr>Non-blocking solution</vt:lpstr>
      <vt:lpstr>Blocking Send/Receive</vt:lpstr>
      <vt:lpstr>Details</vt:lpstr>
      <vt:lpstr>Language Example</vt:lpstr>
      <vt:lpstr>P-2-P Example</vt:lpstr>
      <vt:lpstr>P-2-P Example</vt:lpstr>
      <vt:lpstr>The 6 Basic MPI Call Summary</vt:lpstr>
      <vt:lpstr>MPI_SendRecv</vt:lpstr>
      <vt:lpstr>Bidirectional Communication with MPI_Sendrecv</vt:lpstr>
      <vt:lpstr>Blocking vs Non-blocking</vt:lpstr>
      <vt:lpstr>Blocking vs non-Blocking Routines</vt:lpstr>
      <vt:lpstr>Non-blocking Communication</vt:lpstr>
      <vt:lpstr>Non-blocking Send with MPI_Isend</vt:lpstr>
      <vt:lpstr>Non-blocking Receive with MPI_Irecv</vt:lpstr>
      <vt:lpstr>MPI_Wait  Used to Complete Communication</vt:lpstr>
      <vt:lpstr>MPI_Wait Usage</vt:lpstr>
      <vt:lpstr>Nonblocking Examples</vt:lpstr>
      <vt:lpstr>Two-way Communication: Deadlock</vt:lpstr>
      <vt:lpstr>Two-way Communication: Solutions</vt:lpstr>
      <vt:lpstr>Two-way Communication: Solutions</vt:lpstr>
      <vt:lpstr>Two-way Communications Summary</vt:lpstr>
      <vt:lpstr>Wait types</vt:lpstr>
      <vt:lpstr>One-Sided or RMA</vt:lpstr>
      <vt:lpstr>One-Sided concepts</vt:lpstr>
      <vt:lpstr>More RMA concepts</vt:lpstr>
      <vt:lpstr>RMA routines</vt:lpstr>
      <vt:lpstr>Fences</vt:lpstr>
      <vt:lpstr>RMA limitations</vt:lpstr>
      <vt:lpstr>Active target synchronization</vt:lpstr>
      <vt:lpstr>Passive target synchronization</vt:lpstr>
      <vt:lpstr>Passive target mode example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hedda</dc:creator>
  <cp:lastModifiedBy>Victor Eijkhout</cp:lastModifiedBy>
  <cp:revision>234</cp:revision>
  <cp:lastPrinted>2013-03-19T14:23:36Z</cp:lastPrinted>
  <dcterms:created xsi:type="dcterms:W3CDTF">2009-01-28T21:14:34Z</dcterms:created>
  <dcterms:modified xsi:type="dcterms:W3CDTF">2013-03-19T14:23:40Z</dcterms:modified>
</cp:coreProperties>
</file>