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94" r:id="rId2"/>
    <p:sldId id="291" r:id="rId3"/>
    <p:sldId id="292" r:id="rId4"/>
    <p:sldId id="293" r:id="rId5"/>
    <p:sldId id="259" r:id="rId6"/>
    <p:sldId id="260" r:id="rId7"/>
    <p:sldId id="261" r:id="rId8"/>
    <p:sldId id="262" r:id="rId9"/>
    <p:sldId id="263" r:id="rId10"/>
    <p:sldId id="285" r:id="rId11"/>
    <p:sldId id="264" r:id="rId12"/>
    <p:sldId id="265" r:id="rId13"/>
    <p:sldId id="266" r:id="rId14"/>
    <p:sldId id="286" r:id="rId15"/>
    <p:sldId id="288" r:id="rId16"/>
    <p:sldId id="268" r:id="rId17"/>
    <p:sldId id="269" r:id="rId18"/>
    <p:sldId id="270" r:id="rId19"/>
    <p:sldId id="271" r:id="rId20"/>
    <p:sldId id="295" r:id="rId21"/>
    <p:sldId id="296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1" r:id="rId31"/>
    <p:sldId id="280" r:id="rId32"/>
    <p:sldId id="290" r:id="rId33"/>
    <p:sldId id="282" r:id="rId34"/>
    <p:sldId id="283" r:id="rId35"/>
    <p:sldId id="284" r:id="rId36"/>
    <p:sldId id="289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3BF2BA9-4519-4406-BDB9-3049186EFFAE}" type="datetimeFigureOut">
              <a:rPr lang="en-US" smtClean="0"/>
              <a:pPr/>
              <a:t>4/4/13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CA89D60-6F87-492C-BE3C-73C80457F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5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0" Type="http://schemas.openxmlformats.org/officeDocument/2006/relationships/hyperlink" Target="http://en.wikipedia.org/wiki/SuperH" TargetMode="External"/><Relationship Id="rId21" Type="http://schemas.openxmlformats.org/officeDocument/2006/relationships/hyperlink" Target="http://en.wikipedia.org/wiki/VAX" TargetMode="External"/><Relationship Id="rId22" Type="http://schemas.openxmlformats.org/officeDocument/2006/relationships/hyperlink" Target="http://en.wikipedia.org/wiki/PDP-11" TargetMode="External"/><Relationship Id="rId23" Type="http://schemas.openxmlformats.org/officeDocument/2006/relationships/hyperlink" Target="http://en.wikipedia.org/wiki/Motorola_6800" TargetMode="External"/><Relationship Id="rId24" Type="http://schemas.openxmlformats.org/officeDocument/2006/relationships/hyperlink" Target="http://en.wikipedia.org/wiki/68k" TargetMode="External"/><Relationship Id="rId25" Type="http://schemas.openxmlformats.org/officeDocument/2006/relationships/hyperlink" Target="http://en.wikipedia.org/wiki/Microblaze" TargetMode="External"/><Relationship Id="rId26" Type="http://schemas.openxmlformats.org/officeDocument/2006/relationships/hyperlink" Target="http://en.wikipedia.org/wiki/IBM_POWER" TargetMode="External"/><Relationship Id="rId27" Type="http://schemas.openxmlformats.org/officeDocument/2006/relationships/hyperlink" Target="http://en.wikipedia.org/wiki/System/360" TargetMode="External"/><Relationship Id="rId28" Type="http://schemas.openxmlformats.org/officeDocument/2006/relationships/hyperlink" Target="http://en.wikipedia.org/wiki/System/370" TargetMode="External"/><Relationship Id="rId29" Type="http://schemas.openxmlformats.org/officeDocument/2006/relationships/hyperlink" Target="http://en.wikipedia.org/wiki/ESA/390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en.wikipedia.org/wiki/Place_value" TargetMode="External"/><Relationship Id="rId4" Type="http://schemas.openxmlformats.org/officeDocument/2006/relationships/hyperlink" Target="http://en.wikipedia.org/wiki/Word_(data_type)" TargetMode="External"/><Relationship Id="rId5" Type="http://schemas.openxmlformats.org/officeDocument/2006/relationships/hyperlink" Target="http://en.wikipedia.org/wiki/Byte" TargetMode="External"/><Relationship Id="rId30" Type="http://schemas.openxmlformats.org/officeDocument/2006/relationships/hyperlink" Target="http://en.wikipedia.org/wiki/Z/Architecture" TargetMode="External"/><Relationship Id="rId31" Type="http://schemas.openxmlformats.org/officeDocument/2006/relationships/hyperlink" Target="http://en.wikipedia.org/wiki/PDP-10" TargetMode="External"/><Relationship Id="rId32" Type="http://schemas.openxmlformats.org/officeDocument/2006/relationships/hyperlink" Target="http://en.wikipedia.org/wiki/SPARC" TargetMode="External"/><Relationship Id="rId9" Type="http://schemas.openxmlformats.org/officeDocument/2006/relationships/hyperlink" Target="http://en.wikipedia.org/wiki/MOS_Technology_6502" TargetMode="External"/><Relationship Id="rId6" Type="http://schemas.openxmlformats.org/officeDocument/2006/relationships/hyperlink" Target="http://en.wikipedia.org/wiki/Bit" TargetMode="External"/><Relationship Id="rId7" Type="http://schemas.openxmlformats.org/officeDocument/2006/relationships/hyperlink" Target="http://en.wikipedia.org/wiki/X86" TargetMode="External"/><Relationship Id="rId8" Type="http://schemas.openxmlformats.org/officeDocument/2006/relationships/hyperlink" Target="http://en.wikipedia.org/wiki/X86-64" TargetMode="External"/><Relationship Id="rId33" Type="http://schemas.openxmlformats.org/officeDocument/2006/relationships/hyperlink" Target="http://en.wikipedia.org/wiki/ARM_architecture" TargetMode="External"/><Relationship Id="rId34" Type="http://schemas.openxmlformats.org/officeDocument/2006/relationships/hyperlink" Target="http://en.wikipedia.org/wiki/PowerPC" TargetMode="External"/><Relationship Id="rId35" Type="http://schemas.openxmlformats.org/officeDocument/2006/relationships/hyperlink" Target="http://en.wikipedia.org/wiki/Power_Architecture" TargetMode="External"/><Relationship Id="rId10" Type="http://schemas.openxmlformats.org/officeDocument/2006/relationships/hyperlink" Target="http://en.wikipedia.org/wiki/65802" TargetMode="External"/><Relationship Id="rId11" Type="http://schemas.openxmlformats.org/officeDocument/2006/relationships/hyperlink" Target="http://en.wikipedia.org/wiki/65C816" TargetMode="External"/><Relationship Id="rId12" Type="http://schemas.openxmlformats.org/officeDocument/2006/relationships/hyperlink" Target="http://en.wikipedia.org/wiki/Z80" TargetMode="External"/><Relationship Id="rId13" Type="http://schemas.openxmlformats.org/officeDocument/2006/relationships/hyperlink" Target="http://en.wikipedia.org/wiki/Z180" TargetMode="External"/><Relationship Id="rId14" Type="http://schemas.openxmlformats.org/officeDocument/2006/relationships/hyperlink" Target="http://en.wikipedia.org/wiki/EZ80" TargetMode="External"/><Relationship Id="rId15" Type="http://schemas.openxmlformats.org/officeDocument/2006/relationships/hyperlink" Target="http://en.wikipedia.org/wiki/MCS-48" TargetMode="External"/><Relationship Id="rId16" Type="http://schemas.openxmlformats.org/officeDocument/2006/relationships/hyperlink" Target="http://en.wikipedia.org/wiki/8051" TargetMode="External"/><Relationship Id="rId17" Type="http://schemas.openxmlformats.org/officeDocument/2006/relationships/hyperlink" Target="http://en.wikipedia.org/wiki/DEC_Alpha" TargetMode="External"/><Relationship Id="rId18" Type="http://schemas.openxmlformats.org/officeDocument/2006/relationships/hyperlink" Target="http://en.wikipedia.org/wiki/Altera" TargetMode="External"/><Relationship Id="rId19" Type="http://schemas.openxmlformats.org/officeDocument/2006/relationships/hyperlink" Target="http://en.wikipedia.org/wiki/Atmel_AVR" TargetMode="Externa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Check  Single and Section have implied barrier.</a:t>
            </a:r>
          </a:p>
          <a:p>
            <a:pPr eaLnBrk="1" hangingPunct="1"/>
            <a:r>
              <a:rPr lang="en-US" dirty="0" smtClean="0"/>
              <a:t>25 continue  </a:t>
            </a:r>
            <a:r>
              <a:rPr lang="en-US" dirty="0" err="1" smtClean="0"/>
              <a:t>fortran</a:t>
            </a:r>
            <a:r>
              <a:rPr lang="en-US" smtClean="0"/>
              <a:t> “&amp;”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C321D-95FB-4F76-A67D-126FABA8C1E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B030D-9150-489D-A705-DF19A6A27FF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EFEB2-93C0-436C-A4D9-267A9D3587D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73D748-38D5-4622-8405-75350B354C9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4BC2E-69B9-4711-BC9D-E73A75E2314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4BC2E-69B9-4711-BC9D-E73A75E2314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Pg 83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2E8BC-1C18-4970-B4B1-5BD2D7E6AF1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http://publib.boulder.ibm.com/infocenter/comphelp/v8v101/index.jsp?topic=/com.ibm.xlf101a.doc/xlflr/derivedtypes.htm</a:t>
            </a:r>
          </a:p>
          <a:p>
            <a:r>
              <a:rPr lang="en-US" dirty="0" smtClean="0"/>
              <a:t>http://www.ae.utexas.edu/lrc/fortran/intel/f_ug2/prg_algn.htmmy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78439-C174-4D40-975D-AB01239279D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1F27A-38B5-4DC9-8353-19EC33D37E3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F8F43-A00F-495F-B7F7-00B04CD8A6F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A263D6-34AA-4CDC-8964-B872E902CC4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on-node first,</a:t>
            </a:r>
            <a:r>
              <a:rPr lang="en-US" baseline="0" dirty="0" smtClean="0"/>
              <a:t> then off node.  Project,   fastest and most scalable Collectives.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FA6E3-A3CC-4D61-82D6-D3662514EEB3}" type="slidenum">
              <a:rPr lang="en-US"/>
              <a:pPr/>
              <a:t>2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endian</a:t>
            </a:r>
            <a:r>
              <a:rPr lang="en-US" dirty="0"/>
              <a:t> or </a:t>
            </a:r>
            <a:r>
              <a:rPr lang="en-US" b="1" dirty="0" err="1"/>
              <a:t>endianness</a:t>
            </a:r>
            <a:r>
              <a:rPr lang="en-US" dirty="0"/>
              <a:t> refers to the ordering of individually addressable sub-components within the representation of a larger data item as stored in </a:t>
            </a:r>
            <a:r>
              <a:rPr lang="en-US" i="1" dirty="0"/>
              <a:t>external memory</a:t>
            </a:r>
            <a:r>
              <a:rPr lang="en-US" dirty="0"/>
              <a:t> (or, sometimes, as sent on a serial connection). Each sub-component in the representation has a unique degree of significance, like the </a:t>
            </a:r>
            <a:r>
              <a:rPr lang="en-US" dirty="0">
                <a:hlinkClick r:id="rId3" tooltip="Place value"/>
              </a:rPr>
              <a:t>place value</a:t>
            </a:r>
            <a:r>
              <a:rPr lang="en-US" dirty="0"/>
              <a:t> of digits in a decimal number. These sub-components are typically 16-, 32- or 64-bit </a:t>
            </a:r>
            <a:r>
              <a:rPr lang="en-US" dirty="0">
                <a:hlinkClick r:id="rId4" tooltip="Word (data type)"/>
              </a:rPr>
              <a:t>words</a:t>
            </a:r>
            <a:r>
              <a:rPr lang="en-US" dirty="0"/>
              <a:t>, 8-bit </a:t>
            </a:r>
            <a:r>
              <a:rPr lang="en-US" dirty="0">
                <a:hlinkClick r:id="rId5" tooltip="Byte"/>
              </a:rPr>
              <a:t>bytes</a:t>
            </a:r>
            <a:r>
              <a:rPr lang="en-US" dirty="0"/>
              <a:t>, or even </a:t>
            </a:r>
            <a:r>
              <a:rPr lang="en-US" dirty="0">
                <a:hlinkClick r:id="rId6" tooltip="Bit"/>
              </a:rPr>
              <a:t>bits</a:t>
            </a:r>
            <a:r>
              <a:rPr lang="en-US" dirty="0"/>
              <a:t>. </a:t>
            </a:r>
            <a:r>
              <a:rPr lang="en-US" dirty="0" err="1"/>
              <a:t>Endianness</a:t>
            </a:r>
            <a:r>
              <a:rPr lang="en-US" dirty="0"/>
              <a:t> is a difference in data representation at the hardware level and may or may not be transparent at higher levels, depending on factors such as the type of high level language used.</a:t>
            </a:r>
          </a:p>
          <a:p>
            <a:endParaRPr lang="en-US" dirty="0"/>
          </a:p>
          <a:p>
            <a:r>
              <a:rPr lang="en-US" dirty="0"/>
              <a:t>Well-known processor architectures that use the little-endian format include </a:t>
            </a:r>
            <a:r>
              <a:rPr lang="en-US" dirty="0">
                <a:hlinkClick r:id="rId7" tooltip="X86"/>
              </a:rPr>
              <a:t>x86</a:t>
            </a:r>
            <a:r>
              <a:rPr lang="en-US" dirty="0"/>
              <a:t> (including </a:t>
            </a:r>
            <a:r>
              <a:rPr lang="en-US" dirty="0">
                <a:hlinkClick r:id="rId8" tooltip="X86-64"/>
              </a:rPr>
              <a:t>x86-64</a:t>
            </a:r>
            <a:r>
              <a:rPr lang="en-US" dirty="0"/>
              <a:t>), </a:t>
            </a:r>
            <a:r>
              <a:rPr lang="en-US" dirty="0">
                <a:hlinkClick r:id="rId9" tooltip="MOS Technology 6502"/>
              </a:rPr>
              <a:t>6502</a:t>
            </a:r>
            <a:r>
              <a:rPr lang="en-US" dirty="0"/>
              <a:t> (including </a:t>
            </a:r>
            <a:r>
              <a:rPr lang="en-US" dirty="0">
                <a:hlinkClick r:id="rId10" tooltip="65802"/>
              </a:rPr>
              <a:t>65802</a:t>
            </a:r>
            <a:r>
              <a:rPr lang="en-US" dirty="0"/>
              <a:t>, </a:t>
            </a:r>
            <a:r>
              <a:rPr lang="en-US" dirty="0">
                <a:hlinkClick r:id="rId11" tooltip="65C816"/>
              </a:rPr>
              <a:t>65C816</a:t>
            </a:r>
            <a:r>
              <a:rPr lang="en-US" dirty="0"/>
              <a:t>), </a:t>
            </a:r>
            <a:r>
              <a:rPr lang="en-US" dirty="0">
                <a:hlinkClick r:id="rId12" tooltip="Z80"/>
              </a:rPr>
              <a:t>Z80</a:t>
            </a:r>
            <a:r>
              <a:rPr lang="en-US" dirty="0"/>
              <a:t> (including </a:t>
            </a:r>
            <a:r>
              <a:rPr lang="en-US" dirty="0">
                <a:hlinkClick r:id="rId13" tooltip="Z180"/>
              </a:rPr>
              <a:t>Z180</a:t>
            </a:r>
            <a:r>
              <a:rPr lang="en-US" dirty="0"/>
              <a:t>, </a:t>
            </a:r>
            <a:r>
              <a:rPr lang="en-US" dirty="0">
                <a:hlinkClick r:id="rId14" tooltip="EZ80"/>
              </a:rPr>
              <a:t>eZ80</a:t>
            </a:r>
            <a:r>
              <a:rPr lang="en-US" dirty="0"/>
              <a:t> etc.), </a:t>
            </a:r>
            <a:r>
              <a:rPr lang="en-US" dirty="0">
                <a:hlinkClick r:id="rId15" tooltip="MCS-48"/>
              </a:rPr>
              <a:t>MCS-48</a:t>
            </a:r>
            <a:r>
              <a:rPr lang="en-US" dirty="0"/>
              <a:t>, </a:t>
            </a:r>
            <a:r>
              <a:rPr lang="en-US" dirty="0">
                <a:hlinkClick r:id="rId16" tooltip="8051"/>
              </a:rPr>
              <a:t>8051</a:t>
            </a:r>
            <a:r>
              <a:rPr lang="en-US" dirty="0"/>
              <a:t>, </a:t>
            </a:r>
            <a:r>
              <a:rPr lang="en-US" dirty="0">
                <a:hlinkClick r:id="rId17" tooltip="DEC Alpha"/>
              </a:rPr>
              <a:t>DEC Alpha</a:t>
            </a:r>
            <a:r>
              <a:rPr lang="en-US" dirty="0"/>
              <a:t>, </a:t>
            </a:r>
            <a:r>
              <a:rPr lang="en-US" dirty="0" err="1">
                <a:hlinkClick r:id="rId18" tooltip="Altera"/>
              </a:rPr>
              <a:t>Altera</a:t>
            </a:r>
            <a:r>
              <a:rPr lang="en-US" dirty="0" err="1"/>
              <a:t>Nios</a:t>
            </a:r>
            <a:r>
              <a:rPr lang="en-US" dirty="0"/>
              <a:t>, </a:t>
            </a:r>
            <a:r>
              <a:rPr lang="en-US" dirty="0">
                <a:hlinkClick r:id="rId19" tooltip="Atmel AVR"/>
              </a:rPr>
              <a:t>Atmel AVR</a:t>
            </a:r>
            <a:r>
              <a:rPr lang="en-US" dirty="0"/>
              <a:t>, </a:t>
            </a:r>
            <a:r>
              <a:rPr lang="en-US" dirty="0" err="1">
                <a:hlinkClick r:id="rId20" tooltip="SuperH"/>
              </a:rPr>
              <a:t>SuperH</a:t>
            </a:r>
            <a:r>
              <a:rPr lang="en-US" dirty="0"/>
              <a:t>, </a:t>
            </a:r>
            <a:r>
              <a:rPr lang="en-US" dirty="0">
                <a:hlinkClick r:id="rId21" tooltip="VAX"/>
              </a:rPr>
              <a:t>VAX</a:t>
            </a:r>
            <a:r>
              <a:rPr lang="en-US" dirty="0"/>
              <a:t>, and, largely, </a:t>
            </a:r>
            <a:r>
              <a:rPr lang="en-US" dirty="0">
                <a:hlinkClick r:id="rId22" tooltip="PDP-11"/>
              </a:rPr>
              <a:t>PDP-11</a:t>
            </a:r>
            <a:r>
              <a:rPr lang="en-US" dirty="0"/>
              <a:t>.</a:t>
            </a:r>
          </a:p>
          <a:p>
            <a:r>
              <a:rPr lang="en-US" dirty="0"/>
              <a:t>Well-known processors that use the big-endian format include </a:t>
            </a:r>
            <a:r>
              <a:rPr lang="en-US" dirty="0">
                <a:hlinkClick r:id="rId23" tooltip="Motorola 6800"/>
              </a:rPr>
              <a:t>Motorola 6800</a:t>
            </a:r>
            <a:r>
              <a:rPr lang="en-US" dirty="0"/>
              <a:t> and </a:t>
            </a:r>
            <a:r>
              <a:rPr lang="en-US" dirty="0">
                <a:hlinkClick r:id="rId24" tooltip="68k"/>
              </a:rPr>
              <a:t>68k</a:t>
            </a:r>
            <a:r>
              <a:rPr lang="en-US" dirty="0"/>
              <a:t>, Xilinx </a:t>
            </a:r>
            <a:r>
              <a:rPr lang="en-US" dirty="0" err="1">
                <a:hlinkClick r:id="rId25" tooltip="Microblaze"/>
              </a:rPr>
              <a:t>Microblaze</a:t>
            </a:r>
            <a:r>
              <a:rPr lang="en-US" dirty="0"/>
              <a:t>, </a:t>
            </a:r>
            <a:r>
              <a:rPr lang="en-US" dirty="0">
                <a:hlinkClick r:id="rId26" tooltip="IBM POWER"/>
              </a:rPr>
              <a:t>IBM POWER</a:t>
            </a:r>
            <a:r>
              <a:rPr lang="en-US" dirty="0"/>
              <a:t>, and </a:t>
            </a:r>
            <a:r>
              <a:rPr lang="en-US" dirty="0">
                <a:hlinkClick r:id="rId27" tooltip="System/360"/>
              </a:rPr>
              <a:t>System/360</a:t>
            </a:r>
            <a:r>
              <a:rPr lang="en-US" dirty="0"/>
              <a:t> and its successors such as </a:t>
            </a:r>
            <a:r>
              <a:rPr lang="en-US" dirty="0">
                <a:hlinkClick r:id="rId28" tooltip="System/370"/>
              </a:rPr>
              <a:t>System/370</a:t>
            </a:r>
            <a:r>
              <a:rPr lang="en-US" dirty="0"/>
              <a:t>, </a:t>
            </a:r>
            <a:r>
              <a:rPr lang="en-US" dirty="0">
                <a:hlinkClick r:id="rId29" tooltip="ESA/390"/>
              </a:rPr>
              <a:t>ESA/390</a:t>
            </a:r>
            <a:r>
              <a:rPr lang="en-US" dirty="0"/>
              <a:t>, </a:t>
            </a:r>
            <a:r>
              <a:rPr lang="en-US" dirty="0" err="1"/>
              <a:t>and</a:t>
            </a:r>
            <a:r>
              <a:rPr lang="en-US" dirty="0" err="1">
                <a:hlinkClick r:id="rId30" tooltip="Z/Architecture"/>
              </a:rPr>
              <a:t>z</a:t>
            </a:r>
            <a:r>
              <a:rPr lang="en-US" dirty="0">
                <a:hlinkClick r:id="rId30" tooltip="Z/Architecture"/>
              </a:rPr>
              <a:t>/Architecture</a:t>
            </a:r>
            <a:r>
              <a:rPr lang="en-US" dirty="0"/>
              <a:t>. The </a:t>
            </a:r>
            <a:r>
              <a:rPr lang="en-US" dirty="0">
                <a:hlinkClick r:id="rId31" tooltip="PDP-10"/>
              </a:rPr>
              <a:t>PDP-10</a:t>
            </a:r>
            <a:r>
              <a:rPr lang="en-US" dirty="0"/>
              <a:t> also used big-endian addressing for byte-oriented instructions. </a:t>
            </a:r>
            <a:r>
              <a:rPr lang="en-US" dirty="0">
                <a:hlinkClick r:id="rId32" tooltip="SPARC"/>
              </a:rPr>
              <a:t>SPARC</a:t>
            </a:r>
            <a:r>
              <a:rPr lang="en-US" dirty="0"/>
              <a:t> historically used big-endian until version 9, which is bi-endian just like the </a:t>
            </a:r>
            <a:r>
              <a:rPr lang="en-US" dirty="0">
                <a:hlinkClick r:id="rId33" tooltip="ARM architecture"/>
              </a:rPr>
              <a:t>ARM architecture</a:t>
            </a:r>
            <a:r>
              <a:rPr lang="en-US" dirty="0"/>
              <a:t>, and the </a:t>
            </a:r>
            <a:r>
              <a:rPr lang="en-US" dirty="0">
                <a:hlinkClick r:id="rId34" tooltip="PowerPC"/>
              </a:rPr>
              <a:t>PowerPC</a:t>
            </a:r>
            <a:r>
              <a:rPr lang="en-US" dirty="0"/>
              <a:t> and </a:t>
            </a:r>
            <a:r>
              <a:rPr lang="en-US" dirty="0">
                <a:hlinkClick r:id="rId35" tooltip="Power Architecture"/>
              </a:rPr>
              <a:t>Power Architecture</a:t>
            </a:r>
            <a:r>
              <a:rPr lang="en-US" dirty="0"/>
              <a:t> descendants of IBM POWER are also bi-endian (see below).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8F341-BAD2-43B4-8AA5-958FFA50094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E92A40-3818-4C9A-B7A7-08E12EE34AB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B7A91-90C1-4B43-99F1-FD447D3DA83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394F3-CD34-4FC1-9595-6D750270926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11A2A-30CE-45E8-AF4C-332B68736E0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6CEEB-1A7B-4BC4-ABCF-E2D8D3199E4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50172-9942-414C-9D04-3ECE426F4EA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5FD52-8D40-443E-A324-5E3C3386B98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7D795-3275-4173-8715-05A460CA1B9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AF5A8-D36D-47E4-9FDB-8946580E78C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MPI_DIMS_CREATE input nodes and dimensions.  MPI_TOPO_TEST</a:t>
            </a:r>
          </a:p>
          <a:p>
            <a:r>
              <a:rPr lang="en-US" dirty="0" smtClean="0"/>
              <a:t>http://mpi.deino.net/mpi_functions/MPI_Cart_create.html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3AA56-9BF0-4974-ACE0-9851FD06EBCD}" type="slidenum">
              <a:rPr lang="en-US"/>
              <a:pPr/>
              <a:t>3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7D795-3275-4173-8715-05A460CA1B9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EB552-556A-456B-A73B-AB10E142C82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FC0280-C34B-4195-9290-49942A97BA4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55" tIns="46988" rIns="95655" bIns="4698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628737-6708-4710-A951-18B8E7FC232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55" tIns="46988" rIns="95655" bIns="4698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628737-6708-4710-A951-18B8E7FC232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55" tIns="46988" rIns="95655" bIns="4698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BDA5AE-862C-4D88-8DF6-88CB5DDB195E}" type="slidenum">
              <a:rPr lang="en-US"/>
              <a:pPr/>
              <a:t>4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183A2-9F1C-4C52-8035-3146361D61E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B0653-E82E-46BF-A561-EA2EB1BFEB9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32B42-38E0-45E6-B9E5-054FC64945B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47DF2-6ADC-4DA0-8DBD-574E09D44AC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B030D-9150-489D-A705-DF19A6A27FF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USE 2-D trick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double * </a:t>
            </a:r>
            <a:r>
              <a:rPr lang="en-US" dirty="0" err="1" smtClean="0">
                <a:solidFill>
                  <a:srgbClr val="FF0000"/>
                </a:solidFill>
              </a:rPr>
              <a:t>ablk</a:t>
            </a:r>
            <a:r>
              <a:rPr lang="en-US" dirty="0" smtClean="0">
                <a:solidFill>
                  <a:srgbClr val="FF0000"/>
                </a:solidFill>
              </a:rPr>
              <a:t>, **a;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ablk</a:t>
            </a:r>
            <a:r>
              <a:rPr lang="en-US" dirty="0" smtClean="0">
                <a:solidFill>
                  <a:srgbClr val="FF0000"/>
                </a:solidFill>
              </a:rPr>
              <a:t> =</a:t>
            </a:r>
            <a:r>
              <a:rPr lang="en-US" dirty="0" err="1" smtClean="0">
                <a:solidFill>
                  <a:srgbClr val="FF0000"/>
                </a:solidFill>
              </a:rPr>
              <a:t>malloc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r>
              <a:rPr lang="en-US" dirty="0" smtClean="0">
                <a:solidFill>
                  <a:srgbClr val="FF0000"/>
                </a:solidFill>
              </a:rPr>
              <a:t>(double)*N); a=(double **)</a:t>
            </a:r>
            <a:r>
              <a:rPr lang="en-US" dirty="0" err="1" smtClean="0">
                <a:solidFill>
                  <a:srgbClr val="FF0000"/>
                </a:solidFill>
              </a:rPr>
              <a:t>malloc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r>
              <a:rPr lang="en-US" dirty="0" smtClean="0">
                <a:solidFill>
                  <a:srgbClr val="FF0000"/>
                </a:solidFill>
              </a:rPr>
              <a:t>(double*)*N);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=0;i&lt;</a:t>
            </a:r>
            <a:r>
              <a:rPr lang="en-US" dirty="0" err="1" smtClean="0">
                <a:solidFill>
                  <a:srgbClr val="FF0000"/>
                </a:solidFill>
              </a:rPr>
              <a:t>N;i</a:t>
            </a:r>
            <a:r>
              <a:rPr lang="en-US" dirty="0" smtClean="0">
                <a:solidFill>
                  <a:srgbClr val="FF0000"/>
                </a:solidFill>
              </a:rPr>
              <a:t>++) a[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]=&amp;</a:t>
            </a:r>
            <a:r>
              <a:rPr lang="en-US" dirty="0" err="1" smtClean="0">
                <a:solidFill>
                  <a:srgbClr val="FF0000"/>
                </a:solidFill>
              </a:rPr>
              <a:t>ablk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*N];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B632DE-061D-4A8A-8209-1C668C6E81CF}" type="datetime1">
              <a:rPr lang="en-US" smtClean="0"/>
              <a:pPr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86740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416EDF-21AB-4A4E-90B3-1F30F89B5247}" type="datetime1">
              <a:rPr lang="en-US" smtClean="0"/>
              <a:pPr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EB84CC-1B41-4FEE-B983-1B1C277C5E83}" type="datetime1">
              <a:rPr lang="en-US" smtClean="0"/>
              <a:pPr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F2D97A-9D0C-4AEA-9701-CFB533CA4767}" type="datetime1">
              <a:rPr lang="en-US" smtClean="0"/>
              <a:pPr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86740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592831-D0D3-4566-894B-F18500E744DE}" type="datetime1">
              <a:rPr lang="en-US" smtClean="0"/>
              <a:pPr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86740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D71FB-4091-4A7C-98B1-EF016B50FB34}" type="datetime1">
              <a:rPr lang="en-US" smtClean="0"/>
              <a:pPr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586740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CEE1B2-0ED9-411B-8618-4A29D45C8E26}" type="datetime1">
              <a:rPr lang="en-US" smtClean="0"/>
              <a:pPr/>
              <a:t>4/4/13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104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069BB-C2B0-4947-9D67-EA94D9E5155B}" type="datetime1">
              <a:rPr lang="en-US" smtClean="0"/>
              <a:pPr/>
              <a:t>4/4/13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586740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D974D1-951F-459E-B4C8-28ACDD772C28}" type="datetime1">
              <a:rPr lang="en-US" smtClean="0"/>
              <a:pPr/>
              <a:t>4/4/13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586740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C7DB8C-91AD-44A9-9C06-4949936819A5}" type="datetime1">
              <a:rPr lang="en-US" smtClean="0"/>
              <a:pPr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586740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3C3FC6-3159-4B6A-A332-CE058FC69FC5}" type="datetime1">
              <a:rPr lang="en-US" smtClean="0"/>
              <a:pPr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586740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867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172B-4462-4EF2-A768-D3BC56366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667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Parallel Computing for</a:t>
            </a:r>
            <a:br>
              <a:rPr lang="en-US" sz="3200" dirty="0" smtClean="0"/>
            </a:br>
            <a:r>
              <a:rPr lang="en-US" sz="3200" dirty="0" smtClean="0"/>
              <a:t>Science &amp; Engineering</a:t>
            </a:r>
            <a:br>
              <a:rPr lang="en-US" sz="3200" dirty="0" smtClean="0"/>
            </a:br>
            <a:r>
              <a:rPr lang="en-US" sz="3200" dirty="0" smtClean="0"/>
              <a:t>Spring 2013:</a:t>
            </a:r>
            <a:br>
              <a:rPr lang="en-US" sz="3200" dirty="0" smtClean="0"/>
            </a:br>
            <a:r>
              <a:rPr lang="en-US" sz="3200" dirty="0" smtClean="0"/>
              <a:t>MPI </a:t>
            </a:r>
            <a:r>
              <a:rPr lang="en-US" sz="3200" dirty="0" err="1" smtClean="0"/>
              <a:t>datatypes</a:t>
            </a:r>
            <a:r>
              <a:rPr lang="en-US" sz="3200" dirty="0" smtClean="0"/>
              <a:t> and communicators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Instructors:</a:t>
            </a:r>
          </a:p>
          <a:p>
            <a:r>
              <a:rPr lang="en-US" sz="2400" dirty="0"/>
              <a:t>Victor Eijkhout, Research Scientist, TACC</a:t>
            </a:r>
          </a:p>
          <a:p>
            <a:r>
              <a:rPr lang="en-US" sz="2400" dirty="0" smtClean="0"/>
              <a:t>Kent Milfeld, Research Associate, TACC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Contiguous </a:t>
            </a:r>
            <a:r>
              <a:rPr lang="en-US" altLang="en-US" dirty="0" smtClean="0"/>
              <a:t>type (F)</a:t>
            </a:r>
            <a:endParaRPr lang="en-US" altLang="en-US" dirty="0"/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381000" y="15240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b="0" dirty="0" err="1">
                <a:solidFill>
                  <a:schemeClr val="tx1"/>
                </a:solidFill>
                <a:latin typeface="Courier New" pitchFamily="49" charset="0"/>
              </a:rPr>
              <a:t>MPI_Type_contiguous</a:t>
            </a:r>
            <a:r>
              <a:rPr lang="en-US" sz="2400" b="0" dirty="0">
                <a:solidFill>
                  <a:schemeClr val="tx1"/>
                </a:solidFill>
              </a:rPr>
              <a:t>:  creates a contiguous array of elementary or derived data types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400" b="0" dirty="0">
              <a:solidFill>
                <a:schemeClr val="tx1"/>
              </a:solidFill>
            </a:endParaRPr>
          </a:p>
          <a:p>
            <a:pPr marL="742950" lvl="1" indent="-285750"/>
            <a:r>
              <a:rPr lang="en-US" dirty="0" smtClean="0">
                <a:latin typeface="Courier New" pitchFamily="49" charset="0"/>
              </a:rPr>
              <a:t>real*8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 a(N,N);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pPr marL="742950" lvl="1" indent="-285750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integer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col_type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marL="742950" lvl="1" indent="-285750"/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integer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mycomm</a:t>
            </a:r>
            <a:r>
              <a:rPr lang="en-US" dirty="0" smtClean="0">
                <a:latin typeface="Courier New" pitchFamily="49" charset="0"/>
              </a:rPr>
              <a:t>=MPI_COMM_WORLD;</a:t>
            </a:r>
          </a:p>
          <a:p>
            <a:pPr marL="742950" lvl="1" indent="-285750"/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integer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icol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pPr marL="742950" lvl="1" indent="-285750"/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...  </a:t>
            </a:r>
          </a:p>
          <a:p>
            <a:pPr marL="742950" lvl="1" indent="-285750"/>
            <a:r>
              <a:rPr lang="en-US" dirty="0" smtClean="0">
                <a:latin typeface="Courier New" pitchFamily="49" charset="0"/>
              </a:rPr>
              <a:t>call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Type_contiguous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(N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, MPI_DOUBLE, 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col_type</a:t>
            </a:r>
            <a:r>
              <a:rPr lang="en-US" dirty="0" smtClean="0">
                <a:latin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</a:rPr>
              <a:t>ier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pPr marL="742950" lvl="1" indent="-285750"/>
            <a:r>
              <a:rPr lang="en-US" dirty="0" smtClean="0">
                <a:latin typeface="Courier New" pitchFamily="49" charset="0"/>
              </a:rPr>
              <a:t>call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Type_commit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col_type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marL="742950" lvl="1" indent="-285750"/>
            <a:r>
              <a:rPr lang="en-US" dirty="0" smtClean="0">
                <a:latin typeface="Courier New" pitchFamily="49" charset="0"/>
              </a:rPr>
              <a:t>call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MPI_Send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a(1,icol</a:t>
            </a:r>
            <a:r>
              <a:rPr lang="en-US" b="1" dirty="0" smtClean="0">
                <a:latin typeface="Courier New" pitchFamily="49" charset="0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, 1,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col_type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,  1,9,mycomm, </a:t>
            </a:r>
            <a:r>
              <a:rPr lang="en-US" dirty="0" err="1" smtClean="0">
                <a:latin typeface="Courier New" pitchFamily="49" charset="0"/>
              </a:rPr>
              <a:t>ier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pPr marL="742950" lvl="1" indent="-285750"/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marL="742950" lvl="1" indent="-285750"/>
            <a:r>
              <a:rPr lang="en-US" dirty="0" smtClean="0">
                <a:latin typeface="Courier New" pitchFamily="49" charset="0"/>
              </a:rPr>
              <a:t>call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Type_free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col_type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ier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Derived </a:t>
            </a:r>
            <a:r>
              <a:rPr lang="en-US" altLang="en-US" dirty="0" smtClean="0"/>
              <a:t>types (arguments)</a:t>
            </a:r>
            <a:endParaRPr lang="en-US" alt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5029200"/>
          </a:xfrm>
          <a:noFill/>
          <a:ln/>
        </p:spPr>
        <p:txBody>
          <a:bodyPr/>
          <a:lstStyle/>
          <a:p>
            <a:pPr eaLnBrk="0" hangingPunct="0"/>
            <a:endParaRPr lang="en-US" altLang="en-US" dirty="0"/>
          </a:p>
          <a:p>
            <a:pPr lvl="1" algn="just" eaLnBrk="0" hangingPunct="0">
              <a:buFontTx/>
              <a:buNone/>
            </a:pPr>
            <a:endParaRPr lang="en-US" altLang="en-US" dirty="0"/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277938" y="15382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735138" y="15382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2192338" y="15382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2649538" y="15382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3106738" y="15382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3563938" y="15382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70" name="Rectangle 10"/>
          <p:cNvSpPr>
            <a:spLocks noChangeArrowheads="1"/>
          </p:cNvSpPr>
          <p:nvPr/>
        </p:nvSpPr>
        <p:spPr bwMode="auto">
          <a:xfrm>
            <a:off x="4021138" y="15382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71" name="Rectangle 11"/>
          <p:cNvSpPr>
            <a:spLocks noChangeArrowheads="1"/>
          </p:cNvSpPr>
          <p:nvPr/>
        </p:nvSpPr>
        <p:spPr bwMode="auto">
          <a:xfrm>
            <a:off x="4478338" y="15382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72" name="Rectangle 12"/>
          <p:cNvSpPr>
            <a:spLocks noChangeArrowheads="1"/>
          </p:cNvSpPr>
          <p:nvPr/>
        </p:nvSpPr>
        <p:spPr bwMode="auto">
          <a:xfrm>
            <a:off x="4935538" y="15382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5392738" y="15382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5849938" y="15382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6307138" y="15382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77938" y="2057400"/>
            <a:ext cx="2286000" cy="228600"/>
            <a:chOff x="1008" y="2736"/>
            <a:chExt cx="1440" cy="144"/>
          </a:xfrm>
        </p:grpSpPr>
        <p:sp>
          <p:nvSpPr>
            <p:cNvPr id="271377" name="Line 17"/>
            <p:cNvSpPr>
              <a:spLocks noChangeShapeType="1"/>
            </p:cNvSpPr>
            <p:nvPr/>
          </p:nvSpPr>
          <p:spPr bwMode="auto">
            <a:xfrm>
              <a:off x="1008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78" name="Line 18"/>
            <p:cNvSpPr>
              <a:spLocks noChangeShapeType="1"/>
            </p:cNvSpPr>
            <p:nvPr/>
          </p:nvSpPr>
          <p:spPr bwMode="auto">
            <a:xfrm>
              <a:off x="1008" y="2880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79" name="Line 19"/>
            <p:cNvSpPr>
              <a:spLocks noChangeShapeType="1"/>
            </p:cNvSpPr>
            <p:nvPr/>
          </p:nvSpPr>
          <p:spPr bwMode="auto">
            <a:xfrm flipV="1">
              <a:off x="2448" y="278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77938" y="1295400"/>
            <a:ext cx="914400" cy="228600"/>
            <a:chOff x="1008" y="2160"/>
            <a:chExt cx="576" cy="144"/>
          </a:xfrm>
        </p:grpSpPr>
        <p:sp>
          <p:nvSpPr>
            <p:cNvPr id="271381" name="Line 21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2" name="Line 22"/>
            <p:cNvSpPr>
              <a:spLocks noChangeShapeType="1"/>
            </p:cNvSpPr>
            <p:nvPr/>
          </p:nvSpPr>
          <p:spPr bwMode="auto">
            <a:xfrm>
              <a:off x="1008" y="21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3" name="Line 23"/>
            <p:cNvSpPr>
              <a:spLocks noChangeShapeType="1"/>
            </p:cNvSpPr>
            <p:nvPr/>
          </p:nvSpPr>
          <p:spPr bwMode="auto">
            <a:xfrm>
              <a:off x="1584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1384" name="Text Box 24"/>
          <p:cNvSpPr txBox="1">
            <a:spLocks noChangeArrowheads="1"/>
          </p:cNvSpPr>
          <p:nvPr/>
        </p:nvSpPr>
        <p:spPr bwMode="auto">
          <a:xfrm>
            <a:off x="1201738" y="974725"/>
            <a:ext cx="1141412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blklen =2</a:t>
            </a:r>
          </a:p>
        </p:txBody>
      </p:sp>
      <p:sp>
        <p:nvSpPr>
          <p:cNvPr id="271385" name="Text Box 25"/>
          <p:cNvSpPr txBox="1">
            <a:spLocks noChangeArrowheads="1"/>
          </p:cNvSpPr>
          <p:nvPr/>
        </p:nvSpPr>
        <p:spPr bwMode="auto">
          <a:xfrm>
            <a:off x="1217613" y="2209800"/>
            <a:ext cx="2243137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stride=5,</a:t>
            </a:r>
            <a:r>
              <a:rPr lang="en-US" altLang="en-US" b="0">
                <a:solidFill>
                  <a:schemeClr val="tx1"/>
                </a:solidFill>
                <a:latin typeface="Times" pitchFamily="18" charset="0"/>
              </a:rPr>
              <a:t> in elements</a:t>
            </a:r>
          </a:p>
        </p:txBody>
      </p:sp>
      <p:sp>
        <p:nvSpPr>
          <p:cNvPr id="271386" name="Text Box 26"/>
          <p:cNvSpPr txBox="1">
            <a:spLocks noChangeArrowheads="1"/>
          </p:cNvSpPr>
          <p:nvPr/>
        </p:nvSpPr>
        <p:spPr bwMode="auto">
          <a:xfrm>
            <a:off x="7772400" y="1524000"/>
            <a:ext cx="1089025" cy="73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b="0" dirty="0">
                <a:solidFill>
                  <a:srgbClr val="00B050"/>
                </a:solidFill>
                <a:latin typeface="Times" pitchFamily="18" charset="0"/>
              </a:rPr>
              <a:t>Vector </a:t>
            </a:r>
          </a:p>
          <a:p>
            <a:pPr eaLnBrk="1" hangingPunct="1"/>
            <a:r>
              <a:rPr lang="en-US" altLang="en-US" b="0" dirty="0">
                <a:solidFill>
                  <a:schemeClr val="tx1"/>
                </a:solidFill>
                <a:latin typeface="Times" pitchFamily="18" charset="0"/>
              </a:rPr>
              <a:t>(</a:t>
            </a:r>
            <a:r>
              <a:rPr lang="en-US" altLang="en-US" b="0" dirty="0" err="1">
                <a:solidFill>
                  <a:schemeClr val="tx1"/>
                </a:solidFill>
                <a:latin typeface="Times" pitchFamily="18" charset="0"/>
              </a:rPr>
              <a:t>strided</a:t>
            </a:r>
            <a:r>
              <a:rPr lang="en-US" altLang="en-US" b="0" dirty="0">
                <a:solidFill>
                  <a:schemeClr val="tx1"/>
                </a:solidFill>
                <a:latin typeface="Times" pitchFamily="18" charset="0"/>
              </a:rPr>
              <a:t>)</a:t>
            </a:r>
          </a:p>
        </p:txBody>
      </p:sp>
      <p:sp>
        <p:nvSpPr>
          <p:cNvPr id="271387" name="Rectangle 27"/>
          <p:cNvSpPr>
            <a:spLocks noChangeArrowheads="1"/>
          </p:cNvSpPr>
          <p:nvPr/>
        </p:nvSpPr>
        <p:spPr bwMode="auto">
          <a:xfrm>
            <a:off x="1219200" y="5272088"/>
            <a:ext cx="457200" cy="5334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88" name="Rectangle 28"/>
          <p:cNvSpPr>
            <a:spLocks noChangeArrowheads="1"/>
          </p:cNvSpPr>
          <p:nvPr/>
        </p:nvSpPr>
        <p:spPr bwMode="auto">
          <a:xfrm>
            <a:off x="1676400" y="5272088"/>
            <a:ext cx="457200" cy="5334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89" name="Rectangle 29"/>
          <p:cNvSpPr>
            <a:spLocks noChangeArrowheads="1"/>
          </p:cNvSpPr>
          <p:nvPr/>
        </p:nvSpPr>
        <p:spPr bwMode="auto">
          <a:xfrm>
            <a:off x="2133600" y="52720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90" name="Rectangle 30"/>
          <p:cNvSpPr>
            <a:spLocks noChangeArrowheads="1"/>
          </p:cNvSpPr>
          <p:nvPr/>
        </p:nvSpPr>
        <p:spPr bwMode="auto">
          <a:xfrm>
            <a:off x="2590800" y="5272088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91" name="Rectangle 31"/>
          <p:cNvSpPr>
            <a:spLocks noChangeArrowheads="1"/>
          </p:cNvSpPr>
          <p:nvPr/>
        </p:nvSpPr>
        <p:spPr bwMode="auto">
          <a:xfrm>
            <a:off x="3048000" y="5272088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92" name="Rectangle 32"/>
          <p:cNvSpPr>
            <a:spLocks noChangeArrowheads="1"/>
          </p:cNvSpPr>
          <p:nvPr/>
        </p:nvSpPr>
        <p:spPr bwMode="auto">
          <a:xfrm>
            <a:off x="3505200" y="5272088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93" name="Rectangle 33"/>
          <p:cNvSpPr>
            <a:spLocks noChangeArrowheads="1"/>
          </p:cNvSpPr>
          <p:nvPr/>
        </p:nvSpPr>
        <p:spPr bwMode="auto">
          <a:xfrm>
            <a:off x="3962400" y="52720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94" name="Rectangle 34"/>
          <p:cNvSpPr>
            <a:spLocks noChangeArrowheads="1"/>
          </p:cNvSpPr>
          <p:nvPr/>
        </p:nvSpPr>
        <p:spPr bwMode="auto">
          <a:xfrm>
            <a:off x="4419600" y="52720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95" name="Rectangle 35"/>
          <p:cNvSpPr>
            <a:spLocks noChangeArrowheads="1"/>
          </p:cNvSpPr>
          <p:nvPr/>
        </p:nvSpPr>
        <p:spPr bwMode="auto">
          <a:xfrm>
            <a:off x="4876800" y="5272088"/>
            <a:ext cx="457200" cy="5334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96" name="Rectangle 36"/>
          <p:cNvSpPr>
            <a:spLocks noChangeArrowheads="1"/>
          </p:cNvSpPr>
          <p:nvPr/>
        </p:nvSpPr>
        <p:spPr bwMode="auto">
          <a:xfrm>
            <a:off x="5334000" y="5272088"/>
            <a:ext cx="457200" cy="5334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97" name="Rectangle 37"/>
          <p:cNvSpPr>
            <a:spLocks noChangeArrowheads="1"/>
          </p:cNvSpPr>
          <p:nvPr/>
        </p:nvSpPr>
        <p:spPr bwMode="auto">
          <a:xfrm>
            <a:off x="5791200" y="5272088"/>
            <a:ext cx="457200" cy="5334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398" name="Rectangle 38"/>
          <p:cNvSpPr>
            <a:spLocks noChangeArrowheads="1"/>
          </p:cNvSpPr>
          <p:nvPr/>
        </p:nvSpPr>
        <p:spPr bwMode="auto">
          <a:xfrm>
            <a:off x="6248400" y="5272088"/>
            <a:ext cx="457200" cy="5334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219200" y="5029200"/>
            <a:ext cx="914400" cy="228600"/>
            <a:chOff x="1008" y="2160"/>
            <a:chExt cx="576" cy="144"/>
          </a:xfrm>
        </p:grpSpPr>
        <p:sp>
          <p:nvSpPr>
            <p:cNvPr id="271400" name="Line 40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01" name="Line 41"/>
            <p:cNvSpPr>
              <a:spLocks noChangeShapeType="1"/>
            </p:cNvSpPr>
            <p:nvPr/>
          </p:nvSpPr>
          <p:spPr bwMode="auto">
            <a:xfrm>
              <a:off x="1008" y="21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02" name="Line 42"/>
            <p:cNvSpPr>
              <a:spLocks noChangeShapeType="1"/>
            </p:cNvSpPr>
            <p:nvPr/>
          </p:nvSpPr>
          <p:spPr bwMode="auto">
            <a:xfrm>
              <a:off x="1584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1403" name="Text Box 43"/>
          <p:cNvSpPr txBox="1">
            <a:spLocks noChangeArrowheads="1"/>
          </p:cNvSpPr>
          <p:nvPr/>
        </p:nvSpPr>
        <p:spPr bwMode="auto">
          <a:xfrm>
            <a:off x="7794625" y="5181600"/>
            <a:ext cx="911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b="0" dirty="0" err="1">
                <a:solidFill>
                  <a:srgbClr val="00B0F0"/>
                </a:solidFill>
                <a:latin typeface="Times" pitchFamily="18" charset="0"/>
              </a:rPr>
              <a:t>Struct</a:t>
            </a:r>
            <a:endParaRPr lang="en-US" altLang="en-US" sz="2400" b="0" dirty="0">
              <a:solidFill>
                <a:srgbClr val="00B0F0"/>
              </a:solidFill>
              <a:latin typeface="Times" pitchFamily="18" charset="0"/>
            </a:endParaRP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590800" y="5029200"/>
            <a:ext cx="1371600" cy="228600"/>
            <a:chOff x="1008" y="2160"/>
            <a:chExt cx="576" cy="144"/>
          </a:xfrm>
        </p:grpSpPr>
        <p:sp>
          <p:nvSpPr>
            <p:cNvPr id="271405" name="Line 45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06" name="Line 46"/>
            <p:cNvSpPr>
              <a:spLocks noChangeShapeType="1"/>
            </p:cNvSpPr>
            <p:nvPr/>
          </p:nvSpPr>
          <p:spPr bwMode="auto">
            <a:xfrm>
              <a:off x="1008" y="21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07" name="Line 47"/>
            <p:cNvSpPr>
              <a:spLocks noChangeShapeType="1"/>
            </p:cNvSpPr>
            <p:nvPr/>
          </p:nvSpPr>
          <p:spPr bwMode="auto">
            <a:xfrm>
              <a:off x="1584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7620000" y="533241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1409" name="Rectangle 49"/>
          <p:cNvSpPr>
            <a:spLocks noChangeArrowheads="1"/>
          </p:cNvSpPr>
          <p:nvPr/>
        </p:nvSpPr>
        <p:spPr bwMode="auto">
          <a:xfrm>
            <a:off x="1277938" y="32908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0" name="Rectangle 50"/>
          <p:cNvSpPr>
            <a:spLocks noChangeArrowheads="1"/>
          </p:cNvSpPr>
          <p:nvPr/>
        </p:nvSpPr>
        <p:spPr bwMode="auto">
          <a:xfrm>
            <a:off x="1735138" y="32908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1" name="Rectangle 51"/>
          <p:cNvSpPr>
            <a:spLocks noChangeArrowheads="1"/>
          </p:cNvSpPr>
          <p:nvPr/>
        </p:nvSpPr>
        <p:spPr bwMode="auto">
          <a:xfrm>
            <a:off x="2192338" y="32908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2" name="Rectangle 52"/>
          <p:cNvSpPr>
            <a:spLocks noChangeArrowheads="1"/>
          </p:cNvSpPr>
          <p:nvPr/>
        </p:nvSpPr>
        <p:spPr bwMode="auto">
          <a:xfrm>
            <a:off x="2649538" y="32908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3" name="Rectangle 53"/>
          <p:cNvSpPr>
            <a:spLocks noChangeArrowheads="1"/>
          </p:cNvSpPr>
          <p:nvPr/>
        </p:nvSpPr>
        <p:spPr bwMode="auto">
          <a:xfrm>
            <a:off x="3106738" y="32908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4" name="Rectangle 54"/>
          <p:cNvSpPr>
            <a:spLocks noChangeArrowheads="1"/>
          </p:cNvSpPr>
          <p:nvPr/>
        </p:nvSpPr>
        <p:spPr bwMode="auto">
          <a:xfrm>
            <a:off x="3563938" y="32908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5" name="Rectangle 55"/>
          <p:cNvSpPr>
            <a:spLocks noChangeArrowheads="1"/>
          </p:cNvSpPr>
          <p:nvPr/>
        </p:nvSpPr>
        <p:spPr bwMode="auto">
          <a:xfrm>
            <a:off x="4021138" y="32908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6" name="Rectangle 56"/>
          <p:cNvSpPr>
            <a:spLocks noChangeArrowheads="1"/>
          </p:cNvSpPr>
          <p:nvPr/>
        </p:nvSpPr>
        <p:spPr bwMode="auto">
          <a:xfrm>
            <a:off x="4478338" y="32908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7" name="Rectangle 57"/>
          <p:cNvSpPr>
            <a:spLocks noChangeArrowheads="1"/>
          </p:cNvSpPr>
          <p:nvPr/>
        </p:nvSpPr>
        <p:spPr bwMode="auto">
          <a:xfrm>
            <a:off x="4935538" y="32908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8" name="Rectangle 58"/>
          <p:cNvSpPr>
            <a:spLocks noChangeArrowheads="1"/>
          </p:cNvSpPr>
          <p:nvPr/>
        </p:nvSpPr>
        <p:spPr bwMode="auto">
          <a:xfrm>
            <a:off x="5392738" y="32908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19" name="Rectangle 59"/>
          <p:cNvSpPr>
            <a:spLocks noChangeArrowheads="1"/>
          </p:cNvSpPr>
          <p:nvPr/>
        </p:nvSpPr>
        <p:spPr bwMode="auto">
          <a:xfrm>
            <a:off x="5849938" y="32908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20" name="Rectangle 60"/>
          <p:cNvSpPr>
            <a:spLocks noChangeArrowheads="1"/>
          </p:cNvSpPr>
          <p:nvPr/>
        </p:nvSpPr>
        <p:spPr bwMode="auto">
          <a:xfrm>
            <a:off x="6307138" y="3290888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21" name="Rectangle 61"/>
          <p:cNvSpPr>
            <a:spLocks noChangeArrowheads="1"/>
          </p:cNvSpPr>
          <p:nvPr/>
        </p:nvSpPr>
        <p:spPr bwMode="auto">
          <a:xfrm>
            <a:off x="6764338" y="3290888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1277938" y="3048000"/>
            <a:ext cx="1371600" cy="228600"/>
            <a:chOff x="1008" y="2160"/>
            <a:chExt cx="576" cy="144"/>
          </a:xfrm>
        </p:grpSpPr>
        <p:sp>
          <p:nvSpPr>
            <p:cNvPr id="271423" name="Line 63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24" name="Line 64"/>
            <p:cNvSpPr>
              <a:spLocks noChangeShapeType="1"/>
            </p:cNvSpPr>
            <p:nvPr/>
          </p:nvSpPr>
          <p:spPr bwMode="auto">
            <a:xfrm>
              <a:off x="1008" y="21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25" name="Line 65"/>
            <p:cNvSpPr>
              <a:spLocks noChangeShapeType="1"/>
            </p:cNvSpPr>
            <p:nvPr/>
          </p:nvSpPr>
          <p:spPr bwMode="auto">
            <a:xfrm>
              <a:off x="1584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1426" name="Text Box 66"/>
          <p:cNvSpPr txBox="1">
            <a:spLocks noChangeArrowheads="1"/>
          </p:cNvSpPr>
          <p:nvPr/>
        </p:nvSpPr>
        <p:spPr bwMode="auto">
          <a:xfrm>
            <a:off x="1298575" y="2727325"/>
            <a:ext cx="16732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v_blk_len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[0]=3</a:t>
            </a:r>
          </a:p>
        </p:txBody>
      </p:sp>
      <p:sp>
        <p:nvSpPr>
          <p:cNvPr id="271427" name="Text Box 67"/>
          <p:cNvSpPr txBox="1">
            <a:spLocks noChangeArrowheads="1"/>
          </p:cNvSpPr>
          <p:nvPr/>
        </p:nvSpPr>
        <p:spPr bwMode="auto">
          <a:xfrm>
            <a:off x="7848600" y="3200400"/>
            <a:ext cx="1165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b="0" dirty="0">
                <a:solidFill>
                  <a:srgbClr val="00B0F0"/>
                </a:solidFill>
                <a:latin typeface="Times" pitchFamily="18" charset="0"/>
              </a:rPr>
              <a:t>Indexed</a:t>
            </a:r>
          </a:p>
        </p:txBody>
      </p:sp>
      <p:sp>
        <p:nvSpPr>
          <p:cNvPr id="271428" name="Rectangle 68"/>
          <p:cNvSpPr>
            <a:spLocks noChangeArrowheads="1"/>
          </p:cNvSpPr>
          <p:nvPr/>
        </p:nvSpPr>
        <p:spPr bwMode="auto">
          <a:xfrm>
            <a:off x="2192338" y="3289300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29" name="Text Box 69"/>
          <p:cNvSpPr txBox="1">
            <a:spLocks noChangeArrowheads="1"/>
          </p:cNvSpPr>
          <p:nvPr/>
        </p:nvSpPr>
        <p:spPr bwMode="auto">
          <a:xfrm>
            <a:off x="228600" y="3244850"/>
            <a:ext cx="1049338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0">
                <a:solidFill>
                  <a:schemeClr val="tx1"/>
                </a:solidFill>
                <a:latin typeface="Times" pitchFamily="18" charset="0"/>
              </a:rPr>
              <a:t>count = 3</a:t>
            </a:r>
          </a:p>
          <a:p>
            <a:pPr eaLnBrk="1" hangingPunct="1"/>
            <a:r>
              <a:rPr lang="en-US" altLang="en-US" b="0">
                <a:solidFill>
                  <a:schemeClr val="tx1"/>
                </a:solidFill>
                <a:latin typeface="Times" pitchFamily="18" charset="0"/>
              </a:rPr>
              <a:t>blocks</a:t>
            </a:r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30" name="Text Box 70"/>
          <p:cNvSpPr txBox="1">
            <a:spLocks noChangeArrowheads="1"/>
          </p:cNvSpPr>
          <p:nvPr/>
        </p:nvSpPr>
        <p:spPr bwMode="auto">
          <a:xfrm>
            <a:off x="3584575" y="2727325"/>
            <a:ext cx="16732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v_blk_len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[1]=2</a:t>
            </a:r>
          </a:p>
        </p:txBody>
      </p: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3563938" y="3048000"/>
            <a:ext cx="914400" cy="228600"/>
            <a:chOff x="1008" y="2160"/>
            <a:chExt cx="576" cy="144"/>
          </a:xfrm>
        </p:grpSpPr>
        <p:sp>
          <p:nvSpPr>
            <p:cNvPr id="271432" name="Line 72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33" name="Line 73"/>
            <p:cNvSpPr>
              <a:spLocks noChangeShapeType="1"/>
            </p:cNvSpPr>
            <p:nvPr/>
          </p:nvSpPr>
          <p:spPr bwMode="auto">
            <a:xfrm>
              <a:off x="1008" y="21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34" name="Line 74"/>
            <p:cNvSpPr>
              <a:spLocks noChangeShapeType="1"/>
            </p:cNvSpPr>
            <p:nvPr/>
          </p:nvSpPr>
          <p:spPr bwMode="auto">
            <a:xfrm>
              <a:off x="1584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6764338" y="3048000"/>
            <a:ext cx="457200" cy="228600"/>
            <a:chOff x="1008" y="2160"/>
            <a:chExt cx="576" cy="144"/>
          </a:xfrm>
        </p:grpSpPr>
        <p:sp>
          <p:nvSpPr>
            <p:cNvPr id="271436" name="Line 76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37" name="Line 77"/>
            <p:cNvSpPr>
              <a:spLocks noChangeShapeType="1"/>
            </p:cNvSpPr>
            <p:nvPr/>
          </p:nvSpPr>
          <p:spPr bwMode="auto">
            <a:xfrm>
              <a:off x="1008" y="21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38" name="Line 78"/>
            <p:cNvSpPr>
              <a:spLocks noChangeShapeType="1"/>
            </p:cNvSpPr>
            <p:nvPr/>
          </p:nvSpPr>
          <p:spPr bwMode="auto">
            <a:xfrm>
              <a:off x="1584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1439" name="Text Box 79"/>
          <p:cNvSpPr txBox="1">
            <a:spLocks noChangeArrowheads="1"/>
          </p:cNvSpPr>
          <p:nvPr/>
        </p:nvSpPr>
        <p:spPr bwMode="auto">
          <a:xfrm>
            <a:off x="6708775" y="2727325"/>
            <a:ext cx="16732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v_blk_len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[2]=1</a:t>
            </a:r>
          </a:p>
        </p:txBody>
      </p:sp>
      <p:sp>
        <p:nvSpPr>
          <p:cNvPr id="271440" name="Line 80"/>
          <p:cNvSpPr>
            <a:spLocks noChangeShapeType="1"/>
          </p:cNvSpPr>
          <p:nvPr/>
        </p:nvSpPr>
        <p:spPr bwMode="auto">
          <a:xfrm flipV="1">
            <a:off x="1277938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441" name="Text Box 81"/>
          <p:cNvSpPr txBox="1">
            <a:spLocks noChangeArrowheads="1"/>
          </p:cNvSpPr>
          <p:nvPr/>
        </p:nvSpPr>
        <p:spPr bwMode="auto">
          <a:xfrm>
            <a:off x="1277938" y="3886200"/>
            <a:ext cx="1354137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v_disp[0]=0</a:t>
            </a:r>
          </a:p>
        </p:txBody>
      </p:sp>
      <p:sp>
        <p:nvSpPr>
          <p:cNvPr id="271442" name="Text Box 82"/>
          <p:cNvSpPr txBox="1">
            <a:spLocks noChangeArrowheads="1"/>
          </p:cNvSpPr>
          <p:nvPr/>
        </p:nvSpPr>
        <p:spPr bwMode="auto">
          <a:xfrm>
            <a:off x="3581400" y="3886200"/>
            <a:ext cx="29495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v_disp[1]=5  (in elements)</a:t>
            </a:r>
          </a:p>
        </p:txBody>
      </p:sp>
      <p:sp>
        <p:nvSpPr>
          <p:cNvPr id="271443" name="Line 83"/>
          <p:cNvSpPr>
            <a:spLocks noChangeShapeType="1"/>
          </p:cNvSpPr>
          <p:nvPr/>
        </p:nvSpPr>
        <p:spPr bwMode="auto">
          <a:xfrm flipV="1">
            <a:off x="3563938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444" name="Line 84"/>
          <p:cNvSpPr>
            <a:spLocks noChangeShapeType="1"/>
          </p:cNvSpPr>
          <p:nvPr/>
        </p:nvSpPr>
        <p:spPr bwMode="auto">
          <a:xfrm flipV="1">
            <a:off x="6764338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445" name="Text Box 85"/>
          <p:cNvSpPr txBox="1">
            <a:spLocks noChangeArrowheads="1"/>
          </p:cNvSpPr>
          <p:nvPr/>
        </p:nvSpPr>
        <p:spPr bwMode="auto">
          <a:xfrm>
            <a:off x="6769100" y="3886200"/>
            <a:ext cx="14605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v_disp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[1]=12</a:t>
            </a:r>
          </a:p>
        </p:txBody>
      </p:sp>
      <p:sp>
        <p:nvSpPr>
          <p:cNvPr id="271446" name="Text Box 86"/>
          <p:cNvSpPr txBox="1">
            <a:spLocks noChangeArrowheads="1"/>
          </p:cNvSpPr>
          <p:nvPr/>
        </p:nvSpPr>
        <p:spPr bwMode="auto">
          <a:xfrm>
            <a:off x="228600" y="1492250"/>
            <a:ext cx="1049338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0">
                <a:solidFill>
                  <a:schemeClr val="tx1"/>
                </a:solidFill>
                <a:latin typeface="Times" pitchFamily="18" charset="0"/>
              </a:rPr>
              <a:t>count = 3</a:t>
            </a:r>
          </a:p>
          <a:p>
            <a:pPr eaLnBrk="1" hangingPunct="1"/>
            <a:r>
              <a:rPr lang="en-US" altLang="en-US" b="0">
                <a:solidFill>
                  <a:schemeClr val="tx1"/>
                </a:solidFill>
                <a:latin typeface="Times" pitchFamily="18" charset="0"/>
              </a:rPr>
              <a:t>elements</a:t>
            </a:r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47" name="Text Box 87"/>
          <p:cNvSpPr txBox="1">
            <a:spLocks noChangeArrowheads="1"/>
          </p:cNvSpPr>
          <p:nvPr/>
        </p:nvSpPr>
        <p:spPr bwMode="auto">
          <a:xfrm>
            <a:off x="1219200" y="5410200"/>
            <a:ext cx="92868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Courier New" pitchFamily="49" charset="0"/>
              </a:rPr>
              <a:t>type[0]</a:t>
            </a:r>
          </a:p>
        </p:txBody>
      </p:sp>
      <p:sp>
        <p:nvSpPr>
          <p:cNvPr id="271448" name="Text Box 88"/>
          <p:cNvSpPr txBox="1">
            <a:spLocks noChangeArrowheads="1"/>
          </p:cNvSpPr>
          <p:nvPr/>
        </p:nvSpPr>
        <p:spPr bwMode="auto">
          <a:xfrm>
            <a:off x="2819400" y="5410200"/>
            <a:ext cx="92868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Courier New" pitchFamily="49" charset="0"/>
              </a:rPr>
              <a:t>type[1]</a:t>
            </a:r>
          </a:p>
        </p:txBody>
      </p:sp>
      <p:sp>
        <p:nvSpPr>
          <p:cNvPr id="271449" name="Text Box 89"/>
          <p:cNvSpPr txBox="1">
            <a:spLocks noChangeArrowheads="1"/>
          </p:cNvSpPr>
          <p:nvPr/>
        </p:nvSpPr>
        <p:spPr bwMode="auto">
          <a:xfrm>
            <a:off x="4876800" y="5410200"/>
            <a:ext cx="92868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Courier New" pitchFamily="49" charset="0"/>
              </a:rPr>
              <a:t>type[2]</a:t>
            </a:r>
          </a:p>
        </p:txBody>
      </p: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4876800" y="5029200"/>
            <a:ext cx="1828800" cy="228600"/>
            <a:chOff x="1008" y="2160"/>
            <a:chExt cx="576" cy="144"/>
          </a:xfrm>
        </p:grpSpPr>
        <p:sp>
          <p:nvSpPr>
            <p:cNvPr id="271451" name="Line 91"/>
            <p:cNvSpPr>
              <a:spLocks noChangeShapeType="1"/>
            </p:cNvSpPr>
            <p:nvPr/>
          </p:nvSpPr>
          <p:spPr bwMode="auto">
            <a:xfrm flipV="1">
              <a:off x="1008" y="21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52" name="Line 92"/>
            <p:cNvSpPr>
              <a:spLocks noChangeShapeType="1"/>
            </p:cNvSpPr>
            <p:nvPr/>
          </p:nvSpPr>
          <p:spPr bwMode="auto">
            <a:xfrm>
              <a:off x="1008" y="21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453" name="Line 93"/>
            <p:cNvSpPr>
              <a:spLocks noChangeShapeType="1"/>
            </p:cNvSpPr>
            <p:nvPr/>
          </p:nvSpPr>
          <p:spPr bwMode="auto">
            <a:xfrm>
              <a:off x="1584" y="216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1454" name="Line 94"/>
          <p:cNvSpPr>
            <a:spLocks noChangeShapeType="1"/>
          </p:cNvSpPr>
          <p:nvPr/>
        </p:nvSpPr>
        <p:spPr bwMode="auto">
          <a:xfrm flipV="1">
            <a:off x="12192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455" name="Line 95"/>
          <p:cNvSpPr>
            <a:spLocks noChangeShapeType="1"/>
          </p:cNvSpPr>
          <p:nvPr/>
        </p:nvSpPr>
        <p:spPr bwMode="auto">
          <a:xfrm flipV="1">
            <a:off x="25908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456" name="Line 96"/>
          <p:cNvSpPr>
            <a:spLocks noChangeShapeType="1"/>
          </p:cNvSpPr>
          <p:nvPr/>
        </p:nvSpPr>
        <p:spPr bwMode="auto">
          <a:xfrm flipV="1">
            <a:off x="48768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457" name="Text Box 97"/>
          <p:cNvSpPr txBox="1">
            <a:spLocks noChangeArrowheads="1"/>
          </p:cNvSpPr>
          <p:nvPr/>
        </p:nvSpPr>
        <p:spPr bwMode="auto">
          <a:xfrm>
            <a:off x="1143000" y="5867400"/>
            <a:ext cx="11414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v_disp[0]</a:t>
            </a:r>
          </a:p>
        </p:txBody>
      </p:sp>
      <p:sp>
        <p:nvSpPr>
          <p:cNvPr id="271458" name="Text Box 98"/>
          <p:cNvSpPr txBox="1">
            <a:spLocks noChangeArrowheads="1"/>
          </p:cNvSpPr>
          <p:nvPr/>
        </p:nvSpPr>
        <p:spPr bwMode="auto">
          <a:xfrm>
            <a:off x="2514600" y="5867400"/>
            <a:ext cx="23114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v_disp[1] (in bytes)</a:t>
            </a:r>
          </a:p>
        </p:txBody>
      </p:sp>
      <p:sp>
        <p:nvSpPr>
          <p:cNvPr id="271459" name="Text Box 99"/>
          <p:cNvSpPr txBox="1">
            <a:spLocks noChangeArrowheads="1"/>
          </p:cNvSpPr>
          <p:nvPr/>
        </p:nvSpPr>
        <p:spPr bwMode="auto">
          <a:xfrm>
            <a:off x="4818063" y="5867400"/>
            <a:ext cx="1141412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v_disp[2]</a:t>
            </a:r>
          </a:p>
        </p:txBody>
      </p:sp>
      <p:sp>
        <p:nvSpPr>
          <p:cNvPr id="271460" name="Text Box 100"/>
          <p:cNvSpPr txBox="1">
            <a:spLocks noChangeArrowheads="1"/>
          </p:cNvSpPr>
          <p:nvPr/>
        </p:nvSpPr>
        <p:spPr bwMode="auto">
          <a:xfrm>
            <a:off x="211138" y="5149850"/>
            <a:ext cx="1049337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0">
                <a:solidFill>
                  <a:schemeClr val="tx1"/>
                </a:solidFill>
                <a:latin typeface="Times" pitchFamily="18" charset="0"/>
              </a:rPr>
              <a:t>count = 3</a:t>
            </a:r>
          </a:p>
          <a:p>
            <a:pPr eaLnBrk="1" hangingPunct="1"/>
            <a:r>
              <a:rPr lang="en-US" altLang="en-US" b="0">
                <a:solidFill>
                  <a:schemeClr val="tx1"/>
                </a:solidFill>
                <a:latin typeface="Times" pitchFamily="18" charset="0"/>
              </a:rPr>
              <a:t>blocks</a:t>
            </a:r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1461" name="Text Box 101"/>
          <p:cNvSpPr txBox="1">
            <a:spLocks noChangeArrowheads="1"/>
          </p:cNvSpPr>
          <p:nvPr/>
        </p:nvSpPr>
        <p:spPr bwMode="auto">
          <a:xfrm>
            <a:off x="990600" y="4724400"/>
            <a:ext cx="16732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v_blk_len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[0]=2</a:t>
            </a:r>
          </a:p>
        </p:txBody>
      </p:sp>
      <p:sp>
        <p:nvSpPr>
          <p:cNvPr id="271462" name="Text Box 102"/>
          <p:cNvSpPr txBox="1">
            <a:spLocks noChangeArrowheads="1"/>
          </p:cNvSpPr>
          <p:nvPr/>
        </p:nvSpPr>
        <p:spPr bwMode="auto">
          <a:xfrm>
            <a:off x="2590800" y="4724400"/>
            <a:ext cx="16732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v_blk_len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[1]=3</a:t>
            </a:r>
          </a:p>
        </p:txBody>
      </p:sp>
      <p:sp>
        <p:nvSpPr>
          <p:cNvPr id="271463" name="Text Box 103"/>
          <p:cNvSpPr txBox="1">
            <a:spLocks noChangeArrowheads="1"/>
          </p:cNvSpPr>
          <p:nvPr/>
        </p:nvSpPr>
        <p:spPr bwMode="auto">
          <a:xfrm>
            <a:off x="4876800" y="4724400"/>
            <a:ext cx="16732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v_blk_len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[2]=4</a:t>
            </a:r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Vector Types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228600" y="10668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b="0">
                <a:solidFill>
                  <a:schemeClr val="tx1"/>
                </a:solidFill>
                <a:latin typeface="Courier New" pitchFamily="49" charset="0"/>
              </a:rPr>
              <a:t>MPI_Type_vector:</a:t>
            </a:r>
            <a:r>
              <a:rPr lang="en-US" sz="2400" b="0">
                <a:solidFill>
                  <a:schemeClr val="tx1"/>
                </a:solidFill>
              </a:rPr>
              <a:t> create a type for non-contiguous vectors with constant stride</a:t>
            </a:r>
          </a:p>
          <a:p>
            <a:pPr marL="742950" lvl="1" indent="-285750" algn="just">
              <a:spcBef>
                <a:spcPct val="20000"/>
              </a:spcBef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304800" y="2209800"/>
            <a:ext cx="883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MPI_Type_vector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count,blklen,stride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oldtype,newtype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762000" y="5029200"/>
            <a:ext cx="1905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762000" y="3505200"/>
            <a:ext cx="18605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 1   6   11   16</a:t>
            </a:r>
          </a:p>
          <a:p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 2   7   12   17</a:t>
            </a:r>
          </a:p>
          <a:p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 3   8   13   18</a:t>
            </a:r>
          </a:p>
          <a:p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 4   9   14   19</a:t>
            </a:r>
          </a:p>
          <a:p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 5  10  15   20</a:t>
            </a:r>
          </a:p>
        </p:txBody>
      </p:sp>
      <p:sp>
        <p:nvSpPr>
          <p:cNvPr id="273416" name="Line 8"/>
          <p:cNvSpPr>
            <a:spLocks noChangeShapeType="1"/>
          </p:cNvSpPr>
          <p:nvPr/>
        </p:nvSpPr>
        <p:spPr bwMode="auto">
          <a:xfrm>
            <a:off x="762000" y="548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7" name="Line 9"/>
          <p:cNvSpPr>
            <a:spLocks noChangeShapeType="1"/>
          </p:cNvSpPr>
          <p:nvPr/>
        </p:nvSpPr>
        <p:spPr bwMode="auto">
          <a:xfrm>
            <a:off x="2667000" y="3505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8" name="Line 10"/>
          <p:cNvSpPr>
            <a:spLocks noChangeShapeType="1"/>
          </p:cNvSpPr>
          <p:nvPr/>
        </p:nvSpPr>
        <p:spPr bwMode="auto">
          <a:xfrm>
            <a:off x="762000" y="3505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9" name="Line 11"/>
          <p:cNvSpPr>
            <a:spLocks noChangeShapeType="1"/>
          </p:cNvSpPr>
          <p:nvPr/>
        </p:nvSpPr>
        <p:spPr bwMode="auto">
          <a:xfrm>
            <a:off x="2133600" y="3505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20" name="Line 12"/>
          <p:cNvSpPr>
            <a:spLocks noChangeShapeType="1"/>
          </p:cNvSpPr>
          <p:nvPr/>
        </p:nvSpPr>
        <p:spPr bwMode="auto">
          <a:xfrm>
            <a:off x="1600200" y="3505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21" name="Line 13"/>
          <p:cNvSpPr>
            <a:spLocks noChangeShapeType="1"/>
          </p:cNvSpPr>
          <p:nvPr/>
        </p:nvSpPr>
        <p:spPr bwMode="auto">
          <a:xfrm>
            <a:off x="1143000" y="3505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22" name="Line 14"/>
          <p:cNvSpPr>
            <a:spLocks noChangeShapeType="1"/>
          </p:cNvSpPr>
          <p:nvPr/>
        </p:nvSpPr>
        <p:spPr bwMode="auto">
          <a:xfrm>
            <a:off x="762000" y="5029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23" name="Line 15"/>
          <p:cNvSpPr>
            <a:spLocks noChangeShapeType="1"/>
          </p:cNvSpPr>
          <p:nvPr/>
        </p:nvSpPr>
        <p:spPr bwMode="auto">
          <a:xfrm>
            <a:off x="7620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 rot="-5400000">
            <a:off x="68262" y="4122738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nrows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371600" y="30480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ncols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2971800" y="3352800"/>
            <a:ext cx="60198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integer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row_type</a:t>
            </a:r>
            <a:endParaRPr lang="en-US" sz="2000" b="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call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MPI_Type_vector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ncols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1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nrows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b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          MPI_REAL8,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row_type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call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MPI_Type_commit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row_type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-914400" y="44958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848600" y="4114800"/>
            <a:ext cx="5326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72400" y="3780294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stride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55640" y="3780294"/>
            <a:ext cx="64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blksz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600" y="3780294"/>
            <a:ext cx="47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cnt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762000" y="4298196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762000" y="392365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762000" y="3505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ight Brace 33"/>
          <p:cNvSpPr/>
          <p:nvPr/>
        </p:nvSpPr>
        <p:spPr>
          <a:xfrm rot="5400000">
            <a:off x="1562100" y="4914900"/>
            <a:ext cx="304800" cy="19050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219200" y="5929392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count = 5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33823" y="4233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Types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458200" cy="457200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urier New" pitchFamily="49" charset="0"/>
              </a:rPr>
              <a:t>MPI_Type_indexed</a:t>
            </a:r>
            <a:r>
              <a:rPr lang="en-US" sz="2800" dirty="0">
                <a:latin typeface="Courier New" pitchFamily="49" charset="0"/>
              </a:rPr>
              <a:t>:</a:t>
            </a:r>
            <a:r>
              <a:rPr lang="en-US" sz="2800" dirty="0"/>
              <a:t> creates non-contiguous types with variable block sizes and </a:t>
            </a:r>
            <a:r>
              <a:rPr lang="en-US" sz="2800" dirty="0" smtClean="0"/>
              <a:t>displacements</a:t>
            </a:r>
            <a:br>
              <a:rPr lang="en-US" sz="2800" dirty="0" smtClean="0"/>
            </a:br>
            <a:endParaRPr lang="en-US" sz="2800" dirty="0"/>
          </a:p>
          <a:p>
            <a:pPr lvl="1">
              <a:buFontTx/>
              <a:buNone/>
            </a:pPr>
            <a:r>
              <a:rPr lang="en-US" sz="1800" dirty="0" err="1">
                <a:latin typeface="Courier New" pitchFamily="49" charset="0"/>
              </a:rPr>
              <a:t>MPI_Type_indexed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count,vblklen,vdispl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oldtype</a:t>
            </a:r>
            <a:r>
              <a:rPr lang="en-US" sz="1800" dirty="0" err="1">
                <a:latin typeface="Courier New" pitchFamily="49" charset="0"/>
              </a:rPr>
              <a:t>,&amp;newtype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</a:rPr>
              <a:t>MPI_Datatype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newtype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</a:rPr>
              <a:t>vblklen</a:t>
            </a:r>
            <a:r>
              <a:rPr lang="en-US" sz="1800" dirty="0" smtClean="0">
                <a:latin typeface="Courier New" pitchFamily="49" charset="0"/>
              </a:rPr>
              <a:t>[3</a:t>
            </a:r>
            <a:r>
              <a:rPr lang="en-US" sz="1800" dirty="0">
                <a:latin typeface="Courier New" pitchFamily="49" charset="0"/>
              </a:rPr>
              <a:t>]  </a:t>
            </a:r>
            <a:r>
              <a:rPr lang="en-US" sz="1800" dirty="0" smtClean="0">
                <a:latin typeface="Courier New" pitchFamily="49" charset="0"/>
              </a:rPr>
              <a:t>= </a:t>
            </a:r>
            <a:r>
              <a:rPr lang="en-US" sz="1800" dirty="0">
                <a:latin typeface="Courier New" pitchFamily="49" charset="0"/>
              </a:rPr>
              <a:t>{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3</a:t>
            </a:r>
            <a:r>
              <a:rPr lang="en-US" sz="1800" dirty="0" smtClean="0">
                <a:latin typeface="Courier New" pitchFamily="49" charset="0"/>
              </a:rPr>
              <a:t>,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</a:rPr>
              <a:t>2</a:t>
            </a:r>
            <a:r>
              <a:rPr lang="en-US" sz="1800" dirty="0" smtClean="0">
                <a:latin typeface="Courier New" pitchFamily="49" charset="0"/>
              </a:rPr>
              <a:t>,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</a:rPr>
              <a:t>};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</a:rPr>
              <a:t>vdispl</a:t>
            </a:r>
            <a:r>
              <a:rPr lang="en-US" sz="1800" dirty="0" smtClean="0">
                <a:latin typeface="Courier New" pitchFamily="49" charset="0"/>
              </a:rPr>
              <a:t>[3</a:t>
            </a:r>
            <a:r>
              <a:rPr lang="en-US" sz="1800" dirty="0">
                <a:latin typeface="Courier New" pitchFamily="49" charset="0"/>
              </a:rPr>
              <a:t>]  </a:t>
            </a:r>
            <a:r>
              <a:rPr lang="en-US" sz="1800" dirty="0" smtClean="0">
                <a:latin typeface="Courier New" pitchFamily="49" charset="0"/>
              </a:rPr>
              <a:t>= </a:t>
            </a:r>
            <a:r>
              <a:rPr lang="en-US" sz="1800" dirty="0">
                <a:latin typeface="Courier New" pitchFamily="49" charset="0"/>
              </a:rPr>
              <a:t>{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0</a:t>
            </a:r>
            <a:r>
              <a:rPr lang="en-US" sz="1800" dirty="0" smtClean="0">
                <a:latin typeface="Courier New" pitchFamily="49" charset="0"/>
              </a:rPr>
              <a:t>,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</a:rPr>
              <a:t>5</a:t>
            </a:r>
            <a:r>
              <a:rPr lang="en-US" sz="1800" dirty="0" smtClean="0">
                <a:latin typeface="Courier New" pitchFamily="49" charset="0"/>
              </a:rPr>
              <a:t>,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8</a:t>
            </a:r>
            <a:r>
              <a:rPr lang="en-US" sz="1800" dirty="0" smtClean="0">
                <a:latin typeface="Courier New" pitchFamily="49" charset="0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MPI_Type_indexed</a:t>
            </a:r>
            <a:r>
              <a:rPr lang="en-US" sz="1800" dirty="0" smtClean="0">
                <a:latin typeface="Courier New" pitchFamily="49" charset="0"/>
              </a:rPr>
              <a:t>(3,vblklen,vdispl, </a:t>
            </a:r>
            <a:r>
              <a:rPr lang="en-US" sz="1800" dirty="0" err="1" smtClean="0">
                <a:latin typeface="Courier New" pitchFamily="49" charset="0"/>
              </a:rPr>
              <a:t>MPI_DOUBLE</a:t>
            </a:r>
            <a:r>
              <a:rPr lang="en-US" sz="1800" dirty="0" err="1">
                <a:latin typeface="Courier New" pitchFamily="49" charset="0"/>
              </a:rPr>
              <a:t>,&amp;newtype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urier New" pitchFamily="49" charset="0"/>
              </a:rPr>
              <a:t>MPI_Type_commit</a:t>
            </a:r>
            <a:r>
              <a:rPr lang="en-US" sz="1800" dirty="0">
                <a:latin typeface="Courier New" pitchFamily="49" charset="0"/>
              </a:rPr>
              <a:t>(&amp;</a:t>
            </a:r>
            <a:r>
              <a:rPr lang="en-US" sz="1800" dirty="0" err="1">
                <a:latin typeface="Courier New" pitchFamily="49" charset="0"/>
              </a:rPr>
              <a:t>newtype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2200" y="5562600"/>
            <a:ext cx="152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5562600"/>
            <a:ext cx="152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5562600"/>
            <a:ext cx="152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55626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81800" y="55626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34200" y="5562600"/>
            <a:ext cx="152400" cy="152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86600" y="5562600"/>
            <a:ext cx="152400" cy="152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39000" y="55626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91400" y="5562600"/>
            <a:ext cx="152400" cy="152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77000" y="586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empty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25" name="Straight Arrow Connector 24"/>
          <p:cNvCxnSpPr>
            <a:stCxn id="31" idx="0"/>
            <a:endCxn id="8" idx="2"/>
          </p:cNvCxnSpPr>
          <p:nvPr/>
        </p:nvCxnSpPr>
        <p:spPr>
          <a:xfrm rot="16200000" flipV="1">
            <a:off x="6667500" y="57531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1" idx="0"/>
            <a:endCxn id="9" idx="2"/>
          </p:cNvCxnSpPr>
          <p:nvPr/>
        </p:nvCxnSpPr>
        <p:spPr>
          <a:xfrm rot="5400000" flipH="1" flipV="1">
            <a:off x="6743700" y="5829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781800" y="594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1" idx="0"/>
            <a:endCxn id="12" idx="2"/>
          </p:cNvCxnSpPr>
          <p:nvPr/>
        </p:nvCxnSpPr>
        <p:spPr>
          <a:xfrm rot="5400000" flipH="1" flipV="1">
            <a:off x="6972300" y="56007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897751" y="5432802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659751" y="5432802"/>
            <a:ext cx="5334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7124700" y="5432802"/>
            <a:ext cx="533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Types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9144000" cy="457200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urier New" pitchFamily="49" charset="0"/>
              </a:rPr>
              <a:t>MPI_Type_indexed</a:t>
            </a:r>
            <a:r>
              <a:rPr lang="en-US" sz="2800" dirty="0">
                <a:latin typeface="Courier New" pitchFamily="49" charset="0"/>
              </a:rPr>
              <a:t>:</a:t>
            </a:r>
            <a:r>
              <a:rPr lang="en-US" sz="2800" dirty="0"/>
              <a:t> creates </a:t>
            </a:r>
            <a:r>
              <a:rPr lang="en-US" sz="2800" dirty="0" smtClean="0"/>
              <a:t>non-contiguous</a:t>
            </a:r>
            <a:br>
              <a:rPr lang="en-US" sz="2800" dirty="0" smtClean="0"/>
            </a:br>
            <a:r>
              <a:rPr lang="en-US" sz="2800" dirty="0" smtClean="0"/>
              <a:t>types </a:t>
            </a:r>
            <a:r>
              <a:rPr lang="en-US" sz="2800" dirty="0"/>
              <a:t>with variable block sizes and </a:t>
            </a:r>
            <a:r>
              <a:rPr lang="en-US" sz="2800" dirty="0" smtClean="0"/>
              <a:t>displacements</a:t>
            </a:r>
            <a:br>
              <a:rPr lang="en-US" sz="2800" dirty="0" smtClean="0"/>
            </a:br>
            <a:endParaRPr lang="en-US" sz="2800" dirty="0" smtClean="0"/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MPI_Type_indexed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count,vblklen,vdispl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oldtype,newtype</a:t>
            </a:r>
            <a:r>
              <a:rPr lang="en-US" sz="1400" dirty="0" err="1" smtClean="0">
                <a:latin typeface="Courier New" pitchFamily="49" charset="0"/>
              </a:rPr>
              <a:t>,ier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</a:rPr>
              <a:t>integer ::   </a:t>
            </a:r>
            <a:r>
              <a:rPr lang="en-US" sz="1800" dirty="0" err="1" smtClean="0">
                <a:latin typeface="Courier New" pitchFamily="49" charset="0"/>
              </a:rPr>
              <a:t>newtype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integer :: </a:t>
            </a:r>
            <a:r>
              <a:rPr lang="en-US" sz="1800" dirty="0" err="1" smtClean="0">
                <a:latin typeface="Courier New" pitchFamily="49" charset="0"/>
              </a:rPr>
              <a:t>vblklen</a:t>
            </a:r>
            <a:r>
              <a:rPr lang="en-US" sz="1800" dirty="0" smtClean="0">
                <a:latin typeface="Courier New" pitchFamily="49" charset="0"/>
              </a:rPr>
              <a:t>(3</a:t>
            </a:r>
            <a:r>
              <a:rPr lang="en-US" sz="1800" dirty="0">
                <a:latin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</a:rPr>
              <a:t> = (/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3</a:t>
            </a:r>
            <a:r>
              <a:rPr lang="en-US" sz="1800" dirty="0" smtClean="0">
                <a:latin typeface="Courier New" pitchFamily="49" charset="0"/>
              </a:rPr>
              <a:t>,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</a:rPr>
              <a:t>2</a:t>
            </a:r>
            <a:r>
              <a:rPr lang="en-US" sz="1800" dirty="0" smtClean="0">
                <a:latin typeface="Courier New" pitchFamily="49" charset="0"/>
              </a:rPr>
              <a:t>,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latin typeface="Courier New" pitchFamily="49" charset="0"/>
              </a:rPr>
              <a:t>/);</a:t>
            </a: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integer ::  </a:t>
            </a:r>
            <a:r>
              <a:rPr lang="en-US" sz="1800" dirty="0" err="1" smtClean="0">
                <a:latin typeface="Courier New" pitchFamily="49" charset="0"/>
              </a:rPr>
              <a:t>vdispl</a:t>
            </a:r>
            <a:r>
              <a:rPr lang="en-US" sz="1800" dirty="0" smtClean="0">
                <a:latin typeface="Courier New" pitchFamily="49" charset="0"/>
              </a:rPr>
              <a:t>(3</a:t>
            </a:r>
            <a:r>
              <a:rPr lang="en-US" sz="1800" dirty="0">
                <a:latin typeface="Courier New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</a:rPr>
              <a:t> = (/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0</a:t>
            </a:r>
            <a:r>
              <a:rPr lang="en-US" sz="1800" dirty="0" smtClean="0">
                <a:latin typeface="Courier New" pitchFamily="49" charset="0"/>
              </a:rPr>
              <a:t>,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</a:rPr>
              <a:t>5</a:t>
            </a:r>
            <a:r>
              <a:rPr lang="en-US" sz="1800" dirty="0" smtClean="0">
                <a:latin typeface="Courier New" pitchFamily="49" charset="0"/>
              </a:rPr>
              <a:t>,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8</a:t>
            </a:r>
            <a:r>
              <a:rPr lang="en-US" sz="1800" dirty="0" smtClean="0">
                <a:latin typeface="Courier New" pitchFamily="49" charset="0"/>
              </a:rPr>
              <a:t>/);</a:t>
            </a: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MPI_Type_indexed</a:t>
            </a:r>
            <a:r>
              <a:rPr lang="en-US" sz="1800" dirty="0" smtClean="0">
                <a:latin typeface="Courier New" pitchFamily="49" charset="0"/>
              </a:rPr>
              <a:t>(3,vblklen,vdispl, MPI_REAL8, </a:t>
            </a:r>
            <a:r>
              <a:rPr lang="en-US" sz="1800" dirty="0" err="1" smtClean="0">
                <a:latin typeface="Courier New" pitchFamily="49" charset="0"/>
              </a:rPr>
              <a:t>newtype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</a:rPr>
              <a:t>ier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MPI_Type_commit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newtype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</a:rPr>
              <a:t>ier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2200" y="5562600"/>
            <a:ext cx="152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5562600"/>
            <a:ext cx="152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5562600"/>
            <a:ext cx="152400" cy="152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55626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81800" y="55626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34200" y="5562600"/>
            <a:ext cx="152400" cy="152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86600" y="5562600"/>
            <a:ext cx="152400" cy="152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39000" y="5562600"/>
            <a:ext cx="152400" cy="152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91400" y="5562600"/>
            <a:ext cx="152400" cy="152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77000" y="586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empty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25" name="Straight Arrow Connector 24"/>
          <p:cNvCxnSpPr>
            <a:stCxn id="31" idx="0"/>
            <a:endCxn id="8" idx="2"/>
          </p:cNvCxnSpPr>
          <p:nvPr/>
        </p:nvCxnSpPr>
        <p:spPr>
          <a:xfrm rot="16200000" flipV="1">
            <a:off x="6667500" y="57531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1" idx="0"/>
            <a:endCxn id="9" idx="2"/>
          </p:cNvCxnSpPr>
          <p:nvPr/>
        </p:nvCxnSpPr>
        <p:spPr>
          <a:xfrm rot="5400000" flipH="1" flipV="1">
            <a:off x="6743700" y="5829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781800" y="594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1" idx="0"/>
            <a:endCxn id="12" idx="2"/>
          </p:cNvCxnSpPr>
          <p:nvPr/>
        </p:nvCxnSpPr>
        <p:spPr>
          <a:xfrm rot="5400000" flipH="1" flipV="1">
            <a:off x="6972300" y="56007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897751" y="5432802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659751" y="5432802"/>
            <a:ext cx="5334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7124700" y="5432802"/>
            <a:ext cx="533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439194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call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47360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call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 Types</a:t>
            </a:r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304800" y="1143000"/>
            <a:ext cx="883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Courier New" pitchFamily="49" charset="0"/>
              </a:rPr>
              <a:t>MPI_Type_create_struct</a:t>
            </a:r>
            <a:r>
              <a:rPr lang="en-US" sz="2400" b="0" dirty="0">
                <a:solidFill>
                  <a:schemeClr val="tx1"/>
                </a:solidFill>
                <a:latin typeface="Courier New" pitchFamily="49" charset="0"/>
              </a:rPr>
              <a:t>: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heterogeneous elements &amp; arbitrary locations</a:t>
            </a:r>
            <a:endParaRPr lang="en-US" sz="2400" b="0" dirty="0">
              <a:solidFill>
                <a:schemeClr val="tx1"/>
              </a:solidFill>
            </a:endParaRPr>
          </a:p>
          <a:p>
            <a:pPr marL="742950" lvl="1" indent="-285750" algn="just">
              <a:spcBef>
                <a:spcPct val="20000"/>
              </a:spcBef>
            </a:pPr>
            <a:endParaRPr lang="en-US" altLang="en-US" sz="2400" b="0" dirty="0">
              <a:solidFill>
                <a:schemeClr val="tx1"/>
              </a:solidFill>
            </a:endParaRP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9112" y="1905000"/>
            <a:ext cx="913488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MPI_Type_create_struct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count,vblklen,vdispl,vtypes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newtype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MPI_Type_commit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newtype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)                           </a:t>
            </a: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304800" y="2743200"/>
            <a:ext cx="8534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struct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 {double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val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3600" b="0" dirty="0"/>
              <a:t>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i,j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;} xyz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endParaRPr lang="en-US" sz="1000" b="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                  </a:t>
            </a:r>
            <a:r>
              <a:rPr 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vblklen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[2] =  {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1,2};</a:t>
            </a:r>
          </a:p>
          <a:p>
            <a:pPr>
              <a:spcBef>
                <a:spcPts val="600"/>
              </a:spcBef>
            </a:pPr>
            <a:r>
              <a:rPr lang="en-US" sz="2000" dirty="0" err="1" smtClean="0">
                <a:latin typeface="Courier New" pitchFamily="49" charset="0"/>
              </a:rPr>
              <a:t>MPI_Aint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              </a:t>
            </a:r>
            <a:r>
              <a:rPr 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vdispl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[2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] 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=  {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0,sizeof(double)};</a:t>
            </a:r>
          </a:p>
          <a:p>
            <a:pPr>
              <a:spcBef>
                <a:spcPts val="600"/>
              </a:spcBef>
            </a:pP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MPI_Datatype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          </a:t>
            </a:r>
            <a:r>
              <a:rPr 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vtype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[2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r>
              <a:rPr lang="en-US" sz="1600" b="0" dirty="0">
                <a:solidFill>
                  <a:schemeClr val="tx1"/>
                </a:solidFill>
                <a:latin typeface="Courier New" pitchFamily="49" charset="0"/>
              </a:rPr>
              <a:t>MPI_DOUBLE, MPI_INT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b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</a:br>
            <a:endParaRPr lang="en-US" sz="2000" b="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MPI_Type_create_struct</a:t>
            </a: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Courier New" pitchFamily="49" charset="0"/>
              </a:rPr>
              <a:t>    (2,vblklen,vdispl,vtype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,&amp;newtype);</a:t>
            </a:r>
          </a:p>
          <a:p>
            <a:pPr>
              <a:spcBef>
                <a:spcPts val="600"/>
              </a:spcBef>
            </a:pPr>
            <a:r>
              <a:rPr 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MPI_Type_commit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(&amp;</a:t>
            </a:r>
            <a:r>
              <a:rPr lang="en-US" sz="2000" b="0" dirty="0" err="1">
                <a:solidFill>
                  <a:schemeClr val="tx1"/>
                </a:solidFill>
                <a:latin typeface="Courier New" pitchFamily="49" charset="0"/>
              </a:rPr>
              <a:t>newtype</a:t>
            </a:r>
            <a:r>
              <a:rPr lang="en-US" sz="2000" b="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Alignment in Derived Structures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5029200"/>
          </a:xfrm>
          <a:noFill/>
          <a:ln/>
        </p:spPr>
        <p:txBody>
          <a:bodyPr/>
          <a:lstStyle/>
          <a:p>
            <a:pPr eaLnBrk="0" hangingPunct="0"/>
            <a:endParaRPr lang="en-US" altLang="en-US" dirty="0"/>
          </a:p>
          <a:p>
            <a:pPr lvl="1" algn="just" eaLnBrk="0" hangingPunct="0">
              <a:buFontTx/>
              <a:buNone/>
            </a:pPr>
            <a:endParaRPr lang="en-US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3581400"/>
            <a:ext cx="7543800" cy="2433638"/>
            <a:chOff x="288" y="1104"/>
            <a:chExt cx="4752" cy="1533"/>
          </a:xfrm>
        </p:grpSpPr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3024" y="1536"/>
              <a:ext cx="288" cy="3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3312" y="1536"/>
              <a:ext cx="288" cy="3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63" name="Rectangle 7"/>
            <p:cNvSpPr>
              <a:spLocks noChangeArrowheads="1"/>
            </p:cNvSpPr>
            <p:nvPr/>
          </p:nvSpPr>
          <p:spPr bwMode="auto">
            <a:xfrm>
              <a:off x="3600" y="1536"/>
              <a:ext cx="288" cy="3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64" name="Text Box 8"/>
            <p:cNvSpPr txBox="1">
              <a:spLocks noChangeArrowheads="1"/>
            </p:cNvSpPr>
            <p:nvPr/>
          </p:nvSpPr>
          <p:spPr bwMode="auto">
            <a:xfrm>
              <a:off x="2640" y="110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urier New" pitchFamily="49" charset="0"/>
                </a:rPr>
                <a:t>char</a:t>
              </a:r>
            </a:p>
          </p:txBody>
        </p:sp>
        <p:sp>
          <p:nvSpPr>
            <p:cNvPr id="275465" name="Text Box 9"/>
            <p:cNvSpPr txBox="1">
              <a:spLocks noChangeArrowheads="1"/>
            </p:cNvSpPr>
            <p:nvPr/>
          </p:nvSpPr>
          <p:spPr bwMode="auto">
            <a:xfrm>
              <a:off x="1104" y="1104"/>
              <a:ext cx="8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urier New" pitchFamily="49" charset="0"/>
                </a:rPr>
                <a:t>double</a:t>
              </a:r>
            </a:p>
          </p:txBody>
        </p:sp>
        <p:sp>
          <p:nvSpPr>
            <p:cNvPr id="275466" name="Rectangle 10"/>
            <p:cNvSpPr>
              <a:spLocks noChangeArrowheads="1"/>
            </p:cNvSpPr>
            <p:nvPr/>
          </p:nvSpPr>
          <p:spPr bwMode="auto">
            <a:xfrm>
              <a:off x="432" y="1536"/>
              <a:ext cx="288" cy="336"/>
            </a:xfrm>
            <a:prstGeom prst="rect">
              <a:avLst/>
            </a:prstGeom>
            <a:solidFill>
              <a:srgbClr val="009999"/>
            </a:solidFill>
            <a:ln w="25400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67" name="Rectangle 11"/>
            <p:cNvSpPr>
              <a:spLocks noChangeArrowheads="1"/>
            </p:cNvSpPr>
            <p:nvPr/>
          </p:nvSpPr>
          <p:spPr bwMode="auto">
            <a:xfrm>
              <a:off x="720" y="1536"/>
              <a:ext cx="288" cy="336"/>
            </a:xfrm>
            <a:prstGeom prst="rect">
              <a:avLst/>
            </a:prstGeom>
            <a:solidFill>
              <a:srgbClr val="009999"/>
            </a:solidFill>
            <a:ln w="25400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68" name="Rectangle 12"/>
            <p:cNvSpPr>
              <a:spLocks noChangeArrowheads="1"/>
            </p:cNvSpPr>
            <p:nvPr/>
          </p:nvSpPr>
          <p:spPr bwMode="auto">
            <a:xfrm>
              <a:off x="1008" y="1536"/>
              <a:ext cx="288" cy="336"/>
            </a:xfrm>
            <a:prstGeom prst="rect">
              <a:avLst/>
            </a:prstGeom>
            <a:solidFill>
              <a:srgbClr val="009999"/>
            </a:solidFill>
            <a:ln w="25400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69" name="Rectangle 13"/>
            <p:cNvSpPr>
              <a:spLocks noChangeArrowheads="1"/>
            </p:cNvSpPr>
            <p:nvPr/>
          </p:nvSpPr>
          <p:spPr bwMode="auto">
            <a:xfrm>
              <a:off x="1296" y="1536"/>
              <a:ext cx="288" cy="336"/>
            </a:xfrm>
            <a:prstGeom prst="rect">
              <a:avLst/>
            </a:prstGeom>
            <a:solidFill>
              <a:srgbClr val="009999"/>
            </a:solidFill>
            <a:ln w="25400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0" name="Rectangle 14"/>
            <p:cNvSpPr>
              <a:spLocks noChangeArrowheads="1"/>
            </p:cNvSpPr>
            <p:nvPr/>
          </p:nvSpPr>
          <p:spPr bwMode="auto">
            <a:xfrm>
              <a:off x="1584" y="1536"/>
              <a:ext cx="288" cy="336"/>
            </a:xfrm>
            <a:prstGeom prst="rect">
              <a:avLst/>
            </a:prstGeom>
            <a:solidFill>
              <a:srgbClr val="009999"/>
            </a:solidFill>
            <a:ln w="25400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1" name="Rectangle 15"/>
            <p:cNvSpPr>
              <a:spLocks noChangeArrowheads="1"/>
            </p:cNvSpPr>
            <p:nvPr/>
          </p:nvSpPr>
          <p:spPr bwMode="auto">
            <a:xfrm>
              <a:off x="1872" y="1536"/>
              <a:ext cx="288" cy="336"/>
            </a:xfrm>
            <a:prstGeom prst="rect">
              <a:avLst/>
            </a:prstGeom>
            <a:solidFill>
              <a:srgbClr val="009999"/>
            </a:solidFill>
            <a:ln w="25400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2" name="Rectangle 16"/>
            <p:cNvSpPr>
              <a:spLocks noChangeArrowheads="1"/>
            </p:cNvSpPr>
            <p:nvPr/>
          </p:nvSpPr>
          <p:spPr bwMode="auto">
            <a:xfrm>
              <a:off x="2160" y="1536"/>
              <a:ext cx="288" cy="336"/>
            </a:xfrm>
            <a:prstGeom prst="rect">
              <a:avLst/>
            </a:prstGeom>
            <a:solidFill>
              <a:srgbClr val="009999"/>
            </a:solidFill>
            <a:ln w="25400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3" name="Rectangle 17"/>
            <p:cNvSpPr>
              <a:spLocks noChangeArrowheads="1"/>
            </p:cNvSpPr>
            <p:nvPr/>
          </p:nvSpPr>
          <p:spPr bwMode="auto">
            <a:xfrm>
              <a:off x="2448" y="1536"/>
              <a:ext cx="288" cy="336"/>
            </a:xfrm>
            <a:prstGeom prst="rect">
              <a:avLst/>
            </a:prstGeom>
            <a:solidFill>
              <a:srgbClr val="009999"/>
            </a:solidFill>
            <a:ln w="25400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4" name="Rectangle 18"/>
            <p:cNvSpPr>
              <a:spLocks noChangeArrowheads="1"/>
            </p:cNvSpPr>
            <p:nvPr/>
          </p:nvSpPr>
          <p:spPr bwMode="auto">
            <a:xfrm>
              <a:off x="2736" y="1536"/>
              <a:ext cx="288" cy="336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5" name="Rectangle 19"/>
            <p:cNvSpPr>
              <a:spLocks noChangeArrowheads="1"/>
            </p:cNvSpPr>
            <p:nvPr/>
          </p:nvSpPr>
          <p:spPr bwMode="auto">
            <a:xfrm>
              <a:off x="3888" y="1536"/>
              <a:ext cx="288" cy="3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6" name="Rectangle 20"/>
            <p:cNvSpPr>
              <a:spLocks noChangeArrowheads="1"/>
            </p:cNvSpPr>
            <p:nvPr/>
          </p:nvSpPr>
          <p:spPr bwMode="auto">
            <a:xfrm>
              <a:off x="4176" y="1536"/>
              <a:ext cx="288" cy="3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7" name="Rectangle 21"/>
            <p:cNvSpPr>
              <a:spLocks noChangeArrowheads="1"/>
            </p:cNvSpPr>
            <p:nvPr/>
          </p:nvSpPr>
          <p:spPr bwMode="auto">
            <a:xfrm>
              <a:off x="4464" y="1536"/>
              <a:ext cx="288" cy="3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8" name="Rectangle 22"/>
            <p:cNvSpPr>
              <a:spLocks noChangeArrowheads="1"/>
            </p:cNvSpPr>
            <p:nvPr/>
          </p:nvSpPr>
          <p:spPr bwMode="auto">
            <a:xfrm>
              <a:off x="4752" y="1536"/>
              <a:ext cx="288" cy="3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altLang="en-US" sz="2400" b="0">
                <a:solidFill>
                  <a:schemeClr val="tx1"/>
                </a:solidFill>
                <a:latin typeface="Times" pitchFamily="18" charset="0"/>
              </a:endParaRPr>
            </a:p>
          </p:txBody>
        </p:sp>
        <p:sp>
          <p:nvSpPr>
            <p:cNvPr id="275479" name="AutoShape 23"/>
            <p:cNvSpPr>
              <a:spLocks/>
            </p:cNvSpPr>
            <p:nvPr/>
          </p:nvSpPr>
          <p:spPr bwMode="auto">
            <a:xfrm rot="5400000">
              <a:off x="2856" y="1224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0" name="Line 24"/>
            <p:cNvSpPr>
              <a:spLocks noChangeShapeType="1"/>
            </p:cNvSpPr>
            <p:nvPr/>
          </p:nvSpPr>
          <p:spPr bwMode="auto">
            <a:xfrm>
              <a:off x="432" y="1392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81" name="Text Box 25"/>
            <p:cNvSpPr txBox="1">
              <a:spLocks noChangeArrowheads="1"/>
            </p:cNvSpPr>
            <p:nvPr/>
          </p:nvSpPr>
          <p:spPr bwMode="auto">
            <a:xfrm>
              <a:off x="288" y="2112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Courier New" pitchFamily="49" charset="0"/>
                </a:rPr>
                <a:t>lb</a:t>
              </a:r>
            </a:p>
          </p:txBody>
        </p:sp>
        <p:sp>
          <p:nvSpPr>
            <p:cNvPr id="275482" name="Line 26"/>
            <p:cNvSpPr>
              <a:spLocks noChangeShapeType="1"/>
            </p:cNvSpPr>
            <p:nvPr/>
          </p:nvSpPr>
          <p:spPr bwMode="auto">
            <a:xfrm flipV="1">
              <a:off x="432" y="187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83" name="Line 27"/>
            <p:cNvSpPr>
              <a:spLocks noChangeShapeType="1"/>
            </p:cNvSpPr>
            <p:nvPr/>
          </p:nvSpPr>
          <p:spPr bwMode="auto">
            <a:xfrm flipV="1">
              <a:off x="3024" y="187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84" name="Line 28"/>
            <p:cNvSpPr>
              <a:spLocks noChangeShapeType="1"/>
            </p:cNvSpPr>
            <p:nvPr/>
          </p:nvSpPr>
          <p:spPr bwMode="auto">
            <a:xfrm flipV="1">
              <a:off x="5040" y="187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85" name="Text Box 29"/>
            <p:cNvSpPr txBox="1">
              <a:spLocks noChangeArrowheads="1"/>
            </p:cNvSpPr>
            <p:nvPr/>
          </p:nvSpPr>
          <p:spPr bwMode="auto">
            <a:xfrm>
              <a:off x="2880" y="2112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Courier New" pitchFamily="49" charset="0"/>
                </a:rPr>
                <a:t>ub</a:t>
              </a:r>
            </a:p>
          </p:txBody>
        </p:sp>
        <p:sp>
          <p:nvSpPr>
            <p:cNvPr id="275486" name="Line 30"/>
            <p:cNvSpPr>
              <a:spLocks noChangeShapeType="1"/>
            </p:cNvSpPr>
            <p:nvPr/>
          </p:nvSpPr>
          <p:spPr bwMode="auto">
            <a:xfrm>
              <a:off x="3072" y="2016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487" name="Text Box 31"/>
            <p:cNvSpPr txBox="1">
              <a:spLocks noChangeArrowheads="1"/>
            </p:cNvSpPr>
            <p:nvPr/>
          </p:nvSpPr>
          <p:spPr bwMode="auto">
            <a:xfrm>
              <a:off x="3926" y="1892"/>
              <a:ext cx="20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Symbol" pitchFamily="18" charset="2"/>
                </a:rPr>
                <a:t>e</a:t>
              </a:r>
            </a:p>
          </p:txBody>
        </p:sp>
        <p:sp>
          <p:nvSpPr>
            <p:cNvPr id="275488" name="Text Box 32"/>
            <p:cNvSpPr txBox="1">
              <a:spLocks noChangeArrowheads="1"/>
            </p:cNvSpPr>
            <p:nvPr/>
          </p:nvSpPr>
          <p:spPr bwMode="auto">
            <a:xfrm>
              <a:off x="1680" y="2349"/>
              <a:ext cx="18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extent = ub – lb + </a:t>
              </a:r>
              <a:r>
                <a:rPr lang="en-US" sz="2400">
                  <a:solidFill>
                    <a:schemeClr val="tx1"/>
                  </a:solidFill>
                  <a:latin typeface="Symbol" pitchFamily="18" charset="2"/>
                </a:rPr>
                <a:t>e</a:t>
              </a:r>
            </a:p>
          </p:txBody>
        </p:sp>
      </p:grpSp>
      <p:sp>
        <p:nvSpPr>
          <p:cNvPr id="275489" name="Rectangle 33"/>
          <p:cNvSpPr>
            <a:spLocks noChangeArrowheads="1"/>
          </p:cNvSpPr>
          <p:nvPr/>
        </p:nvSpPr>
        <p:spPr bwMode="auto">
          <a:xfrm>
            <a:off x="533400" y="1219200"/>
            <a:ext cx="804258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v_blk_len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[2] = {1,1};</a:t>
            </a:r>
          </a:p>
          <a:p>
            <a:r>
              <a:rPr lang="en-US" altLang="en-US" dirty="0" err="1" smtClean="0">
                <a:latin typeface="Courier New" pitchFamily="49" charset="0"/>
              </a:rPr>
              <a:t>MPI_Aint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v_disp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[2] = {0,8};</a:t>
            </a:r>
          </a:p>
          <a:p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MPI_Datatype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</a:rPr>
              <a:t>v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_types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[2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] = {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MPI_DOUBLE, MPI_CHAR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MPI_Datatype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newtype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MPI_Type_struct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(2,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v_blk_len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v_disp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v_types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newtype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5490" name="Text Box 34"/>
          <p:cNvSpPr txBox="1">
            <a:spLocks noChangeArrowheads="1"/>
          </p:cNvSpPr>
          <p:nvPr/>
        </p:nvSpPr>
        <p:spPr bwMode="auto">
          <a:xfrm>
            <a:off x="669925" y="3108325"/>
            <a:ext cx="3325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9999"/>
                </a:solidFill>
              </a:rPr>
              <a:t>But, may need an array of these!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Alignment in Derived Structures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53400" cy="5029200"/>
          </a:xfrm>
          <a:noFill/>
          <a:ln/>
        </p:spPr>
        <p:txBody>
          <a:bodyPr/>
          <a:lstStyle/>
          <a:p>
            <a:pPr eaLnBrk="0" hangingPunct="0"/>
            <a:endParaRPr lang="en-US" altLang="en-US" dirty="0"/>
          </a:p>
          <a:p>
            <a:pPr lvl="1" algn="just" eaLnBrk="0" hangingPunct="0">
              <a:buFontTx/>
              <a:buNone/>
            </a:pPr>
            <a:endParaRPr lang="en-US" altLang="en-US" dirty="0"/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5257800" y="1447800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5715000" y="1447800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685800" y="1447800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1143000" y="1447800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89" name="Rectangle 9"/>
          <p:cNvSpPr>
            <a:spLocks noChangeArrowheads="1"/>
          </p:cNvSpPr>
          <p:nvPr/>
        </p:nvSpPr>
        <p:spPr bwMode="auto">
          <a:xfrm>
            <a:off x="1600200" y="1447800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0" name="Rectangle 10"/>
          <p:cNvSpPr>
            <a:spLocks noChangeArrowheads="1"/>
          </p:cNvSpPr>
          <p:nvPr/>
        </p:nvSpPr>
        <p:spPr bwMode="auto">
          <a:xfrm>
            <a:off x="2057400" y="1447800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2514600" y="1447800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2971800" y="1447800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3" name="Rectangle 13"/>
          <p:cNvSpPr>
            <a:spLocks noChangeArrowheads="1"/>
          </p:cNvSpPr>
          <p:nvPr/>
        </p:nvSpPr>
        <p:spPr bwMode="auto">
          <a:xfrm>
            <a:off x="3429000" y="1447800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rgbClr val="009999"/>
          </a:solidFill>
          <a:ln w="254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5" name="Rectangle 15"/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6" name="Rectangle 16"/>
          <p:cNvSpPr>
            <a:spLocks noChangeArrowheads="1"/>
          </p:cNvSpPr>
          <p:nvPr/>
        </p:nvSpPr>
        <p:spPr bwMode="auto">
          <a:xfrm>
            <a:off x="6172200" y="1447800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7" name="Rectangle 17"/>
          <p:cNvSpPr>
            <a:spLocks noChangeArrowheads="1"/>
          </p:cNvSpPr>
          <p:nvPr/>
        </p:nvSpPr>
        <p:spPr bwMode="auto">
          <a:xfrm>
            <a:off x="6629400" y="1447800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8" name="Rectangle 18"/>
          <p:cNvSpPr>
            <a:spLocks noChangeArrowheads="1"/>
          </p:cNvSpPr>
          <p:nvPr/>
        </p:nvSpPr>
        <p:spPr bwMode="auto">
          <a:xfrm>
            <a:off x="7086600" y="1447800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499" name="Rectangle 19"/>
          <p:cNvSpPr>
            <a:spLocks noChangeArrowheads="1"/>
          </p:cNvSpPr>
          <p:nvPr/>
        </p:nvSpPr>
        <p:spPr bwMode="auto">
          <a:xfrm>
            <a:off x="7543800" y="1447800"/>
            <a:ext cx="457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endParaRPr lang="en-US" altLang="en-US" sz="2400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6500" name="AutoShape 20"/>
          <p:cNvSpPr>
            <a:spLocks/>
          </p:cNvSpPr>
          <p:nvPr/>
        </p:nvSpPr>
        <p:spPr bwMode="auto">
          <a:xfrm rot="16200000" flipV="1">
            <a:off x="4261643" y="-1213643"/>
            <a:ext cx="239713" cy="7239000"/>
          </a:xfrm>
          <a:prstGeom prst="leftBrace">
            <a:avLst>
              <a:gd name="adj1" fmla="val 25165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01" name="Text Box 21"/>
          <p:cNvSpPr txBox="1">
            <a:spLocks noChangeArrowheads="1"/>
          </p:cNvSpPr>
          <p:nvPr/>
        </p:nvSpPr>
        <p:spPr bwMode="auto">
          <a:xfrm>
            <a:off x="457200" y="2362200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lb</a:t>
            </a:r>
          </a:p>
        </p:txBody>
      </p:sp>
      <p:sp>
        <p:nvSpPr>
          <p:cNvPr id="276502" name="Line 22"/>
          <p:cNvSpPr>
            <a:spLocks noChangeShapeType="1"/>
          </p:cNvSpPr>
          <p:nvPr/>
        </p:nvSpPr>
        <p:spPr bwMode="auto">
          <a:xfrm flipV="1">
            <a:off x="685800" y="1981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3" name="Line 23"/>
          <p:cNvSpPr>
            <a:spLocks noChangeShapeType="1"/>
          </p:cNvSpPr>
          <p:nvPr/>
        </p:nvSpPr>
        <p:spPr bwMode="auto">
          <a:xfrm flipV="1">
            <a:off x="4800600" y="1981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4" name="Line 24"/>
          <p:cNvSpPr>
            <a:spLocks noChangeShapeType="1"/>
          </p:cNvSpPr>
          <p:nvPr/>
        </p:nvSpPr>
        <p:spPr bwMode="auto">
          <a:xfrm flipV="1">
            <a:off x="8001000" y="1981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5" name="Text Box 25"/>
          <p:cNvSpPr txBox="1">
            <a:spLocks noChangeArrowheads="1"/>
          </p:cNvSpPr>
          <p:nvPr/>
        </p:nvSpPr>
        <p:spPr bwMode="auto">
          <a:xfrm>
            <a:off x="4572000" y="2362200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ub</a:t>
            </a:r>
          </a:p>
        </p:txBody>
      </p:sp>
      <p:sp>
        <p:nvSpPr>
          <p:cNvPr id="276506" name="Line 26"/>
          <p:cNvSpPr>
            <a:spLocks noChangeShapeType="1"/>
          </p:cNvSpPr>
          <p:nvPr/>
        </p:nvSpPr>
        <p:spPr bwMode="auto">
          <a:xfrm>
            <a:off x="4876800" y="2209800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7" name="Text Box 27"/>
          <p:cNvSpPr txBox="1">
            <a:spLocks noChangeArrowheads="1"/>
          </p:cNvSpPr>
          <p:nvPr/>
        </p:nvSpPr>
        <p:spPr bwMode="auto">
          <a:xfrm>
            <a:off x="6232525" y="2012950"/>
            <a:ext cx="3175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Symbol" pitchFamily="18" charset="2"/>
              </a:rPr>
              <a:t>e</a:t>
            </a:r>
          </a:p>
        </p:txBody>
      </p:sp>
      <p:sp>
        <p:nvSpPr>
          <p:cNvPr id="276508" name="Text Box 28"/>
          <p:cNvSpPr txBox="1">
            <a:spLocks noChangeArrowheads="1"/>
          </p:cNvSpPr>
          <p:nvPr/>
        </p:nvSpPr>
        <p:spPr bwMode="auto">
          <a:xfrm>
            <a:off x="1676400" y="2433638"/>
            <a:ext cx="2548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ub</a:t>
            </a:r>
            <a:r>
              <a:rPr lang="en-US" sz="2400" dirty="0">
                <a:solidFill>
                  <a:schemeClr val="tx1"/>
                </a:solidFill>
              </a:rPr>
              <a:t> – lb </a:t>
            </a:r>
            <a:r>
              <a:rPr lang="en-US" sz="2400" b="1" dirty="0">
                <a:solidFill>
                  <a:srgbClr val="0070C0"/>
                </a:solidFill>
              </a:rPr>
              <a:t>+ </a:t>
            </a:r>
            <a:r>
              <a:rPr lang="en-US" sz="2400" b="1" dirty="0">
                <a:solidFill>
                  <a:srgbClr val="0070C0"/>
                </a:solidFill>
                <a:latin typeface="Symbol" pitchFamily="18" charset="2"/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b="1" dirty="0">
                <a:solidFill>
                  <a:srgbClr val="0070C0"/>
                </a:solidFill>
              </a:rPr>
              <a:t>extent</a:t>
            </a:r>
          </a:p>
        </p:txBody>
      </p:sp>
      <p:sp>
        <p:nvSpPr>
          <p:cNvPr id="276509" name="Rectangle 29"/>
          <p:cNvSpPr>
            <a:spLocks noChangeArrowheads="1"/>
          </p:cNvSpPr>
          <p:nvPr/>
        </p:nvSpPr>
        <p:spPr bwMode="auto">
          <a:xfrm>
            <a:off x="1447800" y="3048000"/>
            <a:ext cx="73914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MPI_Type_get_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itchFamily="49" charset="0"/>
              </a:rPr>
              <a:t>extent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datatype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lb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extent);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MPI_Type_ub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datatype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displ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MPI_Type_lb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datatype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displ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MPI_Type_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</a:rPr>
              <a:t>size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datatype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&amp;bytes);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6510" name="AutoShape 30"/>
          <p:cNvSpPr>
            <a:spLocks/>
          </p:cNvSpPr>
          <p:nvPr/>
        </p:nvSpPr>
        <p:spPr bwMode="auto">
          <a:xfrm rot="5400000">
            <a:off x="2590800" y="-762000"/>
            <a:ext cx="228600" cy="4038600"/>
          </a:xfrm>
          <a:prstGeom prst="leftBrace">
            <a:avLst>
              <a:gd name="adj1" fmla="val 14722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1" name="Text Box 31"/>
          <p:cNvSpPr txBox="1">
            <a:spLocks noChangeArrowheads="1"/>
          </p:cNvSpPr>
          <p:nvPr/>
        </p:nvSpPr>
        <p:spPr bwMode="auto">
          <a:xfrm>
            <a:off x="1903857" y="819912"/>
            <a:ext cx="17947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size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ub</a:t>
            </a:r>
            <a:r>
              <a:rPr lang="en-US" sz="2400" dirty="0">
                <a:solidFill>
                  <a:schemeClr val="tx1"/>
                </a:solidFill>
              </a:rPr>
              <a:t> – lb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Communicators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communicator is a “</a:t>
            </a:r>
            <a:r>
              <a:rPr lang="en-US" altLang="en-US" dirty="0">
                <a:solidFill>
                  <a:srgbClr val="0070C0"/>
                </a:solidFill>
              </a:rPr>
              <a:t>context</a:t>
            </a:r>
            <a:r>
              <a:rPr lang="en-US" altLang="en-US" dirty="0"/>
              <a:t>” for communicating only among a group of tasks.</a:t>
            </a:r>
          </a:p>
          <a:p>
            <a:r>
              <a:rPr lang="en-US" altLang="en-US" dirty="0">
                <a:solidFill>
                  <a:srgbClr val="0070C0"/>
                </a:solidFill>
                <a:latin typeface="Courier New" pitchFamily="49" charset="0"/>
              </a:rPr>
              <a:t>MPI_COMM_WORLD</a:t>
            </a:r>
            <a:r>
              <a:rPr lang="en-US" altLang="en-US" dirty="0">
                <a:solidFill>
                  <a:srgbClr val="0070C0"/>
                </a:solidFill>
              </a:rPr>
              <a:t> is the default</a:t>
            </a:r>
            <a:r>
              <a:rPr lang="en-US" altLang="en-US" dirty="0"/>
              <a:t> communicator and consists of all tasks.</a:t>
            </a:r>
          </a:p>
          <a:p>
            <a:r>
              <a:rPr lang="en-US" altLang="en-US" dirty="0"/>
              <a:t>Communication is isolated to context of the group– i.e. no messages from other contexts are “seen”.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Communicators?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Isolate communication</a:t>
            </a:r>
            <a:r>
              <a:rPr lang="en-US" altLang="en-US" dirty="0"/>
              <a:t> to a small number of processors</a:t>
            </a:r>
          </a:p>
          <a:p>
            <a:r>
              <a:rPr lang="en-US" altLang="en-US" dirty="0"/>
              <a:t>Useful for creating libraries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Collective communication between subgroups </a:t>
            </a:r>
            <a:r>
              <a:rPr lang="en-US" altLang="en-US" dirty="0"/>
              <a:t>(in lieu of all tasks) can drastically reduce communication costs if only some need to participate</a:t>
            </a:r>
          </a:p>
          <a:p>
            <a:r>
              <a:rPr lang="en-US" altLang="en-US" dirty="0"/>
              <a:t>Useful for communicating with "nearest neighbors"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MPI Data Types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altLang="en-US" dirty="0" smtClean="0"/>
              <a:t>MPI data types are used in data communication operation.</a:t>
            </a:r>
          </a:p>
          <a:p>
            <a:r>
              <a:rPr lang="en-US" altLang="en-US" dirty="0" smtClean="0"/>
              <a:t>MPI </a:t>
            </a:r>
            <a:r>
              <a:rPr lang="en-US" altLang="en-US" dirty="0"/>
              <a:t>has many different predefined data types</a:t>
            </a:r>
          </a:p>
          <a:p>
            <a:pPr lvl="1"/>
            <a:r>
              <a:rPr lang="en-US" altLang="en-US" dirty="0" smtClean="0"/>
              <a:t>Defined to match C/Fortran data types</a:t>
            </a:r>
            <a:endParaRPr lang="en-US" altLang="en-US" dirty="0"/>
          </a:p>
          <a:p>
            <a:r>
              <a:rPr lang="en-US" altLang="en-US" dirty="0" smtClean="0">
                <a:solidFill>
                  <a:srgbClr val="00B0F0"/>
                </a:solidFill>
              </a:rPr>
              <a:t>MPI </a:t>
            </a:r>
            <a:r>
              <a:rPr lang="en-US" altLang="en-US" dirty="0">
                <a:solidFill>
                  <a:srgbClr val="00B0F0"/>
                </a:solidFill>
              </a:rPr>
              <a:t>handles </a:t>
            </a:r>
            <a:r>
              <a:rPr lang="en-US" altLang="en-US" dirty="0" err="1">
                <a:solidFill>
                  <a:srgbClr val="00B0F0"/>
                </a:solidFill>
              </a:rPr>
              <a:t>endianness</a:t>
            </a:r>
            <a:r>
              <a:rPr lang="en-US" altLang="en-US" dirty="0">
                <a:solidFill>
                  <a:srgbClr val="00B0F0"/>
                </a:solidFill>
              </a:rPr>
              <a:t> conversion</a:t>
            </a:r>
            <a:r>
              <a:rPr lang="en-US" altLang="en-US" dirty="0"/>
              <a:t> (though a mixed architecture system is rare)</a:t>
            </a:r>
          </a:p>
          <a:p>
            <a:r>
              <a:rPr lang="en-US" altLang="en-US" dirty="0"/>
              <a:t>Packed/opaque </a:t>
            </a:r>
            <a:r>
              <a:rPr lang="en-US" altLang="en-US" dirty="0" smtClean="0"/>
              <a:t>types– </a:t>
            </a:r>
            <a:r>
              <a:rPr lang="en-US" altLang="en-US" dirty="0" smtClean="0">
                <a:solidFill>
                  <a:srgbClr val="00B0F0"/>
                </a:solidFill>
              </a:rPr>
              <a:t>User Defined Types </a:t>
            </a:r>
            <a:r>
              <a:rPr lang="en-US" altLang="en-US" dirty="0"/>
              <a:t>can be made to handle C/F90 </a:t>
            </a:r>
            <a:r>
              <a:rPr lang="en-US" altLang="en-US" dirty="0" smtClean="0"/>
              <a:t>structures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38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 and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352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Sharing communicator between main and library:</a:t>
            </a:r>
          </a:p>
          <a:p>
            <a:r>
              <a:rPr lang="en-US" dirty="0" smtClean="0"/>
              <a:t>Library can receive messages from the main program. Oops.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733800" y="1676400"/>
            <a:ext cx="49530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Courier New" pitchFamily="49" charset="0"/>
              </a:rPr>
              <a:t>m</a:t>
            </a:r>
            <a:r>
              <a:rPr lang="en-US" altLang="en-US" sz="1600" dirty="0" smtClean="0">
                <a:latin typeface="Courier New" pitchFamily="49" charset="0"/>
              </a:rPr>
              <a:t>ain (){</a:t>
            </a:r>
          </a:p>
          <a:p>
            <a:r>
              <a:rPr lang="en-US" altLang="en-US" sz="1600" dirty="0">
                <a:latin typeface="Courier New" pitchFamily="49" charset="0"/>
              </a:rPr>
              <a:t> </a:t>
            </a:r>
            <a:r>
              <a:rPr lang="en-US" altLang="en-US" sz="1600" dirty="0" smtClean="0">
                <a:latin typeface="Courier New" pitchFamily="49" charset="0"/>
              </a:rPr>
              <a:t> if (me==0) </a:t>
            </a:r>
            <a:r>
              <a:rPr lang="en-US" altLang="en-US" sz="1600" dirty="0" err="1" smtClean="0">
                <a:latin typeface="Courier New" pitchFamily="49" charset="0"/>
              </a:rPr>
              <a:t>MPI_Send</a:t>
            </a:r>
            <a:r>
              <a:rPr lang="en-US" altLang="en-US" sz="1600" dirty="0" smtClean="0">
                <a:latin typeface="Courier New" pitchFamily="49" charset="0"/>
              </a:rPr>
              <a:t>( ..to 1..</a:t>
            </a:r>
            <a:r>
              <a:rPr lang="en-US" altLang="en-US" sz="1600" dirty="0">
                <a:latin typeface="Courier New" pitchFamily="49" charset="0"/>
              </a:rPr>
              <a:t> ,</a:t>
            </a:r>
            <a:br>
              <a:rPr lang="en-US" altLang="en-US" sz="1600" dirty="0">
                <a:latin typeface="Courier New" pitchFamily="49" charset="0"/>
              </a:rPr>
            </a:br>
            <a:r>
              <a:rPr lang="en-US" altLang="en-US" sz="1600" dirty="0">
                <a:latin typeface="Courier New" pitchFamily="49" charset="0"/>
              </a:rPr>
              <a:t>               MPI_COMM_WORLD</a:t>
            </a:r>
            <a:r>
              <a:rPr lang="en-US" altLang="en-US" sz="1600" dirty="0" smtClean="0">
                <a:latin typeface="Courier New" pitchFamily="49" charset="0"/>
              </a:rPr>
              <a:t> )</a:t>
            </a:r>
          </a:p>
          <a:p>
            <a:r>
              <a:rPr lang="en-US" altLang="en-US" sz="1600" dirty="0">
                <a:latin typeface="Courier New" pitchFamily="49" charset="0"/>
              </a:rPr>
              <a:t> 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library_call</a:t>
            </a:r>
            <a:r>
              <a:rPr lang="en-US" altLang="en-US" sz="1600" dirty="0" smtClean="0">
                <a:latin typeface="Courier New" pitchFamily="49" charset="0"/>
              </a:rPr>
              <a:t>()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 if (me==1)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MPI_Recv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( .. </a:t>
            </a:r>
            <a:r>
              <a:rPr lang="en-US" altLang="en-US" sz="1600" dirty="0">
                <a:latin typeface="Courier New" pitchFamily="49" charset="0"/>
              </a:rPr>
              <a:t>f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rom 0 ..</a:t>
            </a:r>
            <a:r>
              <a:rPr lang="en-US" altLang="en-US" sz="1600" dirty="0">
                <a:latin typeface="Courier New" pitchFamily="49" charset="0"/>
              </a:rPr>
              <a:t> ,</a:t>
            </a:r>
            <a:br>
              <a:rPr lang="en-US" altLang="en-US" sz="1600" dirty="0">
                <a:latin typeface="Courier New" pitchFamily="49" charset="0"/>
              </a:rPr>
            </a:br>
            <a:r>
              <a:rPr lang="en-US" altLang="en-US" sz="1600" dirty="0">
                <a:latin typeface="Courier New" pitchFamily="49" charset="0"/>
              </a:rPr>
              <a:t>               MPI_COMM_WORLD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 )</a:t>
            </a:r>
          </a:p>
          <a:p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endParaRPr lang="en-US" altLang="en-US" sz="1600" dirty="0">
              <a:latin typeface="Courier New" pitchFamily="49" charset="0"/>
            </a:endParaRPr>
          </a:p>
          <a:p>
            <a:r>
              <a:rPr lang="en-US" altLang="en-US" sz="1600" dirty="0">
                <a:latin typeface="Courier New" pitchFamily="49" charset="0"/>
              </a:rPr>
              <a:t>v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oid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library_call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  other = me-1;</a:t>
            </a:r>
          </a:p>
          <a:p>
            <a:r>
              <a:rPr lang="en-US" altLang="en-US" sz="1600" dirty="0">
                <a:latin typeface="Courier New" pitchFamily="49" charset="0"/>
              </a:rPr>
              <a:t> 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MPI_Recv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( .. from other ..</a:t>
            </a:r>
            <a:r>
              <a:rPr lang="en-US" altLang="en-US" sz="1600" dirty="0">
                <a:latin typeface="Courier New" pitchFamily="49" charset="0"/>
              </a:rPr>
              <a:t> ,</a:t>
            </a:r>
            <a:br>
              <a:rPr lang="en-US" altLang="en-US" sz="1600" dirty="0">
                <a:latin typeface="Courier New" pitchFamily="49" charset="0"/>
              </a:rPr>
            </a:br>
            <a:r>
              <a:rPr lang="en-US" altLang="en-US" sz="1600" dirty="0">
                <a:latin typeface="Courier New" pitchFamily="49" charset="0"/>
              </a:rPr>
              <a:t>               MPI_COMM_WORLD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 )</a:t>
            </a:r>
          </a:p>
          <a:p>
            <a:r>
              <a:rPr lang="en-US" altLang="en-US" sz="1600" dirty="0">
                <a:latin typeface="Courier New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6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communicators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Duplicate communicator with </a:t>
            </a:r>
            <a:r>
              <a:rPr lang="en-US" dirty="0" err="1" smtClean="0"/>
              <a:t>MPI_Comm_dup</a:t>
            </a:r>
            <a:r>
              <a:rPr lang="en-US" dirty="0" smtClean="0"/>
              <a:t>:</a:t>
            </a:r>
          </a:p>
          <a:p>
            <a:r>
              <a:rPr lang="en-US" dirty="0" smtClean="0"/>
              <a:t>Same group of processors, but different context: no confusion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00200"/>
            <a:ext cx="4953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Courier New" pitchFamily="49" charset="0"/>
              </a:rPr>
              <a:t>m</a:t>
            </a:r>
            <a:r>
              <a:rPr lang="en-US" altLang="en-US" sz="1600" dirty="0" smtClean="0">
                <a:latin typeface="Courier New" pitchFamily="49" charset="0"/>
              </a:rPr>
              <a:t>ain (){</a:t>
            </a:r>
          </a:p>
          <a:p>
            <a:r>
              <a:rPr lang="en-US" altLang="en-US" sz="1600" dirty="0">
                <a:latin typeface="Courier New" pitchFamily="49" charset="0"/>
              </a:rPr>
              <a:t> </a:t>
            </a:r>
            <a:r>
              <a:rPr lang="en-US" altLang="en-US" sz="1600" dirty="0" smtClean="0">
                <a:latin typeface="Courier New" pitchFamily="49" charset="0"/>
              </a:rPr>
              <a:t> if (me==0) </a:t>
            </a:r>
            <a:r>
              <a:rPr lang="en-US" altLang="en-US" sz="1600" dirty="0" err="1" smtClean="0">
                <a:latin typeface="Courier New" pitchFamily="49" charset="0"/>
              </a:rPr>
              <a:t>MPI_Send</a:t>
            </a:r>
            <a:r>
              <a:rPr lang="en-US" altLang="en-US" sz="1600" dirty="0" smtClean="0">
                <a:latin typeface="Courier New" pitchFamily="49" charset="0"/>
              </a:rPr>
              <a:t>( ..to 1..,</a:t>
            </a:r>
            <a:br>
              <a:rPr lang="en-US" altLang="en-US" sz="1600" dirty="0" smtClean="0">
                <a:latin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</a:rPr>
              <a:t>               MPI_COMM_WORLD )</a:t>
            </a:r>
          </a:p>
          <a:p>
            <a:r>
              <a:rPr lang="en-US" altLang="en-US" sz="1600" dirty="0">
                <a:latin typeface="Courier New" pitchFamily="49" charset="0"/>
              </a:rPr>
              <a:t> 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library_call</a:t>
            </a:r>
            <a:r>
              <a:rPr lang="en-US" altLang="en-US" sz="1600" dirty="0" smtClean="0">
                <a:latin typeface="Courier New" pitchFamily="49" charset="0"/>
              </a:rPr>
              <a:t>(MPI_COMM_WORLD)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 if (me==1)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MPI_Recv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( .. </a:t>
            </a:r>
            <a:r>
              <a:rPr lang="en-US" altLang="en-US" sz="1600" dirty="0">
                <a:latin typeface="Courier New" pitchFamily="49" charset="0"/>
              </a:rPr>
              <a:t>f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rom 0 ..</a:t>
            </a:r>
            <a:r>
              <a:rPr lang="en-US" altLang="en-US" sz="1600" dirty="0">
                <a:latin typeface="Courier New" pitchFamily="49" charset="0"/>
              </a:rPr>
              <a:t> ,</a:t>
            </a:r>
            <a:br>
              <a:rPr lang="en-US" altLang="en-US" sz="1600" dirty="0">
                <a:latin typeface="Courier New" pitchFamily="49" charset="0"/>
              </a:rPr>
            </a:br>
            <a:r>
              <a:rPr lang="en-US" altLang="en-US" sz="1600" dirty="0">
                <a:latin typeface="Courier New" pitchFamily="49" charset="0"/>
              </a:rPr>
              <a:t>               MPI_COMM_WORLD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 )</a:t>
            </a:r>
          </a:p>
          <a:p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endParaRPr lang="en-US" altLang="en-US" sz="1600" dirty="0">
              <a:latin typeface="Courier New" pitchFamily="49" charset="0"/>
            </a:endParaRPr>
          </a:p>
          <a:p>
            <a:r>
              <a:rPr lang="en-US" altLang="en-US" sz="1600" dirty="0">
                <a:latin typeface="Courier New" pitchFamily="49" charset="0"/>
              </a:rPr>
              <a:t>v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oid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library_call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comm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en-US" sz="1600" dirty="0">
                <a:latin typeface="Courier New" pitchFamily="49" charset="0"/>
              </a:rPr>
              <a:t> 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MPI_Comm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my_comm</a:t>
            </a:r>
            <a:r>
              <a:rPr lang="en-US" altLang="en-US" sz="1600" dirty="0" smtClean="0">
                <a:latin typeface="Courier New" pitchFamily="49" charset="0"/>
              </a:rPr>
              <a:t> = // copy of </a:t>
            </a:r>
            <a:r>
              <a:rPr lang="en-US" altLang="en-US" sz="1600" dirty="0" err="1" smtClean="0">
                <a:latin typeface="Courier New" pitchFamily="49" charset="0"/>
              </a:rPr>
              <a:t>comm</a:t>
            </a:r>
            <a:endParaRPr lang="en-US" altLang="en-US" sz="1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  other = me-1;</a:t>
            </a:r>
          </a:p>
          <a:p>
            <a:r>
              <a:rPr lang="en-US" altLang="en-US" sz="1600" dirty="0">
                <a:latin typeface="Courier New" pitchFamily="49" charset="0"/>
              </a:rPr>
              <a:t> 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MPI_Recv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( .. from other ..,</a:t>
            </a:r>
            <a:b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my_comm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 )</a:t>
            </a:r>
          </a:p>
          <a:p>
            <a:r>
              <a:rPr lang="en-US" altLang="en-US" sz="1600" dirty="0">
                <a:latin typeface="Courier New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76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Groups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667000"/>
            <a:ext cx="8534400" cy="3429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Obtain a complete set of task IDs from a communicator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MPI_Comm_group</a:t>
            </a:r>
            <a:r>
              <a:rPr lang="en-US" altLang="en-US" sz="2400" dirty="0"/>
              <a:t>. 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Create a group as a subset of the complete set </a:t>
            </a:r>
            <a:r>
              <a:rPr lang="en-US" altLang="en-US" sz="2800" dirty="0" smtClean="0"/>
              <a:t>by</a:t>
            </a:r>
            <a:endParaRPr lang="en-US" altLang="en-US" sz="2800" dirty="0"/>
          </a:p>
          <a:p>
            <a:pPr lvl="1">
              <a:lnSpc>
                <a:spcPct val="90000"/>
              </a:lnSpc>
              <a:buNone/>
            </a:pP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MPI_Group_excl</a:t>
            </a:r>
            <a:r>
              <a:rPr lang="en-US" altLang="en-US" sz="2400" dirty="0">
                <a:latin typeface="Courier New" pitchFamily="49" charset="0"/>
              </a:rPr>
              <a:t>,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MPI_Group_incl</a:t>
            </a:r>
            <a:r>
              <a:rPr lang="en-US" altLang="en-US" sz="2400" dirty="0">
                <a:latin typeface="Courier New" pitchFamily="49" charset="0"/>
              </a:rPr>
              <a:t>, ...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Create the new communicator </a:t>
            </a:r>
            <a:r>
              <a:rPr lang="en-US" altLang="en-US" sz="2800" dirty="0" smtClean="0"/>
              <a:t>for </a:t>
            </a:r>
            <a:r>
              <a:rPr lang="en-US" altLang="en-US" sz="2800" dirty="0"/>
              <a:t>group (subset) using </a:t>
            </a:r>
            <a:endParaRPr lang="en-US" altLang="en-US" sz="2800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MPI_Comm_create</a:t>
            </a:r>
            <a:r>
              <a:rPr lang="en-US" altLang="en-US" sz="2400" dirty="0"/>
              <a:t>.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763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2400" b="0">
                <a:solidFill>
                  <a:schemeClr val="tx1"/>
                </a:solidFill>
              </a:rPr>
              <a:t>A new communication group can only be created from a previously defined group. A group must also have a context for communication and, therefore, must have a communicator created for it. The basic steps to form a group are: </a:t>
            </a:r>
            <a:endParaRPr lang="en-US" sz="2400" b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Communicators</a:t>
            </a:r>
          </a:p>
        </p:txBody>
      </p:sp>
      <p:graphicFrame>
        <p:nvGraphicFramePr>
          <p:cNvPr id="280602" name="Group 26"/>
          <p:cNvGraphicFramePr>
            <a:graphicFrameLocks noGrp="1"/>
          </p:cNvGraphicFramePr>
          <p:nvPr>
            <p:ph idx="1"/>
          </p:nvPr>
        </p:nvGraphicFramePr>
        <p:xfrm>
          <a:off x="1524000" y="1524000"/>
          <a:ext cx="6172200" cy="4106863"/>
        </p:xfrm>
        <a:graphic>
          <a:graphicData uri="http://schemas.openxmlformats.org/drawingml/2006/table">
            <a:tbl>
              <a:tblPr/>
              <a:tblGrid>
                <a:gridCol w="3086100"/>
                <a:gridCol w="3086100"/>
              </a:tblGrid>
              <a:tr h="3349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Routine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Function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</a:rPr>
                        <a:t>Comm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group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returns group reference of a communicator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</a:rPr>
                        <a:t>Group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incl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forms new group from inclusion list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</a:rPr>
                        <a:t>Group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excl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forms new group from exclusion list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</a:rPr>
                        <a:t>Group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_{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union,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intersection, difference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Forms new group from union, intersection, or difference of 2 groups.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</a:rPr>
                        <a:t>Comm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create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creates communicator from a group reference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Creating Communicators for Groups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381000" y="984250"/>
            <a:ext cx="84804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mpi.h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stdlib.h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#define MAXEVEN 128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main(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char **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){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irank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neven,iegid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iogid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iranks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[MAXEVEN];</a:t>
            </a:r>
          </a:p>
          <a:p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b="1" dirty="0" err="1">
                <a:solidFill>
                  <a:srgbClr val="00B050"/>
                </a:solidFill>
                <a:latin typeface="Courier New" pitchFamily="49" charset="0"/>
              </a:rPr>
              <a:t>MPI_Group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iogroup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3366FF"/>
                </a:solidFill>
                <a:latin typeface="Courier New" pitchFamily="49" charset="0"/>
              </a:rPr>
              <a:t>iwgroup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b="1" dirty="0" err="1">
                <a:solidFill>
                  <a:srgbClr val="00B050"/>
                </a:solidFill>
                <a:latin typeface="Courier New" pitchFamily="49" charset="0"/>
              </a:rPr>
              <a:t>MPI_Comm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iecomm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iocomm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MPI_Init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MPI_Comm_size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(MPI_COMM_WORLD,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MPI_Comm_rank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(MPI_COMM_WORLD,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irank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                /* Extract group from World Comm. */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MPI_Comm_</a:t>
            </a:r>
            <a:r>
              <a:rPr lang="en-US" altLang="en-US" b="1" dirty="0" err="1">
                <a:solidFill>
                  <a:srgbClr val="00B050"/>
                </a:solidFill>
                <a:latin typeface="Courier New" pitchFamily="49" charset="0"/>
              </a:rPr>
              <a:t>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(MPI_COMM_WORLD, &amp;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</a:rPr>
              <a:t>iwgroup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Creating Communicators for Groups</a:t>
            </a: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304800" y="1701800"/>
            <a:ext cx="88392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                        /* Make list of even ranks. */</a:t>
            </a:r>
          </a:p>
          <a:p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neven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(npes+1)/2;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neven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&gt; MAXEVEN) exit(1);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for(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=0;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+=2)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iranks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/2]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                   /* Form even and odd groups. */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altLang="en-US" b="1" dirty="0" err="1">
                <a:solidFill>
                  <a:srgbClr val="00B050"/>
                </a:solidFill>
                <a:latin typeface="Courier New" pitchFamily="49" charset="0"/>
              </a:rPr>
              <a:t>Group_incl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iwgroup,neven,iranks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altLang="en-US" b="1" dirty="0" err="1">
                <a:solidFill>
                  <a:srgbClr val="00B050"/>
                </a:solidFill>
                <a:latin typeface="Courier New" pitchFamily="49" charset="0"/>
              </a:rPr>
              <a:t>Group_excl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iwgroup,neven,iranks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iogroup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altLang="en-US" b="1" dirty="0" err="1">
                <a:solidFill>
                  <a:srgbClr val="00B050"/>
                </a:solidFill>
                <a:latin typeface="Courier New" pitchFamily="49" charset="0"/>
              </a:rPr>
              <a:t>Comm_create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MPI_COMM_WORLD,iegroup,&amp;iecomm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altLang="en-US" b="1" dirty="0" err="1">
                <a:solidFill>
                  <a:srgbClr val="00B050"/>
                </a:solidFill>
                <a:latin typeface="Courier New" pitchFamily="49" charset="0"/>
              </a:rPr>
              <a:t>Comm_create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MPI_COMM_WORLD,iogroup,&amp;iocomm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</p:txBody>
      </p:sp>
      <p:cxnSp>
        <p:nvCxnSpPr>
          <p:cNvPr id="5" name="Elbow Connector 4"/>
          <p:cNvCxnSpPr/>
          <p:nvPr/>
        </p:nvCxnSpPr>
        <p:spPr>
          <a:xfrm rot="5400000" flipH="1" flipV="1">
            <a:off x="7086600" y="4305318"/>
            <a:ext cx="1588" cy="10668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477000" y="396319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43800" y="396319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5905500" y="2286018"/>
            <a:ext cx="1588" cy="34290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14800" y="312499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43800" y="312499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Creating Communicators for Groups</a:t>
            </a:r>
          </a:p>
        </p:txBody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8392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alt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altLang="en-US" b="1" dirty="0" err="1">
                <a:solidFill>
                  <a:srgbClr val="008000"/>
                </a:solidFill>
                <a:latin typeface="Courier New" pitchFamily="49" charset="0"/>
              </a:rPr>
              <a:t>Group_rank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iegid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if(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</a:rPr>
              <a:t>iegid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 != MPI_UNDEFINED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("PE: %d, id %d of even group.\n",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irank,iegid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}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else {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MPI_Group_rank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iogroup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iogid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("PE: %d, id %d of odd  group.\n",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irank,iogid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   }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MPI_Comm_free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iecomm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);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MPI_Comm_free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iocomm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);</a:t>
            </a:r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MPI_Group_free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MPI_Group_free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iogroup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MPI_Finalize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cxnSp>
        <p:nvCxnSpPr>
          <p:cNvPr id="4" name="Elbow Connector 3"/>
          <p:cNvCxnSpPr>
            <a:stCxn id="6" idx="0"/>
            <a:endCxn id="5" idx="0"/>
          </p:cNvCxnSpPr>
          <p:nvPr/>
        </p:nvCxnSpPr>
        <p:spPr>
          <a:xfrm rot="16200000" flipV="1">
            <a:off x="3048000" y="1296194"/>
            <a:ext cx="1588" cy="15240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09800" y="205819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205819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5" idx="2"/>
            <a:endCxn id="16" idx="2"/>
          </p:cNvCxnSpPr>
          <p:nvPr/>
        </p:nvCxnSpPr>
        <p:spPr>
          <a:xfrm rot="16200000" flipH="1">
            <a:off x="3924300" y="1257300"/>
            <a:ext cx="1588" cy="19050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95600" y="2057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00600" y="2057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MPI_Comm_split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572000"/>
          </a:xfrm>
        </p:spPr>
        <p:txBody>
          <a:bodyPr/>
          <a:lstStyle/>
          <a:p>
            <a:r>
              <a:rPr lang="en-US" altLang="en-US" dirty="0"/>
              <a:t>Provides a short cut method to create a </a:t>
            </a:r>
            <a:r>
              <a:rPr lang="en-US" altLang="en-US" u="sng" dirty="0"/>
              <a:t>collection of communicators</a:t>
            </a:r>
          </a:p>
          <a:p>
            <a:r>
              <a:rPr lang="en-US" altLang="en-US" dirty="0"/>
              <a:t>All processors with the "same color" will be in the same communicator</a:t>
            </a:r>
          </a:p>
          <a:p>
            <a:r>
              <a:rPr lang="en-US" altLang="en-US" dirty="0"/>
              <a:t>Index controls relative rank in group</a:t>
            </a:r>
          </a:p>
          <a:p>
            <a:r>
              <a:rPr lang="en-US" altLang="en-US" dirty="0"/>
              <a:t>Fortran</a:t>
            </a:r>
          </a:p>
          <a:p>
            <a:pPr lvl="1"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</a:t>
            </a:r>
            <a:r>
              <a:rPr lang="en-US" altLang="en-US" sz="1800" b="1" dirty="0" err="1" smtClean="0">
                <a:latin typeface="Courier New" pitchFamily="49" charset="0"/>
              </a:rPr>
              <a:t>MPI_Comm_split</a:t>
            </a:r>
            <a:r>
              <a:rPr lang="en-US" altLang="en-US" sz="1800" b="1" dirty="0" smtClean="0">
                <a:latin typeface="Courier New" pitchFamily="49" charset="0"/>
              </a:rPr>
              <a:t>(OLD_COMM</a:t>
            </a:r>
            <a:r>
              <a:rPr lang="en-US" altLang="en-US" sz="1800" b="1" dirty="0">
                <a:latin typeface="Courier New" pitchFamily="49" charset="0"/>
              </a:rPr>
              <a:t>, color, index, </a:t>
            </a:r>
            <a:r>
              <a:rPr lang="en-US" altLang="en-US" sz="1800" b="1" dirty="0" smtClean="0">
                <a:latin typeface="Courier New" pitchFamily="49" charset="0"/>
              </a:rPr>
              <a:t> NEW_COMM</a:t>
            </a:r>
            <a:r>
              <a:rPr lang="en-US" altLang="en-US" sz="1800" b="1" dirty="0">
                <a:latin typeface="Courier New" pitchFamily="49" charset="0"/>
              </a:rPr>
              <a:t>, </a:t>
            </a:r>
            <a:r>
              <a:rPr lang="en-US" altLang="en-US" sz="1800" b="1" dirty="0" err="1">
                <a:latin typeface="Courier New" pitchFamily="49" charset="0"/>
              </a:rPr>
              <a:t>ierr</a:t>
            </a:r>
            <a:r>
              <a:rPr lang="en-US" altLang="en-US" sz="1800" b="1" dirty="0">
                <a:latin typeface="Courier New" pitchFamily="49" charset="0"/>
              </a:rPr>
              <a:t>)</a:t>
            </a:r>
          </a:p>
          <a:p>
            <a:r>
              <a:rPr lang="en-US" altLang="en-US" sz="2000" dirty="0"/>
              <a:t>C</a:t>
            </a:r>
          </a:p>
          <a:p>
            <a:pPr lvl="1"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</a:t>
            </a:r>
            <a:r>
              <a:rPr lang="en-US" altLang="en-US" sz="1800" b="1" dirty="0" err="1" smtClean="0">
                <a:latin typeface="Courier New" pitchFamily="49" charset="0"/>
              </a:rPr>
              <a:t>MPI_Comm_split</a:t>
            </a:r>
            <a:r>
              <a:rPr lang="en-US" altLang="en-US" sz="1800" b="1" dirty="0" smtClean="0">
                <a:latin typeface="Courier New" pitchFamily="49" charset="0"/>
              </a:rPr>
              <a:t>(OLD_COMM</a:t>
            </a:r>
            <a:r>
              <a:rPr lang="en-US" altLang="en-US" sz="1800" b="1" dirty="0">
                <a:latin typeface="Courier New" pitchFamily="49" charset="0"/>
              </a:rPr>
              <a:t>, color, index, &amp;NEW_COMM)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MPI_Comm_split</a:t>
            </a:r>
            <a:endParaRPr lang="en-US" altLang="en-US" dirty="0"/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52400" y="868363"/>
            <a:ext cx="8773030" cy="286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call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MPI_Comm_rank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MPI_COMM_WORLD,irank,ierr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icolor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 = modulo(irank,3)</a:t>
            </a:r>
          </a:p>
          <a:p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key    =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–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irank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! reverse the ordering</a:t>
            </a:r>
          </a:p>
          <a:p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call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Comm_split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(MPI_COMM_WORLD,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</a:rPr>
              <a:t>icolor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key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newcom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call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Comm_rank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newcom,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</a:rPr>
              <a:t>mysrank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,ierr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psum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  =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irank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call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MPI_Reduce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(psum,tot,1,MPI_INTEGER,MPI_SUM,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,newcom,ierr)</a:t>
            </a:r>
          </a:p>
          <a:p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print*, </a:t>
            </a:r>
            <a:r>
              <a:rPr lang="en-US" b="0" dirty="0" err="1">
                <a:solidFill>
                  <a:schemeClr val="tx1"/>
                </a:solidFill>
                <a:latin typeface="Courier New" pitchFamily="49" charset="0"/>
              </a:rPr>
              <a:t>irank,icolor,key,mysrank,tot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3205163" y="4022725"/>
            <a:ext cx="200247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    0    </a:t>
            </a:r>
            <a:r>
              <a:rPr lang="en-US" sz="2000" dirty="0">
                <a:solidFill>
                  <a:srgbClr val="00B05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9   2</a:t>
            </a:r>
            <a:r>
              <a:rPr lang="en-US" sz="2000" dirty="0">
                <a:solidFill>
                  <a:schemeClr val="tx1"/>
                </a:solidFill>
              </a:rPr>
              <a:t>    0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1    1    </a:t>
            </a:r>
            <a:r>
              <a:rPr lang="en-US" sz="2000" dirty="0" smtClean="0">
                <a:solidFill>
                  <a:schemeClr val="tx1"/>
                </a:solidFill>
              </a:rPr>
              <a:t>8   2    </a:t>
            </a:r>
            <a:r>
              <a:rPr lang="en-US" sz="2000" dirty="0">
                <a:solidFill>
                  <a:schemeClr val="tx1"/>
                </a:solidFill>
              </a:rPr>
              <a:t>0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2    2    </a:t>
            </a:r>
            <a:r>
              <a:rPr lang="en-US" sz="2000" dirty="0" smtClean="0">
                <a:solidFill>
                  <a:schemeClr val="tx1"/>
                </a:solidFill>
              </a:rPr>
              <a:t>7   </a:t>
            </a:r>
            <a:r>
              <a:rPr lang="en-US" sz="2000" dirty="0">
                <a:solidFill>
                  <a:schemeClr val="tx1"/>
                </a:solidFill>
              </a:rPr>
              <a:t>2    0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3    </a:t>
            </a:r>
            <a:r>
              <a:rPr lang="en-US" sz="2000" dirty="0">
                <a:solidFill>
                  <a:srgbClr val="00B050"/>
                </a:solidFill>
              </a:rPr>
              <a:t>0 </a:t>
            </a:r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>
                <a:solidFill>
                  <a:srgbClr val="00B0F0"/>
                </a:solidFill>
              </a:rPr>
              <a:t>6</a:t>
            </a:r>
            <a:r>
              <a:rPr lang="en-US" sz="2000" dirty="0" smtClean="0">
                <a:solidFill>
                  <a:srgbClr val="00B0F0"/>
                </a:solidFill>
              </a:rPr>
              <a:t>   </a:t>
            </a:r>
            <a:r>
              <a:rPr lang="en-US" sz="2000" dirty="0">
                <a:solidFill>
                  <a:srgbClr val="00B0F0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   0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4    1    </a:t>
            </a:r>
            <a:r>
              <a:rPr lang="en-US" sz="2000" dirty="0" smtClean="0">
                <a:solidFill>
                  <a:schemeClr val="tx1"/>
                </a:solidFill>
              </a:rPr>
              <a:t>5   </a:t>
            </a:r>
            <a:r>
              <a:rPr lang="en-US" sz="2000" dirty="0">
                <a:solidFill>
                  <a:schemeClr val="tx1"/>
                </a:solidFill>
              </a:rPr>
              <a:t>1    0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5    2    </a:t>
            </a:r>
            <a:r>
              <a:rPr lang="en-US" sz="2000" dirty="0" smtClean="0">
                <a:solidFill>
                  <a:schemeClr val="tx1"/>
                </a:solidFill>
              </a:rPr>
              <a:t>4   </a:t>
            </a:r>
            <a:r>
              <a:rPr lang="en-US" sz="2000" dirty="0">
                <a:solidFill>
                  <a:schemeClr val="tx1"/>
                </a:solidFill>
              </a:rPr>
              <a:t>1    0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6    </a:t>
            </a:r>
            <a:r>
              <a:rPr lang="en-US" sz="2000" dirty="0">
                <a:solidFill>
                  <a:srgbClr val="00B05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3</a:t>
            </a:r>
            <a:r>
              <a:rPr lang="en-US" sz="2000" dirty="0" smtClean="0">
                <a:solidFill>
                  <a:srgbClr val="00B0F0"/>
                </a:solidFill>
              </a:rPr>
              <a:t>   </a:t>
            </a:r>
            <a:r>
              <a:rPr lang="en-US" sz="2000" dirty="0">
                <a:solidFill>
                  <a:srgbClr val="00B0F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rgbClr val="FF0000"/>
                </a:solidFill>
              </a:rPr>
              <a:t>9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7    1    </a:t>
            </a:r>
            <a:r>
              <a:rPr lang="en-US" sz="2000" dirty="0" smtClean="0">
                <a:solidFill>
                  <a:schemeClr val="tx1"/>
                </a:solidFill>
              </a:rPr>
              <a:t>2   </a:t>
            </a:r>
            <a:r>
              <a:rPr lang="en-US" sz="2000" dirty="0">
                <a:solidFill>
                  <a:schemeClr val="tx1"/>
                </a:solidFill>
              </a:rPr>
              <a:t>0   </a:t>
            </a:r>
            <a:r>
              <a:rPr lang="en-US" sz="2000" dirty="0">
                <a:solidFill>
                  <a:srgbClr val="FF0000"/>
                </a:solidFill>
              </a:rPr>
              <a:t>12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8    2    </a:t>
            </a:r>
            <a:r>
              <a:rPr lang="en-US" sz="2000" dirty="0" smtClean="0">
                <a:solidFill>
                  <a:schemeClr val="tx1"/>
                </a:solidFill>
              </a:rPr>
              <a:t>1   </a:t>
            </a:r>
            <a:r>
              <a:rPr lang="en-US" sz="2000" dirty="0">
                <a:solidFill>
                  <a:schemeClr val="tx1"/>
                </a:solidFill>
              </a:rPr>
              <a:t>0   </a:t>
            </a:r>
            <a:r>
              <a:rPr lang="en-US" sz="2000" dirty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5701" name="Line 5"/>
          <p:cNvSpPr>
            <a:spLocks noChangeShapeType="1"/>
          </p:cNvSpPr>
          <p:nvPr/>
        </p:nvSpPr>
        <p:spPr bwMode="auto">
          <a:xfrm>
            <a:off x="1836738" y="3581400"/>
            <a:ext cx="17446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>
            <a:off x="2598738" y="3581400"/>
            <a:ext cx="12874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3" name="Line 7"/>
          <p:cNvSpPr>
            <a:spLocks noChangeShapeType="1"/>
          </p:cNvSpPr>
          <p:nvPr/>
        </p:nvSpPr>
        <p:spPr bwMode="auto">
          <a:xfrm>
            <a:off x="3360738" y="3581400"/>
            <a:ext cx="9064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4" name="Line 8"/>
          <p:cNvSpPr>
            <a:spLocks noChangeShapeType="1"/>
          </p:cNvSpPr>
          <p:nvPr/>
        </p:nvSpPr>
        <p:spPr bwMode="auto">
          <a:xfrm>
            <a:off x="4122738" y="3581400"/>
            <a:ext cx="4492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5" name="Line 9"/>
          <p:cNvSpPr>
            <a:spLocks noChangeShapeType="1"/>
          </p:cNvSpPr>
          <p:nvPr/>
        </p:nvSpPr>
        <p:spPr bwMode="auto">
          <a:xfrm>
            <a:off x="4808538" y="3581400"/>
            <a:ext cx="1444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6" name="Rectangle 10"/>
          <p:cNvSpPr>
            <a:spLocks noChangeArrowheads="1"/>
          </p:cNvSpPr>
          <p:nvPr/>
        </p:nvSpPr>
        <p:spPr bwMode="auto">
          <a:xfrm>
            <a:off x="3200400" y="4114800"/>
            <a:ext cx="2286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07" name="Rectangle 11"/>
          <p:cNvSpPr>
            <a:spLocks noChangeArrowheads="1"/>
          </p:cNvSpPr>
          <p:nvPr/>
        </p:nvSpPr>
        <p:spPr bwMode="auto">
          <a:xfrm>
            <a:off x="3200400" y="5029200"/>
            <a:ext cx="2286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08" name="Rectangle 12"/>
          <p:cNvSpPr>
            <a:spLocks noChangeArrowheads="1"/>
          </p:cNvSpPr>
          <p:nvPr/>
        </p:nvSpPr>
        <p:spPr bwMode="auto">
          <a:xfrm>
            <a:off x="3200400" y="5943600"/>
            <a:ext cx="2286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09" name="Rectangle 13"/>
          <p:cNvSpPr>
            <a:spLocks noChangeArrowheads="1"/>
          </p:cNvSpPr>
          <p:nvPr/>
        </p:nvSpPr>
        <p:spPr bwMode="auto">
          <a:xfrm>
            <a:off x="1447800" y="4572000"/>
            <a:ext cx="1447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10" name="Text Box 14"/>
          <p:cNvSpPr txBox="1">
            <a:spLocks noChangeArrowheads="1"/>
          </p:cNvSpPr>
          <p:nvPr/>
        </p:nvSpPr>
        <p:spPr bwMode="auto">
          <a:xfrm>
            <a:off x="1608138" y="4495800"/>
            <a:ext cx="10846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One group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29400" y="4267200"/>
            <a:ext cx="2197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Colors are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b="1" dirty="0" smtClean="0"/>
              <a:t>1</a:t>
            </a:r>
            <a:r>
              <a:rPr lang="en-US" dirty="0" smtClean="0"/>
              <a:t> and 2</a:t>
            </a:r>
          </a:p>
          <a:p>
            <a:r>
              <a:rPr lang="en-US" dirty="0" smtClean="0"/>
              <a:t>Keys are    9, 8 and 7</a:t>
            </a:r>
          </a:p>
          <a:p>
            <a:r>
              <a:rPr lang="en-US" dirty="0" smtClean="0"/>
              <a:t>Lowest keys are roots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/>
              <a:t>Topologies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4114800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Use the MPI library for common grid </a:t>
            </a:r>
            <a:r>
              <a:rPr lang="en-US" altLang="en-US" sz="2400" dirty="0" smtClean="0"/>
              <a:t>topologies </a:t>
            </a:r>
            <a:r>
              <a:rPr lang="en-US" altLang="en-US" sz="2400" dirty="0" smtClean="0">
                <a:solidFill>
                  <a:srgbClr val="FF0000"/>
                </a:solidFill>
              </a:rPr>
              <a:t>(local functions)</a:t>
            </a:r>
            <a:endParaRPr lang="en-US" altLang="en-US" sz="2400" dirty="0">
              <a:solidFill>
                <a:srgbClr val="FF0000"/>
              </a:solidFill>
            </a:endParaRPr>
          </a:p>
          <a:p>
            <a:r>
              <a:rPr lang="en-US" altLang="en-US" sz="2400" dirty="0"/>
              <a:t>A </a:t>
            </a:r>
            <a:r>
              <a:rPr lang="en-US" altLang="en-US" sz="2400" i="1" dirty="0"/>
              <a:t>topology</a:t>
            </a:r>
            <a:r>
              <a:rPr lang="en-US" altLang="en-US" sz="2400" dirty="0"/>
              <a:t> maps process-ranks onto a set of N-</a:t>
            </a:r>
            <a:r>
              <a:rPr lang="en-US" altLang="en-US" sz="2400" dirty="0" err="1"/>
              <a:t>tuples</a:t>
            </a:r>
            <a:r>
              <a:rPr lang="en-US" altLang="en-US" sz="2400" dirty="0"/>
              <a:t>.  </a:t>
            </a:r>
          </a:p>
          <a:p>
            <a:r>
              <a:rPr lang="en-US" altLang="en-US" sz="2400" dirty="0"/>
              <a:t>E.g. {0, 1, 2, 3}-&gt;{(0,0), (0,1), (1,0), (1,1</a:t>
            </a:r>
            <a:r>
              <a:rPr lang="en-US" altLang="en-US" sz="2400" dirty="0" smtClean="0"/>
              <a:t>)} </a:t>
            </a:r>
            <a:r>
              <a:rPr lang="en-US" altLang="en-US" sz="2400" dirty="0" smtClean="0">
                <a:solidFill>
                  <a:srgbClr val="FF0000"/>
                </a:solidFill>
              </a:rPr>
              <a:t>(row-major in ranks)</a:t>
            </a:r>
            <a:endParaRPr lang="en-US" altLang="en-US" sz="2400" dirty="0">
              <a:solidFill>
                <a:srgbClr val="FF0000"/>
              </a:solidFill>
            </a:endParaRPr>
          </a:p>
          <a:p>
            <a:r>
              <a:rPr lang="en-US" altLang="en-US" sz="2400" dirty="0"/>
              <a:t>Cartesian </a:t>
            </a:r>
            <a:r>
              <a:rPr lang="en-US" altLang="en-US" sz="2400" dirty="0" smtClean="0"/>
              <a:t>Maps </a:t>
            </a:r>
            <a:r>
              <a:rPr lang="en-US" altLang="en-US" sz="2000" dirty="0" smtClean="0">
                <a:solidFill>
                  <a:srgbClr val="FF0000"/>
                </a:solidFill>
              </a:rPr>
              <a:t>(arbitrary number of dimensions)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 lvl="1">
              <a:buFontTx/>
              <a:buNone/>
            </a:pPr>
            <a:r>
              <a:rPr lang="en-US" altLang="en-US" sz="2000" dirty="0" err="1" smtClean="0"/>
              <a:t>MPI_Cart_create</a:t>
            </a:r>
            <a:r>
              <a:rPr lang="en-US" altLang="en-US" sz="2000" dirty="0" smtClean="0"/>
              <a:t>	Creates </a:t>
            </a:r>
            <a:r>
              <a:rPr lang="en-US" altLang="en-US" sz="2000" dirty="0"/>
              <a:t>map (ranks </a:t>
            </a:r>
            <a:r>
              <a:rPr lang="en-US" altLang="en-US" sz="2000" dirty="0">
                <a:sym typeface="Wingdings" pitchFamily="2" charset="2"/>
              </a:rPr>
              <a:t> coordinates)</a:t>
            </a:r>
            <a:r>
              <a:rPr lang="en-US" altLang="en-US" sz="2000" dirty="0"/>
              <a:t>.</a:t>
            </a:r>
          </a:p>
          <a:p>
            <a:pPr lvl="1">
              <a:buFontTx/>
              <a:buNone/>
            </a:pPr>
            <a:r>
              <a:rPr lang="en-US" altLang="en-US" sz="2000" dirty="0" err="1"/>
              <a:t>MPI_Cart_get</a:t>
            </a:r>
            <a:r>
              <a:rPr lang="en-US" altLang="en-US" sz="2000" dirty="0"/>
              <a:t>	  </a:t>
            </a:r>
            <a:r>
              <a:rPr lang="en-US" altLang="en-US" sz="2000" dirty="0" smtClean="0"/>
              <a:t>	Returns </a:t>
            </a:r>
            <a:r>
              <a:rPr lang="en-US" altLang="en-US" sz="2000" dirty="0"/>
              <a:t>info created in </a:t>
            </a:r>
            <a:r>
              <a:rPr lang="en-US" altLang="en-US" sz="2000" dirty="0" err="1"/>
              <a:t>MPI_Cart_create</a:t>
            </a:r>
            <a:r>
              <a:rPr lang="en-US" altLang="en-US" sz="2000" dirty="0"/>
              <a:t>.</a:t>
            </a:r>
          </a:p>
          <a:p>
            <a:pPr lvl="1">
              <a:buFontTx/>
              <a:buNone/>
            </a:pPr>
            <a:r>
              <a:rPr lang="en-US" altLang="en-US" sz="2000" dirty="0" err="1" smtClean="0"/>
              <a:t>MPI_Cart_coords</a:t>
            </a:r>
            <a:r>
              <a:rPr lang="en-US" altLang="en-US" sz="2000" dirty="0"/>
              <a:t>	</a:t>
            </a:r>
            <a:r>
              <a:rPr lang="en-US" altLang="en-US" sz="2000" dirty="0" smtClean="0"/>
              <a:t>Returns </a:t>
            </a:r>
            <a:r>
              <a:rPr lang="en-US" altLang="en-US" sz="2000" dirty="0"/>
              <a:t>coordinates from rank.</a:t>
            </a:r>
          </a:p>
          <a:p>
            <a:pPr lvl="1">
              <a:buFontTx/>
              <a:buNone/>
            </a:pPr>
            <a:r>
              <a:rPr lang="en-US" altLang="en-US" sz="2000" dirty="0" err="1"/>
              <a:t>MPI_Cart_rank</a:t>
            </a:r>
            <a:r>
              <a:rPr lang="en-US" altLang="en-US" sz="2000" dirty="0"/>
              <a:t>         </a:t>
            </a:r>
            <a:r>
              <a:rPr lang="en-US" altLang="en-US" sz="2000" dirty="0" smtClean="0"/>
              <a:t> 	Returns </a:t>
            </a:r>
            <a:r>
              <a:rPr lang="en-US" altLang="en-US" sz="2000" dirty="0"/>
              <a:t>rank from coordinates.</a:t>
            </a:r>
          </a:p>
          <a:p>
            <a:pPr lvl="1">
              <a:buFontTx/>
              <a:buNone/>
            </a:pPr>
            <a:r>
              <a:rPr lang="en-US" altLang="en-US" sz="2000" dirty="0" err="1"/>
              <a:t>MPI_Cart_shift</a:t>
            </a:r>
            <a:r>
              <a:rPr lang="en-US" altLang="en-US" sz="2000" dirty="0"/>
              <a:t>	</a:t>
            </a:r>
            <a:r>
              <a:rPr lang="en-US" altLang="en-US" sz="2000" dirty="0" smtClean="0"/>
              <a:t>Returns </a:t>
            </a:r>
            <a:r>
              <a:rPr lang="en-US" altLang="en-US" sz="2000" dirty="0"/>
              <a:t>Nth neighbor’s </a:t>
            </a:r>
            <a:r>
              <a:rPr lang="en-US" altLang="en-US" sz="2000" dirty="0" err="1"/>
              <a:t>coords</a:t>
            </a:r>
            <a:r>
              <a:rPr lang="en-US" altLang="en-US" sz="2000" dirty="0"/>
              <a:t>.</a:t>
            </a:r>
          </a:p>
          <a:p>
            <a:r>
              <a:rPr lang="en-US" altLang="en-US" sz="2400" b="1" dirty="0"/>
              <a:t>graph</a:t>
            </a:r>
            <a:r>
              <a:rPr lang="en-US" altLang="en-US" sz="2400" dirty="0"/>
              <a:t> constructors go beyond the </a:t>
            </a:r>
            <a:r>
              <a:rPr lang="en-US" altLang="en-US" sz="2400" i="1" dirty="0"/>
              <a:t>N</a:t>
            </a:r>
            <a:r>
              <a:rPr lang="en-US" altLang="en-US" sz="2400" dirty="0"/>
              <a:t>-dimensional rectilinear mapping of the Cartesian </a:t>
            </a:r>
            <a:r>
              <a:rPr lang="en-US" altLang="en-US" sz="2400" dirty="0" smtClean="0"/>
              <a:t>topology (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MPI_Graph_create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762000" y="5654675"/>
            <a:ext cx="70342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Note: the virtual topology does not necessarily map the hardware processor grid </a:t>
            </a:r>
          </a:p>
          <a:p>
            <a:r>
              <a:rPr lang="en-US" sz="1400">
                <a:solidFill>
                  <a:schemeClr val="tx1"/>
                </a:solidFill>
              </a:rPr>
              <a:t>          to the process grid in the most efficient manner.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MPI Predefined Data Types in C</a:t>
            </a:r>
          </a:p>
        </p:txBody>
      </p:sp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447800"/>
            <a:ext cx="47513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2954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fld id="{A2C958B0-03CE-47CA-95E6-8F86D66EDC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0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(Virtual) Topologies</a:t>
            </a:r>
            <a:endParaRPr lang="en-US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>
                <a:ea typeface="굴림" pitchFamily="26" charset="-127"/>
              </a:rPr>
              <a:t>In terms of MPI, a virtual topology </a:t>
            </a:r>
            <a:r>
              <a:rPr lang="en-US" altLang="ko-KR" dirty="0" smtClean="0">
                <a:solidFill>
                  <a:srgbClr val="00B0F0"/>
                </a:solidFill>
                <a:ea typeface="굴림" pitchFamily="26" charset="-127"/>
              </a:rPr>
              <a:t>describes a </a:t>
            </a:r>
            <a:r>
              <a:rPr lang="en-US" altLang="ko-KR" b="1" dirty="0" smtClean="0">
                <a:solidFill>
                  <a:srgbClr val="00B0F0"/>
                </a:solidFill>
                <a:ea typeface="굴림" pitchFamily="26" charset="-127"/>
              </a:rPr>
              <a:t>mapping </a:t>
            </a:r>
            <a:r>
              <a:rPr lang="en-US" altLang="ko-KR" dirty="0" smtClean="0">
                <a:solidFill>
                  <a:srgbClr val="00B0F0"/>
                </a:solidFill>
                <a:ea typeface="굴림" pitchFamily="26" charset="-127"/>
              </a:rPr>
              <a:t>and </a:t>
            </a:r>
            <a:r>
              <a:rPr lang="en-US" altLang="ko-KR" b="1" dirty="0" smtClean="0">
                <a:solidFill>
                  <a:srgbClr val="00B0F0"/>
                </a:solidFill>
                <a:ea typeface="굴림" pitchFamily="26" charset="-127"/>
              </a:rPr>
              <a:t>ordering </a:t>
            </a:r>
            <a:r>
              <a:rPr lang="en-US" altLang="ko-KR" dirty="0" smtClean="0">
                <a:solidFill>
                  <a:srgbClr val="00B0F0"/>
                </a:solidFill>
                <a:ea typeface="굴림" pitchFamily="26" charset="-127"/>
              </a:rPr>
              <a:t>of MPI processes into a geometric shape</a:t>
            </a:r>
            <a:r>
              <a:rPr lang="en-US" altLang="ko-KR" dirty="0" smtClean="0">
                <a:ea typeface="굴림" pitchFamily="26" charset="-127"/>
              </a:rPr>
              <a:t>.</a:t>
            </a:r>
          </a:p>
          <a:p>
            <a:r>
              <a:rPr lang="en-US" altLang="ko-KR" dirty="0" smtClean="0">
                <a:ea typeface="굴림" pitchFamily="26" charset="-127"/>
              </a:rPr>
              <a:t>The two main types of topology supported by MPI are </a:t>
            </a:r>
            <a:r>
              <a:rPr lang="en-US" altLang="ko-KR" b="1" dirty="0" smtClean="0">
                <a:solidFill>
                  <a:srgbClr val="00B0F0"/>
                </a:solidFill>
                <a:ea typeface="굴림" pitchFamily="26" charset="-127"/>
              </a:rPr>
              <a:t>Cartesian</a:t>
            </a:r>
            <a:r>
              <a:rPr lang="en-US" altLang="ko-KR" dirty="0" smtClean="0">
                <a:solidFill>
                  <a:srgbClr val="00B0F0"/>
                </a:solidFill>
                <a:ea typeface="굴림" pitchFamily="26" charset="-127"/>
              </a:rPr>
              <a:t>(grid) and Graph</a:t>
            </a:r>
            <a:r>
              <a:rPr lang="en-US" altLang="ko-KR" dirty="0" smtClean="0">
                <a:ea typeface="굴림" pitchFamily="26" charset="-127"/>
              </a:rPr>
              <a:t>.</a:t>
            </a:r>
          </a:p>
          <a:p>
            <a:r>
              <a:rPr lang="en-US" altLang="ko-KR" dirty="0" smtClean="0">
                <a:ea typeface="굴림" pitchFamily="26" charset="-127"/>
              </a:rPr>
              <a:t>MPI topologies are </a:t>
            </a:r>
            <a:r>
              <a:rPr lang="en-US" altLang="ko-KR" b="1" dirty="0" smtClean="0">
                <a:solidFill>
                  <a:srgbClr val="00B0F0"/>
                </a:solidFill>
                <a:ea typeface="굴림" pitchFamily="26" charset="-127"/>
              </a:rPr>
              <a:t>virtual </a:t>
            </a:r>
            <a:r>
              <a:rPr lang="en-US" altLang="ko-KR" dirty="0" smtClean="0">
                <a:solidFill>
                  <a:srgbClr val="00B0F0"/>
                </a:solidFill>
                <a:ea typeface="굴림" pitchFamily="26" charset="-127"/>
              </a:rPr>
              <a:t>– there may be no relation between the physical structure</a:t>
            </a:r>
            <a:r>
              <a:rPr lang="en-US" altLang="ko-KR" dirty="0" smtClean="0">
                <a:ea typeface="굴림" pitchFamily="26" charset="-127"/>
              </a:rPr>
              <a:t> of parallel machine and the process topology.</a:t>
            </a:r>
          </a:p>
          <a:p>
            <a:r>
              <a:rPr lang="en-US" altLang="ko-KR" dirty="0" smtClean="0">
                <a:ea typeface="굴림" pitchFamily="26" charset="-127"/>
              </a:rPr>
              <a:t>Virtual topologies are </a:t>
            </a:r>
            <a:r>
              <a:rPr lang="en-US" altLang="ko-KR" b="1" dirty="0" smtClean="0">
                <a:ea typeface="굴림" pitchFamily="26" charset="-127"/>
              </a:rPr>
              <a:t>built upon MPI communicator and groups</a:t>
            </a:r>
            <a:r>
              <a:rPr lang="en-US" altLang="ko-KR" dirty="0" smtClean="0">
                <a:ea typeface="굴림" pitchFamily="26" charset="-127"/>
              </a:rPr>
              <a:t>.</a:t>
            </a:r>
          </a:p>
          <a:p>
            <a:r>
              <a:rPr lang="en-US" altLang="ko-KR" dirty="0" smtClean="0">
                <a:ea typeface="굴림" pitchFamily="26" charset="-127"/>
              </a:rPr>
              <a:t>Must be </a:t>
            </a:r>
            <a:r>
              <a:rPr lang="en-US" altLang="ko-KR" b="1" i="1" dirty="0" smtClean="0">
                <a:ea typeface="굴림" pitchFamily="26" charset="-127"/>
              </a:rPr>
              <a:t>programmed </a:t>
            </a:r>
            <a:r>
              <a:rPr lang="en-US" altLang="ko-KR" b="1" dirty="0" smtClean="0">
                <a:ea typeface="굴림" pitchFamily="26" charset="-127"/>
              </a:rPr>
              <a:t>by the application developer</a:t>
            </a:r>
            <a:r>
              <a:rPr lang="en-US" altLang="ko-KR" dirty="0" smtClean="0">
                <a:ea typeface="굴림" pitchFamily="26" charset="-127"/>
              </a:rPr>
              <a:t>.</a:t>
            </a:r>
          </a:p>
          <a:p>
            <a:r>
              <a:rPr lang="en-US" altLang="ko-KR" dirty="0" smtClean="0">
                <a:ea typeface="굴림" pitchFamily="26" charset="-127"/>
              </a:rPr>
              <a:t>Useful for applications with </a:t>
            </a:r>
            <a:r>
              <a:rPr lang="en-US" altLang="ko-KR" b="1" dirty="0" smtClean="0">
                <a:ea typeface="굴림" pitchFamily="26" charset="-127"/>
              </a:rPr>
              <a:t>specific communication pattern</a:t>
            </a:r>
            <a:r>
              <a:rPr lang="en-US" altLang="ko-KR" dirty="0" smtClean="0">
                <a:ea typeface="굴림" pitchFamily="26" charset="-127"/>
              </a:rPr>
              <a:t>.</a:t>
            </a:r>
          </a:p>
          <a:p>
            <a:r>
              <a:rPr lang="en-US" altLang="ko-KR" dirty="0" smtClean="0">
                <a:ea typeface="굴림" pitchFamily="26" charset="-127"/>
              </a:rPr>
              <a:t>A particular </a:t>
            </a:r>
            <a:r>
              <a:rPr lang="en-US" altLang="ko-KR" b="1" dirty="0" smtClean="0">
                <a:ea typeface="굴림" pitchFamily="26" charset="-127"/>
              </a:rPr>
              <a:t>implementation may optimize process mapping</a:t>
            </a:r>
            <a:r>
              <a:rPr lang="en-US" altLang="ko-KR" dirty="0" smtClean="0">
                <a:ea typeface="굴림" pitchFamily="26" charset="-127"/>
              </a:rPr>
              <a:t> based on the physical characteristics of a given parallel machine.</a:t>
            </a:r>
          </a:p>
          <a:p>
            <a:r>
              <a:rPr lang="en-US" altLang="ko-KR" dirty="0" smtClean="0">
                <a:ea typeface="굴림" pitchFamily="26" charset="-127"/>
              </a:rPr>
              <a:t>Can be used within an intra-communicator; cannot be added to inter-communicators.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04" name="Rectangle 60"/>
          <p:cNvSpPr>
            <a:spLocks noChangeArrowheads="1"/>
          </p:cNvSpPr>
          <p:nvPr/>
        </p:nvSpPr>
        <p:spPr bwMode="auto">
          <a:xfrm>
            <a:off x="609600" y="2590800"/>
            <a:ext cx="7772400" cy="914400"/>
          </a:xfrm>
          <a:prstGeom prst="rect">
            <a:avLst/>
          </a:prstGeom>
          <a:solidFill>
            <a:schemeClr val="accent1">
              <a:alpha val="34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05" name="Rectangle 61"/>
          <p:cNvSpPr>
            <a:spLocks noChangeArrowheads="1"/>
          </p:cNvSpPr>
          <p:nvPr/>
        </p:nvSpPr>
        <p:spPr bwMode="auto">
          <a:xfrm>
            <a:off x="609600" y="3505200"/>
            <a:ext cx="7772400" cy="914400"/>
          </a:xfrm>
          <a:prstGeom prst="rect">
            <a:avLst/>
          </a:prstGeom>
          <a:solidFill>
            <a:srgbClr val="FF99CC">
              <a:alpha val="34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06" name="Rectangle 62"/>
          <p:cNvSpPr>
            <a:spLocks noChangeArrowheads="1"/>
          </p:cNvSpPr>
          <p:nvPr/>
        </p:nvSpPr>
        <p:spPr bwMode="auto">
          <a:xfrm>
            <a:off x="609600" y="4419600"/>
            <a:ext cx="7772400" cy="838200"/>
          </a:xfrm>
          <a:prstGeom prst="rect">
            <a:avLst/>
          </a:prstGeom>
          <a:solidFill>
            <a:srgbClr val="00CCFF">
              <a:alpha val="34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07" name="Rectangle 63"/>
          <p:cNvSpPr>
            <a:spLocks noChangeArrowheads="1"/>
          </p:cNvSpPr>
          <p:nvPr/>
        </p:nvSpPr>
        <p:spPr bwMode="auto">
          <a:xfrm>
            <a:off x="609600" y="5257800"/>
            <a:ext cx="7772400" cy="838200"/>
          </a:xfrm>
          <a:prstGeom prst="rect">
            <a:avLst/>
          </a:prstGeom>
          <a:solidFill>
            <a:srgbClr val="FFFF00">
              <a:alpha val="34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08" name="Rectangle 64"/>
          <p:cNvSpPr>
            <a:spLocks noChangeArrowheads="1"/>
          </p:cNvSpPr>
          <p:nvPr/>
        </p:nvSpPr>
        <p:spPr bwMode="auto">
          <a:xfrm>
            <a:off x="533400" y="990600"/>
            <a:ext cx="7772400" cy="228600"/>
          </a:xfrm>
          <a:prstGeom prst="rect">
            <a:avLst/>
          </a:prstGeom>
          <a:solidFill>
            <a:schemeClr val="accent1">
              <a:alpha val="34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09" name="Rectangle 65"/>
          <p:cNvSpPr>
            <a:spLocks noChangeArrowheads="1"/>
          </p:cNvSpPr>
          <p:nvPr/>
        </p:nvSpPr>
        <p:spPr bwMode="auto">
          <a:xfrm>
            <a:off x="533400" y="1295400"/>
            <a:ext cx="7772400" cy="228600"/>
          </a:xfrm>
          <a:prstGeom prst="rect">
            <a:avLst/>
          </a:prstGeom>
          <a:solidFill>
            <a:srgbClr val="FF99CC">
              <a:alpha val="3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10" name="Rectangle 66"/>
          <p:cNvSpPr>
            <a:spLocks noChangeArrowheads="1"/>
          </p:cNvSpPr>
          <p:nvPr/>
        </p:nvSpPr>
        <p:spPr bwMode="auto">
          <a:xfrm>
            <a:off x="533400" y="1600200"/>
            <a:ext cx="7772400" cy="228600"/>
          </a:xfrm>
          <a:prstGeom prst="rect">
            <a:avLst/>
          </a:prstGeom>
          <a:solidFill>
            <a:srgbClr val="00CCFF">
              <a:alpha val="3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11" name="Rectangle 67"/>
          <p:cNvSpPr>
            <a:spLocks noChangeArrowheads="1"/>
          </p:cNvSpPr>
          <p:nvPr/>
        </p:nvSpPr>
        <p:spPr bwMode="auto">
          <a:xfrm>
            <a:off x="533400" y="1905000"/>
            <a:ext cx="7772400" cy="304800"/>
          </a:xfrm>
          <a:prstGeom prst="rect">
            <a:avLst/>
          </a:prstGeom>
          <a:solidFill>
            <a:srgbClr val="FFFF00">
              <a:alpha val="3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Topologies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533400" y="914400"/>
            <a:ext cx="830580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MPI_Cart_create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icomm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idims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</a:rPr>
              <a:t>ivshape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lperiod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lreorder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</a:rPr>
              <a:t>icartcom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)  </a:t>
            </a:r>
          </a:p>
          <a:p>
            <a:pPr>
              <a:spcBef>
                <a:spcPct val="50000"/>
              </a:spcBef>
            </a:pP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MPI_Cart_rank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  (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icartcom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icoords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</a:rPr>
              <a:t>irank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)  </a:t>
            </a:r>
          </a:p>
          <a:p>
            <a:pPr>
              <a:spcBef>
                <a:spcPct val="50000"/>
              </a:spcBef>
            </a:pP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MPI_Cart_coords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icartcom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irank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idim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</a:rPr>
              <a:t>icoords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pPr>
              <a:spcBef>
                <a:spcPct val="50000"/>
              </a:spcBef>
            </a:pP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MPI_Cart_get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   (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</a:rPr>
              <a:t>icartcom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</a:rPr>
              <a:t>idim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</a:rPr>
              <a:t>ishape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</a:rPr>
              <a:t>lperiod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</a:rPr>
              <a:t>icoords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</p:txBody>
      </p:sp>
      <p:graphicFrame>
        <p:nvGraphicFramePr>
          <p:cNvPr id="287748" name="Group 4"/>
          <p:cNvGraphicFramePr>
            <a:graphicFrameLocks noGrp="1"/>
          </p:cNvGraphicFramePr>
          <p:nvPr>
            <p:ph idx="1"/>
          </p:nvPr>
        </p:nvGraphicFramePr>
        <p:xfrm>
          <a:off x="609600" y="2590801"/>
          <a:ext cx="7772400" cy="3581398"/>
        </p:xfrm>
        <a:graphic>
          <a:graphicData uri="http://schemas.openxmlformats.org/drawingml/2006/table">
            <a:tbl>
              <a:tblPr/>
              <a:tblGrid>
                <a:gridCol w="1554163"/>
                <a:gridCol w="1554162"/>
                <a:gridCol w="1555750"/>
                <a:gridCol w="1554163"/>
                <a:gridCol w="1554162"/>
              </a:tblGrid>
              <a:tr h="33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icomm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idim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ivshape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lperiod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lreorder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icartcom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46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communicator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dims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cart. grid shape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periodic?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(array)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allowed to reorder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(logical)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 communicator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icartcom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icoords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46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cartesian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communicator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coordinate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 for rank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returned rank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icartcom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icoords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5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cartesian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communicator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dimension of topology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returned coordinates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icartcom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ishape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lperiod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icoords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communicator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dimension of topology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shape of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periodicity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coordinates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Topologies (Shift)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00B0F0"/>
                </a:solidFill>
                <a:latin typeface="Courier New" pitchFamily="49" charset="0"/>
              </a:rPr>
              <a:t>MPI_Cart_Shift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cartcomm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, direct,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disp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rank_src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rank_dst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Fortran</a:t>
            </a:r>
          </a:p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00B0F0"/>
                </a:solidFill>
                <a:latin typeface="Courier New" pitchFamily="49" charset="0"/>
              </a:rPr>
              <a:t>MPI_Cart_Shift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cartcomm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, direct,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disp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, 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</a:rPr>
              <a:t>rank_src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</a:rPr>
              <a:t>rank_dst,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838200" y="3657600"/>
            <a:ext cx="830580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Parameters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cartcom</a:t>
            </a:r>
            <a:r>
              <a:rPr lang="en-US" altLang="en-US" dirty="0">
                <a:solidFill>
                  <a:schemeClr val="tx1"/>
                </a:solidFill>
              </a:rPr>
              <a:t>    =  communicator with Cartesian structure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direct        =  coordinate dimension of shift</a:t>
            </a:r>
          </a:p>
          <a:p>
            <a:pPr lvl="1"/>
            <a:r>
              <a:rPr lang="en-US" altLang="en-US" dirty="0" err="1" smtClean="0"/>
              <a:t>d</a:t>
            </a:r>
            <a:r>
              <a:rPr lang="en-US" altLang="en-US" dirty="0" err="1" smtClean="0">
                <a:solidFill>
                  <a:schemeClr val="tx1"/>
                </a:solidFill>
              </a:rPr>
              <a:t>isp</a:t>
            </a:r>
            <a:r>
              <a:rPr lang="en-US" altLang="en-US" dirty="0" smtClean="0">
                <a:solidFill>
                  <a:schemeClr val="tx1"/>
                </a:solidFill>
              </a:rPr>
              <a:t>          </a:t>
            </a:r>
            <a:r>
              <a:rPr lang="en-US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=  </a:t>
            </a:r>
            <a:r>
              <a:rPr lang="en-US" altLang="en-US" dirty="0" smtClean="0">
                <a:solidFill>
                  <a:srgbClr val="FF0000"/>
                </a:solidFill>
              </a:rPr>
              <a:t>dimension for end-off/circular shift (see </a:t>
            </a:r>
            <a:r>
              <a:rPr lang="en-US" altLang="en-US" dirty="0" err="1" smtClean="0">
                <a:solidFill>
                  <a:srgbClr val="FF0000"/>
                </a:solidFill>
              </a:rPr>
              <a:t>lperiod</a:t>
            </a:r>
            <a:r>
              <a:rPr lang="en-US" altLang="en-US" dirty="0" smtClean="0">
                <a:solidFill>
                  <a:srgbClr val="FF0000"/>
                </a:solidFill>
              </a:rPr>
              <a:t> of </a:t>
            </a:r>
            <a:r>
              <a:rPr lang="en-US" altLang="en-US" dirty="0" err="1" smtClean="0">
                <a:solidFill>
                  <a:srgbClr val="FF0000"/>
                </a:solidFill>
              </a:rPr>
              <a:t>MPI_Cart_create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rank_src</a:t>
            </a:r>
            <a:r>
              <a:rPr lang="en-US" altLang="en-US" dirty="0">
                <a:solidFill>
                  <a:schemeClr val="tx1"/>
                </a:solidFill>
              </a:rPr>
              <a:t>   =  rank of source process 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 err="1">
                <a:solidFill>
                  <a:schemeClr val="tx1"/>
                </a:solidFill>
              </a:rPr>
              <a:t>rank_dest</a:t>
            </a:r>
            <a:r>
              <a:rPr lang="en-US" altLang="en-US" dirty="0">
                <a:solidFill>
                  <a:schemeClr val="tx1"/>
                </a:solidFill>
              </a:rPr>
              <a:t> =  rank of destination process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altLang="en-US" dirty="0"/>
              <a:t>Topology Illustrations</a:t>
            </a: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1981200" y="2819400"/>
            <a:ext cx="5529263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Column/Row Shift (reference)</a:t>
            </a:r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838200" y="838200"/>
            <a:ext cx="744537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Rank map onto 2-D </a:t>
            </a:r>
            <a:r>
              <a:rPr lang="en-US" sz="3200" b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Cartesion</a:t>
            </a:r>
            <a:r>
              <a:rPr lang="en-US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Topology </a:t>
            </a:r>
          </a:p>
        </p:txBody>
      </p:sp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-3273425" y="26511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89800" name="Picture 8" descr="Cartesian storage diagra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371600"/>
            <a:ext cx="1828800" cy="14636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98257" y="4419600"/>
            <a:ext cx="1092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rank_des</a:t>
            </a:r>
            <a:r>
              <a:rPr lang="en-US" sz="1600" dirty="0" smtClean="0"/>
              <a:t> =</a:t>
            </a:r>
            <a:endParaRPr lang="en-US" sz="16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438400" y="5480446"/>
            <a:ext cx="1047540" cy="307777"/>
            <a:chOff x="7182060" y="3429000"/>
            <a:chExt cx="1047540" cy="307777"/>
          </a:xfrm>
        </p:grpSpPr>
        <p:sp>
          <p:nvSpPr>
            <p:cNvPr id="11" name="Rectangle 10"/>
            <p:cNvSpPr/>
            <p:nvPr/>
          </p:nvSpPr>
          <p:spPr>
            <a:xfrm>
              <a:off x="7239000" y="3429000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82060" y="34290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0,0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43800" y="3429000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48600" y="3429000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86860" y="34290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0,1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91660" y="34290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0,2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38400" y="5785246"/>
            <a:ext cx="1047540" cy="310754"/>
            <a:chOff x="7334460" y="3883223"/>
            <a:chExt cx="1047540" cy="310754"/>
          </a:xfrm>
        </p:grpSpPr>
        <p:sp>
          <p:nvSpPr>
            <p:cNvPr id="23" name="Rectangle 22"/>
            <p:cNvSpPr/>
            <p:nvPr/>
          </p:nvSpPr>
          <p:spPr>
            <a:xfrm>
              <a:off x="7391400" y="3883223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34460" y="38862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1,0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96200" y="3883223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001000" y="3883223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39260" y="38862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1,1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44060" y="38862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1,2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38400" y="5175646"/>
            <a:ext cx="1047540" cy="310754"/>
            <a:chOff x="5810460" y="4035623"/>
            <a:chExt cx="1047540" cy="310754"/>
          </a:xfrm>
        </p:grpSpPr>
        <p:sp>
          <p:nvSpPr>
            <p:cNvPr id="29" name="Rectangle 28"/>
            <p:cNvSpPr/>
            <p:nvPr/>
          </p:nvSpPr>
          <p:spPr>
            <a:xfrm>
              <a:off x="5867400" y="4035623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4035623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77000" y="4035623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10460" y="40386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2,0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15260" y="40386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2,1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060" y="40386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2,2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438400" y="4724400"/>
            <a:ext cx="1047540" cy="307777"/>
            <a:chOff x="7182060" y="3429000"/>
            <a:chExt cx="1047540" cy="307777"/>
          </a:xfrm>
        </p:grpSpPr>
        <p:sp>
          <p:nvSpPr>
            <p:cNvPr id="39" name="Rectangle 38"/>
            <p:cNvSpPr/>
            <p:nvPr/>
          </p:nvSpPr>
          <p:spPr>
            <a:xfrm>
              <a:off x="7239000" y="3429000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82060" y="34290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0,0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3800" y="3429000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48600" y="3429000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86860" y="34290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0,1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91660" y="34290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0,2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438400" y="4114800"/>
            <a:ext cx="1047540" cy="310754"/>
            <a:chOff x="7334460" y="3883223"/>
            <a:chExt cx="1047540" cy="310754"/>
          </a:xfrm>
        </p:grpSpPr>
        <p:sp>
          <p:nvSpPr>
            <p:cNvPr id="46" name="Rectangle 45"/>
            <p:cNvSpPr/>
            <p:nvPr/>
          </p:nvSpPr>
          <p:spPr>
            <a:xfrm>
              <a:off x="7391400" y="3883223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34460" y="38862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1,0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96200" y="3883223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001000" y="3883223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39260" y="38862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1,1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44060" y="38862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1,2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4419600"/>
            <a:ext cx="1047540" cy="310754"/>
            <a:chOff x="5810460" y="4035623"/>
            <a:chExt cx="1047540" cy="310754"/>
          </a:xfrm>
        </p:grpSpPr>
        <p:sp>
          <p:nvSpPr>
            <p:cNvPr id="53" name="Rectangle 52"/>
            <p:cNvSpPr/>
            <p:nvPr/>
          </p:nvSpPr>
          <p:spPr>
            <a:xfrm>
              <a:off x="5867400" y="4035623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172200" y="4035623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77000" y="4035623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10460" y="40386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2,0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15260" y="40386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2,1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20060" y="40386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2,2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57200" y="4718446"/>
            <a:ext cx="1047540" cy="307777"/>
            <a:chOff x="7182060" y="3429000"/>
            <a:chExt cx="1047540" cy="307777"/>
          </a:xfrm>
        </p:grpSpPr>
        <p:sp>
          <p:nvSpPr>
            <p:cNvPr id="60" name="Rectangle 59"/>
            <p:cNvSpPr/>
            <p:nvPr/>
          </p:nvSpPr>
          <p:spPr>
            <a:xfrm>
              <a:off x="7239000" y="3429000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82060" y="34290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0,0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43800" y="3429000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848600" y="3429000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486860" y="34290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0,1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791660" y="34290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0,2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5023246"/>
            <a:ext cx="1047540" cy="310754"/>
            <a:chOff x="7334460" y="3883223"/>
            <a:chExt cx="1047540" cy="310754"/>
          </a:xfrm>
        </p:grpSpPr>
        <p:sp>
          <p:nvSpPr>
            <p:cNvPr id="67" name="Rectangle 66"/>
            <p:cNvSpPr/>
            <p:nvPr/>
          </p:nvSpPr>
          <p:spPr>
            <a:xfrm>
              <a:off x="7391400" y="3883223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34460" y="38862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1,0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96200" y="3883223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001000" y="3883223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39260" y="38862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1,1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44060" y="38862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1,2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57200" y="5328046"/>
            <a:ext cx="1047540" cy="310754"/>
            <a:chOff x="5810460" y="4035623"/>
            <a:chExt cx="1047540" cy="310754"/>
          </a:xfrm>
        </p:grpSpPr>
        <p:sp>
          <p:nvSpPr>
            <p:cNvPr id="74" name="Rectangle 73"/>
            <p:cNvSpPr/>
            <p:nvPr/>
          </p:nvSpPr>
          <p:spPr>
            <a:xfrm>
              <a:off x="5867400" y="4035623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2200" y="4035623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77000" y="4035623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10460" y="40386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2,0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115260" y="40386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2,1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20060" y="403860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r>
                <a:rPr lang="en-US" sz="1400" b="1" baseline="-25000" dirty="0" smtClean="0"/>
                <a:t>2,2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552567" y="5562600"/>
            <a:ext cx="1038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rank_src</a:t>
            </a:r>
            <a:r>
              <a:rPr lang="en-US" sz="1600" dirty="0" smtClean="0"/>
              <a:t> =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304800" y="3733800"/>
            <a:ext cx="38671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Periodic Displacement of 1 in Dimension “0”</a:t>
            </a:r>
          </a:p>
          <a:p>
            <a:r>
              <a:rPr lang="en-US" sz="1600" dirty="0" smtClean="0"/>
              <a:t>Row Shift</a:t>
            </a:r>
          </a:p>
          <a:p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3108" y="4419600"/>
            <a:ext cx="1092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rank_des</a:t>
            </a:r>
            <a:r>
              <a:rPr lang="en-US" sz="1600" dirty="0" smtClean="0"/>
              <a:t> =</a:t>
            </a:r>
            <a:endParaRPr lang="en-US" sz="1600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4972250" y="4718446"/>
            <a:ext cx="445956" cy="926308"/>
            <a:chOff x="4972250" y="4718446"/>
            <a:chExt cx="445956" cy="926308"/>
          </a:xfrm>
        </p:grpSpPr>
        <p:sp>
          <p:nvSpPr>
            <p:cNvPr id="130" name="Rectangle 129"/>
            <p:cNvSpPr/>
            <p:nvPr/>
          </p:nvSpPr>
          <p:spPr>
            <a:xfrm>
              <a:off x="5028991" y="4718446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972250" y="47244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0,0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028991" y="5023246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972250" y="50321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1,0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028991" y="5328046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972250" y="53369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2,0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277050" y="4718446"/>
            <a:ext cx="445956" cy="926308"/>
            <a:chOff x="5277050" y="4718446"/>
            <a:chExt cx="445956" cy="926308"/>
          </a:xfrm>
        </p:grpSpPr>
        <p:sp>
          <p:nvSpPr>
            <p:cNvPr id="132" name="Rectangle 131"/>
            <p:cNvSpPr/>
            <p:nvPr/>
          </p:nvSpPr>
          <p:spPr>
            <a:xfrm>
              <a:off x="5333791" y="4718446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77050" y="47244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0,1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333791" y="5023246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277050" y="50321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1,1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333791" y="5328046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277050" y="53369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2,1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5581850" y="4718446"/>
            <a:ext cx="445956" cy="926308"/>
            <a:chOff x="5581850" y="4718446"/>
            <a:chExt cx="445956" cy="926308"/>
          </a:xfrm>
        </p:grpSpPr>
        <p:sp>
          <p:nvSpPr>
            <p:cNvPr id="133" name="Rectangle 132"/>
            <p:cNvSpPr/>
            <p:nvPr/>
          </p:nvSpPr>
          <p:spPr>
            <a:xfrm>
              <a:off x="5638591" y="4718446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581850" y="47244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0,2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638591" y="5023246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581850" y="50321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1,2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638591" y="5328046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581850" y="53369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2,2</a:t>
              </a: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6067418" y="5562600"/>
            <a:ext cx="1038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rank_src</a:t>
            </a:r>
            <a:r>
              <a:rPr lang="en-US" sz="1600" dirty="0" smtClean="0"/>
              <a:t> =</a:t>
            </a:r>
            <a:endParaRPr lang="en-US" sz="1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800600" y="3733800"/>
            <a:ext cx="38671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Periodic Displacement of 1 in Dimension “1”</a:t>
            </a:r>
          </a:p>
          <a:p>
            <a:r>
              <a:rPr lang="en-US" sz="1600" dirty="0" smtClean="0"/>
              <a:t>Column Shift</a:t>
            </a:r>
          </a:p>
          <a:p>
            <a:endParaRPr lang="en-US" dirty="0"/>
          </a:p>
        </p:txBody>
      </p:sp>
      <p:grpSp>
        <p:nvGrpSpPr>
          <p:cNvPr id="191" name="Group 190"/>
          <p:cNvGrpSpPr/>
          <p:nvPr/>
        </p:nvGrpSpPr>
        <p:grpSpPr>
          <a:xfrm>
            <a:off x="7239000" y="5169692"/>
            <a:ext cx="445956" cy="926308"/>
            <a:chOff x="4972250" y="4718446"/>
            <a:chExt cx="445956" cy="926308"/>
          </a:xfrm>
        </p:grpSpPr>
        <p:sp>
          <p:nvSpPr>
            <p:cNvPr id="192" name="Rectangle 191"/>
            <p:cNvSpPr/>
            <p:nvPr/>
          </p:nvSpPr>
          <p:spPr>
            <a:xfrm>
              <a:off x="5028991" y="4718446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972250" y="47244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0,0</a:t>
              </a: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028991" y="5023246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972250" y="50321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1,0</a:t>
              </a: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028991" y="5328046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72250" y="53369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2,0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7543800" y="5169692"/>
            <a:ext cx="445956" cy="926308"/>
            <a:chOff x="5277050" y="4718446"/>
            <a:chExt cx="445956" cy="926308"/>
          </a:xfrm>
        </p:grpSpPr>
        <p:sp>
          <p:nvSpPr>
            <p:cNvPr id="199" name="Rectangle 198"/>
            <p:cNvSpPr/>
            <p:nvPr/>
          </p:nvSpPr>
          <p:spPr>
            <a:xfrm>
              <a:off x="5333791" y="4718446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277050" y="47244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0,1</a:t>
              </a: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5333791" y="5023246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277050" y="50321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1,1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5333791" y="5328046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277050" y="53369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2,1</a:t>
              </a: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6934200" y="5169692"/>
            <a:ext cx="445956" cy="926308"/>
            <a:chOff x="5581850" y="4718446"/>
            <a:chExt cx="445956" cy="926308"/>
          </a:xfrm>
        </p:grpSpPr>
        <p:sp>
          <p:nvSpPr>
            <p:cNvPr id="206" name="Rectangle 205"/>
            <p:cNvSpPr/>
            <p:nvPr/>
          </p:nvSpPr>
          <p:spPr>
            <a:xfrm>
              <a:off x="5638591" y="4718446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581850" y="47244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0,2</a:t>
              </a: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638591" y="5023246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581850" y="50321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1,2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638591" y="5328046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581850" y="53369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2,2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7543800" y="4114800"/>
            <a:ext cx="445956" cy="926308"/>
            <a:chOff x="4972250" y="4718446"/>
            <a:chExt cx="445956" cy="926308"/>
          </a:xfrm>
        </p:grpSpPr>
        <p:sp>
          <p:nvSpPr>
            <p:cNvPr id="213" name="Rectangle 212"/>
            <p:cNvSpPr/>
            <p:nvPr/>
          </p:nvSpPr>
          <p:spPr>
            <a:xfrm>
              <a:off x="5028991" y="4718446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972250" y="47244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0,0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028991" y="5023246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972250" y="50321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1,0</a:t>
              </a: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028991" y="5328046"/>
              <a:ext cx="304800" cy="304800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972250" y="53369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2,0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6934200" y="4114800"/>
            <a:ext cx="445956" cy="926308"/>
            <a:chOff x="5277050" y="4718446"/>
            <a:chExt cx="445956" cy="926308"/>
          </a:xfrm>
        </p:grpSpPr>
        <p:sp>
          <p:nvSpPr>
            <p:cNvPr id="220" name="Rectangle 219"/>
            <p:cNvSpPr/>
            <p:nvPr/>
          </p:nvSpPr>
          <p:spPr>
            <a:xfrm>
              <a:off x="5333791" y="4718446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277050" y="47244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0,1</a:t>
              </a: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333791" y="5023246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277050" y="50321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1,1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333791" y="5328046"/>
              <a:ext cx="304800" cy="304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277050" y="53369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2,1</a:t>
              </a: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7239000" y="4114800"/>
            <a:ext cx="445956" cy="926308"/>
            <a:chOff x="5581850" y="4718446"/>
            <a:chExt cx="445956" cy="926308"/>
          </a:xfrm>
        </p:grpSpPr>
        <p:sp>
          <p:nvSpPr>
            <p:cNvPr id="227" name="Rectangle 226"/>
            <p:cNvSpPr/>
            <p:nvPr/>
          </p:nvSpPr>
          <p:spPr>
            <a:xfrm>
              <a:off x="5638591" y="4718446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581850" y="47244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0,2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638591" y="5023246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581850" y="50321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1,2</a:t>
              </a: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638591" y="5328046"/>
              <a:ext cx="304800" cy="3048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baseline="-250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581850" y="533697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r>
                <a:rPr lang="en-US" sz="1400" b="1" baseline="-25000" dirty="0" smtClean="0"/>
                <a:t>2,2</a:t>
              </a:r>
            </a:p>
          </p:txBody>
        </p:sp>
      </p:grpSp>
      <p:cxnSp>
        <p:nvCxnSpPr>
          <p:cNvPr id="234" name="Straight Arrow Connector 233"/>
          <p:cNvCxnSpPr/>
          <p:nvPr/>
        </p:nvCxnSpPr>
        <p:spPr>
          <a:xfrm>
            <a:off x="5257800" y="4343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rot="5400000">
            <a:off x="610394" y="4418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6" name="Slide Number Placeholder 2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05800" cy="533400"/>
          </a:xfrm>
          <a:noFill/>
          <a:ln/>
        </p:spPr>
        <p:txBody>
          <a:bodyPr lIns="90488" tIns="44450" rIns="90488" bIns="44450"/>
          <a:lstStyle/>
          <a:p>
            <a:pPr algn="l" eaLnBrk="0" hangingPunct="0"/>
            <a:r>
              <a:rPr lang="en-US" altLang="en-US" sz="1600"/>
              <a:t>C Example</a:t>
            </a: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457200" y="533400"/>
            <a:ext cx="8331127" cy="45243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mpi.h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#define NP 3</a:t>
            </a:r>
          </a:p>
          <a:p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main(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 char **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){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myrow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mycol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isrca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isrcb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idesa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idesb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MPI_Comm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IWCOMM = MPI_COMM_WORLD,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igcomm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/*                               MPI Cartesian Grid information */</a:t>
            </a:r>
          </a:p>
          <a:p>
            <a:r>
              <a:rPr lang="en-US" altLang="en-US" sz="1600" b="1" dirty="0">
                <a:solidFill>
                  <a:srgbClr val="00B0F0"/>
                </a:solidFill>
                <a:latin typeface="Courier New" pitchFamily="49" charset="0"/>
              </a:rPr>
              <a:t>   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int</a:t>
            </a:r>
            <a:r>
              <a:rPr lang="en-US" altLang="en-US" sz="1600" b="1" dirty="0">
                <a:solidFill>
                  <a:srgbClr val="00B0F0"/>
                </a:solidFill>
                <a:latin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ivdim</a:t>
            </a:r>
            <a:r>
              <a:rPr lang="en-US" altLang="en-US" sz="1600" b="1" dirty="0">
                <a:solidFill>
                  <a:srgbClr val="00B0F0"/>
                </a:solidFill>
                <a:latin typeface="Courier New" pitchFamily="49" charset="0"/>
              </a:rPr>
              <a:t>[2] = {NP,NP}, 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ivper</a:t>
            </a:r>
            <a:r>
              <a:rPr lang="en-US" altLang="en-US" sz="1600" b="1" dirty="0">
                <a:solidFill>
                  <a:srgbClr val="00B0F0"/>
                </a:solidFill>
                <a:latin typeface="Courier New" pitchFamily="49" charset="0"/>
              </a:rPr>
              <a:t>[2]={1,1};</a:t>
            </a:r>
          </a:p>
          <a:p>
            <a:r>
              <a:rPr lang="en-US" altLang="en-US" sz="1600" b="1" dirty="0">
                <a:solidFill>
                  <a:srgbClr val="00B0F0"/>
                </a:solidFill>
                <a:latin typeface="Courier New" pitchFamily="49" charset="0"/>
              </a:rPr>
              <a:t>   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int</a:t>
            </a:r>
            <a:r>
              <a:rPr lang="en-US" altLang="en-US" sz="16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ivdimx</a:t>
            </a:r>
            <a:r>
              <a:rPr lang="en-US" altLang="en-US" sz="1600" b="1" dirty="0">
                <a:solidFill>
                  <a:srgbClr val="00B0F0"/>
                </a:solidFill>
                <a:latin typeface="Courier New" pitchFamily="49" charset="0"/>
              </a:rPr>
              <a:t>[2],          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ivperx</a:t>
            </a:r>
            <a:r>
              <a:rPr lang="en-US" altLang="en-US" sz="1600" b="1" dirty="0">
                <a:solidFill>
                  <a:srgbClr val="00B0F0"/>
                </a:solidFill>
                <a:latin typeface="Courier New" pitchFamily="49" charset="0"/>
              </a:rPr>
              <a:t>[2], 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mygrids</a:t>
            </a:r>
            <a:r>
              <a:rPr lang="en-US" altLang="en-US" sz="1600" b="1" dirty="0">
                <a:solidFill>
                  <a:srgbClr val="00B0F0"/>
                </a:solidFill>
                <a:latin typeface="Courier New" pitchFamily="49" charset="0"/>
              </a:rPr>
              <a:t>[2];</a:t>
            </a:r>
          </a:p>
          <a:p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/*  Create Cartesian Grid and extract information */</a:t>
            </a:r>
          </a:p>
          <a:p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MPI_Cart_create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(IWCOMM,2,ivdim ,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ivper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 0,&amp;igcomm);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MPI_Cart_get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(   igcomm,2,ivdimx,ivperx,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mygrids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MPI_Cart_shift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( igcomm,1,1, &amp;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isrca,&amp;idesa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MPI_Cart_shift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( igcomm,0,1, &amp;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isrcb,&amp;idesb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9000" y="228600"/>
            <a:ext cx="9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533400"/>
          </a:xfrm>
          <a:noFill/>
          <a:ln/>
        </p:spPr>
        <p:txBody>
          <a:bodyPr lIns="90488" tIns="44450" rIns="90488" bIns="44450"/>
          <a:lstStyle/>
          <a:p>
            <a:pPr algn="l" eaLnBrk="0" hangingPunct="0"/>
            <a:r>
              <a:rPr lang="en-US" altLang="en-US" sz="1600"/>
              <a:t>Fortran Example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501650" y="5334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altLang="en-US" sz="2400" b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304800" y="1158875"/>
            <a:ext cx="8839200" cy="470898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integer,parameter</a:t>
            </a:r>
            <a:r>
              <a:rPr lang="en-US" altLang="en-US" dirty="0" smtClean="0">
                <a:latin typeface="Courier New" pitchFamily="49" charset="0"/>
              </a:rPr>
              <a:t> :: 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NP=3   </a:t>
            </a:r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logical, dimension(2)   ::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lvper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=(/.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true.,.true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./),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lvperx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</a:rPr>
              <a:t>integer, dimension(2)   ::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ivdim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=(/    NP,    NP/),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ivdimx</a:t>
            </a:r>
            <a:endParaRPr lang="en-US" altLang="en-US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 smtClean="0">
                <a:latin typeface="Courier New" pitchFamily="49" charset="0"/>
              </a:rPr>
              <a:t> integer, dimension(2)   ::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itchFamily="49" charset="0"/>
              </a:rPr>
              <a:t>mygrid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en-US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call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mpi_cart_create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(iwcomm,2,ivdim ,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lvper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.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false.,igcomm,ir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call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mpi_cart_get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   igcomm,2,ivdimx,lvperx,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mygrid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call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mpi_cart_shift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 igcomm,1,1,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isrca,idesa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 call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mpi_cart_shift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( igcomm,0,1,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isrcb,idesb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endParaRPr lang="en-US" alt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print*,'A:',isrca,')- ',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,'[',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myrow,',',mycol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,'] -&gt;',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idesa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&amp; '      B:',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isrcb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,')- ',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mype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,'[',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myrow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,',',</a:t>
            </a:r>
            <a:r>
              <a:rPr lang="en-US" altLang="en-US" sz="1600" b="1" dirty="0" err="1">
                <a:solidFill>
                  <a:srgbClr val="00B0F0"/>
                </a:solidFill>
                <a:latin typeface="Courier New" pitchFamily="49" charset="0"/>
              </a:rPr>
              <a:t>mycol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,'] -&gt;',</a:t>
            </a:r>
            <a:r>
              <a:rPr lang="en-US" altLang="en-US" sz="1600" b="1" dirty="0" err="1">
                <a:solidFill>
                  <a:srgbClr val="00B050"/>
                </a:solidFill>
                <a:latin typeface="Courier New" pitchFamily="49" charset="0"/>
              </a:rPr>
              <a:t>idesb</a:t>
            </a:r>
            <a:endParaRPr lang="en-US" altLang="en-US" sz="1600" b="1" dirty="0">
              <a:solidFill>
                <a:srgbClr val="00B050"/>
              </a:solidFill>
              <a:latin typeface="Courier New" pitchFamily="49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1600" b="1" dirty="0" smtClean="0">
                <a:solidFill>
                  <a:srgbClr val="009999"/>
                </a:solidFill>
                <a:latin typeface="Courier New" pitchFamily="49" charset="0"/>
              </a:rPr>
              <a:t>column shift @[0,0]                     row shift @[0,0]``</a:t>
            </a:r>
            <a:endParaRPr lang="en-US" altLang="en-US" sz="1600" b="1" dirty="0">
              <a:solidFill>
                <a:srgbClr val="009999"/>
              </a:solidFill>
              <a:latin typeface="Courier New" pitchFamily="49" charset="0"/>
            </a:endParaRPr>
          </a:p>
          <a:p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A: 2)-  0 [ 0 , 0 ] -&gt; 1       B: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6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)-  </a:t>
            </a:r>
            <a:r>
              <a:rPr lang="en-US" altLang="en-US" b="1" dirty="0">
                <a:solidFill>
                  <a:srgbClr val="00B0F0"/>
                </a:solidFill>
                <a:latin typeface="Courier New" pitchFamily="49" charset="0"/>
              </a:rPr>
              <a:t>0 [ 0 , 0 ]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-&gt; </a:t>
            </a:r>
            <a:r>
              <a:rPr lang="en-US" altLang="en-US" b="1" dirty="0">
                <a:solidFill>
                  <a:srgbClr val="00B05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0" y="152400"/>
            <a:ext cx="98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changed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733800" y="4495800"/>
            <a:ext cx="3429000" cy="1066800"/>
            <a:chOff x="3733800" y="4495800"/>
            <a:chExt cx="3429000" cy="10668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733800" y="4572000"/>
              <a:ext cx="22860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029200" y="4495800"/>
              <a:ext cx="16002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134100" y="4533900"/>
              <a:ext cx="1066800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267200" y="4495800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Who I am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28800" y="4495800"/>
            <a:ext cx="3352801" cy="1066802"/>
            <a:chOff x="1828800" y="4495800"/>
            <a:chExt cx="3352801" cy="1066802"/>
          </a:xfrm>
        </p:grpSpPr>
        <p:cxnSp>
          <p:nvCxnSpPr>
            <p:cNvPr id="7" name="Straight Arrow Connector 6"/>
            <p:cNvCxnSpPr>
              <a:stCxn id="23" idx="2"/>
            </p:cNvCxnSpPr>
            <p:nvPr/>
          </p:nvCxnSpPr>
          <p:spPr>
            <a:xfrm rot="16200000" flipH="1">
              <a:off x="3602341" y="3983341"/>
              <a:ext cx="697470" cy="24610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28800" y="4495800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Will receive from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31898" y="4495800"/>
            <a:ext cx="1299715" cy="1066800"/>
            <a:chOff x="7131898" y="4495800"/>
            <a:chExt cx="1299715" cy="1066800"/>
          </a:xfrm>
        </p:grpSpPr>
        <p:cxnSp>
          <p:nvCxnSpPr>
            <p:cNvPr id="19" name="Straight Arrow Connector 18"/>
            <p:cNvCxnSpPr>
              <a:stCxn id="24" idx="2"/>
            </p:cNvCxnSpPr>
            <p:nvPr/>
          </p:nvCxnSpPr>
          <p:spPr>
            <a:xfrm rot="16200000" flipH="1">
              <a:off x="7580744" y="5066144"/>
              <a:ext cx="697468" cy="2954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131898" y="4495800"/>
              <a:ext cx="1299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Will send to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8305800" cy="5334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algn="l" eaLnBrk="0" hangingPunct="0"/>
            <a:r>
              <a:rPr lang="en-US" altLang="en-US" sz="2000" dirty="0" smtClean="0"/>
              <a:t>Generic Example:   Send “a” blocks down/up, and “b” blocks right/left.</a:t>
            </a:r>
            <a:endParaRPr lang="en-US" altLang="en-US" sz="2000" dirty="0"/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501650" y="5334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altLang="en-US" sz="2400" b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8763000" cy="32193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MPI_CART_SHIFT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cartcomm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0, 1,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DOWN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) </a:t>
            </a:r>
            <a:endParaRPr lang="en-US" altLang="ko-KR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MPI_CART_SHIFT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cartcomm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1, 1,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) </a:t>
            </a:r>
            <a:endParaRPr lang="en-US" altLang="ko-KR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altLang="ko-KR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endParaRPr lang="en-US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MPI_ISEND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(a1, N,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MPI_INTEGER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DOWN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 1,MPI_COMM_WORLD,</a:t>
            </a:r>
            <a:r>
              <a:rPr lang="en-US" b="1" u="sng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reqs1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) </a:t>
            </a:r>
            <a:endParaRPr lang="en-US" altLang="ko-KR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MPI_IRECV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(a2, N,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MPI_INTEGER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   1,MPI_COMM_WORLD,</a:t>
            </a:r>
            <a:r>
              <a:rPr lang="en-US" b="1" u="sng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reqa2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)</a:t>
            </a:r>
          </a:p>
          <a:p>
            <a:pPr>
              <a:lnSpc>
                <a:spcPct val="80000"/>
              </a:lnSpc>
            </a:pP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endParaRPr lang="en-US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MPI_ISEND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(b1, N,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MPI_INTEGER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2,MPI_COMM_WORLD,</a:t>
            </a:r>
            <a:r>
              <a:rPr lang="en-US" b="1" u="sng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reqb1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) </a:t>
            </a:r>
            <a:endParaRPr lang="en-US" altLang="ko-KR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MPI_IRECV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(b2, N,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MPI_INTEGER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 2,MPI_COMM_WORLD,</a:t>
            </a:r>
            <a:r>
              <a:rPr lang="en-US" b="1" u="sng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reqb2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) </a:t>
            </a: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0000FF"/>
                </a:solidFill>
                <a:latin typeface="Andale Mono" pitchFamily="26" charset="0"/>
              </a:rPr>
              <a:t> 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1000" y="152400"/>
            <a:ext cx="98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MPI Predefined Data Types in F90</a:t>
            </a:r>
          </a:p>
        </p:txBody>
      </p:sp>
      <p:graphicFrame>
        <p:nvGraphicFramePr>
          <p:cNvPr id="216106" name="Group 42"/>
          <p:cNvGraphicFramePr>
            <a:graphicFrameLocks noGrp="1"/>
          </p:cNvGraphicFramePr>
          <p:nvPr>
            <p:ph idx="1"/>
          </p:nvPr>
        </p:nvGraphicFramePr>
        <p:xfrm>
          <a:off x="685800" y="914400"/>
          <a:ext cx="7772400" cy="5143500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{125E5076-3810-47DD-B79F-674D7AD40C01}</a:tableStyleId>
              </a:tblPr>
              <a:tblGrid>
                <a:gridCol w="4038600"/>
                <a:gridCol w="37338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MPI 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F90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MPI_INTEGER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Integer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MPI_REAL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MPI_DOUBLE_PRECISION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Double Precision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MPI_COMPLEX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Complex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MPI_LOGICAL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Logical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MPI_CHARACTER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Character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MPI_BYTE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Raw Byte (no conversion)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MPI_PACKED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MPI calls pack/unpack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2954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fld id="{A2C958B0-03CE-47CA-95E6-8F86D66EDC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0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Derived types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029200"/>
          </a:xfrm>
        </p:spPr>
        <p:txBody>
          <a:bodyPr>
            <a:normAutofit/>
          </a:bodyPr>
          <a:lstStyle/>
          <a:p>
            <a:pPr eaLnBrk="0" hangingPunct="0"/>
            <a:r>
              <a:rPr lang="en-US" altLang="en-US" sz="2400" dirty="0"/>
              <a:t>MPI </a:t>
            </a:r>
            <a:r>
              <a:rPr lang="en-US" altLang="en-US" sz="2400" dirty="0" smtClean="0">
                <a:solidFill>
                  <a:srgbClr val="0070C0"/>
                </a:solidFill>
              </a:rPr>
              <a:t>Predefined Data Types</a:t>
            </a:r>
            <a:r>
              <a:rPr lang="en-US" altLang="en-US" sz="2400" dirty="0" smtClean="0"/>
              <a:t> identify data types of the language.</a:t>
            </a:r>
            <a:endParaRPr lang="en-US" altLang="en-US" sz="2400" dirty="0"/>
          </a:p>
          <a:p>
            <a:pPr eaLnBrk="0" hangingPunct="0"/>
            <a:r>
              <a:rPr lang="en-US" altLang="en-US" sz="2400" dirty="0" smtClean="0"/>
              <a:t>User </a:t>
            </a:r>
            <a:r>
              <a:rPr lang="en-US" altLang="en-US" sz="2400" dirty="0" smtClean="0">
                <a:solidFill>
                  <a:srgbClr val="0070C0"/>
                </a:solidFill>
              </a:rPr>
              <a:t>Derived Types </a:t>
            </a:r>
            <a:r>
              <a:rPr lang="en-US" altLang="en-US" sz="2400" dirty="0" smtClean="0"/>
              <a:t>identify structures within data storage (contiguous/noncontiguous and pure/mixed types).</a:t>
            </a:r>
          </a:p>
          <a:p>
            <a:pPr eaLnBrk="0" hangingPunct="0"/>
            <a:r>
              <a:rPr lang="en-US" altLang="en-US" sz="2400" dirty="0" smtClean="0"/>
              <a:t>Derived Types are composed of predefined and/or Derived Types </a:t>
            </a:r>
            <a:endParaRPr lang="en-US" altLang="en-US" sz="2400" dirty="0"/>
          </a:p>
          <a:p>
            <a:pPr lvl="1" eaLnBrk="0" hangingPunct="0"/>
            <a:r>
              <a:rPr lang="en-US" altLang="en-US" sz="2000" dirty="0" smtClean="0"/>
              <a:t>Types can be created hierarchically at run-time</a:t>
            </a:r>
          </a:p>
          <a:p>
            <a:pPr lvl="1" eaLnBrk="0" hangingPunct="0"/>
            <a:r>
              <a:rPr lang="en-US" altLang="en-US" sz="2000" dirty="0" smtClean="0"/>
              <a:t>Avoids </a:t>
            </a:r>
            <a:r>
              <a:rPr lang="en-US" altLang="en-US" sz="2000" dirty="0"/>
              <a:t>manually packing into a </a:t>
            </a:r>
            <a:r>
              <a:rPr lang="en-US" altLang="en-US" sz="2000" dirty="0" smtClean="0"/>
              <a:t>data array </a:t>
            </a:r>
            <a:r>
              <a:rPr lang="en-US" altLang="en-US" sz="2000" dirty="0"/>
              <a:t>to send as </a:t>
            </a:r>
            <a:r>
              <a:rPr lang="en-US" altLang="en-US" sz="2000" dirty="0">
                <a:latin typeface="Courier New" pitchFamily="49" charset="0"/>
              </a:rPr>
              <a:t>MPI_BYTE</a:t>
            </a:r>
            <a:r>
              <a:rPr lang="en-US" altLang="en-US" sz="2000" dirty="0"/>
              <a:t> </a:t>
            </a:r>
          </a:p>
          <a:p>
            <a:pPr lvl="2" eaLnBrk="0" hangingPunct="0"/>
            <a:r>
              <a:rPr lang="en-US" altLang="en-US" sz="1800" dirty="0" smtClean="0"/>
              <a:t>Eliminates packing operations (it takes time to pack)</a:t>
            </a:r>
            <a:endParaRPr lang="en-US" altLang="en-US" sz="1800" dirty="0"/>
          </a:p>
          <a:p>
            <a:pPr lvl="2" eaLnBrk="0" hangingPunct="0"/>
            <a:r>
              <a:rPr lang="en-US" altLang="en-US" sz="1800" dirty="0" smtClean="0"/>
              <a:t>Avoid using extra memory ( packing requires packing array)</a:t>
            </a:r>
            <a:endParaRPr lang="en-US" altLang="en-US" sz="1800" dirty="0"/>
          </a:p>
          <a:p>
            <a:pPr lvl="2" eaLnBrk="0" hangingPunct="0"/>
            <a:r>
              <a:rPr lang="en-US" altLang="en-US" sz="1800" dirty="0" smtClean="0"/>
              <a:t>Avoids non-standard, user coded packing (packing can be error-prone)</a:t>
            </a:r>
          </a:p>
          <a:p>
            <a:pPr lvl="1" eaLnBrk="0" hangingPunct="0"/>
            <a:r>
              <a:rPr lang="en-US" altLang="en-US" sz="2000" dirty="0" smtClean="0"/>
              <a:t>better </a:t>
            </a:r>
            <a:r>
              <a:rPr lang="en-US" altLang="en-US" sz="2000" dirty="0"/>
              <a:t>to create new types that match the data</a:t>
            </a:r>
          </a:p>
          <a:p>
            <a:pPr lvl="2" eaLnBrk="0" hangingPunct="0"/>
            <a:r>
              <a:rPr lang="en-US" altLang="en-US" sz="1800" dirty="0"/>
              <a:t>N</a:t>
            </a:r>
            <a:r>
              <a:rPr lang="en-US" altLang="en-US" sz="1800" dirty="0" smtClean="0"/>
              <a:t>ew </a:t>
            </a:r>
            <a:r>
              <a:rPr lang="en-US" altLang="en-US" sz="1800" dirty="0"/>
              <a:t>types can be used anywhere a predefined type </a:t>
            </a:r>
            <a:r>
              <a:rPr lang="en-US" altLang="en-US" sz="1800" dirty="0" smtClean="0"/>
              <a:t>can be used</a:t>
            </a:r>
            <a:endParaRPr lang="en-US" altLang="en-US" sz="1800" dirty="0"/>
          </a:p>
          <a:p>
            <a:pPr eaLnBrk="0" hangingPunct="0"/>
            <a:r>
              <a:rPr lang="en-US" altLang="en-US" sz="2400" dirty="0" smtClean="0"/>
              <a:t>Packing </a:t>
            </a:r>
            <a:r>
              <a:rPr lang="en-US" altLang="en-US" sz="2400" dirty="0"/>
              <a:t>and unpacking is automatic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Derived types</a:t>
            </a:r>
            <a:br>
              <a:rPr lang="en-US" altLang="en-US" dirty="0"/>
            </a:br>
            <a:r>
              <a:rPr lang="en-US" altLang="en-US" dirty="0"/>
              <a:t>Three main classifications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3429000"/>
          </a:xfrm>
        </p:spPr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Contiguous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smtClean="0"/>
              <a:t>Arrays </a:t>
            </a:r>
            <a:r>
              <a:rPr lang="en-US" altLang="en-US" sz="2000" dirty="0" smtClean="0"/>
              <a:t> (easy to use)</a:t>
            </a:r>
            <a:endParaRPr lang="en-US" altLang="en-US" dirty="0"/>
          </a:p>
          <a:p>
            <a:pPr lvl="1"/>
            <a:r>
              <a:rPr lang="en-US" altLang="en-US" dirty="0"/>
              <a:t>send contiguous blocks of the same </a:t>
            </a:r>
            <a:r>
              <a:rPr lang="en-US" altLang="en-US" dirty="0" err="1"/>
              <a:t>datatype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Noncontiguous </a:t>
            </a:r>
            <a:r>
              <a:rPr lang="en-US" altLang="en-US" dirty="0" smtClean="0">
                <a:solidFill>
                  <a:srgbClr val="00B050"/>
                </a:solidFill>
              </a:rPr>
              <a:t>Vector</a:t>
            </a:r>
            <a:r>
              <a:rPr lang="en-US" altLang="en-US" dirty="0" smtClean="0"/>
              <a:t>s </a:t>
            </a:r>
            <a:r>
              <a:rPr lang="en-US" altLang="en-US" sz="2000" dirty="0" smtClean="0"/>
              <a:t>(relatively easy to use)</a:t>
            </a:r>
            <a:endParaRPr lang="en-US" altLang="en-US" dirty="0"/>
          </a:p>
          <a:p>
            <a:pPr lvl="1"/>
            <a:r>
              <a:rPr lang="en-US" altLang="en-US" dirty="0"/>
              <a:t>send noncontiguous blocks of the same </a:t>
            </a:r>
            <a:r>
              <a:rPr lang="en-US" altLang="en-US" dirty="0" err="1"/>
              <a:t>datatype</a:t>
            </a:r>
            <a:r>
              <a:rPr lang="en-US" altLang="en-US" dirty="0"/>
              <a:t> 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Abstract</a:t>
            </a:r>
            <a:r>
              <a:rPr lang="en-US" altLang="en-US" dirty="0"/>
              <a:t> </a:t>
            </a:r>
            <a:r>
              <a:rPr lang="en-US" altLang="en-US" dirty="0" smtClean="0"/>
              <a:t>types </a:t>
            </a:r>
            <a:r>
              <a:rPr lang="en-US" altLang="en-US" sz="2000" dirty="0" smtClean="0"/>
              <a:t>(more difficult)</a:t>
            </a:r>
            <a:endParaRPr lang="en-US" altLang="en-US" dirty="0"/>
          </a:p>
          <a:p>
            <a:pPr lvl="1"/>
            <a:r>
              <a:rPr lang="en-US" altLang="en-US" dirty="0"/>
              <a:t>send C or Fortran 90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Derived types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763000" cy="45720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7030A0"/>
                </a:solidFill>
              </a:rPr>
              <a:t>Elementary</a:t>
            </a:r>
            <a:r>
              <a:rPr lang="en-US" dirty="0"/>
              <a:t>:	MPI names for language types</a:t>
            </a:r>
          </a:p>
          <a:p>
            <a:r>
              <a:rPr lang="en-US" dirty="0">
                <a:solidFill>
                  <a:srgbClr val="7030A0"/>
                </a:solidFill>
              </a:rPr>
              <a:t>Contiguous</a:t>
            </a:r>
            <a:r>
              <a:rPr lang="en-US" dirty="0"/>
              <a:t>: 	Array with stride of one</a:t>
            </a:r>
          </a:p>
          <a:p>
            <a:r>
              <a:rPr lang="en-US" dirty="0">
                <a:solidFill>
                  <a:srgbClr val="00B050"/>
                </a:solidFill>
              </a:rPr>
              <a:t>Vector</a:t>
            </a:r>
            <a:r>
              <a:rPr lang="en-US" dirty="0"/>
              <a:t>: 		Array separated by constant stride </a:t>
            </a:r>
          </a:p>
          <a:p>
            <a:r>
              <a:rPr lang="en-US" u="sng" dirty="0" err="1">
                <a:solidFill>
                  <a:srgbClr val="00B050"/>
                </a:solidFill>
              </a:rPr>
              <a:t>H</a:t>
            </a:r>
            <a:r>
              <a:rPr lang="en-US" dirty="0" err="1">
                <a:solidFill>
                  <a:srgbClr val="00B050"/>
                </a:solidFill>
              </a:rPr>
              <a:t>vector</a:t>
            </a:r>
            <a:r>
              <a:rPr lang="en-US" dirty="0"/>
              <a:t>: 		Vector, with stride in </a:t>
            </a:r>
            <a:r>
              <a:rPr lang="en-US" u="sng" dirty="0"/>
              <a:t>bytes</a:t>
            </a:r>
          </a:p>
          <a:p>
            <a:r>
              <a:rPr lang="en-US" dirty="0">
                <a:solidFill>
                  <a:srgbClr val="00B0F0"/>
                </a:solidFill>
              </a:rPr>
              <a:t>Indexed</a:t>
            </a:r>
            <a:r>
              <a:rPr lang="en-US" dirty="0"/>
              <a:t>: 		Array of indices (like </a:t>
            </a:r>
            <a:r>
              <a:rPr lang="en-US" dirty="0" err="1"/>
              <a:t>gatherv</a:t>
            </a:r>
            <a:r>
              <a:rPr lang="en-US" dirty="0"/>
              <a:t>) </a:t>
            </a:r>
          </a:p>
          <a:p>
            <a:r>
              <a:rPr lang="en-US" u="sng" dirty="0" err="1">
                <a:solidFill>
                  <a:srgbClr val="00B0F0"/>
                </a:solidFill>
              </a:rPr>
              <a:t>H</a:t>
            </a:r>
            <a:r>
              <a:rPr lang="en-US" dirty="0" err="1">
                <a:solidFill>
                  <a:srgbClr val="00B0F0"/>
                </a:solidFill>
              </a:rPr>
              <a:t>indexed</a:t>
            </a:r>
            <a:r>
              <a:rPr lang="en-US" dirty="0"/>
              <a:t>: 	Indexed, with displacements in </a:t>
            </a:r>
            <a:r>
              <a:rPr lang="en-US" u="sng" dirty="0"/>
              <a:t>bytes</a:t>
            </a:r>
          </a:p>
          <a:p>
            <a:r>
              <a:rPr lang="en-US" dirty="0" err="1">
                <a:solidFill>
                  <a:srgbClr val="00B0F0"/>
                </a:solidFill>
              </a:rPr>
              <a:t>Struct</a:t>
            </a:r>
            <a:r>
              <a:rPr lang="en-US" dirty="0"/>
              <a:t>: 		General mixed types (C </a:t>
            </a:r>
            <a:r>
              <a:rPr lang="en-US" dirty="0" err="1"/>
              <a:t>structs</a:t>
            </a:r>
            <a:r>
              <a:rPr lang="en-US" dirty="0"/>
              <a:t> etc.)</a:t>
            </a:r>
          </a:p>
          <a:p>
            <a:r>
              <a:rPr lang="en-US" dirty="0"/>
              <a:t>Pack and Unpack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Derived types, how to use them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82000" cy="5410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Three step process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Define the </a:t>
            </a:r>
            <a:r>
              <a:rPr lang="en-US" altLang="en-US" sz="2400" dirty="0" smtClean="0"/>
              <a:t>type (e.g.)</a:t>
            </a:r>
            <a:endParaRPr lang="en-US" altLang="en-US" sz="2400" dirty="0"/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 err="1">
                <a:solidFill>
                  <a:srgbClr val="000099"/>
                </a:solidFill>
                <a:latin typeface="Courier New" pitchFamily="49" charset="0"/>
              </a:rPr>
              <a:t>MPI_Type_contiguous</a:t>
            </a:r>
            <a:r>
              <a:rPr lang="en-US" altLang="en-US" dirty="0"/>
              <a:t> </a:t>
            </a:r>
            <a:r>
              <a:rPr lang="en-US" altLang="en-US" dirty="0" smtClean="0"/>
              <a:t>    for </a:t>
            </a:r>
            <a:r>
              <a:rPr lang="en-US" altLang="en-US" dirty="0"/>
              <a:t>contiguous arrays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 err="1">
                <a:solidFill>
                  <a:srgbClr val="000099"/>
                </a:solidFill>
                <a:latin typeface="Courier New" pitchFamily="49" charset="0"/>
              </a:rPr>
              <a:t>MPI_Type_vector</a:t>
            </a:r>
            <a:r>
              <a:rPr lang="en-US" altLang="en-US" dirty="0"/>
              <a:t> </a:t>
            </a:r>
            <a:r>
              <a:rPr lang="en-US" altLang="en-US" dirty="0" smtClean="0"/>
              <a:t>        for </a:t>
            </a:r>
            <a:r>
              <a:rPr lang="en-US" altLang="en-US" dirty="0"/>
              <a:t>noncontiguous arrays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 err="1">
                <a:solidFill>
                  <a:srgbClr val="000099"/>
                </a:solidFill>
                <a:latin typeface="Courier New" pitchFamily="49" charset="0"/>
              </a:rPr>
              <a:t>MPI_Type_struct</a:t>
            </a:r>
            <a:r>
              <a:rPr lang="en-US" altLang="en-US" dirty="0"/>
              <a:t> </a:t>
            </a:r>
            <a:r>
              <a:rPr lang="en-US" altLang="en-US" dirty="0" smtClean="0"/>
              <a:t>        for </a:t>
            </a:r>
            <a:r>
              <a:rPr lang="en-US" altLang="en-US" dirty="0"/>
              <a:t>structures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Commit the type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Tells MPI when to compile an internal representation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b="1" dirty="0" err="1">
                <a:solidFill>
                  <a:srgbClr val="000099"/>
                </a:solidFill>
                <a:latin typeface="Courier New" pitchFamily="49" charset="0"/>
              </a:rPr>
              <a:t>MPI_Type_commit</a:t>
            </a:r>
            <a:r>
              <a:rPr lang="en-US" altLang="en-US" b="1" dirty="0"/>
              <a:t> </a:t>
            </a:r>
            <a:r>
              <a:rPr lang="en-US" altLang="en-US" b="1" dirty="0" smtClean="0"/>
              <a:t>(… </a:t>
            </a:r>
            <a:r>
              <a:rPr lang="en-US" altLang="en-US" b="1" dirty="0" err="1" smtClean="0">
                <a:solidFill>
                  <a:srgbClr val="0070C0"/>
                </a:solidFill>
              </a:rPr>
              <a:t>my_type</a:t>
            </a:r>
            <a:r>
              <a:rPr lang="en-US" altLang="en-US" b="1" dirty="0" smtClean="0"/>
              <a:t>…)</a:t>
            </a:r>
            <a:endParaRPr lang="en-US" altLang="en-US" b="1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Use in normal communication calls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 err="1">
                <a:latin typeface="Courier New" pitchFamily="49" charset="0"/>
              </a:rPr>
              <a:t>MPI_Send</a:t>
            </a:r>
            <a:r>
              <a:rPr lang="en-US" altLang="en-US" b="1" dirty="0">
                <a:latin typeface="Courier New" pitchFamily="49" charset="0"/>
              </a:rPr>
              <a:t>( </a:t>
            </a:r>
            <a:r>
              <a:rPr lang="en-US" altLang="en-US" b="1" dirty="0" smtClean="0">
                <a:latin typeface="Courier New" pitchFamily="49" charset="0"/>
              </a:rPr>
              <a:t>data, </a:t>
            </a:r>
            <a:r>
              <a:rPr lang="en-US" altLang="en-US" b="1" dirty="0">
                <a:solidFill>
                  <a:srgbClr val="000099"/>
                </a:solidFill>
                <a:latin typeface="Courier New" pitchFamily="49" charset="0"/>
              </a:rPr>
              <a:t>count</a:t>
            </a:r>
            <a:r>
              <a:rPr lang="en-US" altLang="en-US" dirty="0">
                <a:latin typeface="Courier New" pitchFamily="49" charset="0"/>
              </a:rPr>
              <a:t>,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itchFamily="49" charset="0"/>
              </a:rPr>
              <a:t>my_type</a:t>
            </a:r>
            <a:r>
              <a:rPr lang="en-US" altLang="en-US" dirty="0" smtClean="0">
                <a:latin typeface="Courier New" pitchFamily="49" charset="0"/>
              </a:rPr>
              <a:t>,  				  </a:t>
            </a:r>
            <a:r>
              <a:rPr lang="en-US" altLang="en-US" b="1" dirty="0" err="1" smtClean="0">
                <a:latin typeface="Courier New" pitchFamily="49" charset="0"/>
              </a:rPr>
              <a:t>dest</a:t>
            </a:r>
            <a:r>
              <a:rPr lang="en-US" altLang="en-US" b="1" dirty="0" smtClean="0">
                <a:latin typeface="Courier New" pitchFamily="49" charset="0"/>
              </a:rPr>
              <a:t>, </a:t>
            </a:r>
            <a:r>
              <a:rPr lang="en-US" altLang="en-US" b="1" dirty="0">
                <a:latin typeface="Courier New" pitchFamily="49" charset="0"/>
              </a:rPr>
              <a:t>tag, </a:t>
            </a:r>
            <a:r>
              <a:rPr lang="en-US" altLang="en-US" b="1" dirty="0" err="1" smtClean="0">
                <a:latin typeface="Courier New" pitchFamily="49" charset="0"/>
              </a:rPr>
              <a:t>comm</a:t>
            </a:r>
            <a:r>
              <a:rPr lang="en-US" altLang="en-US" b="1" dirty="0" smtClean="0">
                <a:latin typeface="Courier New" pitchFamily="49" charset="0"/>
              </a:rPr>
              <a:t> …)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Free space when done:</a:t>
            </a:r>
            <a:br>
              <a:rPr lang="en-US" altLang="en-US" sz="2800" dirty="0" smtClean="0"/>
            </a:br>
            <a:r>
              <a:rPr lang="en-US" altLang="en-US" sz="2800" dirty="0" smtClean="0"/>
              <a:t> </a:t>
            </a:r>
            <a:r>
              <a:rPr lang="en-US" altLang="en-US" sz="2800" b="1" dirty="0" err="1" smtClean="0">
                <a:latin typeface="Courier New" pitchFamily="49" charset="0"/>
              </a:rPr>
              <a:t>MPI_Type_free</a:t>
            </a: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Contiguous </a:t>
            </a:r>
            <a:r>
              <a:rPr lang="en-US" altLang="en-US" dirty="0" smtClean="0"/>
              <a:t>type (C)</a:t>
            </a:r>
            <a:endParaRPr lang="en-US" altLang="en-US" dirty="0"/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381000" y="15240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b="0" dirty="0" err="1">
                <a:solidFill>
                  <a:schemeClr val="tx1"/>
                </a:solidFill>
                <a:latin typeface="Courier New" pitchFamily="49" charset="0"/>
              </a:rPr>
              <a:t>MPI_Type_contiguous</a:t>
            </a:r>
            <a:r>
              <a:rPr lang="en-US" sz="2400" b="0" dirty="0">
                <a:solidFill>
                  <a:schemeClr val="tx1"/>
                </a:solidFill>
              </a:rPr>
              <a:t>:  creates a contiguous array of elementary or derived data types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400" b="0" dirty="0">
              <a:solidFill>
                <a:schemeClr val="tx1"/>
              </a:solidFill>
            </a:endParaRPr>
          </a:p>
          <a:p>
            <a:pPr marL="742950" lvl="1" indent="-285750"/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double </a:t>
            </a:r>
            <a:r>
              <a:rPr lang="en-US" dirty="0" smtClean="0">
                <a:latin typeface="Courier New" pitchFamily="49" charset="0"/>
              </a:rPr>
              <a:t>a[N][N]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pPr marL="742950" lvl="1" indent="-285750"/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MPI_Datatype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row_type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marL="742950" lvl="1" indent="-285750"/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MPI_Comm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mycomm</a:t>
            </a:r>
            <a:r>
              <a:rPr lang="en-US" dirty="0" smtClean="0">
                <a:latin typeface="Courier New" pitchFamily="49" charset="0"/>
              </a:rPr>
              <a:t>=MPI_COMM_WORLD;</a:t>
            </a:r>
          </a:p>
          <a:p>
            <a:pPr marL="742950" lvl="1" indent="-285750"/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irow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ier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pPr marL="742950" lvl="1" indent="-285750"/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...  </a:t>
            </a:r>
          </a:p>
          <a:p>
            <a:pPr marL="742950" lvl="1" indent="-285750"/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ier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Type_contiguous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(N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, MPI_DOUBLE,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row_type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marL="742950" lvl="1" indent="-285750"/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ier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Type_commit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(&amp;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row_type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marL="742950" lvl="1" indent="-285750"/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ier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MPI_Send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&amp;a[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irow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][0],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1,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row_type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,  1,9,mycomm);</a:t>
            </a:r>
            <a:endParaRPr lang="en-US" b="0" dirty="0">
              <a:solidFill>
                <a:schemeClr val="tx1"/>
              </a:solidFill>
              <a:latin typeface="Courier New" pitchFamily="49" charset="0"/>
            </a:endParaRPr>
          </a:p>
          <a:p>
            <a:pPr marL="742950" lvl="1" indent="-285750"/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marL="742950" lvl="1" indent="-285750"/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ier</a:t>
            </a:r>
            <a:r>
              <a:rPr lang="en-US" b="0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b="0" dirty="0" err="1" smtClean="0">
                <a:solidFill>
                  <a:schemeClr val="tx1"/>
                </a:solidFill>
                <a:latin typeface="Courier New" pitchFamily="49" charset="0"/>
              </a:rPr>
              <a:t>MPI_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Type_free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(&amp;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row_type</a:t>
            </a:r>
            <a:r>
              <a:rPr lang="en-US" b="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4296</TotalTime>
  <Words>3134</Words>
  <Application>Microsoft Macintosh PowerPoint</Application>
  <PresentationFormat>On-screen Show (4:3)</PresentationFormat>
  <Paragraphs>623</Paragraphs>
  <Slides>36</Slides>
  <Notes>34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Parallel Computing for Science &amp; Engineering Spring 2013: MPI datatypes and communicators</vt:lpstr>
      <vt:lpstr>MPI Data Types</vt:lpstr>
      <vt:lpstr>MPI Predefined Data Types in C</vt:lpstr>
      <vt:lpstr>MPI Predefined Data Types in F90</vt:lpstr>
      <vt:lpstr>Derived types</vt:lpstr>
      <vt:lpstr>Derived types Three main classifications</vt:lpstr>
      <vt:lpstr>Derived types</vt:lpstr>
      <vt:lpstr>Derived types, how to use them</vt:lpstr>
      <vt:lpstr>Contiguous type (C)</vt:lpstr>
      <vt:lpstr>Contiguous type (F)</vt:lpstr>
      <vt:lpstr>Derived types (arguments)</vt:lpstr>
      <vt:lpstr>Vector Types</vt:lpstr>
      <vt:lpstr>Indexed Types</vt:lpstr>
      <vt:lpstr>Indexed Types</vt:lpstr>
      <vt:lpstr>Struct Types</vt:lpstr>
      <vt:lpstr>Alignment in Derived Structures</vt:lpstr>
      <vt:lpstr>Alignment in Derived Structures</vt:lpstr>
      <vt:lpstr>Communicators</vt:lpstr>
      <vt:lpstr>Why Communicators?</vt:lpstr>
      <vt:lpstr>Communicators and libraries</vt:lpstr>
      <vt:lpstr>Duplicate communicators</vt:lpstr>
      <vt:lpstr>Groups</vt:lpstr>
      <vt:lpstr>Communicators</vt:lpstr>
      <vt:lpstr>Creating Communicators for Groups</vt:lpstr>
      <vt:lpstr>Creating Communicators for Groups</vt:lpstr>
      <vt:lpstr>Creating Communicators for Groups</vt:lpstr>
      <vt:lpstr>MPI_Comm_split</vt:lpstr>
      <vt:lpstr>MPI_Comm_split</vt:lpstr>
      <vt:lpstr>Topologies</vt:lpstr>
      <vt:lpstr>(Virtual) Topologies</vt:lpstr>
      <vt:lpstr>Topologies</vt:lpstr>
      <vt:lpstr>Topologies (Shift)</vt:lpstr>
      <vt:lpstr>Topology Illustrations</vt:lpstr>
      <vt:lpstr>C Example</vt:lpstr>
      <vt:lpstr>Fortran Example</vt:lpstr>
      <vt:lpstr>Generic Example:   Send “a” blocks down/up, and “b” blocks right/left.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hedda</dc:creator>
  <cp:lastModifiedBy>Victor Eijkhout</cp:lastModifiedBy>
  <cp:revision>262</cp:revision>
  <dcterms:created xsi:type="dcterms:W3CDTF">2010-03-29T17:35:12Z</dcterms:created>
  <dcterms:modified xsi:type="dcterms:W3CDTF">2013-04-04T20:24:43Z</dcterms:modified>
</cp:coreProperties>
</file>