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1" r:id="rId2"/>
    <p:sldId id="259" r:id="rId3"/>
    <p:sldId id="301" r:id="rId4"/>
    <p:sldId id="302" r:id="rId5"/>
    <p:sldId id="260" r:id="rId6"/>
    <p:sldId id="262" r:id="rId7"/>
    <p:sldId id="266" r:id="rId8"/>
    <p:sldId id="267" r:id="rId9"/>
    <p:sldId id="268" r:id="rId10"/>
    <p:sldId id="269" r:id="rId11"/>
    <p:sldId id="303" r:id="rId12"/>
    <p:sldId id="270" r:id="rId13"/>
    <p:sldId id="271" r:id="rId14"/>
    <p:sldId id="272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1" autoAdjust="0"/>
    <p:restoredTop sz="95092" autoAdjust="0"/>
  </p:normalViewPr>
  <p:slideViewPr>
    <p:cSldViewPr>
      <p:cViewPr varScale="1">
        <p:scale>
          <a:sx n="116" d="100"/>
          <a:sy n="116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40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D8075-8A3A-477A-8A27-73DFDA3C193B}" type="datetimeFigureOut">
              <a:rPr lang="en-US" smtClean="0"/>
              <a:pPr/>
              <a:t>2/21/13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0953C-4AD3-4BA9-98D6-7FAAD3E76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4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A3BF2BA9-4519-4406-BDB9-3049186EFFAE}" type="datetimeFigureOut">
              <a:rPr lang="en-US" smtClean="0"/>
              <a:pPr/>
              <a:t>2/21/13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ECA89D60-6F87-492C-BE3C-73C80457F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Check  Single and Section have implied barrier.</a:t>
            </a:r>
          </a:p>
          <a:p>
            <a:pPr eaLnBrk="1" hangingPunct="1"/>
            <a:r>
              <a:rPr lang="en-US" dirty="0" smtClean="0"/>
              <a:t>25 continue  </a:t>
            </a:r>
            <a:r>
              <a:rPr lang="en-US" dirty="0" err="1" smtClean="0"/>
              <a:t>fortran</a:t>
            </a:r>
            <a:r>
              <a:rPr lang="en-US" smtClean="0"/>
              <a:t> “&amp;”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C321D-95FB-4F76-A67D-126FABA8C1E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AE4B8-D6F9-4B9D-931F-0D887F11F73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AE4B8-D6F9-4B9D-931F-0D887F11F73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8DC2D-9EE9-4472-B36A-716FC3830E4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3DF58-994D-437D-AE65-23EDC35AE2C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4900BB-BE88-4CE7-BE7D-FC66D10EE4A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75E64-6F4D-4825-AA93-7A982A9FEF4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41939-23A5-40D1-B4FD-78AC9663D69B}" type="slidenum">
              <a:rPr lang="en-US" altLang="en-US"/>
              <a:pPr/>
              <a:t>3</a:t>
            </a:fld>
            <a:endParaRPr lang="en-US" altLang="en-US" dirty="0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266" algn="l"/>
                <a:tab pos="1828532" algn="l"/>
                <a:tab pos="2742798" algn="l"/>
                <a:tab pos="3657064" algn="l"/>
                <a:tab pos="4571330" algn="l"/>
                <a:tab pos="5485596" algn="l"/>
                <a:tab pos="6399862" algn="l"/>
                <a:tab pos="7314128" algn="l"/>
                <a:tab pos="8228394" algn="l"/>
                <a:tab pos="9142660" algn="l"/>
                <a:tab pos="10056926" algn="l"/>
              </a:tabLst>
            </a:pPr>
            <a:fld id="{96AF78A2-EEED-46A5-9155-1979C1F22F04}" type="slidenum">
              <a:rPr lang="en-US"/>
              <a:pPr>
                <a:tabLst>
                  <a:tab pos="0" algn="l"/>
                  <a:tab pos="914266" algn="l"/>
                  <a:tab pos="1828532" algn="l"/>
                  <a:tab pos="2742798" algn="l"/>
                  <a:tab pos="3657064" algn="l"/>
                  <a:tab pos="4571330" algn="l"/>
                  <a:tab pos="5485596" algn="l"/>
                  <a:tab pos="6399862" algn="l"/>
                  <a:tab pos="7314128" algn="l"/>
                  <a:tab pos="8228394" algn="l"/>
                  <a:tab pos="9142660" algn="l"/>
                  <a:tab pos="10056926" algn="l"/>
                </a:tabLst>
              </a:pPr>
              <a:t>4</a:t>
            </a:fld>
            <a:endParaRPr lang="en-US" dirty="0"/>
          </a:p>
        </p:txBody>
      </p:sp>
      <p:sp>
        <p:nvSpPr>
          <p:cNvPr id="12288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endParaRPr lang="en-US"/>
          </a:p>
        </p:txBody>
      </p:sp>
      <p:sp>
        <p:nvSpPr>
          <p:cNvPr id="122884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5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506406-5A30-4A11-B3D0-6E1522AC0C4E}" type="slidenum">
              <a:rPr lang="en-US" altLang="en-US"/>
              <a:pPr/>
              <a:t>5</a:t>
            </a:fld>
            <a:endParaRPr lang="en-US" altLang="en-US" dirty="0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F6AE14-6E95-420E-B3D9-78AE628B740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70780-F552-44FB-9E7A-8466CAB3925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know</a:t>
            </a:r>
            <a:r>
              <a:rPr lang="en-US" baseline="0" dirty="0" smtClean="0"/>
              <a:t>, though, that order can make a difference.  (.05 + 1.0) + (.05+2.0) = 2.0 for two digit accuracy </a:t>
            </a:r>
            <a:r>
              <a:rPr lang="en-US" baseline="0" dirty="0" err="1" smtClean="0"/>
              <a:t>cf</a:t>
            </a:r>
            <a:r>
              <a:rPr lang="en-US" baseline="0" dirty="0" smtClean="0"/>
              <a:t> (0.05+0.05) + (1 + 2) = 3.1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279E8-47A4-40AD-901C-0A83C31CD9D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E073F-F6CF-4B4A-83A7-C9F3FC9A3C1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MAXLOC   uses pairs  (MPI_2Real) or</a:t>
            </a:r>
            <a:r>
              <a:rPr lang="en-US" baseline="0" dirty="0" smtClean="0"/>
              <a:t> usually MPI_DOUBLE_INT  pg 167 good example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A17ED4-6D39-4724-89E9-AC7130CBBE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5A17ED4-6D39-4724-89E9-AC7130CBBE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667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Parallel Computing for</a:t>
            </a:r>
            <a:br>
              <a:rPr lang="en-US" sz="3200" dirty="0" smtClean="0"/>
            </a:br>
            <a:r>
              <a:rPr lang="en-US" sz="3200" dirty="0" smtClean="0"/>
              <a:t>Science &amp; Engineering</a:t>
            </a:r>
            <a:br>
              <a:rPr lang="en-US" sz="3200" dirty="0" smtClean="0"/>
            </a:br>
            <a:r>
              <a:rPr lang="en-US" sz="3200" dirty="0" smtClean="0"/>
              <a:t>Spring 2013:</a:t>
            </a:r>
            <a:br>
              <a:rPr lang="en-US" sz="3200" dirty="0" smtClean="0"/>
            </a:br>
            <a:r>
              <a:rPr lang="en-US" sz="3200" dirty="0" smtClean="0"/>
              <a:t>MPI collectives 1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Instructors:</a:t>
            </a:r>
          </a:p>
          <a:p>
            <a:r>
              <a:rPr lang="en-US" sz="2400" dirty="0"/>
              <a:t>Victor Eijkhout, Research Scientist, TACC</a:t>
            </a:r>
          </a:p>
          <a:p>
            <a:r>
              <a:rPr lang="en-US" sz="2400" dirty="0" smtClean="0"/>
              <a:t>Kent Milfeld, Research Associate, TACC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9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Dot Product of Two Vectors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7630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double </a:t>
            </a:r>
            <a:r>
              <a:rPr lang="en-US" sz="2400" dirty="0" smtClean="0">
                <a:latin typeface="Courier New" pitchFamily="49" charset="0"/>
              </a:rPr>
              <a:t>   a[N], b[N];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double </a:t>
            </a:r>
            <a:r>
              <a:rPr lang="en-US" sz="2400" dirty="0" smtClean="0">
                <a:latin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</a:rPr>
              <a:t>globalSum</a:t>
            </a:r>
            <a:r>
              <a:rPr lang="en-US" sz="2400" dirty="0" smtClean="0">
                <a:latin typeface="Courier New" pitchFamily="49" charset="0"/>
              </a:rPr>
              <a:t>=0.0, </a:t>
            </a:r>
            <a:r>
              <a:rPr lang="en-US" sz="2400" dirty="0" err="1" smtClean="0">
                <a:latin typeface="Courier New" pitchFamily="49" charset="0"/>
              </a:rPr>
              <a:t>localSum</a:t>
            </a:r>
            <a:r>
              <a:rPr lang="en-US" sz="2400" dirty="0" smtClean="0">
                <a:latin typeface="Courier New" pitchFamily="49" charset="0"/>
              </a:rPr>
              <a:t>=0.0;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...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for(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=0;i&lt;N;++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) </a:t>
            </a:r>
            <a:r>
              <a:rPr lang="en-US" sz="2400" dirty="0" err="1" smtClean="0">
                <a:latin typeface="Courier New" pitchFamily="49" charset="0"/>
              </a:rPr>
              <a:t>localSum</a:t>
            </a:r>
            <a:r>
              <a:rPr lang="en-US" sz="2400" dirty="0" smtClean="0">
                <a:latin typeface="Courier New" pitchFamily="49" charset="0"/>
              </a:rPr>
              <a:t>+=a[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]*b[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];</a:t>
            </a:r>
            <a:br>
              <a:rPr lang="en-US" sz="2400" dirty="0" smtClean="0">
                <a:latin typeface="Courier New" pitchFamily="49" charset="0"/>
              </a:rPr>
            </a:b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MPI_Reduce</a:t>
            </a:r>
            <a:r>
              <a:rPr lang="en-US" sz="2400" dirty="0">
                <a:latin typeface="Courier New" pitchFamily="49" charset="0"/>
              </a:rPr>
              <a:t>(&amp;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localSum</a:t>
            </a:r>
            <a:r>
              <a:rPr lang="en-US" sz="2400" dirty="0">
                <a:latin typeface="Courier New" pitchFamily="49" charset="0"/>
              </a:rPr>
              <a:t>,&amp;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globalSum</a:t>
            </a:r>
            <a:r>
              <a:rPr lang="en-US" sz="2400" dirty="0">
                <a:latin typeface="Courier New" pitchFamily="49" charset="0"/>
              </a:rPr>
              <a:t>,1</a:t>
            </a:r>
            <a:r>
              <a:rPr lang="en-US" sz="2400" dirty="0" smtClean="0">
                <a:latin typeface="Courier New" pitchFamily="49" charset="0"/>
              </a:rPr>
              <a:t>, MPI_DOUBLE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</a:rPr>
              <a:t>         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MPI_SUM</a:t>
            </a:r>
            <a:r>
              <a:rPr lang="en-US" sz="2400" dirty="0" err="1" smtClean="0">
                <a:latin typeface="Courier New" pitchFamily="49" charset="0"/>
              </a:rPr>
              <a:t>,root,MPI_COMM_WORLD</a:t>
            </a:r>
            <a:r>
              <a:rPr lang="en-US" sz="2400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Dot Product of Two Vectors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90678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real*8 :: a(N), b(N);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real*8 :: </a:t>
            </a:r>
            <a:r>
              <a:rPr lang="en-US" sz="2400" dirty="0" err="1" smtClean="0">
                <a:latin typeface="Courier New" pitchFamily="49" charset="0"/>
              </a:rPr>
              <a:t>globalSum</a:t>
            </a:r>
            <a:r>
              <a:rPr lang="en-US" sz="2400" dirty="0" smtClean="0">
                <a:latin typeface="Courier New" pitchFamily="49" charset="0"/>
              </a:rPr>
              <a:t>=0.0, </a:t>
            </a:r>
            <a:r>
              <a:rPr lang="en-US" sz="2400" dirty="0" err="1" smtClean="0">
                <a:latin typeface="Courier New" pitchFamily="49" charset="0"/>
              </a:rPr>
              <a:t>localSum</a:t>
            </a:r>
            <a:r>
              <a:rPr lang="en-US" sz="2400" dirty="0" smtClean="0">
                <a:latin typeface="Courier New" pitchFamily="49" charset="0"/>
              </a:rPr>
              <a:t>=0.0;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...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localSum</a:t>
            </a:r>
            <a:r>
              <a:rPr lang="en-US" sz="2400" dirty="0" smtClean="0">
                <a:latin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</a:rPr>
              <a:t>dot_product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</a:rPr>
              <a:t>a,b</a:t>
            </a:r>
            <a:r>
              <a:rPr lang="en-US" sz="2400" dirty="0" smtClean="0">
                <a:latin typeface="Courier New" pitchFamily="49" charset="0"/>
              </a:rPr>
              <a:t>);</a:t>
            </a:r>
            <a:br>
              <a:rPr lang="en-US" sz="2400" dirty="0" smtClean="0">
                <a:latin typeface="Courier New" pitchFamily="49" charset="0"/>
              </a:rPr>
            </a:b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MPI_Reduce</a:t>
            </a:r>
            <a:r>
              <a:rPr lang="en-US" sz="2400" dirty="0" smtClean="0">
                <a:latin typeface="Courier New" pitchFamily="49" charset="0"/>
              </a:rPr>
              <a:t>(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localSum</a:t>
            </a:r>
            <a:r>
              <a:rPr lang="en-US" sz="2400" dirty="0" smtClean="0">
                <a:latin typeface="Courier New" pitchFamily="49" charset="0"/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globalSum</a:t>
            </a:r>
            <a:r>
              <a:rPr lang="en-US" sz="2400" dirty="0" smtClean="0">
                <a:latin typeface="Courier New" pitchFamily="49" charset="0"/>
              </a:rPr>
              <a:t>,1, MPI_REAL8 &amp;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           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MPI_SUM</a:t>
            </a:r>
            <a:r>
              <a:rPr lang="en-US" sz="2400" dirty="0" err="1" smtClean="0">
                <a:latin typeface="Courier New" pitchFamily="49" charset="0"/>
              </a:rPr>
              <a:t>,root,MPI_COMM_WORLD</a:t>
            </a:r>
            <a:r>
              <a:rPr lang="en-US" sz="1800" dirty="0" err="1" smtClean="0">
                <a:latin typeface="Courier New" pitchFamily="49" charset="0"/>
              </a:rPr>
              <a:t>,ierr</a:t>
            </a:r>
            <a:r>
              <a:rPr lang="en-US" sz="2400" dirty="0" smtClean="0">
                <a:latin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Scatter Operation using MPI_Scatter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en-US" dirty="0"/>
              <a:t>Similar to Broadcast but sends a section of an array to each processor</a:t>
            </a:r>
          </a:p>
          <a:p>
            <a:endParaRPr lang="en-US" altLang="en-US" dirty="0"/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367088" y="2986088"/>
            <a:ext cx="5303837" cy="823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S(0)	S(1)	S(2) 	…	S(N-1)</a:t>
            </a: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990600" y="4618038"/>
            <a:ext cx="2376488" cy="639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Goes to processors:</a:t>
            </a:r>
          </a:p>
          <a:p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990600" y="2438400"/>
            <a:ext cx="6934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 dirty="0">
                <a:solidFill>
                  <a:srgbClr val="000066"/>
                </a:solidFill>
                <a:latin typeface="Times" pitchFamily="18" charset="0"/>
              </a:rPr>
              <a:t>Data in an array on root node, P</a:t>
            </a:r>
            <a:r>
              <a:rPr lang="en-US" altLang="en-US" sz="2000" b="0" baseline="-25000" dirty="0">
                <a:solidFill>
                  <a:srgbClr val="000066"/>
                </a:solidFill>
                <a:latin typeface="Times" pitchFamily="18" charset="0"/>
              </a:rPr>
              <a:t>0 </a:t>
            </a:r>
            <a:r>
              <a:rPr lang="en-US" altLang="en-US" sz="2000" b="0" dirty="0">
                <a:solidFill>
                  <a:srgbClr val="000066"/>
                </a:solidFill>
                <a:latin typeface="Times" pitchFamily="18" charset="0"/>
              </a:rPr>
              <a:t>, sending </a:t>
            </a:r>
            <a:r>
              <a:rPr lang="en-US" altLang="en-US" sz="2000" b="0" dirty="0">
                <a:solidFill>
                  <a:srgbClr val="FF3300"/>
                </a:solidFill>
                <a:latin typeface="Times" pitchFamily="18" charset="0"/>
              </a:rPr>
              <a:t>1</a:t>
            </a:r>
            <a:r>
              <a:rPr lang="en-US" altLang="en-US" sz="2000" b="0" dirty="0">
                <a:solidFill>
                  <a:srgbClr val="000066"/>
                </a:solidFill>
                <a:latin typeface="Times" pitchFamily="18" charset="0"/>
              </a:rPr>
              <a:t> element to each task:</a:t>
            </a:r>
          </a:p>
          <a:p>
            <a:endParaRPr lang="en-US" altLang="en-US" sz="2000" b="0" dirty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44958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5470525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>
            <a:off x="37338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>
            <a:off x="7239000" y="3429000"/>
            <a:ext cx="0" cy="1189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3459163" y="4632325"/>
            <a:ext cx="5303837" cy="823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1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2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	…	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n-1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3429000" y="4953000"/>
            <a:ext cx="5303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R	R	R 	…	R</a:t>
            </a: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28956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Scatter Operation using MPI_Scatter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2-elements per processor</a:t>
            </a:r>
          </a:p>
          <a:p>
            <a:endParaRPr lang="en-US" altLang="en-US"/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3367088" y="2986088"/>
            <a:ext cx="5303837" cy="823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b="0">
                <a:solidFill>
                  <a:srgbClr val="000066"/>
                </a:solidFill>
                <a:latin typeface="Times" pitchFamily="18" charset="0"/>
              </a:rPr>
              <a:t>S(0)S(1)	S(2)S(3)	S(4)S(5) …	S(N-2)(S(N-1)</a:t>
            </a:r>
          </a:p>
          <a:p>
            <a:endParaRPr lang="en-US" altLang="en-US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914400" y="4449763"/>
            <a:ext cx="2376488" cy="639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Goes to processors:</a:t>
            </a:r>
          </a:p>
          <a:p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990600" y="2438400"/>
            <a:ext cx="6553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Data in an array on root node, 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 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, sending </a:t>
            </a:r>
            <a:r>
              <a:rPr lang="en-US" altLang="en-US" sz="2000" b="0">
                <a:solidFill>
                  <a:srgbClr val="FF3300"/>
                </a:solidFill>
                <a:latin typeface="Times" pitchFamily="18" charset="0"/>
              </a:rPr>
              <a:t>2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 elements:</a:t>
            </a:r>
          </a:p>
          <a:p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20167" name="Line 7"/>
          <p:cNvSpPr>
            <a:spLocks noChangeShapeType="1"/>
          </p:cNvSpPr>
          <p:nvPr/>
        </p:nvSpPr>
        <p:spPr bwMode="auto">
          <a:xfrm>
            <a:off x="48006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0168" name="Line 8"/>
          <p:cNvSpPr>
            <a:spLocks noChangeShapeType="1"/>
          </p:cNvSpPr>
          <p:nvPr/>
        </p:nvSpPr>
        <p:spPr bwMode="auto">
          <a:xfrm>
            <a:off x="57150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0169" name="Line 9"/>
          <p:cNvSpPr>
            <a:spLocks noChangeShapeType="1"/>
          </p:cNvSpPr>
          <p:nvPr/>
        </p:nvSpPr>
        <p:spPr bwMode="auto">
          <a:xfrm>
            <a:off x="38862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0170" name="Line 10"/>
          <p:cNvSpPr>
            <a:spLocks noChangeShapeType="1"/>
          </p:cNvSpPr>
          <p:nvPr/>
        </p:nvSpPr>
        <p:spPr bwMode="auto">
          <a:xfrm>
            <a:off x="7810500" y="3429000"/>
            <a:ext cx="0" cy="1189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0171" name="Text Box 11"/>
          <p:cNvSpPr txBox="1">
            <a:spLocks noChangeArrowheads="1"/>
          </p:cNvSpPr>
          <p:nvPr/>
        </p:nvSpPr>
        <p:spPr bwMode="auto">
          <a:xfrm>
            <a:off x="3687763" y="4632325"/>
            <a:ext cx="530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1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2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	…	   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n-1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20172" name="Text Box 12"/>
          <p:cNvSpPr txBox="1">
            <a:spLocks noChangeArrowheads="1"/>
          </p:cNvSpPr>
          <p:nvPr/>
        </p:nvSpPr>
        <p:spPr bwMode="auto">
          <a:xfrm>
            <a:off x="3687763" y="4953000"/>
            <a:ext cx="5303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b="0">
                <a:solidFill>
                  <a:srgbClr val="000066"/>
                </a:solidFill>
                <a:latin typeface="Times" pitchFamily="18" charset="0"/>
              </a:rPr>
              <a:t>R(0)	R(1)	R(1) 	…	R(1)</a:t>
            </a:r>
          </a:p>
          <a:p>
            <a:r>
              <a:rPr lang="en-US" altLang="en-US" b="0">
                <a:solidFill>
                  <a:srgbClr val="000066"/>
                </a:solidFill>
                <a:latin typeface="Times" pitchFamily="18" charset="0"/>
              </a:rPr>
              <a:t>R(1)	R(2)	R(2)	…	R(2)</a:t>
            </a:r>
          </a:p>
          <a:p>
            <a:endParaRPr lang="en-US" altLang="en-US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20173" name="AutoShape 13"/>
          <p:cNvSpPr>
            <a:spLocks/>
          </p:cNvSpPr>
          <p:nvPr/>
        </p:nvSpPr>
        <p:spPr bwMode="auto">
          <a:xfrm rot="-5400000">
            <a:off x="3810000" y="289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4" name="AutoShape 14"/>
          <p:cNvSpPr>
            <a:spLocks/>
          </p:cNvSpPr>
          <p:nvPr/>
        </p:nvSpPr>
        <p:spPr bwMode="auto">
          <a:xfrm rot="-5400000">
            <a:off x="4724400" y="289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5" name="AutoShape 15"/>
          <p:cNvSpPr>
            <a:spLocks/>
          </p:cNvSpPr>
          <p:nvPr/>
        </p:nvSpPr>
        <p:spPr bwMode="auto">
          <a:xfrm rot="-5400000">
            <a:off x="5638800" y="289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6" name="AutoShape 16"/>
          <p:cNvSpPr>
            <a:spLocks/>
          </p:cNvSpPr>
          <p:nvPr/>
        </p:nvSpPr>
        <p:spPr bwMode="auto">
          <a:xfrm rot="-5400000">
            <a:off x="7734300" y="27051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8" name="Rectangle 18"/>
          <p:cNvSpPr>
            <a:spLocks noChangeArrowheads="1"/>
          </p:cNvSpPr>
          <p:nvPr/>
        </p:nvSpPr>
        <p:spPr bwMode="auto">
          <a:xfrm>
            <a:off x="3352800" y="4495800"/>
            <a:ext cx="5334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9" name="Text Box 19"/>
          <p:cNvSpPr txBox="1">
            <a:spLocks noChangeArrowheads="1"/>
          </p:cNvSpPr>
          <p:nvPr/>
        </p:nvSpPr>
        <p:spPr bwMode="auto">
          <a:xfrm>
            <a:off x="28956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MPI_Scatter Syntax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4267200"/>
          </a:xfrm>
        </p:spPr>
        <p:txBody>
          <a:bodyPr/>
          <a:lstStyle/>
          <a:p>
            <a:r>
              <a:rPr lang="en-US" altLang="en-US" dirty="0"/>
              <a:t>C </a:t>
            </a:r>
          </a:p>
          <a:p>
            <a:pPr lvl="1">
              <a:buFontTx/>
              <a:buNone/>
            </a:pPr>
            <a:r>
              <a:rPr lang="en-US" altLang="en-US" sz="2000" dirty="0" err="1"/>
              <a:t>ierr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MPI_Scatter</a:t>
            </a:r>
            <a:r>
              <a:rPr lang="en-US" altLang="en-US" sz="2000" dirty="0"/>
              <a:t>(</a:t>
            </a:r>
            <a:r>
              <a:rPr lang="en-US" altLang="en-US" sz="1800" dirty="0">
                <a:solidFill>
                  <a:srgbClr val="0070C0"/>
                </a:solidFill>
              </a:rPr>
              <a:t>&amp;</a:t>
            </a:r>
            <a:r>
              <a:rPr lang="en-US" altLang="en-US" sz="2000" dirty="0" err="1">
                <a:solidFill>
                  <a:srgbClr val="0070C0"/>
                </a:solidFill>
              </a:rPr>
              <a:t>sbuf</a:t>
            </a:r>
            <a:r>
              <a:rPr lang="en-US" altLang="en-US" sz="1800" dirty="0">
                <a:solidFill>
                  <a:srgbClr val="0070C0"/>
                </a:solidFill>
              </a:rPr>
              <a:t>[0], </a:t>
            </a:r>
            <a:r>
              <a:rPr lang="en-US" altLang="en-US" sz="2000" dirty="0" err="1">
                <a:solidFill>
                  <a:srgbClr val="0070C0"/>
                </a:solidFill>
              </a:rPr>
              <a:t>scnt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stype</a:t>
            </a:r>
            <a:r>
              <a:rPr lang="en-US" altLang="en-US" sz="2000" dirty="0"/>
              <a:t>, </a:t>
            </a:r>
            <a:r>
              <a:rPr lang="en-US" altLang="en-US" sz="1800" dirty="0">
                <a:solidFill>
                  <a:srgbClr val="00B050"/>
                </a:solidFill>
              </a:rPr>
              <a:t>&amp;</a:t>
            </a:r>
            <a:r>
              <a:rPr lang="en-US" altLang="en-US" sz="2000" dirty="0" err="1">
                <a:solidFill>
                  <a:srgbClr val="00B050"/>
                </a:solidFill>
              </a:rPr>
              <a:t>rbuf</a:t>
            </a:r>
            <a:r>
              <a:rPr lang="en-US" altLang="en-US" sz="1800" dirty="0">
                <a:solidFill>
                  <a:srgbClr val="00B050"/>
                </a:solidFill>
              </a:rPr>
              <a:t>[0]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rcnt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rtype</a:t>
            </a:r>
            <a:r>
              <a:rPr lang="en-US" altLang="en-US" sz="2000" dirty="0"/>
              <a:t>, root, </a:t>
            </a:r>
            <a:r>
              <a:rPr lang="en-US" altLang="en-US" sz="2000" dirty="0" err="1"/>
              <a:t>comm</a:t>
            </a:r>
            <a:r>
              <a:rPr lang="en-US" altLang="en-US" sz="2000" dirty="0"/>
              <a:t> );</a:t>
            </a:r>
          </a:p>
          <a:p>
            <a:r>
              <a:rPr lang="en-US" altLang="en-US" dirty="0"/>
              <a:t>Fortran </a:t>
            </a:r>
          </a:p>
          <a:p>
            <a:pPr lvl="1">
              <a:buFontTx/>
              <a:buNone/>
            </a:pPr>
            <a:r>
              <a:rPr lang="en-US" altLang="en-US" sz="2000" dirty="0"/>
              <a:t> call </a:t>
            </a:r>
            <a:r>
              <a:rPr lang="en-US" altLang="en-US" sz="2000" dirty="0" err="1"/>
              <a:t>MPI_Scatter</a:t>
            </a:r>
            <a:r>
              <a:rPr lang="en-US" altLang="en-US" sz="2000" dirty="0" smtClean="0"/>
              <a:t>(   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sbuf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smtClean="0">
                <a:solidFill>
                  <a:srgbClr val="0070C0"/>
                </a:solidFill>
              </a:rPr>
              <a:t>   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scnt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stype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smtClean="0">
                <a:solidFill>
                  <a:srgbClr val="00B050"/>
                </a:solidFill>
              </a:rPr>
              <a:t> 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rbuf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smtClean="0">
                <a:solidFill>
                  <a:srgbClr val="00B050"/>
                </a:solidFill>
              </a:rPr>
              <a:t>    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rcnt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rtype</a:t>
            </a:r>
            <a:r>
              <a:rPr lang="en-US" altLang="en-US" sz="2000" dirty="0"/>
              <a:t>, root, </a:t>
            </a:r>
            <a:r>
              <a:rPr lang="en-US" altLang="en-US" sz="2000" dirty="0" err="1"/>
              <a:t>comm,ierr</a:t>
            </a:r>
            <a:r>
              <a:rPr lang="en-US" altLang="en-US" sz="2000" dirty="0"/>
              <a:t>)</a:t>
            </a:r>
          </a:p>
          <a:p>
            <a:r>
              <a:rPr lang="en-US" altLang="en-US" dirty="0"/>
              <a:t>Parameters</a:t>
            </a:r>
          </a:p>
          <a:p>
            <a:pPr lvl="1"/>
            <a:r>
              <a:rPr lang="en-US" altLang="en-US" sz="1800" dirty="0" err="1"/>
              <a:t>sbuf</a:t>
            </a:r>
            <a:r>
              <a:rPr lang="en-US" altLang="en-US" sz="1800" dirty="0"/>
              <a:t> = array of size </a:t>
            </a:r>
            <a:r>
              <a:rPr lang="en-US" altLang="en-US" sz="1800" dirty="0" err="1" smtClean="0"/>
              <a:t>np</a:t>
            </a:r>
            <a:r>
              <a:rPr lang="en-US" altLang="en-US" sz="1800" dirty="0" smtClean="0"/>
              <a:t>*</a:t>
            </a:r>
            <a:r>
              <a:rPr lang="en-US" altLang="en-US" sz="1800" dirty="0" err="1" smtClean="0"/>
              <a:t>scnt</a:t>
            </a:r>
            <a:r>
              <a:rPr lang="en-US" altLang="en-US" sz="1800" dirty="0" smtClean="0"/>
              <a:t> (</a:t>
            </a:r>
            <a:r>
              <a:rPr lang="en-US" altLang="en-US" sz="1800" dirty="0" err="1" smtClean="0"/>
              <a:t>np</a:t>
            </a:r>
            <a:r>
              <a:rPr lang="en-US" altLang="en-US" sz="1800" dirty="0" smtClean="0"/>
              <a:t> = # of ranks)</a:t>
            </a:r>
            <a:endParaRPr lang="en-US" altLang="en-US" sz="1800" dirty="0"/>
          </a:p>
          <a:p>
            <a:pPr lvl="1"/>
            <a:r>
              <a:rPr lang="en-US" altLang="en-US" sz="1800" dirty="0" err="1"/>
              <a:t>scnt</a:t>
            </a:r>
            <a:r>
              <a:rPr lang="en-US" altLang="en-US" sz="1800" dirty="0"/>
              <a:t> = number of elements sent to each processor</a:t>
            </a:r>
          </a:p>
          <a:p>
            <a:pPr lvl="1"/>
            <a:r>
              <a:rPr lang="en-US" altLang="en-US" sz="1800" dirty="0" err="1"/>
              <a:t>rcnt</a:t>
            </a:r>
            <a:r>
              <a:rPr lang="en-US" altLang="en-US" sz="1800" dirty="0"/>
              <a:t>  = number of element(s) obtained from the root processor </a:t>
            </a:r>
          </a:p>
          <a:p>
            <a:pPr lvl="1"/>
            <a:r>
              <a:rPr lang="en-US" altLang="en-US" sz="1800" dirty="0" err="1"/>
              <a:t>rbuf</a:t>
            </a:r>
            <a:r>
              <a:rPr lang="en-US" altLang="en-US" sz="1800" dirty="0"/>
              <a:t>  = element(s) obtained from the root processor (</a:t>
            </a:r>
            <a:r>
              <a:rPr lang="en-US" altLang="en-US" sz="1800" dirty="0" err="1"/>
              <a:t>rcnt</a:t>
            </a:r>
            <a:r>
              <a:rPr lang="en-US" altLang="en-US" sz="1800" dirty="0"/>
              <a:t> in size)</a:t>
            </a:r>
          </a:p>
          <a:p>
            <a:pPr lvl="1"/>
            <a:endParaRPr lang="en-US" altLang="en-US" sz="1800" dirty="0"/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1676400" y="5486400"/>
            <a:ext cx="60408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b="0" dirty="0"/>
              <a:t>e.g.  </a:t>
            </a:r>
            <a:r>
              <a:rPr lang="en-US" altLang="en-US" sz="2000" b="0" dirty="0" err="1"/>
              <a:t>MPI_Scatter</a:t>
            </a:r>
            <a:r>
              <a:rPr lang="en-US" altLang="en-US" sz="2000" b="0" dirty="0"/>
              <a:t>(  </a:t>
            </a:r>
            <a:r>
              <a:rPr lang="en-US" altLang="en-US" sz="2000" dirty="0">
                <a:solidFill>
                  <a:srgbClr val="0070C0"/>
                </a:solidFill>
              </a:rPr>
              <a:t>S, 1,</a:t>
            </a:r>
            <a:r>
              <a:rPr lang="en-US" altLang="en-US" sz="2000" b="0" dirty="0">
                <a:solidFill>
                  <a:srgbClr val="0070C0"/>
                </a:solidFill>
              </a:rPr>
              <a:t> </a:t>
            </a:r>
            <a:r>
              <a:rPr lang="en-US" altLang="en-US" sz="2000" b="0" dirty="0" err="1"/>
              <a:t>stype</a:t>
            </a:r>
            <a:r>
              <a:rPr lang="en-US" altLang="en-US" sz="2000" b="0" dirty="0"/>
              <a:t>,    </a:t>
            </a:r>
            <a:r>
              <a:rPr lang="en-US" altLang="en-US" sz="2000" dirty="0">
                <a:solidFill>
                  <a:srgbClr val="00B050"/>
                </a:solidFill>
              </a:rPr>
              <a:t>R, 1</a:t>
            </a:r>
            <a:r>
              <a:rPr lang="en-US" altLang="en-US" sz="2000" dirty="0"/>
              <a:t>,</a:t>
            </a:r>
            <a:r>
              <a:rPr lang="en-US" altLang="en-US" sz="2000" b="0" dirty="0"/>
              <a:t> </a:t>
            </a:r>
            <a:r>
              <a:rPr lang="en-US" altLang="en-US" sz="2000" b="0" dirty="0" err="1"/>
              <a:t>rtype</a:t>
            </a:r>
            <a:r>
              <a:rPr lang="en-US" altLang="en-US" sz="2000" b="0" dirty="0"/>
              <a:t>, root, </a:t>
            </a:r>
            <a:r>
              <a:rPr lang="en-US" altLang="en-US" sz="2000" b="0" dirty="0" err="1"/>
              <a:t>comm</a:t>
            </a:r>
            <a:r>
              <a:rPr lang="en-US" altLang="en-US" sz="2000" b="0" dirty="0"/>
              <a:t> )</a:t>
            </a:r>
            <a:endParaRPr lang="en-US" sz="20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3601274" y="5791200"/>
            <a:ext cx="742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Array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5082" y="5791200"/>
            <a:ext cx="80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Scalar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MPI Collective Communications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90678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Involves a group of processes.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Basic </a:t>
            </a:r>
            <a:r>
              <a:rPr lang="en-US" sz="2800" dirty="0"/>
              <a:t>Routines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/>
              <a:t>Broadcast</a:t>
            </a:r>
            <a:r>
              <a:rPr lang="en-US" sz="2400" dirty="0" smtClean="0"/>
              <a:t>—	   </a:t>
            </a:r>
            <a:r>
              <a:rPr lang="en-US" sz="2400" dirty="0" err="1" smtClean="0">
                <a:latin typeface="Courier New" pitchFamily="49" charset="0"/>
              </a:rPr>
              <a:t>MPI_Bcast</a:t>
            </a:r>
            <a:r>
              <a:rPr lang="en-US" sz="2400" dirty="0">
                <a:latin typeface="Courier New" pitchFamily="49" charset="0"/>
              </a:rPr>
              <a:t>()</a:t>
            </a:r>
            <a:endParaRPr lang="en-US" sz="2400" dirty="0"/>
          </a:p>
          <a:p>
            <a:pPr lvl="1">
              <a:lnSpc>
                <a:spcPct val="90000"/>
              </a:lnSpc>
              <a:buNone/>
            </a:pPr>
            <a:r>
              <a:rPr lang="en-US" sz="2400" dirty="0"/>
              <a:t>Reduce</a:t>
            </a:r>
            <a:r>
              <a:rPr lang="en-US" sz="2400" dirty="0" smtClean="0"/>
              <a:t>—		   </a:t>
            </a:r>
            <a:r>
              <a:rPr lang="en-US" sz="2400" dirty="0" err="1" smtClean="0">
                <a:latin typeface="Courier New" pitchFamily="49" charset="0"/>
              </a:rPr>
              <a:t>MPI_Reduce</a:t>
            </a:r>
            <a:r>
              <a:rPr lang="en-US" sz="2400" dirty="0">
                <a:latin typeface="Courier New" pitchFamily="49" charset="0"/>
              </a:rPr>
              <a:t>()</a:t>
            </a:r>
            <a:endParaRPr lang="en-US" sz="2400" dirty="0"/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Gather/Scatter—     </a:t>
            </a:r>
            <a:r>
              <a:rPr lang="en-US" sz="2400" dirty="0" err="1" smtClean="0">
                <a:latin typeface="Courier New" pitchFamily="49" charset="0"/>
              </a:rPr>
              <a:t>MPI_Gather</a:t>
            </a:r>
            <a:r>
              <a:rPr lang="en-US" sz="2400" dirty="0">
                <a:latin typeface="Courier New" pitchFamily="49" charset="0"/>
              </a:rPr>
              <a:t>()/</a:t>
            </a:r>
            <a:r>
              <a:rPr lang="en-US" sz="2400" dirty="0" err="1">
                <a:latin typeface="Courier New" pitchFamily="49" charset="0"/>
              </a:rPr>
              <a:t>MPI_Scatter</a:t>
            </a:r>
            <a:r>
              <a:rPr lang="en-US" sz="2400" dirty="0" smtClean="0">
                <a:latin typeface="Courier New" pitchFamily="49" charset="0"/>
              </a:rPr>
              <a:t>()...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“All” </a:t>
            </a:r>
            <a:r>
              <a:rPr lang="en-US" sz="2800" dirty="0" smtClean="0"/>
              <a:t>versions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	   		   </a:t>
            </a:r>
            <a:r>
              <a:rPr lang="en-US" sz="2400" dirty="0" err="1" smtClean="0">
                <a:latin typeface="Courier New" pitchFamily="49" charset="0"/>
              </a:rPr>
              <a:t>MPI_Allreduce</a:t>
            </a:r>
            <a:r>
              <a:rPr lang="en-US" sz="2400" dirty="0" smtClean="0">
                <a:latin typeface="Courier New" pitchFamily="49" charset="0"/>
              </a:rPr>
              <a:t>()</a:t>
            </a:r>
            <a:endParaRPr lang="en-US" sz="2400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	   		   </a:t>
            </a:r>
            <a:r>
              <a:rPr lang="en-US" sz="2400" dirty="0" err="1" smtClean="0">
                <a:latin typeface="Courier New" pitchFamily="49" charset="0"/>
              </a:rPr>
              <a:t>MPI_Allgather</a:t>
            </a:r>
            <a:r>
              <a:rPr lang="en-US" sz="2400" dirty="0">
                <a:latin typeface="Courier New" pitchFamily="49" charset="0"/>
              </a:rPr>
              <a:t>()</a:t>
            </a:r>
            <a:endParaRPr lang="en-US" sz="2400" dirty="0"/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>
                <a:latin typeface="Courier New" pitchFamily="49" charset="0"/>
              </a:rPr>
              <a:t>				 </a:t>
            </a:r>
            <a:r>
              <a:rPr lang="en-US" sz="2400" dirty="0" err="1" smtClean="0">
                <a:latin typeface="Courier New" pitchFamily="49" charset="0"/>
              </a:rPr>
              <a:t>MPI_Alltoall</a:t>
            </a:r>
            <a:r>
              <a:rPr lang="en-US" sz="2400" dirty="0" smtClean="0">
                <a:latin typeface="Courier New" pitchFamily="49" charset="0"/>
              </a:rPr>
              <a:t>()...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Others</a:t>
            </a:r>
            <a:endParaRPr lang="en-US" sz="2800" dirty="0"/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>
                <a:latin typeface="Courier New" pitchFamily="49" charset="0"/>
              </a:rPr>
              <a:t>				 </a:t>
            </a:r>
            <a:r>
              <a:rPr lang="en-US" sz="2400" dirty="0" err="1" smtClean="0">
                <a:latin typeface="Courier New" pitchFamily="49" charset="0"/>
              </a:rPr>
              <a:t>MPI_Barrier</a:t>
            </a:r>
            <a:r>
              <a:rPr lang="en-US" sz="2400" dirty="0" smtClean="0">
                <a:latin typeface="Courier New" pitchFamily="49" charset="0"/>
              </a:rPr>
              <a:t> ...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048000" y="219075"/>
            <a:ext cx="111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66"/>
                </a:solidFill>
              </a:rPr>
              <a:t>before</a:t>
            </a:r>
          </a:p>
        </p:txBody>
      </p:sp>
      <p:sp>
        <p:nvSpPr>
          <p:cNvPr id="264333" name="Text Box 141"/>
          <p:cNvSpPr txBox="1">
            <a:spLocks noChangeArrowheads="1"/>
          </p:cNvSpPr>
          <p:nvPr/>
        </p:nvSpPr>
        <p:spPr bwMode="auto">
          <a:xfrm>
            <a:off x="7239000" y="219075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66"/>
                </a:solidFill>
              </a:rPr>
              <a:t>after</a:t>
            </a:r>
          </a:p>
        </p:txBody>
      </p:sp>
      <p:sp>
        <p:nvSpPr>
          <p:cNvPr id="264334" name="Line 142"/>
          <p:cNvSpPr>
            <a:spLocks noChangeShapeType="1"/>
          </p:cNvSpPr>
          <p:nvPr/>
        </p:nvSpPr>
        <p:spPr bwMode="auto">
          <a:xfrm>
            <a:off x="990600" y="373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64335" name="Line 143"/>
          <p:cNvSpPr>
            <a:spLocks noChangeShapeType="1"/>
          </p:cNvSpPr>
          <p:nvPr/>
        </p:nvSpPr>
        <p:spPr bwMode="auto">
          <a:xfrm>
            <a:off x="990600" y="3733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64336" name="Text Box 144"/>
          <p:cNvSpPr txBox="1">
            <a:spLocks noChangeArrowheads="1"/>
          </p:cNvSpPr>
          <p:nvPr/>
        </p:nvSpPr>
        <p:spPr bwMode="auto">
          <a:xfrm>
            <a:off x="250974" y="3962400"/>
            <a:ext cx="7396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66"/>
                </a:solidFill>
              </a:rPr>
              <a:t>task or</a:t>
            </a:r>
          </a:p>
          <a:p>
            <a:r>
              <a:rPr lang="en-US" sz="1400" dirty="0" smtClean="0">
                <a:solidFill>
                  <a:srgbClr val="000066"/>
                </a:solidFill>
              </a:rPr>
              <a:t>process</a:t>
            </a:r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264337" name="Text Box 145"/>
          <p:cNvSpPr txBox="1">
            <a:spLocks noChangeArrowheads="1"/>
          </p:cNvSpPr>
          <p:nvPr/>
        </p:nvSpPr>
        <p:spPr bwMode="auto">
          <a:xfrm>
            <a:off x="795338" y="2971800"/>
            <a:ext cx="141446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66"/>
                </a:solidFill>
              </a:rPr>
              <a:t>“send” array</a:t>
            </a:r>
          </a:p>
          <a:p>
            <a:r>
              <a:rPr lang="en-US" sz="1400" dirty="0">
                <a:solidFill>
                  <a:srgbClr val="000066"/>
                </a:solidFill>
              </a:rPr>
              <a:t>element or</a:t>
            </a:r>
          </a:p>
          <a:p>
            <a:r>
              <a:rPr lang="en-US" sz="1400" dirty="0">
                <a:solidFill>
                  <a:srgbClr val="000066"/>
                </a:solidFill>
              </a:rPr>
              <a:t>single variable</a:t>
            </a:r>
          </a:p>
        </p:txBody>
      </p:sp>
      <p:sp>
        <p:nvSpPr>
          <p:cNvPr id="264339" name="Rectangle 147"/>
          <p:cNvSpPr>
            <a:spLocks noChangeArrowheads="1"/>
          </p:cNvSpPr>
          <p:nvPr/>
        </p:nvSpPr>
        <p:spPr bwMode="auto">
          <a:xfrm>
            <a:off x="457200" y="2438400"/>
            <a:ext cx="990600" cy="381000"/>
          </a:xfrm>
          <a:prstGeom prst="rect">
            <a:avLst/>
          </a:prstGeom>
          <a:noFill/>
          <a:ln w="25400">
            <a:solidFill>
              <a:srgbClr val="0099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4340" name="Text Box 148"/>
          <p:cNvSpPr txBox="1">
            <a:spLocks noChangeArrowheads="1"/>
          </p:cNvSpPr>
          <p:nvPr/>
        </p:nvSpPr>
        <p:spPr bwMode="auto">
          <a:xfrm>
            <a:off x="441325" y="2474913"/>
            <a:ext cx="70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9999"/>
                </a:solidFill>
              </a:rPr>
              <a:t>Root</a:t>
            </a:r>
          </a:p>
        </p:txBody>
      </p:sp>
      <p:grpSp>
        <p:nvGrpSpPr>
          <p:cNvPr id="2" name="Group 156"/>
          <p:cNvGrpSpPr>
            <a:grpSpLocks/>
          </p:cNvGrpSpPr>
          <p:nvPr/>
        </p:nvGrpSpPr>
        <p:grpSpPr bwMode="auto">
          <a:xfrm>
            <a:off x="2514600" y="1981200"/>
            <a:ext cx="6102350" cy="1295400"/>
            <a:chOff x="1580" y="3024"/>
            <a:chExt cx="3844" cy="816"/>
          </a:xfrm>
        </p:grpSpPr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1580" y="3045"/>
              <a:ext cx="244" cy="788"/>
              <a:chOff x="3408" y="480"/>
              <a:chExt cx="244" cy="788"/>
            </a:xfrm>
          </p:grpSpPr>
          <p:sp>
            <p:nvSpPr>
              <p:cNvPr id="264218" name="Rectangle 26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219" name="Rectangle 27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220" name="Rectangle 28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221" name="Rectangle 29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1824" y="3093"/>
              <a:ext cx="1008" cy="720"/>
              <a:chOff x="720" y="528"/>
              <a:chExt cx="1008" cy="720"/>
            </a:xfrm>
          </p:grpSpPr>
          <p:sp>
            <p:nvSpPr>
              <p:cNvPr id="264256" name="Rectangle 64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257" name="Line 65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58" name="Line 6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59" name="Line 67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60" name="Line 68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61" name="Line 69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62" name="Line 70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64264" name="Rectangle 72"/>
            <p:cNvSpPr>
              <a:spLocks noChangeArrowheads="1"/>
            </p:cNvSpPr>
            <p:nvPr/>
          </p:nvSpPr>
          <p:spPr bwMode="auto">
            <a:xfrm>
              <a:off x="4416" y="3093"/>
              <a:ext cx="100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4265" name="Line 73"/>
            <p:cNvSpPr>
              <a:spLocks noChangeShapeType="1"/>
            </p:cNvSpPr>
            <p:nvPr/>
          </p:nvSpPr>
          <p:spPr bwMode="auto">
            <a:xfrm>
              <a:off x="4416" y="3429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66" name="Line 74"/>
            <p:cNvSpPr>
              <a:spLocks noChangeShapeType="1"/>
            </p:cNvSpPr>
            <p:nvPr/>
          </p:nvSpPr>
          <p:spPr bwMode="auto">
            <a:xfrm>
              <a:off x="4416" y="3237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67" name="Line 75"/>
            <p:cNvSpPr>
              <a:spLocks noChangeShapeType="1"/>
            </p:cNvSpPr>
            <p:nvPr/>
          </p:nvSpPr>
          <p:spPr bwMode="auto">
            <a:xfrm>
              <a:off x="4416" y="3621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71" name="Text Box 79"/>
            <p:cNvSpPr txBox="1">
              <a:spLocks noChangeArrowheads="1"/>
            </p:cNvSpPr>
            <p:nvPr/>
          </p:nvSpPr>
          <p:spPr bwMode="auto">
            <a:xfrm>
              <a:off x="1824" y="3045"/>
              <a:ext cx="288" cy="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en-US" sz="1400" b="0" dirty="0">
                  <a:solidFill>
                    <a:schemeClr val="tx1"/>
                  </a:solidFill>
                  <a:latin typeface="Times" pitchFamily="18" charset="0"/>
                </a:rPr>
                <a:t>B</a:t>
              </a:r>
            </a:p>
            <a:p>
              <a:pPr>
                <a:spcBef>
                  <a:spcPct val="50000"/>
                </a:spcBef>
              </a:pPr>
              <a:r>
                <a:rPr lang="en-US" sz="1400" b="0" dirty="0">
                  <a:solidFill>
                    <a:schemeClr val="tx1"/>
                  </a:solidFill>
                  <a:latin typeface="Times" pitchFamily="18" charset="0"/>
                </a:rPr>
                <a:t>C</a:t>
              </a:r>
            </a:p>
            <a:p>
              <a:pPr>
                <a:spcBef>
                  <a:spcPct val="50000"/>
                </a:spcBef>
              </a:pPr>
              <a:r>
                <a:rPr lang="en-US" sz="1400" b="0" dirty="0">
                  <a:solidFill>
                    <a:schemeClr val="tx1"/>
                  </a:solidFill>
                  <a:latin typeface="Times" pitchFamily="18" charset="0"/>
                </a:rPr>
                <a:t>D</a:t>
              </a:r>
            </a:p>
          </p:txBody>
        </p:sp>
        <p:sp>
          <p:nvSpPr>
            <p:cNvPr id="264272" name="Text Box 80"/>
            <p:cNvSpPr txBox="1">
              <a:spLocks noChangeArrowheads="1"/>
            </p:cNvSpPr>
            <p:nvPr/>
          </p:nvSpPr>
          <p:spPr bwMode="auto">
            <a:xfrm>
              <a:off x="4378" y="3045"/>
              <a:ext cx="10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 </a:t>
              </a:r>
              <a:r>
                <a:rPr lang="en-US" sz="1600" b="0" i="1" dirty="0">
                  <a:solidFill>
                    <a:schemeClr val="tx1"/>
                  </a:solidFill>
                  <a:latin typeface="Times" pitchFamily="18" charset="0"/>
                </a:rPr>
                <a:t>op</a:t>
              </a:r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 B </a:t>
              </a:r>
              <a:r>
                <a:rPr lang="en-US" sz="1600" b="0" i="1" dirty="0">
                  <a:solidFill>
                    <a:schemeClr val="tx1"/>
                  </a:solidFill>
                  <a:latin typeface="Times" pitchFamily="18" charset="0"/>
                </a:rPr>
                <a:t>op</a:t>
              </a:r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 C </a:t>
              </a:r>
              <a:r>
                <a:rPr lang="en-US" sz="1600" b="0" i="1" dirty="0">
                  <a:solidFill>
                    <a:schemeClr val="tx1"/>
                  </a:solidFill>
                  <a:latin typeface="Times" pitchFamily="18" charset="0"/>
                </a:rPr>
                <a:t>op</a:t>
              </a:r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 D</a:t>
              </a:r>
            </a:p>
          </p:txBody>
        </p:sp>
        <p:sp>
          <p:nvSpPr>
            <p:cNvPr id="264276" name="Line 84"/>
            <p:cNvSpPr>
              <a:spLocks noChangeShapeType="1"/>
            </p:cNvSpPr>
            <p:nvPr/>
          </p:nvSpPr>
          <p:spPr bwMode="auto">
            <a:xfrm>
              <a:off x="3024" y="3525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77" name="Rectangle 85"/>
            <p:cNvSpPr>
              <a:spLocks noChangeArrowheads="1"/>
            </p:cNvSpPr>
            <p:nvPr/>
          </p:nvSpPr>
          <p:spPr bwMode="auto">
            <a:xfrm>
              <a:off x="3168" y="3189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tx1"/>
                  </a:solidFill>
                  <a:latin typeface="Times" pitchFamily="18" charset="0"/>
                </a:rPr>
                <a:t>reduce</a:t>
              </a:r>
            </a:p>
          </p:txBody>
        </p:sp>
        <p:grpSp>
          <p:nvGrpSpPr>
            <p:cNvPr id="5" name="Group 96"/>
            <p:cNvGrpSpPr>
              <a:grpSpLocks/>
            </p:cNvGrpSpPr>
            <p:nvPr/>
          </p:nvGrpSpPr>
          <p:grpSpPr bwMode="auto">
            <a:xfrm>
              <a:off x="4176" y="3045"/>
              <a:ext cx="244" cy="788"/>
              <a:chOff x="3408" y="480"/>
              <a:chExt cx="244" cy="788"/>
            </a:xfrm>
          </p:grpSpPr>
          <p:sp>
            <p:nvSpPr>
              <p:cNvPr id="264289" name="Rectangle 97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290" name="Rectangle 98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291" name="Rectangle 99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292" name="Rectangle 100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sp>
          <p:nvSpPr>
            <p:cNvPr id="264343" name="Rectangle 151"/>
            <p:cNvSpPr>
              <a:spLocks noChangeArrowheads="1"/>
            </p:cNvSpPr>
            <p:nvPr/>
          </p:nvSpPr>
          <p:spPr bwMode="auto">
            <a:xfrm>
              <a:off x="1584" y="3024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4344" name="Rectangle 152"/>
            <p:cNvSpPr>
              <a:spLocks noChangeArrowheads="1"/>
            </p:cNvSpPr>
            <p:nvPr/>
          </p:nvSpPr>
          <p:spPr bwMode="auto">
            <a:xfrm>
              <a:off x="4192" y="3024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" name="Group 157"/>
          <p:cNvGrpSpPr>
            <a:grpSpLocks/>
          </p:cNvGrpSpPr>
          <p:nvPr/>
        </p:nvGrpSpPr>
        <p:grpSpPr bwMode="auto">
          <a:xfrm>
            <a:off x="2514600" y="3352800"/>
            <a:ext cx="6096000" cy="1293813"/>
            <a:chOff x="1584" y="2181"/>
            <a:chExt cx="3840" cy="815"/>
          </a:xfrm>
        </p:grpSpPr>
        <p:sp>
          <p:nvSpPr>
            <p:cNvPr id="264253" name="Line 61"/>
            <p:cNvSpPr>
              <a:spLocks noChangeShapeType="1"/>
            </p:cNvSpPr>
            <p:nvPr/>
          </p:nvSpPr>
          <p:spPr bwMode="auto">
            <a:xfrm flipH="1">
              <a:off x="3120" y="26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54" name="Rectangle 62"/>
            <p:cNvSpPr>
              <a:spLocks noChangeArrowheads="1"/>
            </p:cNvSpPr>
            <p:nvPr/>
          </p:nvSpPr>
          <p:spPr bwMode="auto">
            <a:xfrm>
              <a:off x="3216" y="2400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tx1"/>
                  </a:solidFill>
                  <a:latin typeface="Times" pitchFamily="18" charset="0"/>
                </a:rPr>
                <a:t>gather</a:t>
              </a:r>
            </a:p>
          </p:txBody>
        </p:sp>
        <p:grpSp>
          <p:nvGrpSpPr>
            <p:cNvPr id="7" name="Group 106"/>
            <p:cNvGrpSpPr>
              <a:grpSpLocks/>
            </p:cNvGrpSpPr>
            <p:nvPr/>
          </p:nvGrpSpPr>
          <p:grpSpPr bwMode="auto">
            <a:xfrm>
              <a:off x="1824" y="2236"/>
              <a:ext cx="1008" cy="720"/>
              <a:chOff x="720" y="528"/>
              <a:chExt cx="1008" cy="720"/>
            </a:xfrm>
          </p:grpSpPr>
          <p:sp>
            <p:nvSpPr>
              <p:cNvPr id="264299" name="Rectangle 107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300" name="Line 108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01" name="Line 109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02" name="Line 110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03" name="Line 111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04" name="Line 112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05" name="Line 113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64306" name="Rectangle 114"/>
            <p:cNvSpPr>
              <a:spLocks noChangeArrowheads="1"/>
            </p:cNvSpPr>
            <p:nvPr/>
          </p:nvSpPr>
          <p:spPr bwMode="auto">
            <a:xfrm>
              <a:off x="1872" y="218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307" name="Rectangle 115"/>
            <p:cNvSpPr>
              <a:spLocks noChangeArrowheads="1"/>
            </p:cNvSpPr>
            <p:nvPr/>
          </p:nvSpPr>
          <p:spPr bwMode="auto">
            <a:xfrm>
              <a:off x="1872" y="238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B</a:t>
              </a:r>
            </a:p>
          </p:txBody>
        </p:sp>
        <p:sp>
          <p:nvSpPr>
            <p:cNvPr id="264308" name="Rectangle 116"/>
            <p:cNvSpPr>
              <a:spLocks noChangeArrowheads="1"/>
            </p:cNvSpPr>
            <p:nvPr/>
          </p:nvSpPr>
          <p:spPr bwMode="auto">
            <a:xfrm>
              <a:off x="1872" y="2572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C</a:t>
              </a:r>
            </a:p>
          </p:txBody>
        </p:sp>
        <p:sp>
          <p:nvSpPr>
            <p:cNvPr id="264309" name="Rectangle 117"/>
            <p:cNvSpPr>
              <a:spLocks noChangeArrowheads="1"/>
            </p:cNvSpPr>
            <p:nvPr/>
          </p:nvSpPr>
          <p:spPr bwMode="auto">
            <a:xfrm>
              <a:off x="1872" y="2764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D</a:t>
              </a:r>
            </a:p>
          </p:txBody>
        </p:sp>
        <p:grpSp>
          <p:nvGrpSpPr>
            <p:cNvPr id="8" name="Group 118"/>
            <p:cNvGrpSpPr>
              <a:grpSpLocks/>
            </p:cNvGrpSpPr>
            <p:nvPr/>
          </p:nvGrpSpPr>
          <p:grpSpPr bwMode="auto">
            <a:xfrm>
              <a:off x="1584" y="2208"/>
              <a:ext cx="244" cy="788"/>
              <a:chOff x="3408" y="480"/>
              <a:chExt cx="244" cy="788"/>
            </a:xfrm>
          </p:grpSpPr>
          <p:sp>
            <p:nvSpPr>
              <p:cNvPr id="264311" name="Rectangle 119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312" name="Rectangle 120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313" name="Rectangle 121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314" name="Rectangle 122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grpSp>
          <p:nvGrpSpPr>
            <p:cNvPr id="9" name="Group 123"/>
            <p:cNvGrpSpPr>
              <a:grpSpLocks/>
            </p:cNvGrpSpPr>
            <p:nvPr/>
          </p:nvGrpSpPr>
          <p:grpSpPr bwMode="auto">
            <a:xfrm>
              <a:off x="4416" y="2236"/>
              <a:ext cx="1008" cy="720"/>
              <a:chOff x="720" y="528"/>
              <a:chExt cx="1008" cy="720"/>
            </a:xfrm>
          </p:grpSpPr>
          <p:sp>
            <p:nvSpPr>
              <p:cNvPr id="264316" name="Rectangle 124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317" name="Line 125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18" name="Line 12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19" name="Line 127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20" name="Line 128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21" name="Line 129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22" name="Line 130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64323" name="Rectangle 131"/>
            <p:cNvSpPr>
              <a:spLocks noChangeArrowheads="1"/>
            </p:cNvSpPr>
            <p:nvPr/>
          </p:nvSpPr>
          <p:spPr bwMode="auto">
            <a:xfrm>
              <a:off x="4416" y="218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324" name="Rectangle 132"/>
            <p:cNvSpPr>
              <a:spLocks noChangeArrowheads="1"/>
            </p:cNvSpPr>
            <p:nvPr/>
          </p:nvSpPr>
          <p:spPr bwMode="auto">
            <a:xfrm>
              <a:off x="4704" y="2188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B</a:t>
              </a:r>
            </a:p>
          </p:txBody>
        </p:sp>
        <p:sp>
          <p:nvSpPr>
            <p:cNvPr id="264325" name="Rectangle 133"/>
            <p:cNvSpPr>
              <a:spLocks noChangeArrowheads="1"/>
            </p:cNvSpPr>
            <p:nvPr/>
          </p:nvSpPr>
          <p:spPr bwMode="auto">
            <a:xfrm>
              <a:off x="4896" y="2188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C</a:t>
              </a:r>
            </a:p>
          </p:txBody>
        </p:sp>
        <p:sp>
          <p:nvSpPr>
            <p:cNvPr id="264326" name="Rectangle 134"/>
            <p:cNvSpPr>
              <a:spLocks noChangeArrowheads="1"/>
            </p:cNvSpPr>
            <p:nvPr/>
          </p:nvSpPr>
          <p:spPr bwMode="auto">
            <a:xfrm>
              <a:off x="5184" y="218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D</a:t>
              </a:r>
            </a:p>
          </p:txBody>
        </p:sp>
        <p:grpSp>
          <p:nvGrpSpPr>
            <p:cNvPr id="10" name="Group 135"/>
            <p:cNvGrpSpPr>
              <a:grpSpLocks/>
            </p:cNvGrpSpPr>
            <p:nvPr/>
          </p:nvGrpSpPr>
          <p:grpSpPr bwMode="auto">
            <a:xfrm>
              <a:off x="4176" y="2188"/>
              <a:ext cx="244" cy="788"/>
              <a:chOff x="3408" y="480"/>
              <a:chExt cx="244" cy="788"/>
            </a:xfrm>
          </p:grpSpPr>
          <p:sp>
            <p:nvSpPr>
              <p:cNvPr id="264328" name="Rectangle 136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329" name="Rectangle 137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330" name="Rectangle 138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331" name="Rectangle 139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sp>
          <p:nvSpPr>
            <p:cNvPr id="264342" name="Rectangle 150"/>
            <p:cNvSpPr>
              <a:spLocks noChangeArrowheads="1"/>
            </p:cNvSpPr>
            <p:nvPr/>
          </p:nvSpPr>
          <p:spPr bwMode="auto">
            <a:xfrm>
              <a:off x="1584" y="2208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4345" name="Rectangle 153"/>
            <p:cNvSpPr>
              <a:spLocks noChangeArrowheads="1"/>
            </p:cNvSpPr>
            <p:nvPr/>
          </p:nvSpPr>
          <p:spPr bwMode="auto">
            <a:xfrm>
              <a:off x="4185" y="2181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" name="Group 158"/>
          <p:cNvGrpSpPr>
            <a:grpSpLocks/>
          </p:cNvGrpSpPr>
          <p:nvPr/>
        </p:nvGrpSpPr>
        <p:grpSpPr bwMode="auto">
          <a:xfrm>
            <a:off x="2514600" y="4648200"/>
            <a:ext cx="6096000" cy="1327150"/>
            <a:chOff x="1584" y="1296"/>
            <a:chExt cx="3840" cy="836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1824" y="1392"/>
              <a:ext cx="1008" cy="720"/>
              <a:chOff x="720" y="528"/>
              <a:chExt cx="1008" cy="720"/>
            </a:xfrm>
          </p:grpSpPr>
          <p:sp>
            <p:nvSpPr>
              <p:cNvPr id="264228" name="Rectangle 36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229" name="Line 37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0" name="Line 38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1" name="Line 39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2" name="Line 40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3" name="Line 41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4" name="Line 42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" name="Group 43"/>
            <p:cNvGrpSpPr>
              <a:grpSpLocks/>
            </p:cNvGrpSpPr>
            <p:nvPr/>
          </p:nvGrpSpPr>
          <p:grpSpPr bwMode="auto">
            <a:xfrm>
              <a:off x="4416" y="1344"/>
              <a:ext cx="1008" cy="720"/>
              <a:chOff x="720" y="528"/>
              <a:chExt cx="1008" cy="720"/>
            </a:xfrm>
          </p:grpSpPr>
          <p:sp>
            <p:nvSpPr>
              <p:cNvPr id="264236" name="Rectangle 44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237" name="Line 45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8" name="Line 4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9" name="Line 47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40" name="Line 48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41" name="Line 49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42" name="Line 50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64243" name="Line 51"/>
            <p:cNvSpPr>
              <a:spLocks noChangeShapeType="1"/>
            </p:cNvSpPr>
            <p:nvPr/>
          </p:nvSpPr>
          <p:spPr bwMode="auto">
            <a:xfrm>
              <a:off x="3120" y="158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44" name="Rectangle 52"/>
            <p:cNvSpPr>
              <a:spLocks noChangeArrowheads="1"/>
            </p:cNvSpPr>
            <p:nvPr/>
          </p:nvSpPr>
          <p:spPr bwMode="auto">
            <a:xfrm>
              <a:off x="3216" y="1344"/>
              <a:ext cx="4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tx1"/>
                  </a:solidFill>
                  <a:latin typeface="Times" pitchFamily="18" charset="0"/>
                </a:rPr>
                <a:t>scatter</a:t>
              </a:r>
            </a:p>
          </p:txBody>
        </p:sp>
        <p:sp>
          <p:nvSpPr>
            <p:cNvPr id="264245" name="Rectangle 53"/>
            <p:cNvSpPr>
              <a:spLocks noChangeArrowheads="1"/>
            </p:cNvSpPr>
            <p:nvPr/>
          </p:nvSpPr>
          <p:spPr bwMode="auto">
            <a:xfrm>
              <a:off x="1824" y="1344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46" name="Rectangle 54"/>
            <p:cNvSpPr>
              <a:spLocks noChangeArrowheads="1"/>
            </p:cNvSpPr>
            <p:nvPr/>
          </p:nvSpPr>
          <p:spPr bwMode="auto">
            <a:xfrm>
              <a:off x="2112" y="1344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B</a:t>
              </a:r>
            </a:p>
          </p:txBody>
        </p:sp>
        <p:sp>
          <p:nvSpPr>
            <p:cNvPr id="264247" name="Rectangle 55"/>
            <p:cNvSpPr>
              <a:spLocks noChangeArrowheads="1"/>
            </p:cNvSpPr>
            <p:nvPr/>
          </p:nvSpPr>
          <p:spPr bwMode="auto">
            <a:xfrm>
              <a:off x="2304" y="1344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C</a:t>
              </a:r>
            </a:p>
          </p:txBody>
        </p:sp>
        <p:sp>
          <p:nvSpPr>
            <p:cNvPr id="264248" name="Rectangle 56"/>
            <p:cNvSpPr>
              <a:spLocks noChangeArrowheads="1"/>
            </p:cNvSpPr>
            <p:nvPr/>
          </p:nvSpPr>
          <p:spPr bwMode="auto">
            <a:xfrm>
              <a:off x="2592" y="1344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D</a:t>
              </a:r>
            </a:p>
          </p:txBody>
        </p:sp>
        <p:sp>
          <p:nvSpPr>
            <p:cNvPr id="264249" name="Rectangle 57"/>
            <p:cNvSpPr>
              <a:spLocks noChangeArrowheads="1"/>
            </p:cNvSpPr>
            <p:nvPr/>
          </p:nvSpPr>
          <p:spPr bwMode="auto">
            <a:xfrm>
              <a:off x="4464" y="1296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50" name="Rectangle 58"/>
            <p:cNvSpPr>
              <a:spLocks noChangeArrowheads="1"/>
            </p:cNvSpPr>
            <p:nvPr/>
          </p:nvSpPr>
          <p:spPr bwMode="auto">
            <a:xfrm>
              <a:off x="4464" y="1488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B</a:t>
              </a:r>
            </a:p>
          </p:txBody>
        </p:sp>
        <p:sp>
          <p:nvSpPr>
            <p:cNvPr id="264251" name="Rectangle 59"/>
            <p:cNvSpPr>
              <a:spLocks noChangeArrowheads="1"/>
            </p:cNvSpPr>
            <p:nvPr/>
          </p:nvSpPr>
          <p:spPr bwMode="auto">
            <a:xfrm>
              <a:off x="4464" y="168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C</a:t>
              </a:r>
            </a:p>
          </p:txBody>
        </p:sp>
        <p:sp>
          <p:nvSpPr>
            <p:cNvPr id="264252" name="Rectangle 60"/>
            <p:cNvSpPr>
              <a:spLocks noChangeArrowheads="1"/>
            </p:cNvSpPr>
            <p:nvPr/>
          </p:nvSpPr>
          <p:spPr bwMode="auto">
            <a:xfrm>
              <a:off x="4464" y="1872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D</a:t>
              </a:r>
            </a:p>
          </p:txBody>
        </p:sp>
        <p:grpSp>
          <p:nvGrpSpPr>
            <p:cNvPr id="14" name="Group 86"/>
            <p:cNvGrpSpPr>
              <a:grpSpLocks/>
            </p:cNvGrpSpPr>
            <p:nvPr/>
          </p:nvGrpSpPr>
          <p:grpSpPr bwMode="auto">
            <a:xfrm>
              <a:off x="4176" y="1344"/>
              <a:ext cx="244" cy="788"/>
              <a:chOff x="3408" y="480"/>
              <a:chExt cx="244" cy="788"/>
            </a:xfrm>
          </p:grpSpPr>
          <p:sp>
            <p:nvSpPr>
              <p:cNvPr id="264279" name="Rectangle 87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280" name="Rectangle 88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281" name="Rectangle 89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282" name="Rectangle 90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grpSp>
          <p:nvGrpSpPr>
            <p:cNvPr id="15" name="Group 91"/>
            <p:cNvGrpSpPr>
              <a:grpSpLocks/>
            </p:cNvGrpSpPr>
            <p:nvPr/>
          </p:nvGrpSpPr>
          <p:grpSpPr bwMode="auto">
            <a:xfrm>
              <a:off x="1584" y="1344"/>
              <a:ext cx="244" cy="788"/>
              <a:chOff x="3408" y="480"/>
              <a:chExt cx="244" cy="788"/>
            </a:xfrm>
          </p:grpSpPr>
          <p:sp>
            <p:nvSpPr>
              <p:cNvPr id="264284" name="Rectangle 92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285" name="Rectangle 93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286" name="Rectangle 94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287" name="Rectangle 95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sp>
          <p:nvSpPr>
            <p:cNvPr id="264341" name="Rectangle 149"/>
            <p:cNvSpPr>
              <a:spLocks noChangeArrowheads="1"/>
            </p:cNvSpPr>
            <p:nvPr/>
          </p:nvSpPr>
          <p:spPr bwMode="auto">
            <a:xfrm>
              <a:off x="1584" y="1344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4346" name="Rectangle 154"/>
            <p:cNvSpPr>
              <a:spLocks noChangeArrowheads="1"/>
            </p:cNvSpPr>
            <p:nvPr/>
          </p:nvSpPr>
          <p:spPr bwMode="auto">
            <a:xfrm>
              <a:off x="4178" y="1338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6" name="Group 159"/>
          <p:cNvGrpSpPr>
            <a:grpSpLocks/>
          </p:cNvGrpSpPr>
          <p:nvPr/>
        </p:nvGrpSpPr>
        <p:grpSpPr bwMode="auto">
          <a:xfrm>
            <a:off x="2514600" y="676275"/>
            <a:ext cx="6096000" cy="1260475"/>
            <a:chOff x="1584" y="426"/>
            <a:chExt cx="3840" cy="794"/>
          </a:xfrm>
        </p:grpSpPr>
        <p:grpSp>
          <p:nvGrpSpPr>
            <p:cNvPr id="17" name="Group 3"/>
            <p:cNvGrpSpPr>
              <a:grpSpLocks/>
            </p:cNvGrpSpPr>
            <p:nvPr/>
          </p:nvGrpSpPr>
          <p:grpSpPr bwMode="auto">
            <a:xfrm>
              <a:off x="1824" y="480"/>
              <a:ext cx="1008" cy="720"/>
              <a:chOff x="720" y="528"/>
              <a:chExt cx="1008" cy="720"/>
            </a:xfrm>
          </p:grpSpPr>
          <p:sp>
            <p:nvSpPr>
              <p:cNvPr id="264196" name="Rectangle 4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197" name="Line 5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198" name="Line 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199" name="Line 7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0" name="Line 8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1" name="Line 9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2" name="Line 10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8" name="Group 11"/>
            <p:cNvGrpSpPr>
              <a:grpSpLocks/>
            </p:cNvGrpSpPr>
            <p:nvPr/>
          </p:nvGrpSpPr>
          <p:grpSpPr bwMode="auto">
            <a:xfrm>
              <a:off x="4416" y="480"/>
              <a:ext cx="1008" cy="720"/>
              <a:chOff x="720" y="528"/>
              <a:chExt cx="1008" cy="720"/>
            </a:xfrm>
          </p:grpSpPr>
          <p:sp>
            <p:nvSpPr>
              <p:cNvPr id="264204" name="Rectangle 12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205" name="Line 13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6" name="Line 14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7" name="Line 15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8" name="Line 16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9" name="Line 17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10" name="Line 18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64211" name="Text Box 19"/>
            <p:cNvSpPr txBox="1">
              <a:spLocks noChangeArrowheads="1"/>
            </p:cNvSpPr>
            <p:nvPr/>
          </p:nvSpPr>
          <p:spPr bwMode="auto">
            <a:xfrm>
              <a:off x="1862" y="426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12" name="Rectangle 20"/>
            <p:cNvSpPr>
              <a:spLocks noChangeArrowheads="1"/>
            </p:cNvSpPr>
            <p:nvPr/>
          </p:nvSpPr>
          <p:spPr bwMode="auto">
            <a:xfrm>
              <a:off x="4416" y="432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13" name="Rectangle 21"/>
            <p:cNvSpPr>
              <a:spLocks noChangeArrowheads="1"/>
            </p:cNvSpPr>
            <p:nvPr/>
          </p:nvSpPr>
          <p:spPr bwMode="auto">
            <a:xfrm>
              <a:off x="1584" y="432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p0</a:t>
              </a:r>
            </a:p>
          </p:txBody>
        </p:sp>
        <p:sp>
          <p:nvSpPr>
            <p:cNvPr id="264214" name="Rectangle 22"/>
            <p:cNvSpPr>
              <a:spLocks noChangeArrowheads="1"/>
            </p:cNvSpPr>
            <p:nvPr/>
          </p:nvSpPr>
          <p:spPr bwMode="auto">
            <a:xfrm>
              <a:off x="1584" y="624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p1</a:t>
              </a:r>
            </a:p>
          </p:txBody>
        </p:sp>
        <p:sp>
          <p:nvSpPr>
            <p:cNvPr id="264215" name="Rectangle 23"/>
            <p:cNvSpPr>
              <a:spLocks noChangeArrowheads="1"/>
            </p:cNvSpPr>
            <p:nvPr/>
          </p:nvSpPr>
          <p:spPr bwMode="auto">
            <a:xfrm>
              <a:off x="1584" y="816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p2</a:t>
              </a:r>
            </a:p>
          </p:txBody>
        </p:sp>
        <p:sp>
          <p:nvSpPr>
            <p:cNvPr id="264216" name="Rectangle 24"/>
            <p:cNvSpPr>
              <a:spLocks noChangeArrowheads="1"/>
            </p:cNvSpPr>
            <p:nvPr/>
          </p:nvSpPr>
          <p:spPr bwMode="auto">
            <a:xfrm>
              <a:off x="1584" y="1008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p3</a:t>
              </a:r>
            </a:p>
          </p:txBody>
        </p:sp>
        <p:sp>
          <p:nvSpPr>
            <p:cNvPr id="264222" name="Rectangle 30"/>
            <p:cNvSpPr>
              <a:spLocks noChangeArrowheads="1"/>
            </p:cNvSpPr>
            <p:nvPr/>
          </p:nvSpPr>
          <p:spPr bwMode="auto">
            <a:xfrm>
              <a:off x="4416" y="624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23" name="Rectangle 31"/>
            <p:cNvSpPr>
              <a:spLocks noChangeArrowheads="1"/>
            </p:cNvSpPr>
            <p:nvPr/>
          </p:nvSpPr>
          <p:spPr bwMode="auto">
            <a:xfrm>
              <a:off x="4416" y="816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24" name="Rectangle 32"/>
            <p:cNvSpPr>
              <a:spLocks noChangeArrowheads="1"/>
            </p:cNvSpPr>
            <p:nvPr/>
          </p:nvSpPr>
          <p:spPr bwMode="auto">
            <a:xfrm>
              <a:off x="4416" y="100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25" name="Line 33"/>
            <p:cNvSpPr>
              <a:spLocks noChangeShapeType="1"/>
            </p:cNvSpPr>
            <p:nvPr/>
          </p:nvSpPr>
          <p:spPr bwMode="auto">
            <a:xfrm>
              <a:off x="3072" y="7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26" name="Text Box 34"/>
            <p:cNvSpPr txBox="1">
              <a:spLocks noChangeArrowheads="1"/>
            </p:cNvSpPr>
            <p:nvPr/>
          </p:nvSpPr>
          <p:spPr bwMode="auto">
            <a:xfrm>
              <a:off x="3062" y="507"/>
              <a:ext cx="6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tx1"/>
                  </a:solidFill>
                  <a:latin typeface="Times" pitchFamily="18" charset="0"/>
                </a:rPr>
                <a:t>broadcast</a:t>
              </a:r>
            </a:p>
          </p:txBody>
        </p:sp>
        <p:grpSp>
          <p:nvGrpSpPr>
            <p:cNvPr id="19" name="Group 101"/>
            <p:cNvGrpSpPr>
              <a:grpSpLocks/>
            </p:cNvGrpSpPr>
            <p:nvPr/>
          </p:nvGrpSpPr>
          <p:grpSpPr bwMode="auto">
            <a:xfrm>
              <a:off x="4176" y="432"/>
              <a:ext cx="244" cy="788"/>
              <a:chOff x="3408" y="480"/>
              <a:chExt cx="244" cy="788"/>
            </a:xfrm>
          </p:grpSpPr>
          <p:sp>
            <p:nvSpPr>
              <p:cNvPr id="264294" name="Rectangle 102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295" name="Rectangle 103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296" name="Rectangle 104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297" name="Rectangle 105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sp>
          <p:nvSpPr>
            <p:cNvPr id="264338" name="Rectangle 146"/>
            <p:cNvSpPr>
              <a:spLocks noChangeArrowheads="1"/>
            </p:cNvSpPr>
            <p:nvPr/>
          </p:nvSpPr>
          <p:spPr bwMode="auto">
            <a:xfrm>
              <a:off x="1584" y="432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4347" name="Rectangle 155"/>
            <p:cNvSpPr>
              <a:spLocks noChangeArrowheads="1"/>
            </p:cNvSpPr>
            <p:nvPr/>
          </p:nvSpPr>
          <p:spPr bwMode="auto">
            <a:xfrm>
              <a:off x="4171" y="432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53" name="Slide Number Placeholder 1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C590E38-9F92-49BD-BDA9-0E9E21E47ED4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/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69" y="0"/>
            <a:ext cx="7772331" cy="6218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7586" name="Rectangle 1"/>
          <p:cNvSpPr>
            <a:spLocks noGrp="1" noChangeArrowheads="1"/>
          </p:cNvSpPr>
          <p:nvPr>
            <p:ph type="title"/>
          </p:nvPr>
        </p:nvSpPr>
        <p:spPr>
          <a:xfrm rot="16200000">
            <a:off x="-1752598" y="2362200"/>
            <a:ext cx="4953000" cy="1447802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ea typeface="굴림" pitchFamily="-112" charset="-127"/>
              </a:rPr>
              <a:t>Collective Communication: </a:t>
            </a:r>
            <a:br>
              <a:rPr lang="en-US" sz="3200" dirty="0" smtClean="0">
                <a:ea typeface="굴림" pitchFamily="-112" charset="-127"/>
              </a:rPr>
            </a:br>
            <a:r>
              <a:rPr lang="en-US" sz="3200" dirty="0" smtClean="0">
                <a:ea typeface="굴림" pitchFamily="-112" charset="-127"/>
              </a:rPr>
              <a:t>Summary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Collective Communications</a:t>
            </a:r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820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Every process MUST call the routine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calls are blocking</a:t>
            </a:r>
          </a:p>
          <a:p>
            <a:pPr lvl="1"/>
            <a:r>
              <a:rPr lang="en-US" dirty="0" smtClean="0"/>
              <a:t>A task may </a:t>
            </a:r>
            <a:r>
              <a:rPr lang="en-US" dirty="0"/>
              <a:t>return when participation is complete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</a:t>
            </a:r>
            <a:r>
              <a:rPr lang="en-US" dirty="0"/>
              <a:t>or may not </a:t>
            </a:r>
            <a:r>
              <a:rPr lang="en-US" dirty="0" smtClean="0"/>
              <a:t>synchronize </a:t>
            </a:r>
            <a:r>
              <a:rPr lang="en-US" sz="2600" dirty="0" smtClean="0"/>
              <a:t>(implementation dependent)</a:t>
            </a:r>
            <a:endParaRPr lang="en-US" dirty="0"/>
          </a:p>
          <a:p>
            <a:r>
              <a:rPr lang="en-US" dirty="0"/>
              <a:t>Must have “matching” arguments</a:t>
            </a:r>
          </a:p>
          <a:p>
            <a:pPr lvl="1"/>
            <a:r>
              <a:rPr lang="en-US" dirty="0"/>
              <a:t>no status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tags</a:t>
            </a:r>
          </a:p>
          <a:p>
            <a:r>
              <a:rPr lang="en-US" dirty="0" smtClean="0"/>
              <a:t>Send and Receive </a:t>
            </a:r>
            <a:r>
              <a:rPr lang="en-US" dirty="0"/>
              <a:t>sizes must match </a:t>
            </a:r>
          </a:p>
          <a:p>
            <a:pPr lvl="1"/>
            <a:r>
              <a:rPr lang="en-US" dirty="0"/>
              <a:t>mapping may </a:t>
            </a:r>
            <a:r>
              <a:rPr lang="en-US" dirty="0" smtClean="0"/>
              <a:t>vary</a:t>
            </a:r>
            <a:endParaRPr lang="en-US" dirty="0"/>
          </a:p>
          <a:p>
            <a:r>
              <a:rPr lang="en-US" dirty="0"/>
              <a:t>Basic calls have a </a:t>
            </a:r>
            <a:r>
              <a:rPr lang="en-US" i="1" dirty="0"/>
              <a:t>root</a:t>
            </a:r>
            <a:r>
              <a:rPr lang="en-US" i="1" dirty="0" smtClean="0"/>
              <a:t>—</a:t>
            </a:r>
            <a:r>
              <a:rPr lang="en-US" dirty="0" smtClean="0"/>
              <a:t>”all” </a:t>
            </a:r>
            <a:r>
              <a:rPr lang="en-US" dirty="0"/>
              <a:t>versions don’t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Broadcast Operation: </a:t>
            </a:r>
            <a:r>
              <a:rPr lang="en-US" altLang="en-US" dirty="0" err="1"/>
              <a:t>MPI_Bcast</a:t>
            </a:r>
            <a:endParaRPr lang="en-US" alt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296400" cy="4525963"/>
          </a:xfrm>
        </p:spPr>
        <p:txBody>
          <a:bodyPr/>
          <a:lstStyle/>
          <a:p>
            <a:r>
              <a:rPr lang="en-US" altLang="en-US" dirty="0"/>
              <a:t>All nodes call </a:t>
            </a:r>
            <a:r>
              <a:rPr lang="en-US" altLang="en-US" dirty="0" err="1"/>
              <a:t>MPI_Bcast</a:t>
            </a:r>
            <a:endParaRPr lang="en-US" altLang="en-US" dirty="0"/>
          </a:p>
          <a:p>
            <a:r>
              <a:rPr lang="en-US" altLang="en-US" dirty="0"/>
              <a:t>One node (root) sends a message </a:t>
            </a:r>
            <a:r>
              <a:rPr lang="en-US" altLang="en-US" dirty="0" smtClean="0"/>
              <a:t>to all</a:t>
            </a:r>
            <a:endParaRPr lang="en-US" altLang="en-US" dirty="0"/>
          </a:p>
          <a:p>
            <a:pPr lvl="1"/>
            <a:r>
              <a:rPr lang="en-US" altLang="en-US" dirty="0"/>
              <a:t>all others receive the message </a:t>
            </a:r>
          </a:p>
          <a:p>
            <a:r>
              <a:rPr lang="en-US" altLang="en-US" dirty="0"/>
              <a:t>C </a:t>
            </a:r>
            <a:endParaRPr lang="en-US" altLang="en-US" dirty="0" smtClean="0"/>
          </a:p>
          <a:p>
            <a:pPr lvl="1">
              <a:buFont typeface="Wingdings" pitchFamily="2" charset="2"/>
              <a:buNone/>
            </a:pPr>
            <a:r>
              <a:rPr lang="en-US" altLang="en-US" sz="2000" dirty="0" err="1" smtClean="0">
                <a:latin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</a:rPr>
              <a:t>=</a:t>
            </a:r>
            <a:r>
              <a:rPr lang="en-US" altLang="en-US" sz="2000" dirty="0" err="1" smtClean="0">
                <a:latin typeface="Courier New" pitchFamily="49" charset="0"/>
              </a:rPr>
              <a:t>MPI_Bcast</a:t>
            </a:r>
            <a:r>
              <a:rPr lang="en-US" altLang="en-US" sz="2000" dirty="0" smtClean="0">
                <a:latin typeface="Courier New" pitchFamily="49" charset="0"/>
              </a:rPr>
              <a:t>(&amp;</a:t>
            </a:r>
            <a:r>
              <a:rPr lang="en-US" altLang="en-US" sz="2000" dirty="0" err="1" smtClean="0">
                <a:latin typeface="Courier New" pitchFamily="49" charset="0"/>
              </a:rPr>
              <a:t>dat</a:t>
            </a:r>
            <a:r>
              <a:rPr lang="en-US" altLang="en-US" sz="2000" dirty="0" smtClean="0">
                <a:latin typeface="Courier New" pitchFamily="49" charset="0"/>
              </a:rPr>
              <a:t>[0], </a:t>
            </a:r>
            <a:r>
              <a:rPr lang="en-US" altLang="en-US" sz="2000" dirty="0" err="1" smtClean="0">
                <a:latin typeface="Courier New" pitchFamily="49" charset="0"/>
              </a:rPr>
              <a:t>cnt</a:t>
            </a:r>
            <a:r>
              <a:rPr lang="en-US" altLang="en-US" sz="2000" dirty="0" smtClean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datatype</a:t>
            </a:r>
            <a:r>
              <a:rPr lang="en-US" altLang="en-US" sz="2000" dirty="0" smtClean="0">
                <a:latin typeface="Courier New" pitchFamily="49" charset="0"/>
              </a:rPr>
              <a:t>,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root</a:t>
            </a:r>
            <a:r>
              <a:rPr lang="en-US" altLang="en-US" sz="2000" dirty="0" smtClean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comm</a:t>
            </a:r>
            <a:r>
              <a:rPr lang="en-US" altLang="en-US" sz="2000" dirty="0" smtClean="0">
                <a:latin typeface="Courier New" pitchFamily="49" charset="0"/>
              </a:rPr>
              <a:t>);</a:t>
            </a:r>
          </a:p>
          <a:p>
            <a:r>
              <a:rPr lang="en-US" altLang="en-US" dirty="0" smtClean="0"/>
              <a:t>Fortran </a:t>
            </a:r>
            <a:endParaRPr lang="en-US" altLang="en-US" dirty="0"/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latin typeface="Courier New" pitchFamily="49" charset="0"/>
              </a:rPr>
              <a:t>call </a:t>
            </a:r>
            <a:r>
              <a:rPr lang="en-US" altLang="en-US" sz="2000" dirty="0" err="1" smtClean="0">
                <a:latin typeface="Courier New" pitchFamily="49" charset="0"/>
              </a:rPr>
              <a:t>MPI_Bcast</a:t>
            </a:r>
            <a:r>
              <a:rPr lang="en-US" altLang="en-US" sz="2000" dirty="0" smtClean="0">
                <a:latin typeface="Courier New" pitchFamily="49" charset="0"/>
              </a:rPr>
              <a:t>( </a:t>
            </a:r>
            <a:r>
              <a:rPr lang="en-US" altLang="en-US" sz="2000" dirty="0" err="1" smtClean="0">
                <a:latin typeface="Courier New" pitchFamily="49" charset="0"/>
              </a:rPr>
              <a:t>dat</a:t>
            </a:r>
            <a:r>
              <a:rPr lang="en-US" altLang="en-US" sz="2000" dirty="0" smtClean="0">
                <a:latin typeface="Courier New" pitchFamily="49" charset="0"/>
              </a:rPr>
              <a:t>,    </a:t>
            </a:r>
            <a:r>
              <a:rPr lang="en-US" altLang="en-US" sz="2000" dirty="0" err="1" smtClean="0">
                <a:latin typeface="Courier New" pitchFamily="49" charset="0"/>
              </a:rPr>
              <a:t>cnt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datatype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root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comm</a:t>
            </a:r>
            <a:r>
              <a:rPr lang="en-US" altLang="en-US" sz="2000" dirty="0" smtClean="0">
                <a:latin typeface="Courier New" pitchFamily="49" charset="0"/>
              </a:rPr>
              <a:t>, </a:t>
            </a:r>
            <a:r>
              <a:rPr lang="en-US" altLang="en-US" sz="1400" dirty="0" err="1">
                <a:latin typeface="Courier New" pitchFamily="49" charset="0"/>
              </a:rPr>
              <a:t>ierr</a:t>
            </a:r>
            <a:r>
              <a:rPr lang="en-US" altLang="en-US" sz="2000" dirty="0">
                <a:latin typeface="Courier New" pitchFamily="49" charset="0"/>
              </a:rPr>
              <a:t>)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Reduction Operations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Used to </a:t>
            </a:r>
            <a:r>
              <a:rPr lang="en-US" altLang="en-US" dirty="0" smtClean="0"/>
              <a:t>combine (reduce) </a:t>
            </a:r>
            <a:r>
              <a:rPr lang="en-US" altLang="en-US" dirty="0"/>
              <a:t>partial results from all processors </a:t>
            </a:r>
          </a:p>
          <a:p>
            <a:r>
              <a:rPr lang="en-US" altLang="en-US" dirty="0"/>
              <a:t>Result returned to root processor</a:t>
            </a:r>
          </a:p>
          <a:p>
            <a:r>
              <a:rPr lang="en-US" altLang="en-US" dirty="0" smtClean="0"/>
              <a:t>pre-defined or user-defined operations</a:t>
            </a:r>
          </a:p>
          <a:p>
            <a:pPr lvl="1"/>
            <a:r>
              <a:rPr lang="en-US" altLang="en-US" dirty="0" smtClean="0"/>
              <a:t>Predefined: associative &amp; </a:t>
            </a:r>
            <a:r>
              <a:rPr lang="en-US" altLang="en-US" dirty="0" smtClean="0">
                <a:solidFill>
                  <a:srgbClr val="FF0000"/>
                </a:solidFill>
              </a:rPr>
              <a:t>commutative (com)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Order may not be canonical (rank </a:t>
            </a:r>
            <a:r>
              <a:rPr lang="en-US" altLang="en-US" dirty="0" smtClean="0">
                <a:solidFill>
                  <a:srgbClr val="FF0000"/>
                </a:solidFill>
              </a:rPr>
              <a:t>order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User defined: Must be associative. com or non-com</a:t>
            </a:r>
            <a:br>
              <a:rPr lang="en-US" altLang="en-US" dirty="0" smtClean="0"/>
            </a:br>
            <a:r>
              <a:rPr lang="en-US" altLang="en-US" dirty="0" smtClean="0"/>
              <a:t>“Canonical” evaluation</a:t>
            </a:r>
          </a:p>
          <a:p>
            <a:r>
              <a:rPr lang="en-US" altLang="en-US" dirty="0" smtClean="0"/>
              <a:t>Works </a:t>
            </a:r>
            <a:r>
              <a:rPr lang="en-US" altLang="en-US" dirty="0"/>
              <a:t>on </a:t>
            </a:r>
            <a:r>
              <a:rPr lang="en-US" altLang="en-US" dirty="0" smtClean="0"/>
              <a:t>a scalar variable or arrays (elemental)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MPI_Reduce</a:t>
            </a:r>
            <a:endParaRPr lang="en-US" altLang="en-US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90678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C </a:t>
            </a:r>
            <a:endParaRPr lang="en-US" altLang="en-US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 err="1" smtClean="0">
                <a:latin typeface="Courier New" pitchFamily="49" charset="0"/>
              </a:rPr>
              <a:t>ierr</a:t>
            </a:r>
            <a:r>
              <a:rPr lang="en-US" altLang="en-US" sz="2400" dirty="0" smtClean="0">
                <a:latin typeface="Courier New" pitchFamily="49" charset="0"/>
              </a:rPr>
              <a:t>=</a:t>
            </a:r>
            <a:r>
              <a:rPr lang="en-US" altLang="en-US" sz="2400" dirty="0" err="1" smtClean="0">
                <a:latin typeface="Courier New" pitchFamily="49" charset="0"/>
              </a:rPr>
              <a:t>MPI_Reduce</a:t>
            </a:r>
            <a:r>
              <a:rPr lang="en-US" altLang="en-US" sz="2400" dirty="0" smtClean="0">
                <a:latin typeface="Courier New" pitchFamily="49" charset="0"/>
              </a:rPr>
              <a:t>(&amp;</a:t>
            </a:r>
            <a:r>
              <a:rPr lang="en-US" altLang="en-US" sz="2400" dirty="0" err="1" smtClean="0">
                <a:latin typeface="Courier New" pitchFamily="49" charset="0"/>
              </a:rPr>
              <a:t>sbuf</a:t>
            </a:r>
            <a:r>
              <a:rPr lang="en-US" altLang="en-US" sz="2400" dirty="0" smtClean="0">
                <a:latin typeface="Courier New" pitchFamily="49" charset="0"/>
              </a:rPr>
              <a:t>[0], &amp;</a:t>
            </a:r>
            <a:r>
              <a:rPr lang="en-US" altLang="en-US" sz="2400" dirty="0" err="1" smtClean="0">
                <a:latin typeface="Courier New" pitchFamily="49" charset="0"/>
              </a:rPr>
              <a:t>rbuf</a:t>
            </a:r>
            <a:r>
              <a:rPr lang="en-US" altLang="en-US" sz="2400" dirty="0" smtClean="0">
                <a:latin typeface="Courier New" pitchFamily="49" charset="0"/>
              </a:rPr>
              <a:t>[0], count,</a:t>
            </a:r>
            <a:br>
              <a:rPr lang="en-US" altLang="en-US" sz="2400" dirty="0" smtClean="0">
                <a:latin typeface="Courier New" pitchFamily="49" charset="0"/>
              </a:rPr>
            </a:br>
            <a:r>
              <a:rPr lang="en-US" altLang="en-US" sz="1200" dirty="0" smtClean="0">
                <a:latin typeface="Courier New" pitchFamily="49" charset="0"/>
              </a:rPr>
              <a:t> </a:t>
            </a:r>
            <a:r>
              <a:rPr lang="en-US" altLang="en-US" sz="2400" dirty="0" smtClean="0">
                <a:latin typeface="Courier New" pitchFamily="49" charset="0"/>
              </a:rPr>
              <a:t/>
            </a:r>
            <a:br>
              <a:rPr lang="en-US" altLang="en-US" sz="2400" dirty="0" smtClean="0">
                <a:latin typeface="Courier New" pitchFamily="49" charset="0"/>
              </a:rPr>
            </a:br>
            <a:r>
              <a:rPr lang="en-US" altLang="en-US" sz="1200" dirty="0" smtClean="0">
                <a:latin typeface="Courier New" pitchFamily="49" charset="0"/>
              </a:rPr>
              <a:t> </a:t>
            </a:r>
            <a:r>
              <a:rPr lang="en-US" altLang="en-US" sz="2400" dirty="0" smtClean="0">
                <a:latin typeface="Courier New" pitchFamily="49" charset="0"/>
              </a:rPr>
              <a:t>     </a:t>
            </a:r>
            <a:r>
              <a:rPr lang="en-US" altLang="en-US" sz="2400" dirty="0" err="1" smtClean="0">
                <a:latin typeface="Courier New" pitchFamily="49" charset="0"/>
              </a:rPr>
              <a:t>datatype</a:t>
            </a:r>
            <a:r>
              <a:rPr lang="en-US" altLang="en-US" sz="2400" dirty="0" smtClean="0">
                <a:latin typeface="Courier New" pitchFamily="49" charset="0"/>
              </a:rPr>
              <a:t>, </a:t>
            </a:r>
            <a:r>
              <a:rPr lang="en-US" altLang="en-US" sz="2400" b="1" dirty="0" smtClean="0">
                <a:solidFill>
                  <a:srgbClr val="0070C0"/>
                </a:solidFill>
                <a:latin typeface="Courier New" pitchFamily="49" charset="0"/>
              </a:rPr>
              <a:t>operator, root</a:t>
            </a:r>
            <a:r>
              <a:rPr lang="en-US" altLang="en-US" sz="2400" dirty="0" smtClean="0">
                <a:latin typeface="Courier New" pitchFamily="49" charset="0"/>
              </a:rPr>
              <a:t>,    </a:t>
            </a:r>
            <a:r>
              <a:rPr lang="en-US" altLang="en-US" sz="2400" dirty="0" err="1" smtClean="0">
                <a:latin typeface="Courier New" pitchFamily="49" charset="0"/>
              </a:rPr>
              <a:t>comm</a:t>
            </a:r>
            <a:r>
              <a:rPr lang="en-US" altLang="en-US" sz="24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Fortran </a:t>
            </a:r>
            <a:endParaRPr lang="en-US" altLang="en-US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call </a:t>
            </a:r>
            <a:r>
              <a:rPr lang="en-US" altLang="en-US" sz="2400" dirty="0" err="1">
                <a:latin typeface="Courier New" pitchFamily="49" charset="0"/>
              </a:rPr>
              <a:t>MPI_Reduce</a:t>
            </a:r>
            <a:r>
              <a:rPr lang="en-US" altLang="en-US" sz="2400" dirty="0" smtClean="0">
                <a:latin typeface="Courier New" pitchFamily="49" charset="0"/>
              </a:rPr>
              <a:t>( </a:t>
            </a:r>
            <a:r>
              <a:rPr lang="en-US" altLang="en-US" sz="2400" dirty="0" err="1" smtClean="0">
                <a:latin typeface="Courier New" pitchFamily="49" charset="0"/>
              </a:rPr>
              <a:t>sbuf</a:t>
            </a:r>
            <a:r>
              <a:rPr lang="en-US" altLang="en-US" sz="2400" dirty="0">
                <a:latin typeface="Courier New" pitchFamily="49" charset="0"/>
              </a:rPr>
              <a:t>, </a:t>
            </a:r>
            <a:r>
              <a:rPr lang="en-US" altLang="en-US" sz="2400" dirty="0" smtClean="0">
                <a:latin typeface="Courier New" pitchFamily="49" charset="0"/>
              </a:rPr>
              <a:t>    </a:t>
            </a:r>
            <a:r>
              <a:rPr lang="en-US" altLang="en-US" sz="2400" dirty="0" err="1" smtClean="0">
                <a:latin typeface="Courier New" pitchFamily="49" charset="0"/>
              </a:rPr>
              <a:t>rbuf</a:t>
            </a:r>
            <a:r>
              <a:rPr lang="en-US" altLang="en-US" sz="2400" dirty="0">
                <a:latin typeface="Courier New" pitchFamily="49" charset="0"/>
              </a:rPr>
              <a:t>, </a:t>
            </a:r>
            <a:r>
              <a:rPr lang="en-US" altLang="en-US" sz="2400" dirty="0" smtClean="0">
                <a:latin typeface="Courier New" pitchFamily="49" charset="0"/>
              </a:rPr>
              <a:t>   count,</a:t>
            </a:r>
            <a:br>
              <a:rPr lang="en-US" altLang="en-US" sz="2400" dirty="0" smtClean="0">
                <a:latin typeface="Courier New" pitchFamily="49" charset="0"/>
              </a:rPr>
            </a:br>
            <a:r>
              <a:rPr lang="en-US" altLang="en-US" sz="1200" dirty="0" smtClean="0">
                <a:latin typeface="Courier New" pitchFamily="49" charset="0"/>
              </a:rPr>
              <a:t> </a:t>
            </a:r>
            <a:r>
              <a:rPr lang="en-US" altLang="en-US" sz="1000" dirty="0" smtClean="0">
                <a:latin typeface="Courier New" pitchFamily="49" charset="0"/>
              </a:rPr>
              <a:t> </a:t>
            </a:r>
            <a:r>
              <a:rPr lang="en-US" altLang="en-US" sz="2400" dirty="0">
                <a:latin typeface="Courier New" pitchFamily="49" charset="0"/>
              </a:rPr>
              <a:t/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1200" dirty="0">
                <a:latin typeface="Courier New" pitchFamily="49" charset="0"/>
              </a:rPr>
              <a:t> </a:t>
            </a: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 smtClean="0">
                <a:latin typeface="Courier New" pitchFamily="49" charset="0"/>
              </a:rPr>
              <a:t>    </a:t>
            </a:r>
            <a:r>
              <a:rPr lang="en-US" altLang="en-US" sz="2400" dirty="0" err="1" smtClean="0">
                <a:latin typeface="Courier New" pitchFamily="49" charset="0"/>
              </a:rPr>
              <a:t>datatype</a:t>
            </a:r>
            <a:r>
              <a:rPr lang="en-US" altLang="en-US" sz="2400" dirty="0">
                <a:latin typeface="Courier New" pitchFamily="49" charset="0"/>
              </a:rPr>
              <a:t>, 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operator, </a:t>
            </a:r>
            <a:r>
              <a:rPr lang="en-US" altLang="en-US" sz="2400" b="1" dirty="0" smtClean="0">
                <a:solidFill>
                  <a:srgbClr val="0070C0"/>
                </a:solidFill>
                <a:latin typeface="Courier New" pitchFamily="49" charset="0"/>
              </a:rPr>
              <a:t>root</a:t>
            </a:r>
            <a:r>
              <a:rPr lang="en-US" altLang="en-US" sz="2400" dirty="0" smtClean="0">
                <a:latin typeface="Courier New" pitchFamily="49" charset="0"/>
              </a:rPr>
              <a:t>,    </a:t>
            </a:r>
            <a:r>
              <a:rPr lang="en-US" altLang="en-US" sz="2400" dirty="0" err="1" smtClean="0">
                <a:latin typeface="Courier New" pitchFamily="49" charset="0"/>
              </a:rPr>
              <a:t>comm</a:t>
            </a:r>
            <a:r>
              <a:rPr lang="en-US" altLang="en-US" sz="1800" dirty="0" smtClean="0">
                <a:latin typeface="Courier New" pitchFamily="49" charset="0"/>
              </a:rPr>
              <a:t>, </a:t>
            </a:r>
            <a:r>
              <a:rPr lang="en-US" altLang="en-US" sz="1800" dirty="0" err="1" smtClean="0">
                <a:latin typeface="Courier New" pitchFamily="49" charset="0"/>
              </a:rPr>
              <a:t>ierr</a:t>
            </a:r>
            <a:r>
              <a:rPr lang="en-US" altLang="en-US" sz="240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Parameters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like </a:t>
            </a:r>
            <a:r>
              <a:rPr lang="en-US" altLang="en-US" dirty="0" err="1"/>
              <a:t>MPI_Bcast</a:t>
            </a:r>
            <a:r>
              <a:rPr lang="en-US" altLang="en-US" dirty="0"/>
              <a:t>, a root is specified 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operation is a type of mathematical operation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Applies the operator to each element globally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send and receive buffers are the same </a:t>
            </a:r>
            <a:r>
              <a:rPr lang="en-US" altLang="en-US" dirty="0" smtClean="0"/>
              <a:t>size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Use </a:t>
            </a:r>
            <a:r>
              <a:rPr lang="en-US" altLang="en-US" dirty="0" err="1" smtClean="0"/>
              <a:t>MPI_Op_create</a:t>
            </a:r>
            <a:r>
              <a:rPr lang="en-US" altLang="en-US" dirty="0" smtClean="0"/>
              <a:t> for user-defined operation.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Operations for MPI_Reduce</a:t>
            </a:r>
          </a:p>
        </p:txBody>
      </p:sp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1587179" y="1447800"/>
            <a:ext cx="656622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400" b="0" dirty="0" smtClean="0">
                <a:solidFill>
                  <a:schemeClr val="hlink"/>
                </a:solidFill>
              </a:rPr>
              <a:t>MPI_PROD</a:t>
            </a:r>
            <a:r>
              <a:rPr lang="en-US" altLang="en-US" sz="2400" b="0" dirty="0">
                <a:solidFill>
                  <a:schemeClr val="hlink"/>
                </a:solidFill>
              </a:rPr>
              <a:t>		Product</a:t>
            </a:r>
          </a:p>
          <a:p>
            <a:r>
              <a:rPr lang="en-US" altLang="en-US" sz="2400" b="0" dirty="0" smtClean="0">
                <a:solidFill>
                  <a:schemeClr val="hlink"/>
                </a:solidFill>
              </a:rPr>
              <a:t>MPI_SUM</a:t>
            </a:r>
            <a:r>
              <a:rPr lang="en-US" altLang="en-US" sz="2400" b="0" dirty="0">
                <a:solidFill>
                  <a:schemeClr val="hlink"/>
                </a:solidFill>
              </a:rPr>
              <a:t>		Sum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</a:rPr>
              <a:t>MPI_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L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AND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L</a:t>
            </a:r>
            <a:r>
              <a:rPr lang="en-US" altLang="en-US" sz="2400" b="0" dirty="0">
                <a:solidFill>
                  <a:schemeClr val="tx1"/>
                </a:solidFill>
              </a:rPr>
              <a:t>ogical and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</a:rPr>
              <a:t>MPI_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L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OR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L</a:t>
            </a:r>
            <a:r>
              <a:rPr lang="en-US" altLang="en-US" sz="2400" b="0" dirty="0">
                <a:solidFill>
                  <a:schemeClr val="tx1"/>
                </a:solidFill>
              </a:rPr>
              <a:t>ogical or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</a:rPr>
              <a:t>MPI_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L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XOR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L</a:t>
            </a:r>
            <a:r>
              <a:rPr lang="en-US" altLang="en-US" sz="2400" b="0" dirty="0">
                <a:solidFill>
                  <a:schemeClr val="tx1"/>
                </a:solidFill>
              </a:rPr>
              <a:t>ogical exclusive or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</a:rPr>
              <a:t>MPI_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B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AND 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</a:rPr>
              <a:t>itwise and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</a:rPr>
              <a:t>MPI_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B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OR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</a:rPr>
              <a:t>itwise or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</a:rPr>
              <a:t>MPI_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B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XOR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</a:rPr>
              <a:t>itwise exclusive or</a:t>
            </a:r>
          </a:p>
          <a:p>
            <a:r>
              <a:rPr lang="en-US" altLang="en-US" sz="2400" dirty="0" smtClean="0">
                <a:solidFill>
                  <a:schemeClr val="hlink"/>
                </a:solidFill>
              </a:rPr>
              <a:t>MPI_MAX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dirty="0">
                <a:solidFill>
                  <a:schemeClr val="hlink"/>
                </a:solidFill>
              </a:rPr>
              <a:t>Maximum</a:t>
            </a:r>
          </a:p>
          <a:p>
            <a:r>
              <a:rPr lang="en-US" altLang="en-US" sz="2400" dirty="0" smtClean="0">
                <a:solidFill>
                  <a:schemeClr val="hlink"/>
                </a:solidFill>
              </a:rPr>
              <a:t>MPI_MIN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dirty="0" smtClean="0">
                <a:solidFill>
                  <a:schemeClr val="hlink"/>
                </a:solidFill>
              </a:rPr>
              <a:t>Minimum</a:t>
            </a:r>
            <a:endParaRPr lang="en-US" altLang="en-US" sz="2400" dirty="0">
              <a:solidFill>
                <a:schemeClr val="hlink"/>
              </a:solidFill>
            </a:endParaRPr>
          </a:p>
          <a:p>
            <a:r>
              <a:rPr lang="en-US" altLang="en-US" sz="2400" dirty="0" smtClean="0">
                <a:solidFill>
                  <a:schemeClr val="hlink"/>
                </a:solidFill>
              </a:rPr>
              <a:t>MPI_MAXLOC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dirty="0">
                <a:solidFill>
                  <a:schemeClr val="hlink"/>
                </a:solidFill>
              </a:rPr>
              <a:t>Maximum value and location</a:t>
            </a:r>
          </a:p>
          <a:p>
            <a:r>
              <a:rPr lang="en-US" altLang="en-US" sz="2400" dirty="0" smtClean="0">
                <a:solidFill>
                  <a:schemeClr val="hlink"/>
                </a:solidFill>
              </a:rPr>
              <a:t>MPI_MINLOC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dirty="0">
                <a:solidFill>
                  <a:schemeClr val="hlink"/>
                </a:solidFill>
              </a:rPr>
              <a:t>Minimum value and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8860</TotalTime>
  <Words>712</Words>
  <Application>Microsoft Macintosh PowerPoint</Application>
  <PresentationFormat>On-screen Show (4:3)</PresentationFormat>
  <Paragraphs>216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Parallel Computing for Science &amp; Engineering Spring 2013: MPI collectives 1</vt:lpstr>
      <vt:lpstr>MPI Collective Communications</vt:lpstr>
      <vt:lpstr>PowerPoint Presentation</vt:lpstr>
      <vt:lpstr>Collective Communication:  Summary</vt:lpstr>
      <vt:lpstr>MPI Collective Communications</vt:lpstr>
      <vt:lpstr>Broadcast Operation: MPI_Bcast</vt:lpstr>
      <vt:lpstr>Reduction Operations</vt:lpstr>
      <vt:lpstr>MPI_Reduce</vt:lpstr>
      <vt:lpstr>Operations for MPI_Reduce</vt:lpstr>
      <vt:lpstr>Dot Product of Two Vectors</vt:lpstr>
      <vt:lpstr>Dot Product of Two Vectors</vt:lpstr>
      <vt:lpstr>Scatter Operation using MPI_Scatter</vt:lpstr>
      <vt:lpstr>Scatter Operation using MPI_Scatter</vt:lpstr>
      <vt:lpstr>MPI_Scatter Syntax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hedda</dc:creator>
  <cp:lastModifiedBy>Victor Eijkhout</cp:lastModifiedBy>
  <cp:revision>189</cp:revision>
  <cp:lastPrinted>2013-02-21T15:22:09Z</cp:lastPrinted>
  <dcterms:created xsi:type="dcterms:W3CDTF">2009-01-28T21:14:34Z</dcterms:created>
  <dcterms:modified xsi:type="dcterms:W3CDTF">2013-02-25T01:23:09Z</dcterms:modified>
</cp:coreProperties>
</file>