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315" r:id="rId2"/>
    <p:sldId id="265" r:id="rId3"/>
    <p:sldId id="313" r:id="rId4"/>
    <p:sldId id="266" r:id="rId5"/>
    <p:sldId id="322" r:id="rId6"/>
    <p:sldId id="281" r:id="rId7"/>
    <p:sldId id="314" r:id="rId8"/>
    <p:sldId id="293" r:id="rId9"/>
    <p:sldId id="301" r:id="rId10"/>
    <p:sldId id="275" r:id="rId11"/>
    <p:sldId id="290" r:id="rId12"/>
    <p:sldId id="267" r:id="rId13"/>
    <p:sldId id="268" r:id="rId14"/>
    <p:sldId id="291" r:id="rId15"/>
    <p:sldId id="323" r:id="rId16"/>
    <p:sldId id="294" r:id="rId17"/>
    <p:sldId id="298" r:id="rId18"/>
    <p:sldId id="299" r:id="rId19"/>
    <p:sldId id="302" r:id="rId20"/>
    <p:sldId id="303" r:id="rId21"/>
    <p:sldId id="292" r:id="rId22"/>
    <p:sldId id="306" r:id="rId2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5044" autoAdjust="0"/>
  </p:normalViewPr>
  <p:slideViewPr>
    <p:cSldViewPr>
      <p:cViewPr varScale="1">
        <p:scale>
          <a:sx n="116" d="100"/>
          <a:sy n="116" d="100"/>
        </p:scale>
        <p:origin x="-14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3BF2BA9-4519-4406-BDB9-3049186EFFAE}" type="datetimeFigureOut">
              <a:rPr lang="en-US" smtClean="0"/>
              <a:pPr/>
              <a:t>3/5/13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CA89D60-6F87-492C-BE3C-73C80457F9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84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mpi.deino.net/mpi_functions/MPI_Pack_size.html" TargetMode="External"/><Relationship Id="rId4" Type="http://schemas.openxmlformats.org/officeDocument/2006/relationships/hyperlink" Target="http://mpi.deino.net/mpi_functions/MPI_Buffer_attach.html" TargetMode="External"/><Relationship Id="rId5" Type="http://schemas.openxmlformats.org/officeDocument/2006/relationships/hyperlink" Target="http://mpi.deino.net/mpi_functions/MPI_Bsend.html" TargetMode="External"/><Relationship Id="rId6" Type="http://schemas.openxmlformats.org/officeDocument/2006/relationships/hyperlink" Target="http://mpi.deino.net/mpi_functions/MPI_Buffer_detach.html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Check  Single and Section have implied barrier.</a:t>
            </a:r>
          </a:p>
          <a:p>
            <a:pPr eaLnBrk="1" hangingPunct="1"/>
            <a:r>
              <a:rPr lang="en-US" dirty="0" smtClean="0"/>
              <a:t>25 continue  </a:t>
            </a:r>
            <a:r>
              <a:rPr lang="en-US" dirty="0" err="1" smtClean="0"/>
              <a:t>fortran</a:t>
            </a:r>
            <a:r>
              <a:rPr lang="en-US" smtClean="0"/>
              <a:t> “&amp;”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3C321D-95FB-4F76-A67D-126FABA8C1E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47B106-B065-474E-A65B-2D1F5667D609}" type="slidenum">
              <a:rPr lang="en-US"/>
              <a:pPr/>
              <a:t>10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89D60-6F87-492C-BE3C-73C80457F94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724322-3183-44A0-8017-EAA3E99BF9B2}" type="slidenum">
              <a:rPr lang="en-US"/>
              <a:pPr/>
              <a:t>12</a:t>
            </a:fld>
            <a:endParaRPr lang="en-U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4C2B4E-1428-4531-AE76-7E10849A3741}" type="slidenum">
              <a:rPr lang="en-US"/>
              <a:pPr/>
              <a:t>13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89D60-6F87-492C-BE3C-73C80457F94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350" algn="l"/>
                <a:tab pos="1828698" algn="l"/>
                <a:tab pos="2743048" algn="l"/>
                <a:tab pos="3657398" algn="l"/>
                <a:tab pos="4571748" algn="l"/>
                <a:tab pos="5486096" algn="l"/>
                <a:tab pos="6400446" algn="l"/>
                <a:tab pos="7314796" algn="l"/>
                <a:tab pos="8229144" algn="l"/>
                <a:tab pos="9143494" algn="l"/>
                <a:tab pos="10057844" algn="l"/>
              </a:tabLst>
            </a:pPr>
            <a:fld id="{2D8AAAFD-8077-4C8F-AE6B-DFC6F16A08E0}" type="slidenum">
              <a:rPr lang="en-US"/>
              <a:pPr>
                <a:tabLst>
                  <a:tab pos="0" algn="l"/>
                  <a:tab pos="914350" algn="l"/>
                  <a:tab pos="1828698" algn="l"/>
                  <a:tab pos="2743048" algn="l"/>
                  <a:tab pos="3657398" algn="l"/>
                  <a:tab pos="4571748" algn="l"/>
                  <a:tab pos="5486096" algn="l"/>
                  <a:tab pos="6400446" algn="l"/>
                  <a:tab pos="7314796" algn="l"/>
                  <a:tab pos="8229144" algn="l"/>
                  <a:tab pos="9143494" algn="l"/>
                  <a:tab pos="10057844" algn="l"/>
                </a:tabLst>
              </a:pPr>
              <a:t>16</a:t>
            </a:fld>
            <a:endParaRPr lang="en-US" dirty="0"/>
          </a:p>
        </p:txBody>
      </p:sp>
      <p:sp>
        <p:nvSpPr>
          <p:cNvPr id="99331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44" tIns="45723" rIns="91444" bIns="45723" anchor="ctr"/>
          <a:lstStyle/>
          <a:p>
            <a:endParaRPr lang="en-US"/>
          </a:p>
        </p:txBody>
      </p:sp>
      <p:sp>
        <p:nvSpPr>
          <p:cNvPr id="99332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6"/>
            <a:ext cx="5141912" cy="4278313"/>
          </a:xfrm>
          <a:noFill/>
          <a:ln/>
        </p:spPr>
        <p:txBody>
          <a:bodyPr wrap="none" anchor="ctr">
            <a:normAutofit lnSpcReduction="10000"/>
          </a:bodyPr>
          <a:lstStyle/>
          <a:p>
            <a:r>
              <a:rPr lang="en-US" dirty="0" smtClean="0">
                <a:latin typeface="Times New Roman" pitchFamily="-112" charset="0"/>
              </a:rPr>
              <a:t>http://www.lam-mpi.org/tutorials/one-step/ezstart.php</a:t>
            </a:r>
          </a:p>
          <a:p>
            <a:endParaRPr lang="en-US" dirty="0" smtClean="0">
              <a:latin typeface="Times New Roman" pitchFamily="-112" charset="0"/>
            </a:endParaRPr>
          </a:p>
          <a:p>
            <a:r>
              <a:rPr lang="en-US" b="1" dirty="0" err="1" smtClean="0"/>
              <a:t>MPI_Buffer_attach</a:t>
            </a:r>
            <a:endParaRPr lang="en-US" b="1" dirty="0" smtClean="0"/>
          </a:p>
          <a:p>
            <a:r>
              <a:rPr lang="en-US" dirty="0" smtClean="0"/>
              <a:t>Attaches a user-provided buffer for </a:t>
            </a:r>
            <a:r>
              <a:rPr lang="en-US" dirty="0" err="1" smtClean="0"/>
              <a:t>sending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MPI_Buffer_attach</a:t>
            </a:r>
            <a:r>
              <a:rPr lang="en-US" b="1" dirty="0" smtClean="0"/>
              <a:t>(</a:t>
            </a:r>
            <a:r>
              <a:rPr lang="en-US" dirty="0" smtClean="0"/>
              <a:t> </a:t>
            </a:r>
            <a:r>
              <a:rPr lang="en-US" b="1" dirty="0" smtClean="0"/>
              <a:t>void</a:t>
            </a:r>
            <a:r>
              <a:rPr lang="en-US" dirty="0" smtClean="0"/>
              <a:t> *</a:t>
            </a:r>
            <a:r>
              <a:rPr lang="en-US" i="1" dirty="0" smtClean="0"/>
              <a:t>buffer</a:t>
            </a:r>
            <a:r>
              <a:rPr lang="en-US" b="1" dirty="0" smtClean="0"/>
              <a:t>,</a:t>
            </a:r>
            <a:r>
              <a:rPr lang="en-US" dirty="0" smtClean="0"/>
              <a:t> 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i="1" dirty="0" smtClean="0"/>
              <a:t>size</a:t>
            </a:r>
            <a:r>
              <a:rPr lang="en-US" dirty="0" smtClean="0"/>
              <a:t> </a:t>
            </a:r>
            <a:r>
              <a:rPr lang="en-US" b="1" dirty="0" smtClean="0"/>
              <a:t>);</a:t>
            </a:r>
            <a:r>
              <a:rPr lang="en-US" dirty="0" smtClean="0"/>
              <a:t> </a:t>
            </a:r>
            <a:r>
              <a:rPr lang="en-US" b="1" dirty="0" smtClean="0"/>
              <a:t>Parameters</a:t>
            </a:r>
          </a:p>
          <a:p>
            <a:r>
              <a:rPr lang="en-US" i="1" dirty="0" smtClean="0"/>
              <a:t>buffer</a:t>
            </a:r>
            <a:r>
              <a:rPr lang="en-US" dirty="0" smtClean="0"/>
              <a:t>[in] initial buffer address (choice)</a:t>
            </a:r>
            <a:r>
              <a:rPr lang="en-US" i="1" dirty="0" smtClean="0"/>
              <a:t>size</a:t>
            </a:r>
            <a:r>
              <a:rPr lang="en-US" dirty="0" smtClean="0"/>
              <a:t>[in] buffer size, in bytes (integer)</a:t>
            </a:r>
          </a:p>
          <a:p>
            <a:endParaRPr lang="en-US" dirty="0" smtClean="0"/>
          </a:p>
          <a:p>
            <a:r>
              <a:rPr lang="en-US" b="1" dirty="0" smtClean="0"/>
              <a:t>Remarks</a:t>
            </a:r>
          </a:p>
          <a:p>
            <a:endParaRPr lang="en-US" b="1" dirty="0" smtClean="0"/>
          </a:p>
          <a:p>
            <a:r>
              <a:rPr lang="en-US" dirty="0" smtClean="0"/>
              <a:t>Provides to MPI a buffer in the user's memory to be used for buffering outgoing messages. </a:t>
            </a:r>
          </a:p>
          <a:p>
            <a:r>
              <a:rPr lang="en-US" dirty="0" smtClean="0"/>
              <a:t>The buffer is used only by messages sent in buffered mode. Only one buffer can be attached</a:t>
            </a:r>
          </a:p>
          <a:p>
            <a:r>
              <a:rPr lang="en-US" dirty="0" smtClean="0"/>
              <a:t> to a process at a </a:t>
            </a:r>
            <a:r>
              <a:rPr lang="en-US" dirty="0" err="1" smtClean="0"/>
              <a:t>time.The</a:t>
            </a:r>
            <a:r>
              <a:rPr lang="en-US" dirty="0" smtClean="0"/>
              <a:t> size given should be the sum of the sizes of all outstanding </a:t>
            </a:r>
            <a:r>
              <a:rPr lang="en-US" dirty="0" err="1" smtClean="0"/>
              <a:t>Bsends</a:t>
            </a:r>
            <a:endParaRPr lang="en-US" dirty="0" smtClean="0"/>
          </a:p>
          <a:p>
            <a:r>
              <a:rPr lang="en-US" dirty="0" smtClean="0"/>
              <a:t> that you intend to have, plus MPI_BSEND_OVERHEAD for each </a:t>
            </a:r>
            <a:r>
              <a:rPr lang="en-US" dirty="0" err="1" smtClean="0"/>
              <a:t>Bsend</a:t>
            </a:r>
            <a:r>
              <a:rPr lang="en-US" dirty="0" smtClean="0"/>
              <a:t> that you do. </a:t>
            </a:r>
          </a:p>
          <a:p>
            <a:r>
              <a:rPr lang="en-US" dirty="0" smtClean="0"/>
              <a:t>For the purposes of calculating size, you should </a:t>
            </a:r>
            <a:r>
              <a:rPr lang="en-US" dirty="0" err="1" smtClean="0"/>
              <a:t>use</a:t>
            </a:r>
            <a:r>
              <a:rPr lang="en-US" dirty="0" err="1" smtClean="0">
                <a:hlinkClick r:id="rId3"/>
              </a:rPr>
              <a:t>MPI_Pack_size</a:t>
            </a:r>
            <a:r>
              <a:rPr lang="en-US" dirty="0" smtClean="0"/>
              <a:t>. In other words, in the code</a:t>
            </a:r>
          </a:p>
          <a:p>
            <a:r>
              <a:rPr lang="en-US" dirty="0" err="1" smtClean="0">
                <a:hlinkClick r:id="rId4"/>
              </a:rPr>
              <a:t>MPI_Buffer_attach</a:t>
            </a:r>
            <a:r>
              <a:rPr lang="en-US" dirty="0" smtClean="0"/>
              <a:t>( buffer, size ); </a:t>
            </a:r>
            <a:r>
              <a:rPr lang="en-US" dirty="0" err="1" smtClean="0">
                <a:hlinkClick r:id="rId5"/>
              </a:rPr>
              <a:t>MPI_Bsend</a:t>
            </a:r>
            <a:r>
              <a:rPr lang="en-US" dirty="0" smtClean="0"/>
              <a:t>( ..., count=20, </a:t>
            </a:r>
            <a:r>
              <a:rPr lang="en-US" dirty="0" err="1" smtClean="0"/>
              <a:t>datatype</a:t>
            </a:r>
            <a:r>
              <a:rPr lang="en-US" dirty="0" smtClean="0"/>
              <a:t>=type1, ... ); ... </a:t>
            </a:r>
          </a:p>
          <a:p>
            <a:r>
              <a:rPr lang="en-US" dirty="0" err="1" smtClean="0">
                <a:hlinkClick r:id="rId5"/>
              </a:rPr>
              <a:t>MPI_Bsend</a:t>
            </a:r>
            <a:r>
              <a:rPr lang="en-US" dirty="0" smtClean="0"/>
              <a:t>( ..., count=40, </a:t>
            </a:r>
            <a:r>
              <a:rPr lang="en-US" dirty="0" err="1" smtClean="0"/>
              <a:t>datatype</a:t>
            </a:r>
            <a:r>
              <a:rPr lang="en-US" dirty="0" smtClean="0"/>
              <a:t>=type2, ... ); the value of size in the </a:t>
            </a:r>
            <a:r>
              <a:rPr lang="en-US" dirty="0" err="1" smtClean="0">
                <a:hlinkClick r:id="rId4"/>
              </a:rPr>
              <a:t>MPI_Buffer_attach</a:t>
            </a:r>
            <a:endParaRPr lang="en-US" dirty="0" smtClean="0"/>
          </a:p>
          <a:p>
            <a:r>
              <a:rPr lang="en-US" dirty="0" smtClean="0"/>
              <a:t> call should be greater than the value computed by </a:t>
            </a:r>
            <a:r>
              <a:rPr lang="en-US" dirty="0" err="1" smtClean="0">
                <a:hlinkClick r:id="rId3"/>
              </a:rPr>
              <a:t>MPI_Pack_size</a:t>
            </a:r>
            <a:r>
              <a:rPr lang="en-US" dirty="0" smtClean="0"/>
              <a:t>( 20, type1, </a:t>
            </a:r>
            <a:r>
              <a:rPr lang="en-US" dirty="0" err="1" smtClean="0"/>
              <a:t>comm</a:t>
            </a:r>
            <a:r>
              <a:rPr lang="en-US" dirty="0" smtClean="0"/>
              <a:t>, &amp;s1 );</a:t>
            </a:r>
          </a:p>
          <a:p>
            <a:r>
              <a:rPr lang="en-US" dirty="0" smtClean="0"/>
              <a:t> </a:t>
            </a:r>
            <a:r>
              <a:rPr lang="en-US" dirty="0" err="1" smtClean="0">
                <a:hlinkClick r:id="rId3"/>
              </a:rPr>
              <a:t>MPI_Pack_size</a:t>
            </a:r>
            <a:r>
              <a:rPr lang="en-US" dirty="0" smtClean="0"/>
              <a:t>( 40, type2, </a:t>
            </a:r>
            <a:r>
              <a:rPr lang="en-US" dirty="0" err="1" smtClean="0"/>
              <a:t>comm</a:t>
            </a:r>
            <a:r>
              <a:rPr lang="en-US" dirty="0" smtClean="0"/>
              <a:t>, &amp;s2 ); size = s1 + s2 + 2 * MPI_BSEND_OVERHEAD; The </a:t>
            </a:r>
          </a:p>
          <a:p>
            <a:r>
              <a:rPr lang="en-US" dirty="0" smtClean="0"/>
              <a:t>MPI_BSEND_OVERHEAD gives the maximum amount of space that may be used in the buffer</a:t>
            </a:r>
          </a:p>
          <a:p>
            <a:r>
              <a:rPr lang="en-US" dirty="0" smtClean="0"/>
              <a:t> for use by the BSEND routines in using the buffer. This value is in </a:t>
            </a:r>
            <a:r>
              <a:rPr lang="en-US" dirty="0" err="1" smtClean="0"/>
              <a:t>mpi.h</a:t>
            </a:r>
            <a:r>
              <a:rPr lang="en-US" dirty="0" smtClean="0"/>
              <a:t> (for C) and </a:t>
            </a:r>
            <a:r>
              <a:rPr lang="en-US" dirty="0" err="1" smtClean="0"/>
              <a:t>mpif.h</a:t>
            </a:r>
            <a:r>
              <a:rPr lang="en-US" dirty="0" smtClean="0"/>
              <a:t> (for Fortran).</a:t>
            </a:r>
          </a:p>
          <a:p>
            <a:endParaRPr lang="en-US" dirty="0" smtClean="0"/>
          </a:p>
          <a:p>
            <a:r>
              <a:rPr lang="en-US" b="1" dirty="0" err="1" smtClean="0"/>
              <a:t>MPI_Buffer_detach</a:t>
            </a:r>
            <a:endParaRPr lang="en-US" b="1" dirty="0" smtClean="0"/>
          </a:p>
          <a:p>
            <a:r>
              <a:rPr lang="en-US" dirty="0" smtClean="0"/>
              <a:t>Removes an existing buffer (for use in </a:t>
            </a:r>
            <a:r>
              <a:rPr lang="en-US" dirty="0" err="1" smtClean="0">
                <a:hlinkClick r:id="rId5"/>
              </a:rPr>
              <a:t>MPI_Bsend</a:t>
            </a:r>
            <a:r>
              <a:rPr lang="en-US" dirty="0" smtClean="0"/>
              <a:t> 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MPI_Buffer_detach</a:t>
            </a:r>
            <a:r>
              <a:rPr lang="en-US" b="1" dirty="0" smtClean="0"/>
              <a:t>(</a:t>
            </a:r>
            <a:r>
              <a:rPr lang="en-US" dirty="0" smtClean="0"/>
              <a:t> </a:t>
            </a:r>
            <a:r>
              <a:rPr lang="en-US" b="1" dirty="0" smtClean="0"/>
              <a:t>void</a:t>
            </a:r>
            <a:r>
              <a:rPr lang="en-US" dirty="0" smtClean="0"/>
              <a:t> *</a:t>
            </a:r>
            <a:r>
              <a:rPr lang="en-US" i="1" dirty="0" smtClean="0"/>
              <a:t>buffer</a:t>
            </a:r>
            <a:r>
              <a:rPr lang="en-US" b="1" dirty="0" smtClean="0"/>
              <a:t>,</a:t>
            </a:r>
            <a:r>
              <a:rPr lang="en-US" dirty="0" smtClean="0"/>
              <a:t> </a:t>
            </a:r>
            <a:r>
              <a:rPr lang="en-US" b="1" dirty="0" err="1" smtClean="0"/>
              <a:t>int</a:t>
            </a:r>
            <a:r>
              <a:rPr lang="en-US" dirty="0" smtClean="0"/>
              <a:t> *</a:t>
            </a:r>
            <a:r>
              <a:rPr lang="en-US" i="1" dirty="0" smtClean="0"/>
              <a:t>size</a:t>
            </a:r>
            <a:r>
              <a:rPr lang="en-US" dirty="0" smtClean="0"/>
              <a:t> </a:t>
            </a:r>
            <a:r>
              <a:rPr lang="en-US" b="1" dirty="0" smtClean="0"/>
              <a:t>);</a:t>
            </a:r>
            <a:r>
              <a:rPr lang="en-US" dirty="0" smtClean="0"/>
              <a:t> </a:t>
            </a:r>
            <a:r>
              <a:rPr lang="en-US" b="1" dirty="0" smtClean="0"/>
              <a:t>Parameters</a:t>
            </a:r>
          </a:p>
          <a:p>
            <a:r>
              <a:rPr lang="en-US" i="1" dirty="0" smtClean="0"/>
              <a:t>buffer</a:t>
            </a:r>
            <a:r>
              <a:rPr lang="en-US" dirty="0" smtClean="0"/>
              <a:t>[out] initial buffer address (choice)</a:t>
            </a:r>
            <a:r>
              <a:rPr lang="en-US" i="1" dirty="0" smtClean="0"/>
              <a:t>size</a:t>
            </a:r>
            <a:r>
              <a:rPr lang="en-US" dirty="0" smtClean="0"/>
              <a:t>[out] buffer size, in bytes (integer)</a:t>
            </a:r>
          </a:p>
          <a:p>
            <a:r>
              <a:rPr lang="en-US" b="1" dirty="0" smtClean="0"/>
              <a:t>Remarks</a:t>
            </a:r>
          </a:p>
          <a:p>
            <a:r>
              <a:rPr lang="en-US" dirty="0" smtClean="0"/>
              <a:t>Detach the buffer currently associated with MPI. The call returns the address and the </a:t>
            </a:r>
          </a:p>
          <a:p>
            <a:r>
              <a:rPr lang="en-US" dirty="0" smtClean="0"/>
              <a:t>size of the detached buffer. This operation will block until all messages currently in the</a:t>
            </a:r>
          </a:p>
          <a:p>
            <a:r>
              <a:rPr lang="en-US" dirty="0" smtClean="0"/>
              <a:t> buffer have been transmitted. Upon return of this function, the user may reuse or </a:t>
            </a:r>
          </a:p>
          <a:p>
            <a:r>
              <a:rPr lang="en-US" dirty="0" err="1" smtClean="0"/>
              <a:t>deallocate</a:t>
            </a:r>
            <a:r>
              <a:rPr lang="en-US" dirty="0" smtClean="0"/>
              <a:t> the space taken by the </a:t>
            </a:r>
            <a:r>
              <a:rPr lang="en-US" dirty="0" err="1" smtClean="0"/>
              <a:t>buffer.The</a:t>
            </a:r>
            <a:r>
              <a:rPr lang="en-US" dirty="0" smtClean="0"/>
              <a:t> reason that </a:t>
            </a:r>
            <a:r>
              <a:rPr lang="en-US" dirty="0" err="1" smtClean="0">
                <a:hlinkClick r:id="rId6"/>
              </a:rPr>
              <a:t>MPI_Buffer_detach</a:t>
            </a:r>
            <a:r>
              <a:rPr lang="en-US" dirty="0" smtClean="0"/>
              <a:t> returns the</a:t>
            </a:r>
          </a:p>
          <a:p>
            <a:r>
              <a:rPr lang="en-US" dirty="0" smtClean="0"/>
              <a:t> address and size of the buffer being detached is to allow nested libraries to replace and</a:t>
            </a:r>
          </a:p>
          <a:p>
            <a:r>
              <a:rPr lang="en-US" dirty="0" smtClean="0"/>
              <a:t> restore the buffer. For example, consider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size, </a:t>
            </a:r>
            <a:r>
              <a:rPr lang="en-US" dirty="0" err="1" smtClean="0"/>
              <a:t>mysize</a:t>
            </a:r>
            <a:r>
              <a:rPr lang="en-US" dirty="0" smtClean="0"/>
              <a:t>, </a:t>
            </a:r>
            <a:r>
              <a:rPr lang="en-US" dirty="0" err="1" smtClean="0"/>
              <a:t>idummy</a:t>
            </a:r>
            <a:r>
              <a:rPr lang="en-US" dirty="0" smtClean="0"/>
              <a:t>; void *</a:t>
            </a:r>
            <a:r>
              <a:rPr lang="en-US" dirty="0" err="1" smtClean="0"/>
              <a:t>ptr</a:t>
            </a:r>
            <a:r>
              <a:rPr lang="en-US" dirty="0" smtClean="0"/>
              <a:t>, *</a:t>
            </a:r>
            <a:r>
              <a:rPr lang="en-US" dirty="0" err="1" smtClean="0"/>
              <a:t>myptr</a:t>
            </a:r>
            <a:r>
              <a:rPr lang="en-US" dirty="0" smtClean="0"/>
              <a:t>, *dummy; </a:t>
            </a:r>
            <a:r>
              <a:rPr lang="en-US" dirty="0" err="1" smtClean="0">
                <a:hlinkClick r:id="rId6"/>
              </a:rPr>
              <a:t>MPI_Buffer_detach</a:t>
            </a:r>
            <a:r>
              <a:rPr lang="en-US" dirty="0" smtClean="0"/>
              <a:t>( &amp;</a:t>
            </a:r>
            <a:r>
              <a:rPr lang="en-US" dirty="0" err="1" smtClean="0"/>
              <a:t>ptr</a:t>
            </a:r>
            <a:r>
              <a:rPr lang="en-US" dirty="0" smtClean="0"/>
              <a:t>, &amp;size ); </a:t>
            </a:r>
          </a:p>
          <a:p>
            <a:r>
              <a:rPr lang="en-US" dirty="0" err="1" smtClean="0">
                <a:hlinkClick r:id="rId4"/>
              </a:rPr>
              <a:t>MPI_Buffer_attach</a:t>
            </a:r>
            <a:r>
              <a:rPr lang="en-US" dirty="0" smtClean="0"/>
              <a:t>( </a:t>
            </a:r>
            <a:r>
              <a:rPr lang="en-US" dirty="0" err="1" smtClean="0"/>
              <a:t>myptr</a:t>
            </a:r>
            <a:r>
              <a:rPr lang="en-US" dirty="0" smtClean="0"/>
              <a:t>, </a:t>
            </a:r>
            <a:r>
              <a:rPr lang="en-US" dirty="0" err="1" smtClean="0"/>
              <a:t>mysize</a:t>
            </a:r>
            <a:r>
              <a:rPr lang="en-US" dirty="0" smtClean="0"/>
              <a:t> ); ... ... library code ... ...</a:t>
            </a:r>
          </a:p>
          <a:p>
            <a:r>
              <a:rPr lang="en-US" dirty="0" smtClean="0"/>
              <a:t> </a:t>
            </a:r>
            <a:r>
              <a:rPr lang="en-US" dirty="0" err="1" smtClean="0">
                <a:hlinkClick r:id="rId6"/>
              </a:rPr>
              <a:t>MPI_Buffer_detach</a:t>
            </a:r>
            <a:r>
              <a:rPr lang="en-US" dirty="0" smtClean="0"/>
              <a:t>( &amp;dummy, &amp;</a:t>
            </a:r>
            <a:r>
              <a:rPr lang="en-US" dirty="0" err="1" smtClean="0"/>
              <a:t>idummy</a:t>
            </a:r>
            <a:r>
              <a:rPr lang="en-US" dirty="0" smtClean="0"/>
              <a:t> ); </a:t>
            </a:r>
            <a:r>
              <a:rPr lang="en-US" dirty="0" err="1" smtClean="0">
                <a:hlinkClick r:id="rId4"/>
              </a:rPr>
              <a:t>MPI_Buffer_attach</a:t>
            </a:r>
            <a:r>
              <a:rPr lang="en-US" dirty="0" smtClean="0"/>
              <a:t>( </a:t>
            </a:r>
            <a:r>
              <a:rPr lang="en-US" dirty="0" err="1" smtClean="0"/>
              <a:t>ptr</a:t>
            </a:r>
            <a:r>
              <a:rPr lang="en-US" dirty="0" smtClean="0"/>
              <a:t>, size ); </a:t>
            </a:r>
          </a:p>
          <a:p>
            <a:r>
              <a:rPr lang="en-US" dirty="0" smtClean="0"/>
              <a:t>This is much like the action of the Unix signal routine and has the same strengths</a:t>
            </a:r>
          </a:p>
          <a:p>
            <a:r>
              <a:rPr lang="en-US" dirty="0" smtClean="0"/>
              <a:t> (it is simple) and weaknesses (it only works for nested usages).</a:t>
            </a:r>
          </a:p>
          <a:p>
            <a:r>
              <a:rPr lang="en-US" dirty="0" smtClean="0"/>
              <a:t>Note that for this approach to work, </a:t>
            </a:r>
            <a:r>
              <a:rPr lang="en-US" dirty="0" err="1" smtClean="0">
                <a:hlinkClick r:id="rId6"/>
              </a:rPr>
              <a:t>MPI_Buffer_detach</a:t>
            </a:r>
            <a:r>
              <a:rPr lang="en-US" dirty="0" smtClean="0"/>
              <a:t> must return MPI_SUCCESS</a:t>
            </a:r>
          </a:p>
          <a:p>
            <a:r>
              <a:rPr lang="en-US" dirty="0" smtClean="0"/>
              <a:t> even when there is no buffer to detach. In that case, it returns a size of zero.</a:t>
            </a:r>
          </a:p>
          <a:p>
            <a:r>
              <a:rPr lang="en-US" dirty="0" smtClean="0"/>
              <a:t> The MPI 1.1 standard for </a:t>
            </a:r>
            <a:r>
              <a:rPr lang="en-US" dirty="0" err="1" smtClean="0"/>
              <a:t>MPI_BUFFER_DETACHcontains</a:t>
            </a:r>
            <a:r>
              <a:rPr lang="en-US" dirty="0" smtClean="0"/>
              <a:t> the text</a:t>
            </a:r>
          </a:p>
          <a:p>
            <a:r>
              <a:rPr lang="en-US" dirty="0" smtClean="0"/>
              <a:t>The statements made in this section describe the behavior of MPI for buffered-mode sends. </a:t>
            </a:r>
          </a:p>
          <a:p>
            <a:r>
              <a:rPr lang="en-US" dirty="0" smtClean="0"/>
              <a:t>When no buffer is currently associated, MPI behaves as if a zero-sized buffer is associated</a:t>
            </a:r>
          </a:p>
          <a:p>
            <a:r>
              <a:rPr lang="en-US" dirty="0" smtClean="0"/>
              <a:t> with the process. This could be read as applying only to the various </a:t>
            </a:r>
            <a:r>
              <a:rPr lang="en-US" dirty="0" err="1" smtClean="0"/>
              <a:t>Bsend</a:t>
            </a:r>
            <a:r>
              <a:rPr lang="en-US" dirty="0" smtClean="0"/>
              <a:t> routines. </a:t>
            </a:r>
          </a:p>
          <a:p>
            <a:r>
              <a:rPr lang="en-US" dirty="0" smtClean="0"/>
              <a:t>This implementation takes the position that this applies </a:t>
            </a:r>
            <a:r>
              <a:rPr lang="en-US" dirty="0" err="1" smtClean="0"/>
              <a:t>toMPI_BUFFER_DETACH</a:t>
            </a:r>
            <a:r>
              <a:rPr lang="en-US" dirty="0" smtClean="0"/>
              <a:t> as well.</a:t>
            </a:r>
          </a:p>
          <a:p>
            <a:r>
              <a:rPr lang="en-US" i="1" dirty="0" smtClean="0"/>
              <a:t>Advice to users.</a:t>
            </a:r>
            <a:endParaRPr lang="en-US" dirty="0" smtClean="0"/>
          </a:p>
          <a:p>
            <a:r>
              <a:rPr lang="en-US" dirty="0" smtClean="0"/>
              <a:t>Even though the C functions </a:t>
            </a:r>
            <a:r>
              <a:rPr lang="en-US" dirty="0" err="1" smtClean="0"/>
              <a:t>MPI_Buffer_attach</a:t>
            </a:r>
            <a:r>
              <a:rPr lang="en-US" dirty="0" smtClean="0"/>
              <a:t> and </a:t>
            </a:r>
            <a:r>
              <a:rPr lang="en-US" dirty="0" err="1" smtClean="0"/>
              <a:t>MPI_Buffer_detach</a:t>
            </a:r>
            <a:r>
              <a:rPr lang="en-US" dirty="0" smtClean="0"/>
              <a:t> both have a first </a:t>
            </a:r>
          </a:p>
          <a:p>
            <a:r>
              <a:rPr lang="en-US" dirty="0" smtClean="0"/>
              <a:t>argument of type void*, these arguments are used differently: A pointer to the buffer is </a:t>
            </a:r>
          </a:p>
          <a:p>
            <a:r>
              <a:rPr lang="en-US" dirty="0" smtClean="0"/>
              <a:t>passed to </a:t>
            </a:r>
            <a:r>
              <a:rPr lang="en-US" dirty="0" err="1" smtClean="0"/>
              <a:t>MPI_Buffer_attach</a:t>
            </a:r>
            <a:r>
              <a:rPr lang="en-US" dirty="0" smtClean="0"/>
              <a:t>; the address of the pointer is passed to </a:t>
            </a:r>
            <a:r>
              <a:rPr lang="en-US" dirty="0" err="1" smtClean="0"/>
              <a:t>MPI_Buffer_detach</a:t>
            </a:r>
            <a:r>
              <a:rPr lang="en-US" smtClean="0"/>
              <a:t>, </a:t>
            </a:r>
          </a:p>
          <a:p>
            <a:r>
              <a:rPr lang="en-US" smtClean="0"/>
              <a:t>so </a:t>
            </a:r>
            <a:r>
              <a:rPr lang="en-US" dirty="0" smtClean="0"/>
              <a:t>that this call can return the pointer value. </a:t>
            </a:r>
          </a:p>
          <a:p>
            <a:endParaRPr lang="en-US" dirty="0" smtClean="0">
              <a:latin typeface="Times New Roman" pitchFamily="-112" charset="0"/>
            </a:endParaRPr>
          </a:p>
          <a:p>
            <a:endParaRPr lang="en-US" dirty="0" smtClean="0">
              <a:latin typeface="Times New Roman" pitchFamily="-112" charset="0"/>
            </a:endParaRPr>
          </a:p>
          <a:p>
            <a:endParaRPr lang="en-US" dirty="0" smtClean="0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350" algn="l"/>
                <a:tab pos="1828698" algn="l"/>
                <a:tab pos="2743048" algn="l"/>
                <a:tab pos="3657398" algn="l"/>
                <a:tab pos="4571748" algn="l"/>
                <a:tab pos="5486096" algn="l"/>
                <a:tab pos="6400446" algn="l"/>
                <a:tab pos="7314796" algn="l"/>
                <a:tab pos="8229144" algn="l"/>
                <a:tab pos="9143494" algn="l"/>
                <a:tab pos="10057844" algn="l"/>
              </a:tabLst>
            </a:pPr>
            <a:fld id="{AA6DF016-11E9-41BC-8F10-022A879A5A6C}" type="slidenum">
              <a:rPr lang="en-US"/>
              <a:pPr>
                <a:tabLst>
                  <a:tab pos="0" algn="l"/>
                  <a:tab pos="914350" algn="l"/>
                  <a:tab pos="1828698" algn="l"/>
                  <a:tab pos="2743048" algn="l"/>
                  <a:tab pos="3657398" algn="l"/>
                  <a:tab pos="4571748" algn="l"/>
                  <a:tab pos="5486096" algn="l"/>
                  <a:tab pos="6400446" algn="l"/>
                  <a:tab pos="7314796" algn="l"/>
                  <a:tab pos="8229144" algn="l"/>
                  <a:tab pos="9143494" algn="l"/>
                  <a:tab pos="10057844" algn="l"/>
                </a:tabLst>
              </a:pPr>
              <a:t>17</a:t>
            </a:fld>
            <a:endParaRPr lang="en-US" dirty="0"/>
          </a:p>
        </p:txBody>
      </p:sp>
      <p:sp>
        <p:nvSpPr>
          <p:cNvPr id="98307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44" tIns="45723" rIns="91444" bIns="45723" anchor="ctr"/>
          <a:lstStyle/>
          <a:p>
            <a:endParaRPr lang="en-US"/>
          </a:p>
        </p:txBody>
      </p:sp>
      <p:sp>
        <p:nvSpPr>
          <p:cNvPr id="98308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6"/>
            <a:ext cx="5141912" cy="4278313"/>
          </a:xfrm>
          <a:noFill/>
          <a:ln/>
        </p:spPr>
        <p:txBody>
          <a:bodyPr wrap="none" anchor="ctr"/>
          <a:lstStyle/>
          <a:p>
            <a:r>
              <a:rPr lang="en-US" dirty="0" smtClean="0">
                <a:latin typeface="Times New Roman" pitchFamily="-112" charset="0"/>
              </a:rPr>
              <a:t>https://computing.llnl.gov/tutorials/mpi/</a:t>
            </a:r>
          </a:p>
          <a:p>
            <a:r>
              <a:rPr lang="en-US" dirty="0" smtClean="0">
                <a:latin typeface="Times New Roman" pitchFamily="-112" charset="0"/>
              </a:rPr>
              <a:t>http://www.mpi-forum.org/docs/mpi-11-html/node42.html#node42</a:t>
            </a:r>
          </a:p>
          <a:p>
            <a:endParaRPr lang="en-US" dirty="0" smtClean="0">
              <a:latin typeface="Times New Roman" pitchFamily="-112" charset="0"/>
            </a:endParaRPr>
          </a:p>
          <a:p>
            <a:r>
              <a:rPr lang="en-US" dirty="0" smtClean="0"/>
              <a:t>There is a wide spectrum of possible implementations of buffered communication:</a:t>
            </a:r>
          </a:p>
          <a:p>
            <a:r>
              <a:rPr lang="en-US" dirty="0" smtClean="0"/>
              <a:t> buffering can be done at sender, at receiver, or both; buffers can be dedicated to</a:t>
            </a:r>
          </a:p>
          <a:p>
            <a:r>
              <a:rPr lang="en-US" dirty="0" smtClean="0"/>
              <a:t>one sender-receiver pair, or be shared by all communications; buffering can be done</a:t>
            </a:r>
          </a:p>
          <a:p>
            <a:r>
              <a:rPr lang="en-US" dirty="0" smtClean="0"/>
              <a:t>in real or in virtual memory; it can use dedicated memory, or memory shared by other</a:t>
            </a:r>
          </a:p>
          <a:p>
            <a:r>
              <a:rPr lang="en-US" dirty="0" smtClean="0"/>
              <a:t>processes; buffer space may be allocated statically or be changed dynamically; etc. </a:t>
            </a:r>
          </a:p>
          <a:p>
            <a:r>
              <a:rPr lang="en-US" dirty="0" smtClean="0"/>
              <a:t>It does not seem feasible to provide a portable mechanism for querying or controlling</a:t>
            </a:r>
          </a:p>
          <a:p>
            <a:r>
              <a:rPr lang="en-US" dirty="0" smtClean="0"/>
              <a:t> buffering that would be compatible with all these choices, yet provide meaningful information. </a:t>
            </a:r>
            <a:endParaRPr lang="en-US" dirty="0" smtClean="0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350" algn="l"/>
                <a:tab pos="1828698" algn="l"/>
                <a:tab pos="2743048" algn="l"/>
                <a:tab pos="3657398" algn="l"/>
                <a:tab pos="4571748" algn="l"/>
                <a:tab pos="5486096" algn="l"/>
                <a:tab pos="6400446" algn="l"/>
                <a:tab pos="7314796" algn="l"/>
                <a:tab pos="8229144" algn="l"/>
                <a:tab pos="9143494" algn="l"/>
                <a:tab pos="10057844" algn="l"/>
              </a:tabLst>
            </a:pPr>
            <a:fld id="{AA6DF016-11E9-41BC-8F10-022A879A5A6C}" type="slidenum">
              <a:rPr lang="en-US"/>
              <a:pPr>
                <a:tabLst>
                  <a:tab pos="0" algn="l"/>
                  <a:tab pos="914350" algn="l"/>
                  <a:tab pos="1828698" algn="l"/>
                  <a:tab pos="2743048" algn="l"/>
                  <a:tab pos="3657398" algn="l"/>
                  <a:tab pos="4571748" algn="l"/>
                  <a:tab pos="5486096" algn="l"/>
                  <a:tab pos="6400446" algn="l"/>
                  <a:tab pos="7314796" algn="l"/>
                  <a:tab pos="8229144" algn="l"/>
                  <a:tab pos="9143494" algn="l"/>
                  <a:tab pos="10057844" algn="l"/>
                </a:tabLst>
              </a:pPr>
              <a:t>18</a:t>
            </a:fld>
            <a:endParaRPr lang="en-US" dirty="0"/>
          </a:p>
        </p:txBody>
      </p:sp>
      <p:sp>
        <p:nvSpPr>
          <p:cNvPr id="98307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44" tIns="45723" rIns="91444" bIns="45723" anchor="ctr"/>
          <a:lstStyle/>
          <a:p>
            <a:endParaRPr lang="en-US"/>
          </a:p>
        </p:txBody>
      </p:sp>
      <p:sp>
        <p:nvSpPr>
          <p:cNvPr id="98308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6"/>
            <a:ext cx="5141912" cy="4278313"/>
          </a:xfrm>
          <a:noFill/>
          <a:ln/>
        </p:spPr>
        <p:txBody>
          <a:bodyPr wrap="none" anchor="ctr"/>
          <a:lstStyle/>
          <a:p>
            <a:r>
              <a:rPr lang="en-US" dirty="0" smtClean="0">
                <a:latin typeface="Times New Roman" pitchFamily="-112" charset="0"/>
              </a:rPr>
              <a:t>https://computing.llnl.gov/tutorials/mpi/</a:t>
            </a:r>
          </a:p>
          <a:p>
            <a:r>
              <a:rPr lang="en-US" dirty="0" smtClean="0">
                <a:latin typeface="Times New Roman" pitchFamily="-112" charset="0"/>
              </a:rPr>
              <a:t>http://www.mpi-forum.org/docs/mpi-11-html/node42.html#node42</a:t>
            </a:r>
          </a:p>
          <a:p>
            <a:endParaRPr lang="en-US" dirty="0" smtClean="0">
              <a:latin typeface="Times New Roman" pitchFamily="-112" charset="0"/>
            </a:endParaRPr>
          </a:p>
          <a:p>
            <a:r>
              <a:rPr lang="en-US" dirty="0" smtClean="0"/>
              <a:t>There is a wide spectrum of possible implementations of buffered communication: buffering can be done at sender, at receiver, or both; buffers can be dedicated to one sender-receiver pair, or be shared by all communications; buffering can be done in real or in virtual memory; it can use dedicated memory, or memory shared by other processes; buffer space may be allocated statically or be changed dynamically; etc. It does not seem feasible to provide a portable mechanism for querying or controlling buffering that would be compatible with all these choices, yet provide meaningful information. (</a:t>
            </a:r>
            <a:r>
              <a:rPr lang="en-US" i="1" dirty="0" smtClean="0"/>
              <a:t> End of rationale.</a:t>
            </a:r>
            <a:r>
              <a:rPr lang="en-US" dirty="0" smtClean="0"/>
              <a:t>) </a:t>
            </a:r>
            <a:endParaRPr lang="en-US" dirty="0" smtClean="0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350" algn="l"/>
                <a:tab pos="1828698" algn="l"/>
                <a:tab pos="2743048" algn="l"/>
                <a:tab pos="3657398" algn="l"/>
                <a:tab pos="4571748" algn="l"/>
                <a:tab pos="5486096" algn="l"/>
                <a:tab pos="6400446" algn="l"/>
                <a:tab pos="7314796" algn="l"/>
                <a:tab pos="8229144" algn="l"/>
                <a:tab pos="9143494" algn="l"/>
                <a:tab pos="10057844" algn="l"/>
              </a:tabLst>
            </a:pPr>
            <a:fld id="{AA6DF016-11E9-41BC-8F10-022A879A5A6C}" type="slidenum">
              <a:rPr lang="en-US"/>
              <a:pPr>
                <a:tabLst>
                  <a:tab pos="0" algn="l"/>
                  <a:tab pos="914350" algn="l"/>
                  <a:tab pos="1828698" algn="l"/>
                  <a:tab pos="2743048" algn="l"/>
                  <a:tab pos="3657398" algn="l"/>
                  <a:tab pos="4571748" algn="l"/>
                  <a:tab pos="5486096" algn="l"/>
                  <a:tab pos="6400446" algn="l"/>
                  <a:tab pos="7314796" algn="l"/>
                  <a:tab pos="8229144" algn="l"/>
                  <a:tab pos="9143494" algn="l"/>
                  <a:tab pos="10057844" algn="l"/>
                </a:tabLst>
              </a:pPr>
              <a:t>19</a:t>
            </a:fld>
            <a:endParaRPr lang="en-US" dirty="0"/>
          </a:p>
        </p:txBody>
      </p:sp>
      <p:sp>
        <p:nvSpPr>
          <p:cNvPr id="98307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44" tIns="45723" rIns="91444" bIns="45723" anchor="ctr"/>
          <a:lstStyle/>
          <a:p>
            <a:endParaRPr lang="en-US"/>
          </a:p>
        </p:txBody>
      </p:sp>
      <p:sp>
        <p:nvSpPr>
          <p:cNvPr id="98308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6"/>
            <a:ext cx="5141912" cy="4278313"/>
          </a:xfrm>
          <a:noFill/>
          <a:ln/>
        </p:spPr>
        <p:txBody>
          <a:bodyPr wrap="none" anchor="ctr"/>
          <a:lstStyle/>
          <a:p>
            <a:r>
              <a:rPr lang="en-US" dirty="0" smtClean="0">
                <a:latin typeface="Times New Roman" pitchFamily="-112" charset="0"/>
              </a:rPr>
              <a:t>http://www.mcs.anl.gov/research/projects/mpi/tutorial/gropp/node50.html</a:t>
            </a:r>
          </a:p>
          <a:p>
            <a:endParaRPr lang="en-US" dirty="0" smtClean="0">
              <a:latin typeface="Times New Roman" pitchFamily="-112" charset="0"/>
            </a:endParaRPr>
          </a:p>
          <a:p>
            <a:r>
              <a:rPr lang="en-US" dirty="0" smtClean="0">
                <a:latin typeface="Times New Roman" pitchFamily="-112" charset="0"/>
              </a:rPr>
              <a:t>Great examples: http://www.mpi-forum.org/docs/mpi-11-html/node61.html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350" algn="l"/>
                <a:tab pos="1828698" algn="l"/>
                <a:tab pos="2743048" algn="l"/>
                <a:tab pos="3657398" algn="l"/>
                <a:tab pos="4571748" algn="l"/>
                <a:tab pos="5486096" algn="l"/>
                <a:tab pos="6400446" algn="l"/>
                <a:tab pos="7314796" algn="l"/>
                <a:tab pos="8229144" algn="l"/>
                <a:tab pos="9143494" algn="l"/>
                <a:tab pos="10057844" algn="l"/>
              </a:tabLst>
            </a:pPr>
            <a:fld id="{AA6DF016-11E9-41BC-8F10-022A879A5A6C}" type="slidenum">
              <a:rPr lang="en-US"/>
              <a:pPr>
                <a:tabLst>
                  <a:tab pos="0" algn="l"/>
                  <a:tab pos="914350" algn="l"/>
                  <a:tab pos="1828698" algn="l"/>
                  <a:tab pos="2743048" algn="l"/>
                  <a:tab pos="3657398" algn="l"/>
                  <a:tab pos="4571748" algn="l"/>
                  <a:tab pos="5486096" algn="l"/>
                  <a:tab pos="6400446" algn="l"/>
                  <a:tab pos="7314796" algn="l"/>
                  <a:tab pos="8229144" algn="l"/>
                  <a:tab pos="9143494" algn="l"/>
                  <a:tab pos="10057844" algn="l"/>
                </a:tabLst>
              </a:pPr>
              <a:t>20</a:t>
            </a:fld>
            <a:endParaRPr lang="en-US" dirty="0"/>
          </a:p>
        </p:txBody>
      </p:sp>
      <p:sp>
        <p:nvSpPr>
          <p:cNvPr id="98307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44" tIns="45723" rIns="91444" bIns="45723" anchor="ctr"/>
          <a:lstStyle/>
          <a:p>
            <a:endParaRPr lang="en-US"/>
          </a:p>
        </p:txBody>
      </p:sp>
      <p:sp>
        <p:nvSpPr>
          <p:cNvPr id="98308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6"/>
            <a:ext cx="5141912" cy="4278313"/>
          </a:xfrm>
          <a:noFill/>
          <a:ln/>
        </p:spPr>
        <p:txBody>
          <a:bodyPr wrap="none" anchor="ctr"/>
          <a:lstStyle/>
          <a:p>
            <a:r>
              <a:rPr lang="en-US" dirty="0" smtClean="0">
                <a:latin typeface="Times New Roman" pitchFamily="-112" charset="0"/>
              </a:rPr>
              <a:t>https://computing.llnl.gov/tutorials/mpi/</a:t>
            </a:r>
          </a:p>
          <a:p>
            <a:r>
              <a:rPr lang="en-US" dirty="0" smtClean="0">
                <a:latin typeface="Times New Roman" pitchFamily="-112" charset="0"/>
              </a:rPr>
              <a:t>http://www.mpi-forum.org/docs/mpi-11-html/node42.html#node42</a:t>
            </a:r>
          </a:p>
          <a:p>
            <a:endParaRPr lang="en-US" dirty="0" smtClean="0">
              <a:latin typeface="Times New Roman" pitchFamily="-112" charset="0"/>
            </a:endParaRPr>
          </a:p>
          <a:p>
            <a:r>
              <a:rPr lang="en-US" dirty="0" smtClean="0"/>
              <a:t>There is a wide spectrum of possible implementations of buffered communication: buffering can be done at sender, at receiver, or both; buffers can be dedicated to one sender-receiver pair, or be shared by all communications; buffering can be done in real or in virtual memory; it can use dedicated memory, or memory shared by other processes; buffer space may be allocated statically or be changed dynamically; etc. It does not seem feasible to provide a portable mechanism for querying or controlling buffering that would be compatible with all these choices, yet provide meaningful information. (</a:t>
            </a:r>
            <a:r>
              <a:rPr lang="en-US" i="1" dirty="0" smtClean="0"/>
              <a:t> End of rationale.</a:t>
            </a:r>
            <a:r>
              <a:rPr lang="en-US" dirty="0" smtClean="0"/>
              <a:t>) </a:t>
            </a:r>
            <a:endParaRPr lang="en-US" dirty="0" smtClean="0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7D93CA-3528-4BCC-A782-F2F29C1C67B9}" type="slidenum">
              <a:rPr lang="en-US"/>
              <a:pPr/>
              <a:t>2</a:t>
            </a:fld>
            <a:endParaRPr lang="en-US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31774">
              <a:defRPr/>
            </a:pPr>
            <a:r>
              <a:rPr lang="en-US" dirty="0" smtClean="0"/>
              <a:t>http://www.pdc.kth.se/training/Tutor/MPI/Pt2pt.Fortran/index-frame.html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89D60-6F87-492C-BE3C-73C80457F94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http://www.mpi-forum.org/docs/mpi-11-html/node44.html#Node44</a:t>
            </a:r>
          </a:p>
          <a:p>
            <a:pPr defTabSz="931774">
              <a:defRPr/>
            </a:pPr>
            <a:r>
              <a:rPr lang="en-US" dirty="0" smtClean="0"/>
              <a:t>http://www.pdc.kth.se/training/Tutor/MPI/Pt2pt.Fortran/index-frame.html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89D60-6F87-492C-BE3C-73C80457F94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7D93CA-3528-4BCC-A782-F2F29C1C67B9}" type="slidenum">
              <a:rPr lang="en-US"/>
              <a:pPr/>
              <a:t>3</a:t>
            </a:fld>
            <a:endParaRPr lang="en-US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8D1A23-5A56-46AF-B1FF-F62C8F9F5D8B}" type="slidenum">
              <a:rPr lang="en-US"/>
              <a:pPr/>
              <a:t>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special value MPI_PROC_NULL can be used MPI_PROC_NULL instead of a rank wherever a source or a destination argument is required in a communication function. A communication with process MPI_PROC_NULL has no effect. A send to MPI_PROC_NULL succeeds and returns as soon as possible. A receive from MPI_PROC_NULL succeeds and returns as soon as possible with no modifications to the receive buffer. When a receive with source = MPI_PROC_NULL is executed then the status object returns source = MPI_PROC_NULL, tag = MPI_ANY_TAG and count = 0.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739B37-4681-4091-912E-8D3FA06B2797}" type="slidenum">
              <a:rPr lang="en-US"/>
              <a:pPr/>
              <a:t>5</a:t>
            </a:fld>
            <a:endParaRPr lang="en-US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access information</a:t>
            </a:r>
            <a:r>
              <a:rPr lang="en-US" baseline="0" dirty="0" smtClean="0"/>
              <a:t>:  C </a:t>
            </a:r>
            <a:r>
              <a:rPr lang="en-US" baseline="0" dirty="0" err="1" smtClean="0"/>
              <a:t>status.MPI_SOURCE</a:t>
            </a:r>
            <a:r>
              <a:rPr lang="en-US" baseline="0" dirty="0" smtClean="0"/>
              <a:t>  </a:t>
            </a:r>
          </a:p>
          <a:p>
            <a:r>
              <a:rPr lang="en-US" baseline="0" dirty="0" smtClean="0"/>
              <a:t>Function in Fortran,  Careful, status returns an integer!!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4A2D9-9E61-47CF-983D-0902CFF15853}" type="slidenum">
              <a:rPr lang="en-US"/>
              <a:pPr/>
              <a:t>6</a:t>
            </a:fld>
            <a:endParaRPr lang="en-US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89D60-6F87-492C-BE3C-73C80457F94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52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350" algn="l"/>
                <a:tab pos="1828698" algn="l"/>
                <a:tab pos="2743048" algn="l"/>
                <a:tab pos="3657398" algn="l"/>
                <a:tab pos="4571748" algn="l"/>
                <a:tab pos="5486096" algn="l"/>
                <a:tab pos="6400446" algn="l"/>
                <a:tab pos="7314796" algn="l"/>
                <a:tab pos="8229144" algn="l"/>
                <a:tab pos="9143494" algn="l"/>
                <a:tab pos="10057844" algn="l"/>
              </a:tabLst>
            </a:pPr>
            <a:fld id="{AA6DF016-11E9-41BC-8F10-022A879A5A6C}" type="slidenum">
              <a:rPr lang="en-US"/>
              <a:pPr>
                <a:tabLst>
                  <a:tab pos="0" algn="l"/>
                  <a:tab pos="914350" algn="l"/>
                  <a:tab pos="1828698" algn="l"/>
                  <a:tab pos="2743048" algn="l"/>
                  <a:tab pos="3657398" algn="l"/>
                  <a:tab pos="4571748" algn="l"/>
                  <a:tab pos="5486096" algn="l"/>
                  <a:tab pos="6400446" algn="l"/>
                  <a:tab pos="7314796" algn="l"/>
                  <a:tab pos="8229144" algn="l"/>
                  <a:tab pos="9143494" algn="l"/>
                  <a:tab pos="10057844" algn="l"/>
                </a:tabLst>
              </a:pPr>
              <a:t>8</a:t>
            </a:fld>
            <a:endParaRPr lang="en-US" dirty="0"/>
          </a:p>
        </p:txBody>
      </p:sp>
      <p:sp>
        <p:nvSpPr>
          <p:cNvPr id="98307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44" tIns="45723" rIns="91444" bIns="45723" anchor="ctr"/>
          <a:lstStyle/>
          <a:p>
            <a:endParaRPr lang="en-US"/>
          </a:p>
        </p:txBody>
      </p:sp>
      <p:sp>
        <p:nvSpPr>
          <p:cNvPr id="98308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6"/>
            <a:ext cx="5141912" cy="4278313"/>
          </a:xfrm>
          <a:noFill/>
          <a:ln/>
        </p:spPr>
        <p:txBody>
          <a:bodyPr wrap="none" anchor="ctr"/>
          <a:lstStyle/>
          <a:p>
            <a:r>
              <a:rPr lang="en-US" dirty="0" smtClean="0">
                <a:latin typeface="Times New Roman" pitchFamily="-112" charset="0"/>
              </a:rPr>
              <a:t>http://www.mcs.anl.gov/research/projects/mpi/tutorial/gropp/node50.html</a:t>
            </a:r>
          </a:p>
          <a:p>
            <a:endParaRPr lang="en-US" dirty="0" smtClean="0">
              <a:latin typeface="Times New Roman" pitchFamily="-112" charset="0"/>
            </a:endParaRPr>
          </a:p>
          <a:p>
            <a:r>
              <a:rPr lang="en-US" dirty="0" smtClean="0">
                <a:latin typeface="Times New Roman" pitchFamily="-112" charset="0"/>
              </a:rPr>
              <a:t>Great examples: http://www.mpi-forum.org/docs/mpi-11-html/node61.html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350" algn="l"/>
                <a:tab pos="1828698" algn="l"/>
                <a:tab pos="2743048" algn="l"/>
                <a:tab pos="3657398" algn="l"/>
                <a:tab pos="4571748" algn="l"/>
                <a:tab pos="5486096" algn="l"/>
                <a:tab pos="6400446" algn="l"/>
                <a:tab pos="7314796" algn="l"/>
                <a:tab pos="8229144" algn="l"/>
                <a:tab pos="9143494" algn="l"/>
                <a:tab pos="10057844" algn="l"/>
              </a:tabLst>
            </a:pPr>
            <a:fld id="{AA6DF016-11E9-41BC-8F10-022A879A5A6C}" type="slidenum">
              <a:rPr lang="en-US"/>
              <a:pPr>
                <a:tabLst>
                  <a:tab pos="0" algn="l"/>
                  <a:tab pos="914350" algn="l"/>
                  <a:tab pos="1828698" algn="l"/>
                  <a:tab pos="2743048" algn="l"/>
                  <a:tab pos="3657398" algn="l"/>
                  <a:tab pos="4571748" algn="l"/>
                  <a:tab pos="5486096" algn="l"/>
                  <a:tab pos="6400446" algn="l"/>
                  <a:tab pos="7314796" algn="l"/>
                  <a:tab pos="8229144" algn="l"/>
                  <a:tab pos="9143494" algn="l"/>
                  <a:tab pos="10057844" algn="l"/>
                </a:tabLst>
              </a:pPr>
              <a:t>9</a:t>
            </a:fld>
            <a:endParaRPr lang="en-US" dirty="0"/>
          </a:p>
        </p:txBody>
      </p:sp>
      <p:sp>
        <p:nvSpPr>
          <p:cNvPr id="98307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44" tIns="45723" rIns="91444" bIns="45723" anchor="ctr"/>
          <a:lstStyle/>
          <a:p>
            <a:endParaRPr lang="en-US"/>
          </a:p>
        </p:txBody>
      </p:sp>
      <p:sp>
        <p:nvSpPr>
          <p:cNvPr id="98308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6"/>
            <a:ext cx="5141912" cy="4278313"/>
          </a:xfrm>
          <a:noFill/>
          <a:ln/>
        </p:spPr>
        <p:txBody>
          <a:bodyPr wrap="none" anchor="ctr"/>
          <a:lstStyle/>
          <a:p>
            <a:r>
              <a:rPr lang="en-US" dirty="0" smtClean="0">
                <a:latin typeface="Times New Roman" pitchFamily="-112" charset="0"/>
              </a:rPr>
              <a:t>https://computing.llnl.gov/tutorials/mpi/</a:t>
            </a:r>
          </a:p>
          <a:p>
            <a:r>
              <a:rPr lang="en-US" dirty="0" smtClean="0">
                <a:latin typeface="Times New Roman" pitchFamily="-112" charset="0"/>
              </a:rPr>
              <a:t>http://www.mpi-forum.org/docs/mpi-11-html/node42.html#node42</a:t>
            </a:r>
          </a:p>
          <a:p>
            <a:endParaRPr lang="en-US" dirty="0" smtClean="0">
              <a:latin typeface="Times New Roman" pitchFamily="-112" charset="0"/>
            </a:endParaRPr>
          </a:p>
          <a:p>
            <a:r>
              <a:rPr lang="en-US" dirty="0" smtClean="0"/>
              <a:t>There is a wide spectrum of possible implementations of buffered communication: buffering can be done at sender, at receiver, or both; buffers can be dedicated to one sender-receiver pair, or be shared by all communications; buffering can be done in real or in virtual memory; it can use dedicated memory, or memory shared by other processes; buffer space may be allocated statically or be changed dynamically; etc. It does not seem feasible to provide a portable mechanism for querying or controlling buffering that would be compatible with all these choices, yet provide meaningful information. (</a:t>
            </a:r>
            <a:r>
              <a:rPr lang="en-US" i="1" dirty="0" smtClean="0"/>
              <a:t> End of rationale.</a:t>
            </a:r>
            <a:r>
              <a:rPr lang="en-US" dirty="0" smtClean="0"/>
              <a:t>) </a:t>
            </a:r>
            <a:endParaRPr lang="en-US" dirty="0" smtClean="0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 descr="Picture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06597"/>
            <a:ext cx="9144000" cy="651403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295400" y="6340475"/>
            <a:ext cx="2133600" cy="365125"/>
          </a:xfrm>
        </p:spPr>
        <p:txBody>
          <a:bodyPr/>
          <a:lstStyle/>
          <a:p>
            <a:fld id="{A2C958B0-03CE-47CA-95E6-8F86D66ED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95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95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295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295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95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 descr="Picture1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6206597"/>
            <a:ext cx="9144000" cy="65140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2954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958B0-03CE-47CA-95E6-8F86D66ED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667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Parallel Computing for</a:t>
            </a:r>
            <a:br>
              <a:rPr lang="en-US" sz="3200" dirty="0" smtClean="0"/>
            </a:br>
            <a:r>
              <a:rPr lang="en-US" sz="3200" dirty="0" smtClean="0"/>
              <a:t>Science &amp; Engineering</a:t>
            </a:r>
            <a:br>
              <a:rPr lang="en-US" sz="3200" dirty="0" smtClean="0"/>
            </a:br>
            <a:r>
              <a:rPr lang="en-US" sz="3200" dirty="0" smtClean="0"/>
              <a:t>Spring 2013:</a:t>
            </a:r>
            <a:br>
              <a:rPr lang="en-US" sz="3200" dirty="0" smtClean="0"/>
            </a:br>
            <a:r>
              <a:rPr lang="en-US" sz="3200" dirty="0" smtClean="0"/>
              <a:t>MPI point-to-point 2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Instructors:</a:t>
            </a:r>
          </a:p>
          <a:p>
            <a:r>
              <a:rPr lang="en-US" sz="2400" dirty="0"/>
              <a:t>Victor Eijkhout, Research Scientist, TACC</a:t>
            </a:r>
          </a:p>
          <a:p>
            <a:r>
              <a:rPr lang="en-US" sz="2400" dirty="0" smtClean="0"/>
              <a:t>Kent Milfeld, Research Associate, TACC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94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 err="1"/>
              <a:t>MPI_Test</a:t>
            </a:r>
            <a:endParaRPr lang="en-US" altLang="en-US" dirty="0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altLang="en-US" dirty="0" smtClean="0"/>
              <a:t>Value of flags signifies whether a message has been delivered</a:t>
            </a:r>
          </a:p>
          <a:p>
            <a:r>
              <a:rPr lang="en-US" altLang="en-US" dirty="0" smtClean="0"/>
              <a:t>Similar </a:t>
            </a:r>
            <a:r>
              <a:rPr lang="en-US" altLang="en-US" dirty="0"/>
              <a:t>to </a:t>
            </a:r>
            <a:r>
              <a:rPr lang="en-US" altLang="en-US" sz="2400" b="1" dirty="0" err="1">
                <a:latin typeface="Courier New" pitchFamily="49" charset="0"/>
              </a:rPr>
              <a:t>MPI_Wait</a:t>
            </a:r>
            <a:r>
              <a:rPr lang="en-US" altLang="en-US" dirty="0"/>
              <a:t>, but does not block</a:t>
            </a:r>
          </a:p>
          <a:p>
            <a:r>
              <a:rPr lang="en-US" altLang="en-US" dirty="0" smtClean="0"/>
              <a:t>C </a:t>
            </a:r>
            <a:endParaRPr lang="en-US" altLang="en-US" dirty="0"/>
          </a:p>
          <a:p>
            <a:pPr lvl="1">
              <a:buFont typeface="Wingdings" pitchFamily="2" charset="2"/>
              <a:buNone/>
            </a:pPr>
            <a:r>
              <a:rPr lang="en-US" altLang="en-US" sz="2000" b="1" dirty="0" err="1">
                <a:latin typeface="Courier New" pitchFamily="49" charset="0"/>
              </a:rPr>
              <a:t>int</a:t>
            </a:r>
            <a:r>
              <a:rPr lang="en-US" altLang="en-US" sz="2000" b="1" dirty="0">
                <a:latin typeface="Courier New" pitchFamily="49" charset="0"/>
              </a:rPr>
              <a:t> flag;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 b="1" dirty="0" err="1">
                <a:latin typeface="Courier New" pitchFamily="49" charset="0"/>
              </a:rPr>
              <a:t>ierr</a:t>
            </a:r>
            <a:r>
              <a:rPr lang="en-US" altLang="en-US" sz="2000" b="1" dirty="0">
                <a:latin typeface="Courier New" pitchFamily="49" charset="0"/>
              </a:rPr>
              <a:t>=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itchFamily="49" charset="0"/>
              </a:rPr>
              <a:t>MPI_Test</a:t>
            </a:r>
            <a:r>
              <a:rPr lang="en-US" altLang="en-US" sz="2000" b="1" dirty="0">
                <a:latin typeface="Courier New" pitchFamily="49" charset="0"/>
              </a:rPr>
              <a:t>(&amp;request</a:t>
            </a:r>
            <a:r>
              <a:rPr lang="en-US" altLang="en-US" sz="2000" b="1" dirty="0" smtClean="0">
                <a:latin typeface="Courier New" pitchFamily="49" charset="0"/>
              </a:rPr>
              <a:t>, &amp;</a:t>
            </a:r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</a:rPr>
              <a:t>flag</a:t>
            </a:r>
            <a:r>
              <a:rPr lang="en-US" altLang="en-US" sz="2000" b="1" dirty="0">
                <a:latin typeface="Courier New" pitchFamily="49" charset="0"/>
              </a:rPr>
              <a:t>, &amp;status);</a:t>
            </a:r>
            <a:endParaRPr lang="en-US" altLang="en-US" sz="2000" dirty="0">
              <a:latin typeface="Courier New" pitchFamily="49" charset="0"/>
            </a:endParaRPr>
          </a:p>
          <a:p>
            <a:r>
              <a:rPr lang="en-US" altLang="en-US" dirty="0"/>
              <a:t>Fortran 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 b="1" dirty="0" smtClean="0">
                <a:latin typeface="Courier New" pitchFamily="49" charset="0"/>
              </a:rPr>
              <a:t>logical flag</a:t>
            </a:r>
            <a:endParaRPr lang="en-US" altLang="en-US" sz="2000" b="1" dirty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 sz="2000" b="1" dirty="0" smtClean="0">
                <a:latin typeface="Courier New" pitchFamily="49" charset="0"/>
              </a:rPr>
              <a:t>call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itchFamily="49" charset="0"/>
              </a:rPr>
              <a:t>MPI_Test</a:t>
            </a:r>
            <a:r>
              <a:rPr lang="en-US" altLang="en-US" sz="2000" b="1" dirty="0" smtClean="0">
                <a:latin typeface="Courier New" pitchFamily="49" charset="0"/>
              </a:rPr>
              <a:t>(  request</a:t>
            </a:r>
            <a:r>
              <a:rPr lang="en-US" altLang="en-US" sz="2000" b="1" dirty="0">
                <a:latin typeface="Courier New" pitchFamily="49" charset="0"/>
              </a:rPr>
              <a:t>, </a:t>
            </a:r>
            <a:r>
              <a:rPr lang="en-US" altLang="en-US" sz="2000" b="1" dirty="0" smtClean="0">
                <a:latin typeface="Courier New" pitchFamily="49" charset="0"/>
              </a:rPr>
              <a:t> 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</a:rPr>
              <a:t>flag</a:t>
            </a:r>
            <a:r>
              <a:rPr lang="en-US" altLang="en-US" sz="2000" b="1" dirty="0">
                <a:latin typeface="Courier New" pitchFamily="49" charset="0"/>
              </a:rPr>
              <a:t>, </a:t>
            </a:r>
            <a:r>
              <a:rPr lang="en-US" altLang="en-US" sz="2000" b="1" dirty="0" smtClean="0">
                <a:latin typeface="Courier New" pitchFamily="49" charset="0"/>
              </a:rPr>
              <a:t> status</a:t>
            </a:r>
            <a:r>
              <a:rPr lang="en-US" altLang="en-US" sz="2000" b="1" dirty="0">
                <a:latin typeface="Courier New" pitchFamily="49" charset="0"/>
              </a:rPr>
              <a:t>, </a:t>
            </a:r>
            <a:r>
              <a:rPr lang="en-US" altLang="en-US" sz="2000" b="1" dirty="0" err="1">
                <a:latin typeface="Courier New" pitchFamily="49" charset="0"/>
              </a:rPr>
              <a:t>ierr</a:t>
            </a:r>
            <a:r>
              <a:rPr lang="en-US" altLang="en-US" sz="2000" b="1" dirty="0">
                <a:latin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MPI_Cancel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r>
              <a:rPr lang="en-US" dirty="0" smtClean="0"/>
              <a:t>Cancel a pending non-blocking send or receive</a:t>
            </a:r>
          </a:p>
          <a:p>
            <a:r>
              <a:rPr lang="en-US" altLang="en-US" dirty="0" smtClean="0"/>
              <a:t>C 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 b="1" dirty="0" err="1" smtClean="0">
                <a:latin typeface="Courier New" pitchFamily="49" charset="0"/>
              </a:rPr>
              <a:t>MPI_Request</a:t>
            </a:r>
            <a:r>
              <a:rPr lang="en-US" altLang="en-US" sz="2000" b="1" dirty="0" smtClean="0">
                <a:latin typeface="Courier New" pitchFamily="49" charset="0"/>
              </a:rPr>
              <a:t> request;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 b="1" dirty="0" err="1" smtClean="0">
                <a:latin typeface="Courier New" pitchFamily="49" charset="0"/>
              </a:rPr>
              <a:t>ierr</a:t>
            </a:r>
            <a:r>
              <a:rPr lang="en-US" altLang="en-US" sz="2000" b="1" dirty="0" smtClean="0">
                <a:latin typeface="Courier New" pitchFamily="49" charset="0"/>
              </a:rPr>
              <a:t>= 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Courier New" pitchFamily="49" charset="0"/>
              </a:rPr>
              <a:t>MPI_Cancel</a:t>
            </a:r>
            <a:r>
              <a:rPr lang="en-US" altLang="en-US" sz="2000" b="1" dirty="0" smtClean="0">
                <a:latin typeface="Courier New" pitchFamily="49" charset="0"/>
              </a:rPr>
              <a:t>(&amp;request);</a:t>
            </a:r>
            <a:endParaRPr lang="en-US" altLang="en-US" sz="2000" dirty="0" smtClean="0">
              <a:latin typeface="Courier New" pitchFamily="49" charset="0"/>
            </a:endParaRPr>
          </a:p>
          <a:p>
            <a:r>
              <a:rPr lang="en-US" altLang="en-US" dirty="0" smtClean="0"/>
              <a:t>Fortran 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 b="1" dirty="0" smtClean="0">
                <a:latin typeface="Courier New" pitchFamily="49" charset="0"/>
              </a:rPr>
              <a:t>integer request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 b="1" dirty="0" smtClean="0">
                <a:latin typeface="Courier New" pitchFamily="49" charset="0"/>
              </a:rPr>
              <a:t>call 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Courier New" pitchFamily="49" charset="0"/>
              </a:rPr>
              <a:t>MPI_Cancel</a:t>
            </a:r>
            <a:r>
              <a:rPr lang="en-US" altLang="en-US" sz="2000" b="1" dirty="0" smtClean="0">
                <a:latin typeface="Courier New" pitchFamily="49" charset="0"/>
              </a:rPr>
              <a:t>(  request, </a:t>
            </a:r>
            <a:r>
              <a:rPr lang="en-US" altLang="en-US" sz="2000" b="1" dirty="0" err="1" smtClean="0">
                <a:latin typeface="Courier New" pitchFamily="49" charset="0"/>
              </a:rPr>
              <a:t>ierr</a:t>
            </a:r>
            <a:r>
              <a:rPr lang="en-US" altLang="en-US" sz="2000" b="1" dirty="0" smtClean="0">
                <a:latin typeface="Courier New" pitchFamily="49" charset="0"/>
              </a:rPr>
              <a:t>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 err="1"/>
              <a:t>MPI_Probe</a:t>
            </a:r>
            <a:endParaRPr lang="en-US" altLang="en-US" dirty="0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b="1" dirty="0" err="1">
                <a:solidFill>
                  <a:srgbClr val="0070C0"/>
                </a:solidFill>
                <a:latin typeface="Courier New" pitchFamily="49" charset="0"/>
              </a:rPr>
              <a:t>MPI_Probe</a:t>
            </a:r>
            <a:r>
              <a:rPr lang="en-US" altLang="en-US" sz="2800" dirty="0"/>
              <a:t> allows incoming messages to be checked without actually receiving them</a:t>
            </a:r>
          </a:p>
          <a:p>
            <a:pPr lvl="1"/>
            <a:r>
              <a:rPr lang="en-US" altLang="en-US" sz="2400" dirty="0"/>
              <a:t>the user can then decide how to receive the data </a:t>
            </a:r>
          </a:p>
          <a:p>
            <a:pPr lvl="1"/>
            <a:r>
              <a:rPr lang="en-US" altLang="en-US" sz="2400" dirty="0" smtClean="0"/>
              <a:t>Used when </a:t>
            </a:r>
            <a:r>
              <a:rPr lang="en-US" altLang="en-US" sz="2400" dirty="0"/>
              <a:t>different </a:t>
            </a:r>
            <a:r>
              <a:rPr lang="en-US" altLang="en-US" sz="2400" dirty="0" smtClean="0"/>
              <a:t>actions need </a:t>
            </a:r>
            <a:r>
              <a:rPr lang="en-US" altLang="en-US" sz="2400" dirty="0"/>
              <a:t>to be </a:t>
            </a:r>
            <a:r>
              <a:rPr lang="en-US" altLang="en-US" sz="2400" dirty="0" smtClean="0"/>
              <a:t>taken, </a:t>
            </a:r>
            <a:r>
              <a:rPr lang="en-US" altLang="en-US" sz="2400" dirty="0"/>
              <a:t>depending on the "who, what, and how much" information of the </a:t>
            </a:r>
            <a:r>
              <a:rPr lang="en-US" altLang="en-US" sz="2400" dirty="0" smtClean="0"/>
              <a:t>message. </a:t>
            </a:r>
            <a:r>
              <a:rPr lang="en-US" altLang="en-US" dirty="0" smtClean="0"/>
              <a:t>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 err="1"/>
              <a:t>MPI_Probe</a:t>
            </a:r>
            <a:endParaRPr lang="en-US" altLang="en-US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C 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 b="1" dirty="0" err="1">
                <a:latin typeface="Courier New" pitchFamily="49" charset="0"/>
              </a:rPr>
              <a:t>ierr</a:t>
            </a:r>
            <a:r>
              <a:rPr lang="en-US" altLang="en-US" sz="2000" b="1" dirty="0">
                <a:latin typeface="Courier New" pitchFamily="49" charset="0"/>
              </a:rPr>
              <a:t>=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itchFamily="49" charset="0"/>
              </a:rPr>
              <a:t>MPI_Probe</a:t>
            </a:r>
            <a:r>
              <a:rPr lang="en-US" altLang="en-US" sz="2000" b="1" dirty="0">
                <a:latin typeface="Courier New" pitchFamily="49" charset="0"/>
              </a:rPr>
              <a:t>(source, tag, </a:t>
            </a:r>
            <a:r>
              <a:rPr lang="en-US" altLang="en-US" sz="2000" b="1" dirty="0" err="1">
                <a:latin typeface="Courier New" pitchFamily="49" charset="0"/>
              </a:rPr>
              <a:t>comm</a:t>
            </a:r>
            <a:r>
              <a:rPr lang="en-US" altLang="en-US" sz="2000" b="1" dirty="0">
                <a:latin typeface="Courier New" pitchFamily="49" charset="0"/>
              </a:rPr>
              <a:t>, &amp;status</a:t>
            </a:r>
            <a:r>
              <a:rPr lang="en-US" altLang="en-US" sz="2000" b="1" dirty="0" smtClean="0">
                <a:latin typeface="Courier New" pitchFamily="49" charset="0"/>
              </a:rPr>
              <a:t>);</a:t>
            </a:r>
            <a:endParaRPr lang="en-US" altLang="en-US" sz="2000" b="1" dirty="0">
              <a:latin typeface="Courier New" pitchFamily="49" charset="0"/>
            </a:endParaRPr>
          </a:p>
          <a:p>
            <a:r>
              <a:rPr lang="en-US" altLang="en-US" dirty="0"/>
              <a:t>Fortran 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 b="1" dirty="0" smtClean="0">
                <a:latin typeface="Courier New" pitchFamily="49" charset="0"/>
              </a:rPr>
              <a:t>		  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Courier New" pitchFamily="49" charset="0"/>
              </a:rPr>
              <a:t>MPI_Probe</a:t>
            </a:r>
            <a:r>
              <a:rPr lang="en-US" altLang="en-US" sz="2000" b="1" dirty="0" smtClean="0">
                <a:latin typeface="Courier New" pitchFamily="49" charset="0"/>
              </a:rPr>
              <a:t>(source, tag, </a:t>
            </a:r>
            <a:r>
              <a:rPr lang="en-US" altLang="en-US" sz="2000" b="1" dirty="0" err="1" smtClean="0">
                <a:latin typeface="Courier New" pitchFamily="49" charset="0"/>
              </a:rPr>
              <a:t>comm</a:t>
            </a:r>
            <a:r>
              <a:rPr lang="en-US" altLang="en-US" sz="2000" b="1" dirty="0" smtClean="0">
                <a:latin typeface="Courier New" pitchFamily="49" charset="0"/>
              </a:rPr>
              <a:t>,  status, </a:t>
            </a:r>
            <a:r>
              <a:rPr lang="en-US" altLang="en-US" sz="2000" b="1" dirty="0" err="1" smtClean="0">
                <a:latin typeface="Courier New" pitchFamily="49" charset="0"/>
              </a:rPr>
              <a:t>ierr</a:t>
            </a:r>
            <a:r>
              <a:rPr lang="en-US" altLang="en-US" sz="2000" b="1" dirty="0" smtClean="0">
                <a:latin typeface="Courier New" pitchFamily="49" charset="0"/>
              </a:rPr>
              <a:t>)</a:t>
            </a:r>
            <a:endParaRPr lang="en-US" altLang="en-US" dirty="0">
              <a:latin typeface="Courier New" pitchFamily="49" charset="0"/>
            </a:endParaRPr>
          </a:p>
          <a:p>
            <a:r>
              <a:rPr lang="en-US" altLang="en-US" dirty="0"/>
              <a:t>Parameters </a:t>
            </a:r>
          </a:p>
          <a:p>
            <a:pPr lvl="1"/>
            <a:r>
              <a:rPr lang="en-US" altLang="en-US" dirty="0"/>
              <a:t>s</a:t>
            </a:r>
            <a:r>
              <a:rPr lang="en-US" altLang="en-US" dirty="0" smtClean="0"/>
              <a:t>ource</a:t>
            </a:r>
            <a:r>
              <a:rPr lang="en-US" altLang="en-US" dirty="0"/>
              <a:t>: </a:t>
            </a:r>
            <a:r>
              <a:rPr lang="en-US" altLang="en-US" dirty="0" smtClean="0"/>
              <a:t>  source </a:t>
            </a:r>
            <a:r>
              <a:rPr lang="en-US" altLang="en-US" dirty="0"/>
              <a:t>rank or </a:t>
            </a:r>
            <a:r>
              <a:rPr lang="en-US" altLang="en-US" sz="2400" b="1" dirty="0">
                <a:solidFill>
                  <a:srgbClr val="0070C0"/>
                </a:solidFill>
                <a:latin typeface="Courier New" pitchFamily="49" charset="0"/>
              </a:rPr>
              <a:t>MPI_ANY_SOURCE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t</a:t>
            </a:r>
            <a:r>
              <a:rPr lang="en-US" altLang="en-US" dirty="0" smtClean="0"/>
              <a:t>ag</a:t>
            </a:r>
            <a:r>
              <a:rPr lang="en-US" altLang="en-US" dirty="0"/>
              <a:t>: </a:t>
            </a:r>
            <a:r>
              <a:rPr lang="en-US" altLang="en-US" dirty="0" smtClean="0"/>
              <a:t>	   tag </a:t>
            </a:r>
            <a:r>
              <a:rPr lang="en-US" altLang="en-US" dirty="0"/>
              <a:t>value </a:t>
            </a:r>
            <a:r>
              <a:rPr lang="en-US" altLang="en-US" dirty="0" smtClean="0"/>
              <a:t>    or </a:t>
            </a:r>
            <a:r>
              <a:rPr lang="en-US" altLang="en-US" sz="2400" b="1" dirty="0">
                <a:solidFill>
                  <a:srgbClr val="0070C0"/>
                </a:solidFill>
                <a:latin typeface="Courier New" pitchFamily="49" charset="0"/>
              </a:rPr>
              <a:t>MPI_ANY_TAG</a:t>
            </a:r>
            <a:endParaRPr lang="en-US" altLang="en-US" b="1" dirty="0">
              <a:solidFill>
                <a:srgbClr val="0070C0"/>
              </a:solidFill>
              <a:latin typeface="Courier New" pitchFamily="49" charset="0"/>
            </a:endParaRPr>
          </a:p>
          <a:p>
            <a:pPr lvl="1"/>
            <a:r>
              <a:rPr lang="en-US" altLang="en-US" dirty="0" err="1" smtClean="0"/>
              <a:t>comm</a:t>
            </a:r>
            <a:r>
              <a:rPr lang="en-US" altLang="en-US" dirty="0" smtClean="0"/>
              <a:t>:	   communicator </a:t>
            </a:r>
            <a:endParaRPr lang="en-US" altLang="en-US" dirty="0"/>
          </a:p>
          <a:p>
            <a:pPr lvl="1"/>
            <a:r>
              <a:rPr lang="en-US" altLang="en-US" dirty="0" smtClean="0"/>
              <a:t>status:	   status </a:t>
            </a:r>
            <a:r>
              <a:rPr lang="en-US" altLang="en-US" dirty="0"/>
              <a:t>object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Scaling</a:t>
            </a:r>
            <a:endParaRPr lang="en-US" dirty="0"/>
          </a:p>
        </p:txBody>
      </p:sp>
      <p:pic>
        <p:nvPicPr>
          <p:cNvPr id="1026" name="Picture 2" descr="C:\Documents and Settings\bbarth\Desktop\SSC\MPI\comp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676400"/>
            <a:ext cx="4831656" cy="3620725"/>
          </a:xfrm>
          <a:prstGeom prst="rect">
            <a:avLst/>
          </a:prstGeom>
          <a:noFill/>
        </p:spPr>
      </p:pic>
      <p:pic>
        <p:nvPicPr>
          <p:cNvPr id="1027" name="Picture 3" descr="C:\Documents and Settings\bbarth\Desktop\SSC\MPI\comp2.png"/>
          <p:cNvPicPr>
            <a:picLocks noChangeAspect="1" noChangeArrowheads="1"/>
          </p:cNvPicPr>
          <p:nvPr/>
        </p:nvPicPr>
        <p:blipFill>
          <a:blip r:embed="rId4" cstate="print"/>
          <a:srcRect r="6951" b="1086"/>
          <a:stretch>
            <a:fillRect/>
          </a:stretch>
        </p:blipFill>
        <p:spPr bwMode="auto">
          <a:xfrm>
            <a:off x="4495800" y="1676400"/>
            <a:ext cx="4495800" cy="3581400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Obscure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404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ea typeface="굴림" pitchFamily="-112" charset="-127"/>
              </a:rPr>
              <a:t>Buffered Communication </a:t>
            </a:r>
          </a:p>
        </p:txBody>
      </p:sp>
      <p:sp>
        <p:nvSpPr>
          <p:cNvPr id="44035" name="Rectangle 4"/>
          <p:cNvSpPr>
            <a:spLocks noGrp="1" noChangeArrowheads="1"/>
          </p:cNvSpPr>
          <p:nvPr>
            <p:ph idx="1"/>
          </p:nvPr>
        </p:nvSpPr>
        <p:spPr>
          <a:xfrm>
            <a:off x="304800" y="4038600"/>
            <a:ext cx="8839200" cy="2276475"/>
          </a:xfrm>
        </p:spPr>
        <p:txBody>
          <a:bodyPr>
            <a:normAutofit fontScale="92500"/>
          </a:bodyPr>
          <a:lstStyle/>
          <a:p>
            <a:pPr marL="341313" indent="-341313" eaLnBrk="1" hangingPunct="1">
              <a:lnSpc>
                <a:spcPct val="90000"/>
              </a:lnSpc>
              <a:spcBef>
                <a:spcPts val="11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>
                <a:ea typeface="굴림" pitchFamily="-112" charset="-127"/>
              </a:rPr>
              <a:t>The contents of the message is copied into a system-controlled block of memory (User Buffer).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11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err="1" smtClean="0">
                <a:ea typeface="굴림" pitchFamily="-112" charset="-127"/>
              </a:rPr>
              <a:t>MPI_Bsend</a:t>
            </a:r>
            <a:r>
              <a:rPr lang="en-US" sz="1800" dirty="0" smtClean="0">
                <a:ea typeface="굴림" pitchFamily="-112" charset="-127"/>
              </a:rPr>
              <a:t> returns when copy to User buffer  is complete.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11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>
                <a:ea typeface="굴림" pitchFamily="-112" charset="-127"/>
              </a:rPr>
              <a:t>There is no </a:t>
            </a:r>
            <a:r>
              <a:rPr lang="en-US" sz="1800" dirty="0" err="1" smtClean="0">
                <a:ea typeface="굴림" pitchFamily="-112" charset="-127"/>
              </a:rPr>
              <a:t>MPI_Brecv</a:t>
            </a:r>
            <a:r>
              <a:rPr lang="en-US" sz="1800" dirty="0" smtClean="0">
                <a:ea typeface="굴림" pitchFamily="-112" charset="-127"/>
              </a:rPr>
              <a:t>.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11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>
                <a:ea typeface="굴림" pitchFamily="-112" charset="-127"/>
              </a:rPr>
              <a:t>Use </a:t>
            </a:r>
            <a:r>
              <a:rPr lang="en-US" sz="1800" dirty="0" err="1" smtClean="0">
                <a:ea typeface="굴림" pitchFamily="-112" charset="-127"/>
              </a:rPr>
              <a:t>MPI_BSend_OVERHEAD</a:t>
            </a:r>
            <a:r>
              <a:rPr lang="en-US" sz="1800" dirty="0" smtClean="0">
                <a:ea typeface="굴림" pitchFamily="-112" charset="-127"/>
              </a:rPr>
              <a:t> to provide room for message headers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11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>
                <a:ea typeface="굴림" pitchFamily="-112" charset="-127"/>
              </a:rPr>
              <a:t>Fails if there isn’t enough space for buffering</a:t>
            </a:r>
          </a:p>
          <a:p>
            <a:pPr marL="341313" indent="-341313">
              <a:lnSpc>
                <a:spcPct val="90000"/>
              </a:lnSpc>
              <a:spcBef>
                <a:spcPts val="11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>
                <a:solidFill>
                  <a:srgbClr val="FF0000"/>
                </a:solidFill>
                <a:ea typeface="굴림" pitchFamily="-112" charset="-127"/>
              </a:rPr>
              <a:t>Buffer area must contain (MPI_BSEND_OVERHEAD) room for each message.</a:t>
            </a:r>
            <a:r>
              <a:rPr lang="en-US" sz="1800" dirty="0" smtClean="0">
                <a:ea typeface="굴림" pitchFamily="-112" charset="-127"/>
              </a:rPr>
              <a:t>   </a:t>
            </a:r>
          </a:p>
        </p:txBody>
      </p:sp>
      <p:sp>
        <p:nvSpPr>
          <p:cNvPr id="31" name="Rounded Rectangle 30"/>
          <p:cNvSpPr>
            <a:spLocks noChangeArrowheads="1"/>
          </p:cNvSpPr>
          <p:nvPr/>
        </p:nvSpPr>
        <p:spPr bwMode="auto">
          <a:xfrm>
            <a:off x="1981200" y="990600"/>
            <a:ext cx="2133600" cy="24384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4A7EBB"/>
            </a:solidFill>
            <a:prstDash val="dash"/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43" name="Rounded Rectangle 42"/>
          <p:cNvSpPr>
            <a:spLocks noChangeArrowheads="1"/>
          </p:cNvSpPr>
          <p:nvPr/>
        </p:nvSpPr>
        <p:spPr bwMode="auto">
          <a:xfrm>
            <a:off x="5029200" y="990600"/>
            <a:ext cx="2133600" cy="24384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4A7EBB"/>
            </a:solidFill>
            <a:prstDash val="dash"/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2209800" y="1371600"/>
            <a:ext cx="1676400" cy="838200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rgbClr val="FFFFFF"/>
                </a:solidFill>
                <a:latin typeface="Calibri" pitchFamily="-112" charset="0"/>
              </a:rPr>
              <a:t>task 0</a:t>
            </a:r>
          </a:p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-112" charset="0"/>
            </a:endParaRPr>
          </a:p>
        </p:txBody>
      </p:sp>
      <p:sp>
        <p:nvSpPr>
          <p:cNvPr id="47" name="Rounded Rectangle 46"/>
          <p:cNvSpPr>
            <a:spLocks noChangeArrowheads="1"/>
          </p:cNvSpPr>
          <p:nvPr/>
        </p:nvSpPr>
        <p:spPr bwMode="auto">
          <a:xfrm>
            <a:off x="2590800" y="1828800"/>
            <a:ext cx="838200" cy="304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rgbClr val="000000"/>
                </a:solidFill>
                <a:latin typeface="+mn-lt"/>
                <a:ea typeface="+mn-ea"/>
              </a:rPr>
              <a:t>data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2209800" y="2438400"/>
            <a:ext cx="1676400" cy="838200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t"/>
          <a:lstStyle/>
          <a:p>
            <a:pPr algn="ctr">
              <a:defRPr/>
            </a:pPr>
            <a:r>
              <a:rPr lang="en-US" sz="2000" dirty="0" smtClean="0">
                <a:solidFill>
                  <a:srgbClr val="FFFFFF"/>
                </a:solidFill>
                <a:latin typeface="Calibri" pitchFamily="-112" charset="0"/>
              </a:rPr>
              <a:t>User Buffer</a:t>
            </a:r>
            <a:endParaRPr lang="en-US" dirty="0">
              <a:solidFill>
                <a:srgbClr val="FFFFFF"/>
              </a:solidFill>
              <a:latin typeface="Calibri" pitchFamily="-112" charset="0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5257800" y="1371600"/>
            <a:ext cx="1676400" cy="838200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rgbClr val="FFFFFF"/>
                </a:solidFill>
                <a:latin typeface="Calibri" pitchFamily="-112" charset="0"/>
              </a:rPr>
              <a:t>task 1</a:t>
            </a:r>
          </a:p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-112" charset="0"/>
            </a:endParaRPr>
          </a:p>
        </p:txBody>
      </p:sp>
      <p:sp>
        <p:nvSpPr>
          <p:cNvPr id="51" name="Rounded Rectangle 50"/>
          <p:cNvSpPr>
            <a:spLocks noChangeArrowheads="1"/>
          </p:cNvSpPr>
          <p:nvPr/>
        </p:nvSpPr>
        <p:spPr bwMode="auto">
          <a:xfrm>
            <a:off x="5638800" y="1828800"/>
            <a:ext cx="838200" cy="304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rgbClr val="000000"/>
                </a:solidFill>
                <a:latin typeface="+mn-lt"/>
                <a:ea typeface="+mn-ea"/>
              </a:rPr>
              <a:t>data</a:t>
            </a: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5257800" y="2438400"/>
            <a:ext cx="1676400" cy="838200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t"/>
          <a:lstStyle/>
          <a:p>
            <a:pPr algn="ctr">
              <a:defRPr/>
            </a:pPr>
            <a:r>
              <a:rPr lang="en-US" sz="2000" dirty="0" smtClean="0">
                <a:solidFill>
                  <a:srgbClr val="FFFFFF"/>
                </a:solidFill>
                <a:latin typeface="Calibri" pitchFamily="-112" charset="0"/>
              </a:rPr>
              <a:t>User </a:t>
            </a:r>
            <a:r>
              <a:rPr lang="en-US" sz="2000" dirty="0">
                <a:solidFill>
                  <a:srgbClr val="FFFFFF"/>
                </a:solidFill>
                <a:latin typeface="Calibri" pitchFamily="-112" charset="0"/>
              </a:rPr>
              <a:t>buffer</a:t>
            </a:r>
          </a:p>
          <a:p>
            <a:pPr algn="ctr">
              <a:defRPr/>
            </a:pPr>
            <a:endParaRPr lang="en-US" dirty="0">
              <a:solidFill>
                <a:srgbClr val="FFFFFF"/>
              </a:solidFill>
              <a:latin typeface="Calibri" pitchFamily="-112" charset="0"/>
            </a:endParaRPr>
          </a:p>
        </p:txBody>
      </p:sp>
      <p:sp>
        <p:nvSpPr>
          <p:cNvPr id="53" name="Rounded Rectangle 52"/>
          <p:cNvSpPr>
            <a:spLocks noChangeArrowheads="1"/>
          </p:cNvSpPr>
          <p:nvPr/>
        </p:nvSpPr>
        <p:spPr bwMode="auto">
          <a:xfrm>
            <a:off x="5638800" y="2895600"/>
            <a:ext cx="838200" cy="304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rgbClr val="000000"/>
                </a:solidFill>
                <a:latin typeface="+mn-lt"/>
                <a:ea typeface="+mn-ea"/>
              </a:rPr>
              <a:t>data</a:t>
            </a:r>
          </a:p>
        </p:txBody>
      </p:sp>
      <p:cxnSp>
        <p:nvCxnSpPr>
          <p:cNvPr id="55" name="Elbow Connector 54"/>
          <p:cNvCxnSpPr>
            <a:cxnSpLocks noChangeShapeType="1"/>
            <a:stCxn id="47" idx="1"/>
            <a:endCxn id="18" idx="1"/>
          </p:cNvCxnSpPr>
          <p:nvPr/>
        </p:nvCxnSpPr>
        <p:spPr bwMode="auto">
          <a:xfrm rot="10800000" flipV="1">
            <a:off x="2514600" y="1981200"/>
            <a:ext cx="76200" cy="1066800"/>
          </a:xfrm>
          <a:prstGeom prst="bentConnector3">
            <a:avLst>
              <a:gd name="adj1" fmla="val 606452"/>
            </a:avLst>
          </a:prstGeom>
          <a:ln>
            <a:headEnd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cxnSpLocks noChangeShapeType="1"/>
            <a:stCxn id="18" idx="3"/>
            <a:endCxn id="51" idx="1"/>
          </p:cNvCxnSpPr>
          <p:nvPr/>
        </p:nvCxnSpPr>
        <p:spPr bwMode="auto">
          <a:xfrm flipV="1">
            <a:off x="3352800" y="1981200"/>
            <a:ext cx="2286000" cy="1066800"/>
          </a:xfrm>
          <a:prstGeom prst="bentConnector3">
            <a:avLst>
              <a:gd name="adj1" fmla="val 50000"/>
            </a:avLst>
          </a:prstGeom>
          <a:ln>
            <a:headEnd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047" name="TextBox 59"/>
          <p:cNvSpPr txBox="1">
            <a:spLocks noChangeArrowheads="1"/>
          </p:cNvSpPr>
          <p:nvPr/>
        </p:nvSpPr>
        <p:spPr bwMode="auto">
          <a:xfrm>
            <a:off x="2590800" y="990600"/>
            <a:ext cx="806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Calibri" pitchFamily="-112" charset="0"/>
              </a:rPr>
              <a:t>CPU 1</a:t>
            </a:r>
          </a:p>
        </p:txBody>
      </p:sp>
      <p:sp>
        <p:nvSpPr>
          <p:cNvPr id="44048" name="TextBox 60"/>
          <p:cNvSpPr txBox="1">
            <a:spLocks noChangeArrowheads="1"/>
          </p:cNvSpPr>
          <p:nvPr/>
        </p:nvSpPr>
        <p:spPr bwMode="auto">
          <a:xfrm>
            <a:off x="5638800" y="990600"/>
            <a:ext cx="806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Calibri" pitchFamily="-112" charset="0"/>
              </a:rPr>
              <a:t>CPU 2</a:t>
            </a:r>
          </a:p>
        </p:txBody>
      </p:sp>
      <p:sp>
        <p:nvSpPr>
          <p:cNvPr id="18" name="Rounded Rectangle 17"/>
          <p:cNvSpPr>
            <a:spLocks noChangeArrowheads="1"/>
          </p:cNvSpPr>
          <p:nvPr/>
        </p:nvSpPr>
        <p:spPr bwMode="auto">
          <a:xfrm>
            <a:off x="2514600" y="2895600"/>
            <a:ext cx="838200" cy="304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rgbClr val="000000"/>
                </a:solidFill>
                <a:latin typeface="+mn-lt"/>
                <a:ea typeface="+mn-ea"/>
              </a:rPr>
              <a:t>data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62200" y="3516868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MPI_Bsend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486400" y="3516868"/>
            <a:ext cx="1111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MPI_Recv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User-Buffer Communication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609600" y="14478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ts val="1125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b="1" noProof="0" dirty="0" err="1" smtClean="0">
                <a:ea typeface="굴림" pitchFamily="-112" charset="-127"/>
                <a:cs typeface="ＭＳ Ｐゴシック" pitchFamily="-65" charset="-128"/>
              </a:rPr>
              <a:t>BSend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pitchFamily="-112" charset="-127"/>
              <a:cs typeface="ＭＳ Ｐゴシック" pitchFamily="-65" charset="-128"/>
            </a:endParaRPr>
          </a:p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...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character,allocatable,dimension</a:t>
            </a: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(:) :: 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cbuffer</a:t>
            </a:r>
            <a:endParaRPr lang="en-US" sz="1400" b="1" dirty="0" smtClean="0">
              <a:latin typeface="Courier New" pitchFamily="49" charset="0"/>
              <a:ea typeface="굴림" pitchFamily="-112" charset="-127"/>
              <a:cs typeface="Courier New" pitchFamily="49" charset="0"/>
            </a:endParaRP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400" b="1" dirty="0" smtClean="0">
              <a:latin typeface="Courier New" pitchFamily="49" charset="0"/>
              <a:ea typeface="굴림" pitchFamily="-112" charset="-127"/>
              <a:cs typeface="Courier New" pitchFamily="49" charset="0"/>
            </a:endParaRP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call 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MPI_Init</a:t>
            </a: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ierr</a:t>
            </a: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)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call 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MPI_Comm_rank</a:t>
            </a: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(MPI_COMM_WORLD, 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irank</a:t>
            </a: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, 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ierr</a:t>
            </a: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)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400" b="1" dirty="0" smtClean="0">
              <a:latin typeface="Courier New" pitchFamily="49" charset="0"/>
              <a:ea typeface="굴림" pitchFamily="-112" charset="-127"/>
              <a:cs typeface="Courier New" pitchFamily="49" charset="0"/>
            </a:endParaRP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i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=1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isize_bytes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sizeof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i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) +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MPI_BSend_OVERHEAD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ea typeface="굴림" pitchFamily="-112" charset="-127"/>
              <a:cs typeface="Courier New" pitchFamily="49" charset="0"/>
            </a:endParaRP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allocate(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cbuffer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isize_bytes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) )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call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MPI_Buffer_attach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 (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cbuffer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 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isize_bytes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 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ierr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 )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400" b="1" dirty="0" smtClean="0">
              <a:latin typeface="Courier New" pitchFamily="49" charset="0"/>
              <a:ea typeface="굴림" pitchFamily="-112" charset="-127"/>
              <a:cs typeface="Courier New" pitchFamily="49" charset="0"/>
            </a:endParaRP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if(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irank</a:t>
            </a: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== 0) then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   call 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MPI_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Bsend</a:t>
            </a: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, 1, MPI_INTEGER, 1, 9, MPI_COMM_WORLD, 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ierr</a:t>
            </a: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)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else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   call 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MPI_Recv</a:t>
            </a: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( j, 1, MPI_INTEGER, 0, 9, MPI_COMM_WORLD, status, 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ierr</a:t>
            </a: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)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endif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굴림" pitchFamily="-112" charset="-127"/>
              <a:cs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ea typeface="굴림" pitchFamily="-112" charset="-127"/>
              </a:rPr>
              <a:t>User-Buffer Communication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838200" y="1447800"/>
            <a:ext cx="7086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ts val="1125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b="1" noProof="0" dirty="0" err="1" smtClean="0">
                <a:ea typeface="굴림" pitchFamily="-112" charset="-127"/>
                <a:cs typeface="ＭＳ Ｐゴシック" pitchFamily="-65" charset="-128"/>
              </a:rPr>
              <a:t>BSend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pitchFamily="-112" charset="-127"/>
              <a:cs typeface="ＭＳ Ｐゴシック" pitchFamily="-65" charset="-128"/>
            </a:endParaRPr>
          </a:p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...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char* 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cbuffer</a:t>
            </a: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;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400" b="1" dirty="0" smtClean="0">
              <a:latin typeface="Courier New" pitchFamily="49" charset="0"/>
              <a:ea typeface="굴림" pitchFamily="-112" charset="-127"/>
              <a:cs typeface="Courier New" pitchFamily="49" charset="0"/>
            </a:endParaRP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MPI_Init</a:t>
            </a: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(&amp;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argc</a:t>
            </a: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, &amp;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argv</a:t>
            </a: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);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MPI_Comm_rank</a:t>
            </a: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(MPI_COMM_WORLD, &amp;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irank</a:t>
            </a: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);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400" b="1" dirty="0" smtClean="0">
              <a:latin typeface="Courier New" pitchFamily="49" charset="0"/>
              <a:ea typeface="굴림" pitchFamily="-112" charset="-127"/>
              <a:cs typeface="Courier New" pitchFamily="49" charset="0"/>
            </a:endParaRP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i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 = 1;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isize_bytes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sizeof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i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) +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MPI_BSend_OVERHEAD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 ;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cbuffer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malloc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((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size_t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)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isize_bytes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 );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MPI_Buffer_attach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cbuffer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 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isize_bytes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 );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400" b="1" dirty="0" smtClean="0">
              <a:latin typeface="Courier New" pitchFamily="49" charset="0"/>
              <a:ea typeface="굴림" pitchFamily="-112" charset="-127"/>
              <a:cs typeface="Courier New" pitchFamily="49" charset="0"/>
            </a:endParaRP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if(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irank</a:t>
            </a: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== 0) {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   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MPI_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Bsend</a:t>
            </a: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(&amp;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, 1, MPI_INT, 1, 9, MPI_COMM_WORLD);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} else {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   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MPI_Recv</a:t>
            </a: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( &amp;j, 1, MPI_INT, 0, 9, MPI_COMM_WORLD, &amp;status);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}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굴림" pitchFamily="-112" charset="-127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ea typeface="굴림" pitchFamily="-112" charset="-127"/>
              </a:rPr>
              <a:t>Ready Communication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4267200"/>
            <a:ext cx="7772400" cy="1676400"/>
          </a:xfrm>
        </p:spPr>
        <p:txBody>
          <a:bodyPr>
            <a:normAutofit fontScale="92500" lnSpcReduction="20000"/>
          </a:bodyPr>
          <a:lstStyle/>
          <a:p>
            <a:pPr marL="341313" indent="-341313" eaLnBrk="1" hangingPunct="1">
              <a:spcBef>
                <a:spcPts val="11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>
                <a:ea typeface="굴림" pitchFamily="-112" charset="-127"/>
              </a:rPr>
              <a:t>Receive is guaranteed to be posted.</a:t>
            </a:r>
          </a:p>
          <a:p>
            <a:pPr marL="341313" indent="-341313" eaLnBrk="1" hangingPunct="1">
              <a:spcBef>
                <a:spcPts val="11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>
                <a:ea typeface="굴림" pitchFamily="-112" charset="-127"/>
              </a:rPr>
              <a:t>Ready returns when data area is safe for re-use.</a:t>
            </a:r>
          </a:p>
          <a:p>
            <a:pPr marL="341313" indent="-341313" eaLnBrk="1" hangingPunct="1">
              <a:spcBef>
                <a:spcPts val="11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>
                <a:ea typeface="굴림" pitchFamily="-112" charset="-127"/>
              </a:rPr>
              <a:t>Not often used.  Behavior is not defined if receive has not been posted first. </a:t>
            </a:r>
          </a:p>
          <a:p>
            <a:pPr marL="341313" indent="-341313" eaLnBrk="1" hangingPunct="1">
              <a:spcBef>
                <a:spcPts val="11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>
                <a:solidFill>
                  <a:srgbClr val="FF0000"/>
                </a:solidFill>
                <a:ea typeface="굴림" pitchFamily="-112" charset="-127"/>
              </a:rPr>
              <a:t>There is no </a:t>
            </a:r>
            <a:r>
              <a:rPr lang="en-US" sz="1800" dirty="0" err="1" smtClean="0">
                <a:solidFill>
                  <a:srgbClr val="FF0000"/>
                </a:solidFill>
                <a:ea typeface="굴림" pitchFamily="-112" charset="-127"/>
              </a:rPr>
              <a:t>MPI_Rrecv</a:t>
            </a:r>
            <a:r>
              <a:rPr lang="en-US" sz="1800" dirty="0" smtClean="0">
                <a:solidFill>
                  <a:srgbClr val="FF0000"/>
                </a:solidFill>
                <a:ea typeface="굴림" pitchFamily="-112" charset="-127"/>
              </a:rPr>
              <a:t>. You might find it in some MPI implementations but it is NOT part of the MPI-2 standard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05579" y="3657600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MPI_Rsend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93629" y="3669268"/>
            <a:ext cx="1111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MPI_Recv</a:t>
            </a:r>
            <a:endParaRPr lang="en-US" dirty="0"/>
          </a:p>
        </p:txBody>
      </p:sp>
      <p:sp>
        <p:nvSpPr>
          <p:cNvPr id="16" name="Rounded Rectangle 15"/>
          <p:cNvSpPr>
            <a:spLocks noChangeArrowheads="1"/>
          </p:cNvSpPr>
          <p:nvPr/>
        </p:nvSpPr>
        <p:spPr bwMode="auto">
          <a:xfrm>
            <a:off x="1981200" y="1143000"/>
            <a:ext cx="2133600" cy="24384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4A7EBB"/>
            </a:solidFill>
            <a:prstDash val="dash"/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5029200" y="1143000"/>
            <a:ext cx="2133600" cy="24384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4A7EBB"/>
            </a:solidFill>
            <a:prstDash val="dash"/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09800" y="1524000"/>
            <a:ext cx="1676400" cy="1600200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t"/>
          <a:lstStyle/>
          <a:p>
            <a:pPr algn="ctr">
              <a:defRPr/>
            </a:pPr>
            <a:r>
              <a:rPr lang="en-US" sz="2000" dirty="0" smtClean="0">
                <a:solidFill>
                  <a:srgbClr val="FFFFFF"/>
                </a:solidFill>
                <a:latin typeface="Calibri" pitchFamily="-112" charset="0"/>
              </a:rPr>
              <a:t>task 0</a:t>
            </a:r>
            <a:br>
              <a:rPr lang="en-US" sz="2000" dirty="0" smtClean="0">
                <a:solidFill>
                  <a:srgbClr val="FFFFFF"/>
                </a:solidFill>
                <a:latin typeface="Calibri" pitchFamily="-112" charset="0"/>
              </a:rPr>
            </a:br>
            <a:endParaRPr lang="en-US" sz="2000" dirty="0" smtClean="0">
              <a:solidFill>
                <a:srgbClr val="FFFFFF"/>
              </a:solidFill>
              <a:latin typeface="Calibri" pitchFamily="-112" charset="0"/>
            </a:endParaRPr>
          </a:p>
          <a:p>
            <a:pPr algn="ctr">
              <a:defRPr/>
            </a:pPr>
            <a:r>
              <a:rPr lang="en-US" sz="2000" dirty="0" err="1" smtClean="0">
                <a:solidFill>
                  <a:srgbClr val="FFFFFF"/>
                </a:solidFill>
                <a:latin typeface="Calibri" pitchFamily="-112" charset="0"/>
              </a:rPr>
              <a:t>MPI_Rsend</a:t>
            </a:r>
            <a:endParaRPr lang="en-US" sz="2000" dirty="0">
              <a:solidFill>
                <a:srgbClr val="FFFFFF"/>
              </a:solidFill>
              <a:latin typeface="Calibri" pitchFamily="-112" charset="0"/>
            </a:endParaRPr>
          </a:p>
          <a:p>
            <a:pPr algn="ctr">
              <a:defRPr/>
            </a:pPr>
            <a:endParaRPr lang="en-US" dirty="0">
              <a:solidFill>
                <a:srgbClr val="FFFFFF"/>
              </a:solidFill>
              <a:latin typeface="Calibri" pitchFamily="-112" charset="0"/>
            </a:endParaRPr>
          </a:p>
        </p:txBody>
      </p:sp>
      <p:sp>
        <p:nvSpPr>
          <p:cNvPr id="19" name="Rounded Rectangle 18"/>
          <p:cNvSpPr>
            <a:spLocks noChangeArrowheads="1"/>
          </p:cNvSpPr>
          <p:nvPr/>
        </p:nvSpPr>
        <p:spPr bwMode="auto">
          <a:xfrm>
            <a:off x="2590800" y="2667000"/>
            <a:ext cx="838200" cy="304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+mn-ea"/>
              </a:rPr>
              <a:t>data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257800" y="1447800"/>
            <a:ext cx="1676400" cy="1981200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t"/>
          <a:lstStyle/>
          <a:p>
            <a:pPr algn="ctr">
              <a:defRPr/>
            </a:pPr>
            <a:r>
              <a:rPr lang="en-US" sz="2000" dirty="0">
                <a:solidFill>
                  <a:srgbClr val="FFFFFF"/>
                </a:solidFill>
                <a:latin typeface="Calibri" pitchFamily="-112" charset="0"/>
              </a:rPr>
              <a:t>task </a:t>
            </a:r>
            <a:r>
              <a:rPr lang="en-US" sz="2000" dirty="0" smtClean="0">
                <a:solidFill>
                  <a:srgbClr val="FFFFFF"/>
                </a:solidFill>
                <a:latin typeface="Calibri" pitchFamily="-112" charset="0"/>
              </a:rPr>
              <a:t>1</a:t>
            </a:r>
          </a:p>
          <a:p>
            <a:pPr algn="ctr">
              <a:defRPr/>
            </a:pPr>
            <a:r>
              <a:rPr lang="en-US" dirty="0" err="1" smtClean="0">
                <a:solidFill>
                  <a:srgbClr val="FFFFFF"/>
                </a:solidFill>
                <a:latin typeface="Calibri" pitchFamily="-112" charset="0"/>
              </a:rPr>
              <a:t>MPI_Recv</a:t>
            </a:r>
            <a:r>
              <a:rPr lang="en-US" dirty="0" smtClean="0">
                <a:solidFill>
                  <a:srgbClr val="FFFFFF"/>
                </a:solidFill>
                <a:latin typeface="Calibri" pitchFamily="-112" charset="0"/>
              </a:rPr>
              <a:t> Post</a:t>
            </a:r>
            <a:endParaRPr lang="en-US" dirty="0">
              <a:solidFill>
                <a:srgbClr val="FFFFFF"/>
              </a:solidFill>
              <a:latin typeface="Calibri" pitchFamily="-112" charset="0"/>
            </a:endParaRPr>
          </a:p>
          <a:p>
            <a:pPr algn="ctr">
              <a:defRPr/>
            </a:pPr>
            <a:endParaRPr lang="en-US" dirty="0">
              <a:solidFill>
                <a:srgbClr val="FFFFFF"/>
              </a:solidFill>
              <a:latin typeface="Calibri" pitchFamily="-112" charset="0"/>
            </a:endParaRPr>
          </a:p>
        </p:txBody>
      </p:sp>
      <p:sp>
        <p:nvSpPr>
          <p:cNvPr id="23" name="Rounded Rectangle 22"/>
          <p:cNvSpPr>
            <a:spLocks noChangeArrowheads="1"/>
          </p:cNvSpPr>
          <p:nvPr/>
        </p:nvSpPr>
        <p:spPr bwMode="auto">
          <a:xfrm>
            <a:off x="5638800" y="2667000"/>
            <a:ext cx="838200" cy="304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+mn-ea"/>
              </a:rPr>
              <a:t>data</a:t>
            </a:r>
          </a:p>
        </p:txBody>
      </p:sp>
      <p:cxnSp>
        <p:nvCxnSpPr>
          <p:cNvPr id="29" name="Elbow Connector 28"/>
          <p:cNvCxnSpPr>
            <a:cxnSpLocks noChangeShapeType="1"/>
            <a:stCxn id="19" idx="2"/>
            <a:endCxn id="23" idx="2"/>
          </p:cNvCxnSpPr>
          <p:nvPr/>
        </p:nvCxnSpPr>
        <p:spPr bwMode="auto">
          <a:xfrm rot="16200000" flipH="1">
            <a:off x="4533900" y="1447800"/>
            <a:ext cx="1588" cy="3048000"/>
          </a:xfrm>
          <a:prstGeom prst="bentConnector3">
            <a:avLst>
              <a:gd name="adj1" fmla="val 14395466"/>
            </a:avLst>
          </a:prstGeom>
          <a:ln>
            <a:headEnd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59"/>
          <p:cNvSpPr txBox="1">
            <a:spLocks noChangeArrowheads="1"/>
          </p:cNvSpPr>
          <p:nvPr/>
        </p:nvSpPr>
        <p:spPr bwMode="auto">
          <a:xfrm>
            <a:off x="2590800" y="1143000"/>
            <a:ext cx="806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Calibri" pitchFamily="-112" charset="0"/>
              </a:rPr>
              <a:t>CPU 1</a:t>
            </a:r>
          </a:p>
        </p:txBody>
      </p:sp>
      <p:sp>
        <p:nvSpPr>
          <p:cNvPr id="32" name="TextBox 60"/>
          <p:cNvSpPr txBox="1">
            <a:spLocks noChangeArrowheads="1"/>
          </p:cNvSpPr>
          <p:nvPr/>
        </p:nvSpPr>
        <p:spPr bwMode="auto">
          <a:xfrm>
            <a:off x="5638800" y="1143000"/>
            <a:ext cx="806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Calibri" pitchFamily="-112" charset="0"/>
              </a:rPr>
              <a:t>CPU 2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209800" y="2133600"/>
            <a:ext cx="4724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Wildcards 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en-US" sz="2400" dirty="0"/>
              <a:t>Enables programmer to avoid having to specify a tag and/or source.</a:t>
            </a:r>
          </a:p>
          <a:p>
            <a:r>
              <a:rPr lang="en-US" altLang="en-US" sz="2400" dirty="0"/>
              <a:t>Example: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</a:rPr>
              <a:t>MPI_ANY_SOURCE</a:t>
            </a:r>
            <a:r>
              <a:rPr lang="en-US" altLang="en-US" sz="2400" dirty="0"/>
              <a:t>  and 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</a:rPr>
              <a:t>MPI_ANY_TAG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  are </a:t>
            </a:r>
            <a:r>
              <a:rPr lang="en-US" altLang="en-US" sz="2400" dirty="0"/>
              <a:t>wild cards</a:t>
            </a:r>
          </a:p>
          <a:p>
            <a:r>
              <a:rPr lang="en-US" altLang="en-US" sz="2400" b="1" dirty="0">
                <a:solidFill>
                  <a:srgbClr val="0070C0"/>
                </a:solidFill>
                <a:latin typeface="Courier New" pitchFamily="49" charset="0"/>
              </a:rPr>
              <a:t>status</a:t>
            </a:r>
            <a:r>
              <a:rPr lang="en-US" altLang="en-US" sz="2400" dirty="0"/>
              <a:t> structure is used to get wildcard values</a:t>
            </a:r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1447800" y="2832100"/>
            <a:ext cx="728027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 sz="1800" dirty="0" err="1">
                <a:solidFill>
                  <a:schemeClr val="tx1"/>
                </a:solidFill>
                <a:latin typeface="Courier New" pitchFamily="49" charset="0"/>
              </a:rPr>
              <a:t>MPI_Status</a:t>
            </a:r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 status;</a:t>
            </a:r>
          </a:p>
          <a:p>
            <a:r>
              <a:rPr lang="en-US" altLang="en-US" sz="18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sz="1800" dirty="0" smtClean="0">
                <a:solidFill>
                  <a:schemeClr val="tx1"/>
                </a:solidFill>
                <a:latin typeface="Courier New" pitchFamily="49" charset="0"/>
              </a:rPr>
              <a:t>       data[5</a:t>
            </a:r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];</a:t>
            </a:r>
          </a:p>
          <a:p>
            <a:r>
              <a:rPr lang="en-US" altLang="en-US" sz="18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sz="1800" dirty="0" smtClean="0">
                <a:solidFill>
                  <a:schemeClr val="tx1"/>
                </a:solidFill>
                <a:latin typeface="Courier New" pitchFamily="49" charset="0"/>
              </a:rPr>
              <a:t>       </a:t>
            </a:r>
            <a:r>
              <a:rPr lang="en-US" altLang="en-US" sz="1800" dirty="0" err="1" smtClean="0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r>
              <a:rPr lang="en-US" altLang="en-US" sz="1800" dirty="0" err="1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en-US" sz="1800" dirty="0" err="1">
                <a:solidFill>
                  <a:schemeClr val="tx1"/>
                </a:solidFill>
                <a:latin typeface="Courier New" pitchFamily="49" charset="0"/>
              </a:rPr>
              <a:t>MPI_Recv</a:t>
            </a:r>
            <a:r>
              <a:rPr lang="en-US" altLang="en-US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sz="1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&amp;</a:t>
            </a:r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data</a:t>
            </a:r>
            <a:r>
              <a:rPr lang="en-US" altLang="en-US" sz="1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[0</a:t>
            </a:r>
            <a:r>
              <a:rPr lang="en-US" altLang="en-US" sz="1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], 5, MPI_INT,                 </a:t>
            </a:r>
          </a:p>
          <a:p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                 </a:t>
            </a:r>
            <a:r>
              <a:rPr lang="en-US" altLang="en-US" sz="1800" b="1" dirty="0">
                <a:solidFill>
                  <a:srgbClr val="0070C0"/>
                </a:solidFill>
                <a:latin typeface="Courier New" pitchFamily="49" charset="0"/>
              </a:rPr>
              <a:t>MPI_ANY_SOURCE</a:t>
            </a:r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en-US" sz="1800" b="1" dirty="0">
                <a:solidFill>
                  <a:srgbClr val="0070C0"/>
                </a:solidFill>
                <a:latin typeface="Courier New" pitchFamily="49" charset="0"/>
              </a:rPr>
              <a:t>MPI_ANY_TAG</a:t>
            </a:r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,</a:t>
            </a:r>
          </a:p>
          <a:p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                 </a:t>
            </a:r>
            <a:r>
              <a:rPr lang="en-US" altLang="en-US" sz="1800" dirty="0" err="1">
                <a:solidFill>
                  <a:schemeClr val="tx1"/>
                </a:solidFill>
                <a:latin typeface="Courier New" pitchFamily="49" charset="0"/>
              </a:rPr>
              <a:t>MPI_COMM_WORLD,&amp;status</a:t>
            </a:r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ea typeface="굴림" pitchFamily="-112" charset="-127"/>
              </a:rPr>
              <a:t>Ready Communication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04800" y="990600"/>
            <a:ext cx="8839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ts val="1125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b="1" dirty="0" err="1">
                <a:ea typeface="굴림" pitchFamily="-112" charset="-127"/>
                <a:cs typeface="ＭＳ Ｐゴシック" pitchFamily="-65" charset="-128"/>
              </a:rPr>
              <a:t>R</a:t>
            </a:r>
            <a:r>
              <a:rPr lang="en-US" b="1" dirty="0" err="1" smtClean="0">
                <a:ea typeface="굴림" pitchFamily="-112" charset="-127"/>
                <a:cs typeface="ＭＳ Ｐゴシック" pitchFamily="-65" charset="-128"/>
              </a:rPr>
              <a:t>s</a:t>
            </a:r>
            <a:r>
              <a:rPr lang="en-US" b="1" noProof="0" dirty="0" smtClean="0">
                <a:ea typeface="굴림" pitchFamily="-112" charset="-127"/>
                <a:cs typeface="ＭＳ Ｐゴシック" pitchFamily="-65" charset="-128"/>
              </a:rPr>
              <a:t>end   F90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pitchFamily="-112" charset="-127"/>
              <a:cs typeface="ＭＳ Ｐゴシック" pitchFamily="-65" charset="-128"/>
            </a:endParaRPr>
          </a:p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...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=1;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if(</a:t>
            </a:r>
            <a:r>
              <a:rPr lang="en-US" sz="16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irank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== 0)then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call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MPI_Barrier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(MPI_COMM_WORLD, </a:t>
            </a:r>
            <a:r>
              <a:rPr lang="en-US" sz="16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ierr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);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call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MPI_Rsend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, 1, MPI_INTEGER, 1, 9, MPI_COMM_WORLD, </a:t>
            </a:r>
            <a:r>
              <a:rPr lang="en-US" sz="16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ierr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);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else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call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MPI_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I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recv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(…);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call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MPI_Barrier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(MPI_COMM_WORLD, </a:t>
            </a:r>
            <a:r>
              <a:rPr lang="en-US" sz="16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ierr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);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		...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endif</a:t>
            </a:r>
            <a:endParaRPr lang="en-US" sz="1400" b="1" dirty="0" smtClean="0">
              <a:latin typeface="Courier New" pitchFamily="49" charset="0"/>
              <a:ea typeface="굴림" pitchFamily="-112" charset="-127"/>
              <a:cs typeface="Courier New" pitchFamily="49" charset="0"/>
            </a:endParaRPr>
          </a:p>
          <a:p>
            <a:pPr marL="341313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 err="1">
                <a:ea typeface="굴림" pitchFamily="-112" charset="-127"/>
                <a:cs typeface="ＭＳ Ｐゴシック" pitchFamily="-65" charset="-128"/>
              </a:rPr>
              <a:t>R</a:t>
            </a:r>
            <a:r>
              <a:rPr lang="en-US" b="1" dirty="0" err="1" smtClean="0">
                <a:ea typeface="굴림" pitchFamily="-112" charset="-127"/>
                <a:cs typeface="ＭＳ Ｐゴシック" pitchFamily="-65" charset="-128"/>
              </a:rPr>
              <a:t>send</a:t>
            </a:r>
            <a:r>
              <a:rPr lang="en-US" b="1" dirty="0" smtClean="0">
                <a:ea typeface="굴림" pitchFamily="-112" charset="-127"/>
                <a:cs typeface="ＭＳ Ｐゴシック" pitchFamily="-65" charset="-128"/>
              </a:rPr>
              <a:t>  C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 ...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=1;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if(</a:t>
            </a:r>
            <a:r>
              <a:rPr lang="en-US" sz="16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irank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== 0){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MPI_Barrier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(MPI_COMM_WORLD);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MPI_Rsend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(&amp;</a:t>
            </a:r>
            <a:r>
              <a:rPr lang="en-US" sz="16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, 1, MPI_INT, 1, 9, MPI_COMM_WORLD);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}else {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MPI_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I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recv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(…);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MPI_Barrier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(MPI_COMM_WORLD);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	...}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8200" y="3505200"/>
            <a:ext cx="29836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about this later.</a:t>
            </a:r>
            <a:br>
              <a:rPr lang="en-US" dirty="0" smtClean="0"/>
            </a:br>
            <a:r>
              <a:rPr lang="en-US" dirty="0" smtClean="0"/>
              <a:t>This allows  </a:t>
            </a:r>
            <a:r>
              <a:rPr lang="en-US" dirty="0" err="1" smtClean="0"/>
              <a:t>Recv</a:t>
            </a:r>
            <a:r>
              <a:rPr lang="en-US" dirty="0" smtClean="0"/>
              <a:t> to be posted</a:t>
            </a:r>
          </a:p>
          <a:p>
            <a:r>
              <a:rPr lang="en-US" dirty="0" smtClean="0"/>
              <a:t>without blocking-- </a:t>
            </a:r>
          </a:p>
          <a:p>
            <a:r>
              <a:rPr lang="en-US" dirty="0" smtClean="0"/>
              <a:t>the call returns immediately.  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rot="10800000">
            <a:off x="2286000" y="2895621"/>
            <a:ext cx="2362200" cy="1209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1"/>
          </p:cNvCxnSpPr>
          <p:nvPr/>
        </p:nvCxnSpPr>
        <p:spPr>
          <a:xfrm rot="10800000" flipV="1">
            <a:off x="1752600" y="4105365"/>
            <a:ext cx="2895600" cy="1381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1524000" y="4297978"/>
            <a:ext cx="7467600" cy="533400"/>
          </a:xfrm>
          <a:prstGeom prst="rect">
            <a:avLst/>
          </a:prstGeom>
          <a:solidFill>
            <a:schemeClr val="accent1">
              <a:lumMod val="40000"/>
              <a:lumOff val="60000"/>
              <a:alpha val="4117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524000" y="1859578"/>
            <a:ext cx="1676400" cy="2133600"/>
          </a:xfrm>
          <a:prstGeom prst="rect">
            <a:avLst/>
          </a:prstGeom>
          <a:solidFill>
            <a:srgbClr val="FFCCFF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2344" y="3307378"/>
            <a:ext cx="990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" y="1859578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Blocking Pt-2-Pt communications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859578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</a:t>
            </a:r>
          </a:p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2344" y="3307378"/>
            <a:ext cx="10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 Send</a:t>
            </a:r>
          </a:p>
          <a:p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56197" y="193577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MPI_Send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52600" y="1143000"/>
            <a:ext cx="1123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Standard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425225" y="1143000"/>
            <a:ext cx="10844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Buffered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4724400" y="1143000"/>
            <a:ext cx="1519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Synchronous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481292" y="1154668"/>
            <a:ext cx="821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Ready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2545378"/>
            <a:ext cx="1499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Blocked until</a:t>
            </a:r>
          </a:p>
          <a:p>
            <a:pPr algn="ctr"/>
            <a:r>
              <a:rPr lang="en-US" dirty="0" smtClean="0"/>
              <a:t>data area free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490477" y="3069848"/>
            <a:ext cx="1708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 System buffer</a:t>
            </a:r>
          </a:p>
          <a:p>
            <a:pPr algn="ctr"/>
            <a:r>
              <a:rPr lang="en-US" dirty="0" smtClean="0"/>
              <a:t>or </a:t>
            </a:r>
            <a:r>
              <a:rPr lang="en-US" dirty="0" err="1" smtClean="0"/>
              <a:t>Recv</a:t>
            </a:r>
            <a:r>
              <a:rPr lang="en-US" dirty="0" smtClean="0"/>
              <a:t> posted</a:t>
            </a:r>
          </a:p>
          <a:p>
            <a:pPr algn="ctr"/>
            <a:r>
              <a:rPr lang="en-US" dirty="0" smtClean="0"/>
              <a:t>and data copied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85520" y="1566446"/>
            <a:ext cx="1310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Recv</a:t>
            </a:r>
            <a:r>
              <a:rPr lang="en-US" dirty="0" smtClean="0"/>
              <a:t> Posted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4297978"/>
            <a:ext cx="876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local</a:t>
            </a:r>
          </a:p>
          <a:p>
            <a:pPr algn="ctr"/>
            <a:r>
              <a:rPr lang="en-US" sz="1400" b="1" dirty="0" smtClean="0"/>
              <a:t>non-local</a:t>
            </a:r>
            <a:endParaRPr lang="en-US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425942" y="4436983"/>
            <a:ext cx="876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non-local</a:t>
            </a:r>
            <a:endParaRPr 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52400" y="1478578"/>
            <a:ext cx="106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call MPI_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4800" y="4081046"/>
            <a:ext cx="83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Return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772400" y="1143000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ym typeface="Wingdings" pitchFamily="2" charset="2"/>
              </a:rPr>
              <a:t> Mode</a:t>
            </a:r>
            <a:endParaRPr lang="en-US" sz="2000" dirty="0"/>
          </a:p>
        </p:txBody>
      </p:sp>
      <p:sp>
        <p:nvSpPr>
          <p:cNvPr id="32" name="Rectangle 31"/>
          <p:cNvSpPr/>
          <p:nvPr/>
        </p:nvSpPr>
        <p:spPr>
          <a:xfrm>
            <a:off x="3276600" y="1859578"/>
            <a:ext cx="1447800" cy="2133600"/>
          </a:xfrm>
          <a:prstGeom prst="rect">
            <a:avLst/>
          </a:prstGeom>
          <a:solidFill>
            <a:srgbClr val="FFCCFF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800600" y="1859578"/>
            <a:ext cx="1447800" cy="2133600"/>
          </a:xfrm>
          <a:prstGeom prst="rect">
            <a:avLst/>
          </a:prstGeom>
          <a:solidFill>
            <a:srgbClr val="FFCCFF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43979" y="1947446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MPI_Ssend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19477" y="3069848"/>
            <a:ext cx="12822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Receive </a:t>
            </a:r>
          </a:p>
          <a:p>
            <a:pPr algn="ctr"/>
            <a:r>
              <a:rPr lang="en-US" dirty="0" smtClean="0"/>
              <a:t>posted  &amp;</a:t>
            </a:r>
          </a:p>
          <a:p>
            <a:pPr algn="ctr"/>
            <a:r>
              <a:rPr lang="en-US" dirty="0" smtClean="0"/>
              <a:t>data copied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018482" y="4425315"/>
            <a:ext cx="876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non-local</a:t>
            </a:r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54042" y="1935778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MPI_Bsend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85995" y="3337917"/>
            <a:ext cx="1466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data moved </a:t>
            </a:r>
          </a:p>
          <a:p>
            <a:pPr algn="ctr"/>
            <a:r>
              <a:rPr lang="en-US" dirty="0" smtClean="0"/>
              <a:t>to user buffer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39757" y="4413647"/>
            <a:ext cx="533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local</a:t>
            </a:r>
            <a:endParaRPr lang="en-US" sz="1400" b="1" dirty="0"/>
          </a:p>
        </p:txBody>
      </p:sp>
      <p:sp>
        <p:nvSpPr>
          <p:cNvPr id="34" name="Rectangle 33"/>
          <p:cNvSpPr/>
          <p:nvPr/>
        </p:nvSpPr>
        <p:spPr>
          <a:xfrm>
            <a:off x="6324600" y="1859578"/>
            <a:ext cx="1447800" cy="2133600"/>
          </a:xfrm>
          <a:prstGeom prst="rect">
            <a:avLst/>
          </a:prstGeom>
          <a:solidFill>
            <a:srgbClr val="FFCCFF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10799" y="1959114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MPI_Rsend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00800" y="3614916"/>
            <a:ext cx="12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data copied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52400" y="4876800"/>
            <a:ext cx="7346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MPI_Recv</a:t>
            </a:r>
            <a:r>
              <a:rPr lang="en-US" dirty="0" smtClean="0"/>
              <a:t> is used with </a:t>
            </a:r>
            <a:r>
              <a:rPr lang="en-US" dirty="0" err="1" smtClean="0"/>
              <a:t>MPI_Send</a:t>
            </a:r>
            <a:r>
              <a:rPr lang="en-US" dirty="0" smtClean="0"/>
              <a:t>, </a:t>
            </a:r>
            <a:r>
              <a:rPr lang="en-US" dirty="0" err="1" smtClean="0"/>
              <a:t>MPI_Bsend</a:t>
            </a:r>
            <a:r>
              <a:rPr lang="en-US" dirty="0" smtClean="0"/>
              <a:t> &amp; </a:t>
            </a:r>
            <a:r>
              <a:rPr lang="en-US" dirty="0" err="1" smtClean="0"/>
              <a:t>MPI_Ssend</a:t>
            </a:r>
            <a:r>
              <a:rPr lang="en-US" dirty="0"/>
              <a:t> and </a:t>
            </a:r>
            <a:r>
              <a:rPr lang="en-US" dirty="0" err="1"/>
              <a:t>MPI_Rsend</a:t>
            </a:r>
            <a:r>
              <a:rPr lang="en-US" dirty="0"/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924800" y="4297978"/>
            <a:ext cx="1000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Call</a:t>
            </a:r>
            <a:br>
              <a:rPr lang="en-US" sz="1400" b="1" dirty="0" smtClean="0"/>
            </a:br>
            <a:r>
              <a:rPr lang="en-US" sz="1400" b="1" dirty="0" smtClean="0"/>
              <a:t>Interaction</a:t>
            </a:r>
            <a:endParaRPr lang="en-US" sz="1400" b="1" dirty="0"/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7505700" y="4564678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524000" y="1859578"/>
            <a:ext cx="1676400" cy="2133600"/>
          </a:xfrm>
          <a:prstGeom prst="rect">
            <a:avLst/>
          </a:prstGeom>
          <a:solidFill>
            <a:srgbClr val="FFCCFF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2344" y="3307378"/>
            <a:ext cx="990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" y="1859578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Non-Blocking Pt-2-Pt communications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859578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</a:t>
            </a:r>
          </a:p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2344" y="3307378"/>
            <a:ext cx="10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</a:t>
            </a:r>
          </a:p>
          <a:p>
            <a:r>
              <a:rPr lang="en-US" dirty="0" smtClean="0"/>
              <a:t>When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52600" y="1935778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MPI_Isend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52600" y="1143000"/>
            <a:ext cx="1123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Standard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425225" y="1143000"/>
            <a:ext cx="10844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Buffered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4724400" y="1143000"/>
            <a:ext cx="1519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Synchronous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481292" y="1154668"/>
            <a:ext cx="821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Ready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189250" y="2667000"/>
            <a:ext cx="1119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data area </a:t>
            </a:r>
          </a:p>
          <a:p>
            <a:r>
              <a:rPr lang="en-US" dirty="0" smtClean="0"/>
              <a:t>not free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490477" y="3069848"/>
            <a:ext cx="1708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 System buffer</a:t>
            </a:r>
          </a:p>
          <a:p>
            <a:pPr algn="ctr"/>
            <a:r>
              <a:rPr lang="en-US" dirty="0" smtClean="0"/>
              <a:t>or </a:t>
            </a:r>
            <a:r>
              <a:rPr lang="en-US" dirty="0" err="1" smtClean="0"/>
              <a:t>Recv</a:t>
            </a:r>
            <a:r>
              <a:rPr lang="en-US" dirty="0" smtClean="0"/>
              <a:t> posted</a:t>
            </a:r>
          </a:p>
          <a:p>
            <a:pPr algn="ctr"/>
            <a:r>
              <a:rPr lang="en-US" dirty="0" smtClean="0"/>
              <a:t>and data copied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85520" y="1566446"/>
            <a:ext cx="1310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Recv</a:t>
            </a:r>
            <a:r>
              <a:rPr lang="en-US" dirty="0" smtClean="0"/>
              <a:t> Posted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52400" y="1478578"/>
            <a:ext cx="103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call MPI_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8600" y="2469178"/>
            <a:ext cx="8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Return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19369" y="1143000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ym typeface="Wingdings" pitchFamily="2" charset="2"/>
              </a:rPr>
              <a:t> Mode</a:t>
            </a:r>
            <a:endParaRPr lang="en-US" sz="2000" dirty="0"/>
          </a:p>
        </p:txBody>
      </p:sp>
      <p:sp>
        <p:nvSpPr>
          <p:cNvPr id="32" name="Rectangle 31"/>
          <p:cNvSpPr/>
          <p:nvPr/>
        </p:nvSpPr>
        <p:spPr>
          <a:xfrm>
            <a:off x="3276600" y="1859578"/>
            <a:ext cx="1447800" cy="2133600"/>
          </a:xfrm>
          <a:prstGeom prst="rect">
            <a:avLst/>
          </a:prstGeom>
          <a:solidFill>
            <a:srgbClr val="FFCCFF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800600" y="1859578"/>
            <a:ext cx="1447800" cy="2133600"/>
          </a:xfrm>
          <a:prstGeom prst="rect">
            <a:avLst/>
          </a:prstGeom>
          <a:solidFill>
            <a:srgbClr val="FFCCFF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23140" y="1947446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MPI_Issend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19477" y="3069848"/>
            <a:ext cx="12822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Receive </a:t>
            </a:r>
          </a:p>
          <a:p>
            <a:pPr algn="ctr"/>
            <a:r>
              <a:rPr lang="en-US" dirty="0" smtClean="0"/>
              <a:t>posted  &amp;</a:t>
            </a:r>
          </a:p>
          <a:p>
            <a:pPr algn="ctr"/>
            <a:r>
              <a:rPr lang="en-US" dirty="0" smtClean="0"/>
              <a:t>data copied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47395" y="1935778"/>
            <a:ext cx="1300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MPI_Ibsend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85995" y="3337917"/>
            <a:ext cx="1466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data moved </a:t>
            </a:r>
          </a:p>
          <a:p>
            <a:pPr algn="ctr"/>
            <a:r>
              <a:rPr lang="en-US" dirty="0" smtClean="0"/>
              <a:t>to user buffer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324600" y="1859578"/>
            <a:ext cx="1447800" cy="2133600"/>
          </a:xfrm>
          <a:prstGeom prst="rect">
            <a:avLst/>
          </a:prstGeom>
          <a:solidFill>
            <a:srgbClr val="FFCCFF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06375" y="1959114"/>
            <a:ext cx="125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MPI_Irsend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00800" y="3614916"/>
            <a:ext cx="12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data copied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04800" y="5519616"/>
            <a:ext cx="8291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MPI_Irecv</a:t>
            </a:r>
            <a:r>
              <a:rPr lang="en-US" dirty="0" smtClean="0"/>
              <a:t> or </a:t>
            </a:r>
            <a:r>
              <a:rPr lang="en-US" dirty="0" err="1" smtClean="0"/>
              <a:t>MPI_Recv</a:t>
            </a:r>
            <a:r>
              <a:rPr lang="en-US" dirty="0" smtClean="0"/>
              <a:t>  is used with </a:t>
            </a:r>
            <a:r>
              <a:rPr lang="en-US" dirty="0" err="1" smtClean="0"/>
              <a:t>MPI_Isend</a:t>
            </a:r>
            <a:r>
              <a:rPr lang="en-US" dirty="0" smtClean="0"/>
              <a:t>, </a:t>
            </a:r>
            <a:r>
              <a:rPr lang="en-US" dirty="0" err="1" smtClean="0"/>
              <a:t>MPI_Ibsend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MPI_Issend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MPI_Irsend</a:t>
            </a:r>
            <a:r>
              <a:rPr lang="en-US" dirty="0" smtClean="0"/>
              <a:t> &amp; blocking versions.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524000" y="4876800"/>
            <a:ext cx="7467600" cy="533400"/>
          </a:xfrm>
          <a:prstGeom prst="rect">
            <a:avLst/>
          </a:prstGeom>
          <a:solidFill>
            <a:schemeClr val="accent1">
              <a:lumMod val="40000"/>
              <a:lumOff val="60000"/>
              <a:alpha val="4117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828800" y="4876800"/>
            <a:ext cx="876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local</a:t>
            </a:r>
          </a:p>
          <a:p>
            <a:pPr algn="ctr"/>
            <a:r>
              <a:rPr lang="en-US" sz="1400" b="1" dirty="0" smtClean="0"/>
              <a:t>non-local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425942" y="5015805"/>
            <a:ext cx="876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non-local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018482" y="5004137"/>
            <a:ext cx="876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non-local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639757" y="4992469"/>
            <a:ext cx="533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local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924800" y="4876800"/>
            <a:ext cx="1000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Call</a:t>
            </a:r>
            <a:br>
              <a:rPr lang="en-US" sz="1400" b="1" dirty="0" smtClean="0"/>
            </a:br>
            <a:r>
              <a:rPr lang="en-US" sz="1400" b="1" dirty="0" smtClean="0"/>
              <a:t>Interaction</a:t>
            </a:r>
            <a:endParaRPr lang="en-US" sz="1400" b="1" dirty="0"/>
          </a:p>
        </p:txBody>
      </p:sp>
      <p:cxnSp>
        <p:nvCxnSpPr>
          <p:cNvPr id="42" name="Straight Connector 41"/>
          <p:cNvCxnSpPr/>
          <p:nvPr/>
        </p:nvCxnSpPr>
        <p:spPr>
          <a:xfrm rot="5400000">
            <a:off x="7505700" y="51435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6200" y="3916978"/>
            <a:ext cx="15098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Completeness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Test</a:t>
            </a:r>
            <a:r>
              <a:rPr lang="en-US" dirty="0" smtClean="0">
                <a:solidFill>
                  <a:srgbClr val="FFC000"/>
                </a:solidFill>
                <a:sym typeface="Wingdings" pitchFamily="2" charset="2"/>
              </a:rPr>
              <a:t></a:t>
            </a:r>
          </a:p>
          <a:p>
            <a:r>
              <a:rPr lang="en-US" dirty="0" smtClean="0">
                <a:solidFill>
                  <a:srgbClr val="FFC000"/>
                </a:solidFill>
                <a:sym typeface="Wingdings" pitchFamily="2" charset="2"/>
              </a:rPr>
              <a:t>Guarantee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47800" y="4157246"/>
            <a:ext cx="104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MPI_Test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47800" y="4462046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MPI_Wait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Wildcards 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en-US" sz="2400" dirty="0"/>
              <a:t>Enables programmer to avoid having to specify a tag and/or source.</a:t>
            </a:r>
          </a:p>
          <a:p>
            <a:r>
              <a:rPr lang="en-US" altLang="en-US" sz="2400" dirty="0"/>
              <a:t>Example: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</a:rPr>
              <a:t>MPI_ANY_SOURCE</a:t>
            </a:r>
            <a:r>
              <a:rPr lang="en-US" altLang="en-US" sz="2400" b="1" dirty="0"/>
              <a:t> </a:t>
            </a:r>
            <a:r>
              <a:rPr lang="en-US" altLang="en-US" sz="2400" dirty="0"/>
              <a:t> and 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</a:rPr>
              <a:t>MPI_ANY_TAG</a:t>
            </a:r>
            <a:r>
              <a:rPr lang="en-US" altLang="en-US" sz="2000" b="1" dirty="0">
                <a:solidFill>
                  <a:srgbClr val="0070C0"/>
                </a:solidFill>
              </a:rPr>
              <a:t> </a:t>
            </a:r>
            <a:r>
              <a:rPr lang="en-US" altLang="en-US" sz="2400" dirty="0" smtClean="0"/>
              <a:t>  are </a:t>
            </a:r>
            <a:r>
              <a:rPr lang="en-US" altLang="en-US" sz="2400" dirty="0"/>
              <a:t>wild cards</a:t>
            </a:r>
          </a:p>
          <a:p>
            <a:r>
              <a:rPr lang="en-US" altLang="en-US" sz="2400" b="1" dirty="0">
                <a:solidFill>
                  <a:srgbClr val="0070C0"/>
                </a:solidFill>
                <a:latin typeface="Courier New" pitchFamily="49" charset="0"/>
              </a:rPr>
              <a:t>status</a:t>
            </a:r>
            <a:r>
              <a:rPr lang="en-US" altLang="en-US" sz="2400" b="1" dirty="0">
                <a:solidFill>
                  <a:srgbClr val="0070C0"/>
                </a:solidFill>
              </a:rPr>
              <a:t> </a:t>
            </a:r>
            <a:r>
              <a:rPr lang="en-US" altLang="en-US" sz="2400" dirty="0"/>
              <a:t>structure is used to get wildcard values</a:t>
            </a:r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1447800" y="2832100"/>
            <a:ext cx="728027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 sz="1800" dirty="0" smtClean="0">
                <a:solidFill>
                  <a:schemeClr val="tx1"/>
                </a:solidFill>
                <a:latin typeface="Courier New" pitchFamily="49" charset="0"/>
              </a:rPr>
              <a:t>integer :: status</a:t>
            </a:r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r>
              <a:rPr lang="en-US" altLang="en-US" sz="1800" dirty="0" smtClean="0">
                <a:solidFill>
                  <a:schemeClr val="tx1"/>
                </a:solidFill>
                <a:latin typeface="Courier New" pitchFamily="49" charset="0"/>
              </a:rPr>
              <a:t>integer :: data(5);</a:t>
            </a:r>
            <a:endParaRPr lang="en-US" alt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en-US" sz="1800" dirty="0" smtClean="0">
                <a:solidFill>
                  <a:schemeClr val="tx1"/>
                </a:solidFill>
                <a:latin typeface="Courier New" pitchFamily="49" charset="0"/>
              </a:rPr>
              <a:t>integer :: </a:t>
            </a:r>
            <a:r>
              <a:rPr lang="en-US" altLang="en-US" sz="1800" dirty="0" err="1" smtClean="0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r>
              <a:rPr lang="en-US" altLang="en-US" dirty="0" smtClean="0">
                <a:latin typeface="Courier New" pitchFamily="49" charset="0"/>
              </a:rPr>
              <a:t>call </a:t>
            </a:r>
            <a:r>
              <a:rPr lang="en-US" altLang="en-US" sz="18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en-US" sz="1800" dirty="0" err="1" smtClean="0">
                <a:solidFill>
                  <a:schemeClr val="tx1"/>
                </a:solidFill>
                <a:latin typeface="Courier New" pitchFamily="49" charset="0"/>
              </a:rPr>
              <a:t>MPI_Recv</a:t>
            </a:r>
            <a:r>
              <a:rPr lang="en-US" altLang="en-US" sz="1800" dirty="0" smtClean="0">
                <a:solidFill>
                  <a:schemeClr val="tx1"/>
                </a:solidFill>
                <a:latin typeface="Courier New" pitchFamily="49" charset="0"/>
              </a:rPr>
              <a:t>( </a:t>
            </a:r>
            <a:r>
              <a:rPr lang="en-US" altLang="en-US" sz="1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data,    5</a:t>
            </a:r>
            <a:r>
              <a:rPr lang="en-US" altLang="en-US" sz="1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, </a:t>
            </a:r>
            <a:r>
              <a:rPr lang="en-US" altLang="en-US" sz="1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MPI_INTEGER,</a:t>
            </a:r>
            <a:r>
              <a:rPr lang="en-US" altLang="en-US" sz="1800" dirty="0" smtClean="0">
                <a:solidFill>
                  <a:schemeClr val="tx1"/>
                </a:solidFill>
                <a:latin typeface="Courier New" pitchFamily="49" charset="0"/>
              </a:rPr>
              <a:t>                 </a:t>
            </a:r>
            <a:endParaRPr lang="en-US" alt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                 </a:t>
            </a:r>
            <a:r>
              <a:rPr lang="en-US" altLang="en-US" sz="1800" b="1" dirty="0">
                <a:solidFill>
                  <a:srgbClr val="0070C0"/>
                </a:solidFill>
                <a:latin typeface="Courier New" pitchFamily="49" charset="0"/>
              </a:rPr>
              <a:t>MPI_ANY_SOURCE</a:t>
            </a:r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en-US" sz="1800" b="1" dirty="0">
                <a:solidFill>
                  <a:srgbClr val="0070C0"/>
                </a:solidFill>
                <a:latin typeface="Courier New" pitchFamily="49" charset="0"/>
              </a:rPr>
              <a:t>MPI_ANY_TAG</a:t>
            </a:r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,</a:t>
            </a:r>
          </a:p>
          <a:p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                 </a:t>
            </a:r>
            <a:r>
              <a:rPr lang="en-US" altLang="en-US" sz="1800" dirty="0" smtClean="0">
                <a:solidFill>
                  <a:schemeClr val="tx1"/>
                </a:solidFill>
                <a:latin typeface="Courier New" pitchFamily="49" charset="0"/>
              </a:rPr>
              <a:t>MPI_COMM_WORLD, status, </a:t>
            </a:r>
            <a:r>
              <a:rPr lang="en-US" altLang="en-US" sz="1800" dirty="0" err="1" smtClean="0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altLang="en-US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en-US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Wildcards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70C0"/>
                </a:solidFill>
                <a:latin typeface="Courier New" pitchFamily="49" charset="0"/>
              </a:rPr>
              <a:t>MPI_PROC_NULL</a:t>
            </a:r>
          </a:p>
          <a:p>
            <a:pPr lvl="1"/>
            <a:r>
              <a:rPr lang="en-US" dirty="0"/>
              <a:t>can be used for </a:t>
            </a:r>
            <a:r>
              <a:rPr lang="en-US" dirty="0" smtClean="0"/>
              <a:t>destination or source </a:t>
            </a:r>
            <a:br>
              <a:rPr lang="en-US" dirty="0" smtClean="0"/>
            </a:br>
            <a:r>
              <a:rPr lang="en-US" dirty="0" smtClean="0"/>
              <a:t>in send </a:t>
            </a:r>
            <a:r>
              <a:rPr lang="en-US" dirty="0"/>
              <a:t>or </a:t>
            </a:r>
            <a:r>
              <a:rPr lang="en-US" dirty="0" smtClean="0"/>
              <a:t>receive calls</a:t>
            </a:r>
            <a:endParaRPr lang="en-US" dirty="0"/>
          </a:p>
          <a:p>
            <a:pPr lvl="1"/>
            <a:r>
              <a:rPr lang="en-US" dirty="0"/>
              <a:t>operation completes immediately</a:t>
            </a:r>
          </a:p>
          <a:p>
            <a:pPr lvl="1"/>
            <a:r>
              <a:rPr lang="en-US" dirty="0"/>
              <a:t>no communications involved</a:t>
            </a:r>
          </a:p>
          <a:p>
            <a:r>
              <a:rPr lang="en-US" dirty="0" smtClean="0"/>
              <a:t>Great for handling edges of partitioned data </a:t>
            </a:r>
            <a:endParaRPr lang="en-US" dirty="0"/>
          </a:p>
          <a:p>
            <a:r>
              <a:rPr lang="en-US" dirty="0"/>
              <a:t>Useful with </a:t>
            </a:r>
            <a:r>
              <a:rPr lang="en-US" sz="2800" b="1" dirty="0" err="1">
                <a:solidFill>
                  <a:srgbClr val="0070C0"/>
                </a:solidFill>
                <a:latin typeface="Courier New" pitchFamily="49" charset="0"/>
              </a:rPr>
              <a:t>MPI_Sendrecv</a:t>
            </a:r>
            <a:endParaRPr lang="en-US" b="1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More on Status</a:t>
            </a:r>
            <a:endParaRPr lang="en-US" dirty="0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305800" cy="4953000"/>
          </a:xfrm>
        </p:spPr>
        <p:txBody>
          <a:bodyPr/>
          <a:lstStyle/>
          <a:p>
            <a:r>
              <a:rPr lang="en-US" sz="2400" dirty="0" smtClean="0"/>
              <a:t>C </a:t>
            </a:r>
            <a:endParaRPr lang="en-US" sz="2400" dirty="0"/>
          </a:p>
          <a:p>
            <a:pPr lvl="1"/>
            <a:r>
              <a:rPr lang="en-US" sz="2000" b="1" dirty="0" smtClean="0">
                <a:solidFill>
                  <a:srgbClr val="0070C0"/>
                </a:solidFill>
              </a:rPr>
              <a:t>status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/>
              <a:t>(type </a:t>
            </a:r>
            <a:r>
              <a:rPr lang="en-US" sz="2000" dirty="0" err="1" smtClean="0">
                <a:latin typeface="Courier New" pitchFamily="49" charset="0"/>
              </a:rPr>
              <a:t>MPI_Status</a:t>
            </a:r>
            <a:r>
              <a:rPr lang="en-US" sz="2000" dirty="0" smtClean="0">
                <a:latin typeface="Courier New" pitchFamily="49" charset="0"/>
              </a:rPr>
              <a:t>)</a:t>
            </a:r>
            <a:r>
              <a:rPr lang="en-US" sz="2000" dirty="0" smtClean="0"/>
              <a:t> is a </a:t>
            </a:r>
            <a:r>
              <a:rPr lang="en-US" sz="2000" u="sng" dirty="0" smtClean="0"/>
              <a:t>structure</a:t>
            </a:r>
            <a:r>
              <a:rPr lang="en-US" sz="2000" dirty="0" smtClean="0"/>
              <a:t> which </a:t>
            </a:r>
            <a:r>
              <a:rPr lang="en-US" sz="2000" dirty="0"/>
              <a:t>contains three fields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MPI_SOURCE</a:t>
            </a:r>
            <a:r>
              <a:rPr lang="en-US" sz="2000" b="1" dirty="0">
                <a:solidFill>
                  <a:srgbClr val="0070C0"/>
                </a:solidFill>
              </a:rPr>
              <a:t>,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MPI_TAG</a:t>
            </a:r>
            <a:r>
              <a:rPr lang="en-US" sz="2000" b="1" dirty="0">
                <a:solidFill>
                  <a:srgbClr val="0070C0"/>
                </a:solidFill>
              </a:rPr>
              <a:t>, and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MPI_ERROR</a:t>
            </a:r>
          </a:p>
          <a:p>
            <a:pPr lvl="1"/>
            <a:r>
              <a:rPr lang="en-US" sz="2000" dirty="0" err="1">
                <a:latin typeface="Courier New" pitchFamily="49" charset="0"/>
              </a:rPr>
              <a:t>status.MPI_SOURCE</a:t>
            </a:r>
            <a:r>
              <a:rPr lang="en-US" sz="2000" dirty="0"/>
              <a:t>, </a:t>
            </a:r>
            <a:r>
              <a:rPr lang="en-US" sz="2000" dirty="0" err="1">
                <a:latin typeface="Courier New" pitchFamily="49" charset="0"/>
              </a:rPr>
              <a:t>status.MPI_TAG</a:t>
            </a:r>
            <a:r>
              <a:rPr lang="en-US" sz="2000" dirty="0"/>
              <a:t>, and </a:t>
            </a:r>
            <a:r>
              <a:rPr lang="en-US" sz="2000" dirty="0" err="1">
                <a:latin typeface="Courier New" pitchFamily="49" charset="0"/>
              </a:rPr>
              <a:t>status.MPI_ERROR</a:t>
            </a:r>
            <a:r>
              <a:rPr lang="en-US" sz="2000" dirty="0"/>
              <a:t> contain the source, tag, and error code respectively of the received message</a:t>
            </a:r>
          </a:p>
          <a:p>
            <a:r>
              <a:rPr lang="en-US" sz="2400" dirty="0" smtClean="0"/>
              <a:t>Fortran </a:t>
            </a:r>
            <a:endParaRPr lang="en-US" sz="2400" dirty="0"/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status</a:t>
            </a:r>
            <a:r>
              <a:rPr lang="en-US" sz="2000" dirty="0"/>
              <a:t> is an </a:t>
            </a:r>
            <a:r>
              <a:rPr lang="en-US" sz="2000" u="sng" dirty="0"/>
              <a:t>array</a:t>
            </a:r>
            <a:r>
              <a:rPr lang="en-US" sz="2000" dirty="0"/>
              <a:t> of </a:t>
            </a:r>
            <a:r>
              <a:rPr lang="en-US" sz="2000" dirty="0" smtClean="0">
                <a:latin typeface="Courier New" pitchFamily="49" charset="0"/>
              </a:rPr>
              <a:t>INTEGER</a:t>
            </a:r>
            <a:r>
              <a:rPr lang="en-US" sz="2000" dirty="0" smtClean="0"/>
              <a:t>s of </a:t>
            </a:r>
            <a:r>
              <a:rPr lang="en-US" sz="2000" dirty="0"/>
              <a:t>length </a:t>
            </a:r>
            <a:r>
              <a:rPr lang="en-US" sz="2000" dirty="0">
                <a:latin typeface="Courier New" pitchFamily="49" charset="0"/>
              </a:rPr>
              <a:t>MPI_STATUS_SIZE</a:t>
            </a:r>
            <a:r>
              <a:rPr lang="en-US" sz="2000" dirty="0"/>
              <a:t>, and the 3 constants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MPI_SOURCE</a:t>
            </a:r>
            <a:r>
              <a:rPr lang="en-US" sz="2000" b="1" dirty="0">
                <a:solidFill>
                  <a:srgbClr val="0070C0"/>
                </a:solidFill>
              </a:rPr>
              <a:t>,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MPI_TAG</a:t>
            </a:r>
            <a:r>
              <a:rPr lang="en-US" sz="2000" b="1" dirty="0">
                <a:solidFill>
                  <a:srgbClr val="0070C0"/>
                </a:solidFill>
              </a:rPr>
              <a:t>,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MPI_ERROR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are the indices of the entries that store the source, tag, &amp; error</a:t>
            </a:r>
          </a:p>
          <a:p>
            <a:pPr lvl="1"/>
            <a:r>
              <a:rPr lang="en-US" sz="2000" dirty="0">
                <a:latin typeface="Courier New" pitchFamily="49" charset="0"/>
              </a:rPr>
              <a:t>status(MPI_SOURCE)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</a:rPr>
              <a:t>status(MPI_TAG)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</a:rPr>
              <a:t>status(MPI_ERROR)</a:t>
            </a:r>
            <a:r>
              <a:rPr lang="en-US" sz="2000" dirty="0"/>
              <a:t> contain respectively the source, the tag, and the error code of the received message.</a:t>
            </a:r>
          </a:p>
        </p:txBody>
      </p:sp>
    </p:spTree>
    <p:extLst>
      <p:ext uri="{BB962C8B-B14F-4D97-AF65-F5344CB8AC3E}">
        <p14:creationId xmlns:p14="http://schemas.microsoft.com/office/powerpoint/2010/main" val="4283411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Order Semantics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400" dirty="0"/>
              <a:t>Messages with the same tag are </a:t>
            </a:r>
            <a:r>
              <a:rPr lang="en-US" sz="2400" dirty="0" smtClean="0"/>
              <a:t>ordered, for the rest: make no assumptions on message ordering!</a:t>
            </a:r>
            <a:endParaRPr lang="en-US" sz="2400" dirty="0"/>
          </a:p>
          <a:p>
            <a:pPr lvl="1"/>
            <a:r>
              <a:rPr lang="en-US" sz="2000" dirty="0"/>
              <a:t>the first receive always matches the first send in the following</a:t>
            </a:r>
          </a:p>
          <a:p>
            <a:pPr lvl="2">
              <a:buFontTx/>
              <a:buNone/>
            </a:pPr>
            <a:r>
              <a:rPr lang="en-US" sz="1800" dirty="0">
                <a:latin typeface="Courier New" pitchFamily="49" charset="0"/>
              </a:rPr>
              <a:t>tag=123456</a:t>
            </a:r>
          </a:p>
          <a:p>
            <a:pPr lvl="2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if </a:t>
            </a:r>
            <a:r>
              <a:rPr lang="en-US" sz="1800" dirty="0">
                <a:latin typeface="Courier New" pitchFamily="49" charset="0"/>
              </a:rPr>
              <a:t>(rank.EQ.0) </a:t>
            </a:r>
            <a:r>
              <a:rPr lang="en-US" sz="1800" dirty="0" smtClean="0">
                <a:latin typeface="Courier New" pitchFamily="49" charset="0"/>
              </a:rPr>
              <a:t>then </a:t>
            </a:r>
            <a:endParaRPr lang="en-US" sz="1800" dirty="0">
              <a:latin typeface="Courier New" pitchFamily="49" charset="0"/>
            </a:endParaRPr>
          </a:p>
          <a:p>
            <a:pPr lvl="2"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call 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itchFamily="49" charset="0"/>
              </a:rPr>
              <a:t>MPI_BSend</a:t>
            </a:r>
            <a:r>
              <a:rPr lang="en-US" sz="1800" dirty="0" smtClean="0">
                <a:latin typeface="Courier New" pitchFamily="49" charset="0"/>
              </a:rPr>
              <a:t>(b1,cnt,MPI_REAL,1,tag,comm,err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lvl="2"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call 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itchFamily="49" charset="0"/>
              </a:rPr>
              <a:t>MPI_BSend</a:t>
            </a:r>
            <a:r>
              <a:rPr lang="en-US" sz="1800" dirty="0" smtClean="0">
                <a:latin typeface="Courier New" pitchFamily="49" charset="0"/>
              </a:rPr>
              <a:t>(b2,cnt,MPI_REAL,1,tag,comm,err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lvl="2">
              <a:buFontTx/>
              <a:buNone/>
            </a:pPr>
            <a:r>
              <a:rPr lang="en-US" sz="1800" dirty="0">
                <a:latin typeface="Courier New" pitchFamily="49" charset="0"/>
              </a:rPr>
              <a:t>ELSE ! rank.EQ.1 </a:t>
            </a:r>
          </a:p>
          <a:p>
            <a:pPr lvl="2"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call 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itchFamily="49" charset="0"/>
              </a:rPr>
              <a:t>MPI_Recv</a:t>
            </a:r>
            <a:r>
              <a:rPr lang="en-US" sz="1800" dirty="0" smtClean="0">
                <a:latin typeface="Courier New" pitchFamily="49" charset="0"/>
              </a:rPr>
              <a:t>(b1,cnt,MPI_REAL,0,tag,comm</a:t>
            </a:r>
            <a:r>
              <a:rPr lang="en-US" sz="1800" dirty="0">
                <a:latin typeface="Courier New" pitchFamily="49" charset="0"/>
              </a:rPr>
              <a:t>,   		         </a:t>
            </a:r>
            <a:r>
              <a:rPr lang="en-US" sz="1800" dirty="0" err="1">
                <a:latin typeface="Courier New" pitchFamily="49" charset="0"/>
              </a:rPr>
              <a:t>status,ierr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lvl="2"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call 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itchFamily="49" charset="0"/>
              </a:rPr>
              <a:t>MPI_Recv</a:t>
            </a:r>
            <a:r>
              <a:rPr lang="en-US" sz="1800" dirty="0" smtClean="0">
                <a:latin typeface="Courier New" pitchFamily="49" charset="0"/>
              </a:rPr>
              <a:t>(b2,cnt,MPI_REAL,0,tag,comm</a:t>
            </a:r>
            <a:r>
              <a:rPr lang="en-US" sz="1800" dirty="0">
                <a:latin typeface="Courier New" pitchFamily="49" charset="0"/>
              </a:rPr>
              <a:t>, 			   status, </a:t>
            </a:r>
            <a:r>
              <a:rPr lang="en-US" sz="1800" dirty="0" err="1">
                <a:latin typeface="Courier New" pitchFamily="49" charset="0"/>
              </a:rPr>
              <a:t>ierr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lvl="2">
              <a:buFontTx/>
              <a:buNone/>
            </a:pPr>
            <a:r>
              <a:rPr lang="en-US" sz="1800" dirty="0">
                <a:latin typeface="Courier New" pitchFamily="49" charset="0"/>
              </a:rPr>
              <a:t>END </a:t>
            </a:r>
            <a:r>
              <a:rPr lang="en-US" sz="1800" dirty="0" smtClean="0">
                <a:latin typeface="Courier New" pitchFamily="49" charset="0"/>
              </a:rPr>
              <a:t>if</a:t>
            </a:r>
            <a:r>
              <a:rPr lang="en-US" sz="1800" dirty="0" smtClean="0"/>
              <a:t> </a:t>
            </a:r>
            <a:r>
              <a:rPr lang="en-US" sz="1800" dirty="0"/>
              <a:t>	</a:t>
            </a:r>
            <a:endParaRPr lang="en-US" sz="1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Receive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IMPORTANT: From the MPI-2 Standard:</a:t>
            </a:r>
          </a:p>
          <a:p>
            <a:pPr marL="0" indent="0">
              <a:buNone/>
            </a:pPr>
            <a:r>
              <a:rPr lang="en-US" u="sng" dirty="0"/>
              <a:t>There is only one receive operation, but it matches any of the send modes</a:t>
            </a:r>
            <a:r>
              <a:rPr lang="en-US" dirty="0"/>
              <a:t>. The receive operation described in the last section is blocking: it returns only after the receive buffer contains the newly received message. A receive can complete before the matching send has  completed (of course, it can complete only after the matching send has  started).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047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ea typeface="굴림" pitchFamily="-112" charset="-127"/>
              </a:rPr>
              <a:t>Synchronous Communication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4495800"/>
            <a:ext cx="7772400" cy="1676400"/>
          </a:xfrm>
        </p:spPr>
        <p:txBody>
          <a:bodyPr/>
          <a:lstStyle/>
          <a:p>
            <a:pPr marL="341313" indent="-341313" eaLnBrk="1" hangingPunct="1">
              <a:spcBef>
                <a:spcPts val="11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>
                <a:ea typeface="굴림" pitchFamily="-112" charset="-127"/>
              </a:rPr>
              <a:t>Data isn’t sent until Receive has been posted.</a:t>
            </a:r>
          </a:p>
          <a:p>
            <a:pPr marL="341313" indent="-341313" eaLnBrk="1" hangingPunct="1">
              <a:spcBef>
                <a:spcPts val="11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>
                <a:ea typeface="굴림" pitchFamily="-112" charset="-127"/>
              </a:rPr>
              <a:t>Synchronous send returns when data area is safe for re-use.</a:t>
            </a:r>
          </a:p>
          <a:p>
            <a:pPr marL="341313" indent="-341313" eaLnBrk="1" hangingPunct="1">
              <a:spcBef>
                <a:spcPts val="11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>
                <a:ea typeface="굴림" pitchFamily="-112" charset="-127"/>
              </a:rPr>
              <a:t>There is no </a:t>
            </a:r>
            <a:r>
              <a:rPr lang="en-US" sz="1800" dirty="0" err="1" smtClean="0">
                <a:ea typeface="굴림" pitchFamily="-112" charset="-127"/>
              </a:rPr>
              <a:t>MPI_</a:t>
            </a:r>
            <a:r>
              <a:rPr lang="en-US" sz="1800" dirty="0" err="1" smtClean="0">
                <a:solidFill>
                  <a:srgbClr val="FF0000"/>
                </a:solidFill>
                <a:ea typeface="굴림" pitchFamily="-112" charset="-127"/>
              </a:rPr>
              <a:t>S</a:t>
            </a:r>
            <a:r>
              <a:rPr lang="en-US" sz="1800" dirty="0" err="1" smtClean="0">
                <a:ea typeface="굴림" pitchFamily="-112" charset="-127"/>
              </a:rPr>
              <a:t>recv</a:t>
            </a:r>
            <a:r>
              <a:rPr lang="en-US" sz="1800" dirty="0" smtClean="0">
                <a:ea typeface="굴림" pitchFamily="-112" charset="-127"/>
              </a:rPr>
              <a:t>  </a:t>
            </a:r>
          </a:p>
        </p:txBody>
      </p: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>
            <a:off x="3810000" y="2057400"/>
            <a:ext cx="1447800" cy="1588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 noChangeShapeType="1"/>
          </p:cNvCxnSpPr>
          <p:nvPr/>
        </p:nvCxnSpPr>
        <p:spPr bwMode="auto">
          <a:xfrm flipH="1">
            <a:off x="3886200" y="2667000"/>
            <a:ext cx="1371600" cy="1588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018" name="TextBox 26"/>
          <p:cNvSpPr txBox="1">
            <a:spLocks noChangeArrowheads="1"/>
          </p:cNvSpPr>
          <p:nvPr/>
        </p:nvSpPr>
        <p:spPr bwMode="auto">
          <a:xfrm>
            <a:off x="4161847" y="1752600"/>
            <a:ext cx="8673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alibri" pitchFamily="-112" charset="0"/>
              </a:rPr>
              <a:t>request </a:t>
            </a:r>
            <a:endParaRPr lang="en-US" sz="1600" dirty="0" smtClean="0">
              <a:solidFill>
                <a:schemeClr val="tx1"/>
              </a:solidFill>
              <a:latin typeface="Calibri" pitchFamily="-112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alibri" pitchFamily="-112" charset="0"/>
              </a:rPr>
              <a:t>to </a:t>
            </a:r>
            <a:r>
              <a:rPr lang="en-US" sz="1600" dirty="0">
                <a:solidFill>
                  <a:schemeClr val="tx1"/>
                </a:solidFill>
                <a:latin typeface="Calibri" pitchFamily="-112" charset="0"/>
              </a:rPr>
              <a:t>send</a:t>
            </a:r>
          </a:p>
        </p:txBody>
      </p:sp>
      <p:sp>
        <p:nvSpPr>
          <p:cNvPr id="43019" name="TextBox 27"/>
          <p:cNvSpPr txBox="1">
            <a:spLocks noChangeArrowheads="1"/>
          </p:cNvSpPr>
          <p:nvPr/>
        </p:nvSpPr>
        <p:spPr bwMode="auto">
          <a:xfrm>
            <a:off x="4114800" y="2362200"/>
            <a:ext cx="92377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alibri" pitchFamily="-112" charset="0"/>
              </a:rPr>
              <a:t>ready to </a:t>
            </a:r>
            <a:endParaRPr lang="en-US" sz="1600" dirty="0" smtClean="0">
              <a:solidFill>
                <a:schemeClr val="tx1"/>
              </a:solidFill>
              <a:latin typeface="Calibri" pitchFamily="-112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alibri" pitchFamily="-112" charset="0"/>
              </a:rPr>
              <a:t>receive</a:t>
            </a:r>
            <a:endParaRPr lang="en-US" sz="1600" dirty="0">
              <a:solidFill>
                <a:schemeClr val="tx1"/>
              </a:solidFill>
              <a:latin typeface="Calibri" pitchFamily="-11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05579" y="3657600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MPI_Ssend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93629" y="3669268"/>
            <a:ext cx="1111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MPI_Recv</a:t>
            </a:r>
            <a:endParaRPr lang="en-US" dirty="0"/>
          </a:p>
        </p:txBody>
      </p:sp>
      <p:sp>
        <p:nvSpPr>
          <p:cNvPr id="16" name="Rounded Rectangle 15"/>
          <p:cNvSpPr>
            <a:spLocks noChangeArrowheads="1"/>
          </p:cNvSpPr>
          <p:nvPr/>
        </p:nvSpPr>
        <p:spPr bwMode="auto">
          <a:xfrm>
            <a:off x="1981200" y="1143000"/>
            <a:ext cx="2133600" cy="24384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4A7EBB"/>
            </a:solidFill>
            <a:prstDash val="dash"/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5029200" y="1143000"/>
            <a:ext cx="2133600" cy="24384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4A7EBB"/>
            </a:solidFill>
            <a:prstDash val="dash"/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09800" y="1524000"/>
            <a:ext cx="1676400" cy="1600200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t"/>
          <a:lstStyle/>
          <a:p>
            <a:pPr algn="ctr">
              <a:defRPr/>
            </a:pPr>
            <a:r>
              <a:rPr lang="en-US" sz="2000" dirty="0" smtClean="0">
                <a:solidFill>
                  <a:srgbClr val="FFFFFF"/>
                </a:solidFill>
                <a:latin typeface="Calibri" pitchFamily="-112" charset="0"/>
              </a:rPr>
              <a:t>task 0</a:t>
            </a:r>
          </a:p>
          <a:p>
            <a:pPr algn="ctr">
              <a:defRPr/>
            </a:pPr>
            <a:r>
              <a:rPr lang="en-US" sz="2000" dirty="0" err="1" smtClean="0">
                <a:solidFill>
                  <a:srgbClr val="FFFFFF"/>
                </a:solidFill>
                <a:latin typeface="Calibri" pitchFamily="-112" charset="0"/>
              </a:rPr>
              <a:t>MPI_Ssend</a:t>
            </a:r>
            <a:endParaRPr lang="en-US" sz="2000" dirty="0">
              <a:solidFill>
                <a:srgbClr val="FFFFFF"/>
              </a:solidFill>
              <a:latin typeface="Calibri" pitchFamily="-112" charset="0"/>
            </a:endParaRPr>
          </a:p>
          <a:p>
            <a:pPr algn="ctr">
              <a:defRPr/>
            </a:pPr>
            <a:endParaRPr lang="en-US" dirty="0">
              <a:solidFill>
                <a:srgbClr val="FFFFFF"/>
              </a:solidFill>
              <a:latin typeface="Calibri" pitchFamily="-112" charset="0"/>
            </a:endParaRPr>
          </a:p>
        </p:txBody>
      </p:sp>
      <p:sp>
        <p:nvSpPr>
          <p:cNvPr id="19" name="Rounded Rectangle 18"/>
          <p:cNvSpPr>
            <a:spLocks noChangeArrowheads="1"/>
          </p:cNvSpPr>
          <p:nvPr/>
        </p:nvSpPr>
        <p:spPr bwMode="auto">
          <a:xfrm>
            <a:off x="2590800" y="2667000"/>
            <a:ext cx="838200" cy="304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+mn-ea"/>
              </a:rPr>
              <a:t>data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257800" y="1447800"/>
            <a:ext cx="1676400" cy="1981200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t"/>
          <a:lstStyle/>
          <a:p>
            <a:pPr algn="ctr">
              <a:defRPr/>
            </a:pPr>
            <a:r>
              <a:rPr lang="en-US" sz="2000" dirty="0">
                <a:solidFill>
                  <a:srgbClr val="FFFFFF"/>
                </a:solidFill>
                <a:latin typeface="Calibri" pitchFamily="-112" charset="0"/>
              </a:rPr>
              <a:t>task </a:t>
            </a:r>
            <a:r>
              <a:rPr lang="en-US" sz="2000" dirty="0" smtClean="0">
                <a:solidFill>
                  <a:srgbClr val="FFFFFF"/>
                </a:solidFill>
                <a:latin typeface="Calibri" pitchFamily="-112" charset="0"/>
              </a:rPr>
              <a:t>1</a:t>
            </a:r>
          </a:p>
          <a:p>
            <a:pPr algn="ctr">
              <a:defRPr/>
            </a:pPr>
            <a:endParaRPr lang="en-US" sz="2000" dirty="0" smtClean="0">
              <a:solidFill>
                <a:srgbClr val="FFFFFF"/>
              </a:solidFill>
              <a:latin typeface="Calibri" pitchFamily="-112" charset="0"/>
            </a:endParaRPr>
          </a:p>
          <a:p>
            <a:pPr algn="ctr">
              <a:defRPr/>
            </a:pPr>
            <a:r>
              <a:rPr lang="en-US" sz="1900" dirty="0" err="1" smtClean="0">
                <a:solidFill>
                  <a:srgbClr val="FFFFFF"/>
                </a:solidFill>
                <a:latin typeface="Calibri" pitchFamily="-112" charset="0"/>
              </a:rPr>
              <a:t>MPI_Recv</a:t>
            </a:r>
            <a:r>
              <a:rPr lang="en-US" sz="1900" dirty="0" smtClean="0">
                <a:solidFill>
                  <a:srgbClr val="FFFFFF"/>
                </a:solidFill>
                <a:latin typeface="Calibri" pitchFamily="-112" charset="0"/>
              </a:rPr>
              <a:t> Post</a:t>
            </a:r>
            <a:endParaRPr lang="en-US" sz="1900" dirty="0">
              <a:solidFill>
                <a:srgbClr val="FFFFFF"/>
              </a:solidFill>
              <a:latin typeface="Calibri" pitchFamily="-112" charset="0"/>
            </a:endParaRPr>
          </a:p>
          <a:p>
            <a:pPr algn="ctr">
              <a:defRPr/>
            </a:pPr>
            <a:endParaRPr lang="en-US" dirty="0">
              <a:solidFill>
                <a:srgbClr val="FFFFFF"/>
              </a:solidFill>
              <a:latin typeface="Calibri" pitchFamily="-112" charset="0"/>
            </a:endParaRPr>
          </a:p>
        </p:txBody>
      </p:sp>
      <p:sp>
        <p:nvSpPr>
          <p:cNvPr id="23" name="Rounded Rectangle 22"/>
          <p:cNvSpPr>
            <a:spLocks noChangeArrowheads="1"/>
          </p:cNvSpPr>
          <p:nvPr/>
        </p:nvSpPr>
        <p:spPr bwMode="auto">
          <a:xfrm>
            <a:off x="5638800" y="3048000"/>
            <a:ext cx="838200" cy="304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rgbClr val="000000"/>
                </a:solidFill>
                <a:latin typeface="+mn-lt"/>
                <a:ea typeface="+mn-ea"/>
              </a:rPr>
              <a:t>data</a:t>
            </a:r>
          </a:p>
        </p:txBody>
      </p:sp>
      <p:cxnSp>
        <p:nvCxnSpPr>
          <p:cNvPr id="29" name="Elbow Connector 28"/>
          <p:cNvCxnSpPr>
            <a:cxnSpLocks noChangeShapeType="1"/>
            <a:stCxn id="19" idx="2"/>
            <a:endCxn id="23" idx="1"/>
          </p:cNvCxnSpPr>
          <p:nvPr/>
        </p:nvCxnSpPr>
        <p:spPr bwMode="auto">
          <a:xfrm rot="16200000" flipH="1">
            <a:off x="4210050" y="1771650"/>
            <a:ext cx="228600" cy="2628900"/>
          </a:xfrm>
          <a:prstGeom prst="bentConnector2">
            <a:avLst/>
          </a:prstGeom>
          <a:ln>
            <a:headEnd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59"/>
          <p:cNvSpPr txBox="1">
            <a:spLocks noChangeArrowheads="1"/>
          </p:cNvSpPr>
          <p:nvPr/>
        </p:nvSpPr>
        <p:spPr bwMode="auto">
          <a:xfrm>
            <a:off x="2590800" y="1143000"/>
            <a:ext cx="806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Calibri" pitchFamily="-112" charset="0"/>
              </a:rPr>
              <a:t>CPU 1</a:t>
            </a:r>
          </a:p>
        </p:txBody>
      </p:sp>
      <p:sp>
        <p:nvSpPr>
          <p:cNvPr id="32" name="TextBox 60"/>
          <p:cNvSpPr txBox="1">
            <a:spLocks noChangeArrowheads="1"/>
          </p:cNvSpPr>
          <p:nvPr/>
        </p:nvSpPr>
        <p:spPr bwMode="auto">
          <a:xfrm>
            <a:off x="5638800" y="1143000"/>
            <a:ext cx="806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Calibri" pitchFamily="-112" charset="0"/>
              </a:rPr>
              <a:t>CPU 2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ea typeface="굴림" pitchFamily="-112" charset="-127"/>
              </a:rPr>
              <a:t>Synchronous Communication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0" y="1143000"/>
            <a:ext cx="9525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ts val="1125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b="1" dirty="0" smtClean="0">
                <a:ea typeface="굴림" pitchFamily="-112" charset="-127"/>
                <a:cs typeface="ＭＳ Ｐゴシック" pitchFamily="-65" charset="-128"/>
              </a:rPr>
              <a:t>Ss</a:t>
            </a:r>
            <a:r>
              <a:rPr lang="en-US" b="1" noProof="0" dirty="0" smtClean="0">
                <a:ea typeface="굴림" pitchFamily="-112" charset="-127"/>
                <a:cs typeface="ＭＳ Ｐゴシック" pitchFamily="-65" charset="-128"/>
              </a:rPr>
              <a:t>end   C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pitchFamily="-112" charset="-127"/>
              <a:cs typeface="ＭＳ Ｐゴシック" pitchFamily="-65" charset="-128"/>
            </a:endParaRPr>
          </a:p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...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=1;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if(</a:t>
            </a:r>
            <a:r>
              <a:rPr lang="en-US" sz="16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irank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== 0){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MPI_Ssend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(&amp;</a:t>
            </a:r>
            <a:r>
              <a:rPr lang="en-US" sz="16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, 1, MPI_INT,     1, 9, MPI_COMM_WORLD);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}else {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MPI_Recv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( &amp;j, 1, MPI_INT,     0, 9, MPI_COMM_WORLD,</a:t>
            </a: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&amp;status);</a:t>
            </a:r>
            <a:endParaRPr lang="en-US" sz="1600" b="1" dirty="0" smtClean="0">
              <a:latin typeface="Courier New" pitchFamily="49" charset="0"/>
              <a:ea typeface="굴림" pitchFamily="-112" charset="-127"/>
              <a:cs typeface="Courier New" pitchFamily="49" charset="0"/>
            </a:endParaRP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}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400" b="1" dirty="0" smtClean="0">
              <a:latin typeface="Courier New" pitchFamily="49" charset="0"/>
              <a:ea typeface="굴림" pitchFamily="-112" charset="-127"/>
              <a:cs typeface="Courier New" pitchFamily="49" charset="0"/>
            </a:endParaRP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400" b="1" dirty="0" smtClean="0">
              <a:latin typeface="Courier New" pitchFamily="49" charset="0"/>
              <a:ea typeface="굴림" pitchFamily="-112" charset="-127"/>
              <a:cs typeface="Courier New" pitchFamily="49" charset="0"/>
            </a:endParaRPr>
          </a:p>
          <a:p>
            <a:pPr marL="341313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 err="1" smtClean="0">
                <a:ea typeface="굴림" pitchFamily="-112" charset="-127"/>
                <a:cs typeface="ＭＳ Ｐゴシック" pitchFamily="-65" charset="-128"/>
              </a:rPr>
              <a:t>Ssend</a:t>
            </a:r>
            <a:r>
              <a:rPr lang="en-US" b="1" dirty="0" smtClean="0">
                <a:ea typeface="굴림" pitchFamily="-112" charset="-127"/>
                <a:cs typeface="ＭＳ Ｐゴシック" pitchFamily="-65" charset="-128"/>
              </a:rPr>
              <a:t>   F90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 ...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=1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if(</a:t>
            </a:r>
            <a:r>
              <a:rPr lang="en-US" sz="16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irank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== 0) then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call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MPI_Ssend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( </a:t>
            </a:r>
            <a:r>
              <a:rPr lang="en-US" sz="16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, 1, MPI_INTEGER, 1, 9, MPI_COMM_WORLD, </a:t>
            </a:r>
            <a:r>
              <a:rPr lang="en-US" sz="16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ierr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)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else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call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MPI_Recv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(  j, 1, MPI_INTEGER, 0, 9, MPI_COMM_WORLD, 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status,</a:t>
            </a:r>
            <a:r>
              <a:rPr lang="en-US" sz="12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ierr</a:t>
            </a:r>
            <a:r>
              <a:rPr lang="en-US" sz="12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)</a:t>
            </a:r>
            <a:endParaRPr lang="en-US" sz="1600" b="1" dirty="0" smtClean="0">
              <a:latin typeface="Courier New" pitchFamily="49" charset="0"/>
              <a:ea typeface="굴림" pitchFamily="-112" charset="-127"/>
              <a:cs typeface="Courier New" pitchFamily="49" charset="0"/>
            </a:endParaRP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endif</a:t>
            </a:r>
            <a:endParaRPr lang="en-US" sz="1600" b="1" dirty="0" smtClean="0">
              <a:latin typeface="Courier New" pitchFamily="49" charset="0"/>
              <a:ea typeface="굴림" pitchFamily="-112" charset="-127"/>
              <a:cs typeface="Courier New" pitchFamily="49" charset="0"/>
            </a:endParaRP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굴림" pitchFamily="-112" charset="-127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5556</TotalTime>
  <Words>2302</Words>
  <Application>Microsoft Macintosh PowerPoint</Application>
  <PresentationFormat>On-screen Show (4:3)</PresentationFormat>
  <Paragraphs>430</Paragraphs>
  <Slides>22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Parallel Computing for Science &amp; Engineering Spring 2013: MPI point-to-point 2</vt:lpstr>
      <vt:lpstr>Wildcards </vt:lpstr>
      <vt:lpstr>Wildcards </vt:lpstr>
      <vt:lpstr>Wildcards</vt:lpstr>
      <vt:lpstr>More on Status</vt:lpstr>
      <vt:lpstr>Order Semantics</vt:lpstr>
      <vt:lpstr>MPI Receive Modes</vt:lpstr>
      <vt:lpstr>Synchronous Communication</vt:lpstr>
      <vt:lpstr>Synchronous Communication</vt:lpstr>
      <vt:lpstr>MPI_Test</vt:lpstr>
      <vt:lpstr>MPI_Cancel</vt:lpstr>
      <vt:lpstr>MPI_Probe</vt:lpstr>
      <vt:lpstr>MPI_Probe</vt:lpstr>
      <vt:lpstr>Scaling</vt:lpstr>
      <vt:lpstr>Obscure stuff</vt:lpstr>
      <vt:lpstr>Buffered Communication </vt:lpstr>
      <vt:lpstr>User-Buffer Communication</vt:lpstr>
      <vt:lpstr>User-Buffer Communication</vt:lpstr>
      <vt:lpstr>Ready Communication</vt:lpstr>
      <vt:lpstr>Ready Communication</vt:lpstr>
      <vt:lpstr>Blocking Pt-2-Pt communications</vt:lpstr>
      <vt:lpstr>Non-Blocking Pt-2-Pt communications</vt:lpstr>
    </vt:vector>
  </TitlesOfParts>
  <Company>UT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hedda</dc:creator>
  <cp:lastModifiedBy>Victor Eijkhout</cp:lastModifiedBy>
  <cp:revision>228</cp:revision>
  <cp:lastPrinted>2012-03-08T17:15:24Z</cp:lastPrinted>
  <dcterms:created xsi:type="dcterms:W3CDTF">2009-01-28T21:14:34Z</dcterms:created>
  <dcterms:modified xsi:type="dcterms:W3CDTF">2013-03-05T21:14:41Z</dcterms:modified>
</cp:coreProperties>
</file>