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3" r:id="rId3"/>
    <p:sldId id="28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4" r:id="rId17"/>
    <p:sldId id="287" r:id="rId18"/>
    <p:sldId id="288" r:id="rId19"/>
    <p:sldId id="289" r:id="rId20"/>
    <p:sldId id="259" r:id="rId21"/>
    <p:sldId id="260" r:id="rId22"/>
    <p:sldId id="285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30CDA-3686-3B46-A362-BF79325908D8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C9C6C-3674-9244-BD9B-E0B746DB1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C9C6C-3674-9244-BD9B-E0B746DB13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Mention that the status of the DDT license server can be obtained from http://129.114.4.217:4241/status.html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Ranger can currently use 4096 licenses.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Floating Exception error -&gt; restart the x-window server in the local machine. (problem appeared in a Mac OS X 10.5.6 machine)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3F8D55-F5DD-B845-B4D1-E14E2B8D0274}" type="slidenum"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4</a:t>
            </a:fld>
            <a:endParaRPr lang="en-US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Tell users to get more info on the recommended MPI version depending on application size from the Ranger User Guide.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5D4065-1816-EF4A-AA99-D946A14171A0}" type="slidenum"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7</a:t>
            </a:fld>
            <a:endParaRPr lang="en-US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Tell them that it is possible to use less than 16 cores. See Ranger User Guide.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A516FE-AB46-A242-817B-A20C2C57C879}" type="slidenum"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pPr/>
              <a:t>8</a:t>
            </a:fld>
            <a:endParaRPr lang="en-US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9167B-B2D4-A543-B03E-30D44A90B885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F38FE3-49A3-8942-BAD9-1941C28D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and Profiling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Carlos Rosales, Kent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Milfeld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,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Yaakoub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 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Y. El </a:t>
            </a:r>
            <a:r>
              <a:rPr lang="en-US" sz="2000" dirty="0" err="1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Kharma</a:t>
            </a:r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, </a:t>
            </a:r>
          </a:p>
          <a:p>
            <a:r>
              <a:rPr lang="en-US" sz="2000" dirty="0" smtClean="0">
                <a:solidFill>
                  <a:srgbClr val="898989"/>
                </a:solidFill>
                <a:ea typeface="ＭＳ Ｐゴシック" pitchFamily="27" charset="-128"/>
                <a:cs typeface="ＭＳ Ｐゴシック" pitchFamily="27" charset="-128"/>
              </a:rPr>
              <a:t>Victor Eijkhout</a:t>
            </a:r>
            <a:endParaRPr lang="en-US" sz="2000" dirty="0" smtClean="0"/>
          </a:p>
          <a:p>
            <a:r>
              <a:rPr lang="en-US" sz="2000" dirty="0" err="1" smtClean="0"/>
              <a:t>carlos@tacc.utexas.edu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Configure DDT: Memory Options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5257800" y="2057400"/>
            <a:ext cx="34290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3838" indent="-223838"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Change the Heap Debugging option from the default </a:t>
            </a:r>
            <a:r>
              <a:rPr lang="en-US" b="1">
                <a:latin typeface="Calibri" pitchFamily="-109" charset="0"/>
              </a:rPr>
              <a:t>Runtime</a:t>
            </a:r>
            <a:r>
              <a:rPr lang="en-US">
                <a:latin typeface="Calibri" pitchFamily="-109" charset="0"/>
              </a:rPr>
              <a:t> to </a:t>
            </a:r>
            <a:r>
              <a:rPr lang="en-US" b="1">
                <a:latin typeface="Calibri" pitchFamily="-109" charset="0"/>
              </a:rPr>
              <a:t>Low</a:t>
            </a:r>
            <a:endParaRPr lang="en-US">
              <a:latin typeface="Calibri" pitchFamily="-109" charset="0"/>
            </a:endParaRPr>
          </a:p>
          <a:p>
            <a:pPr marL="223838" indent="-223838">
              <a:buFont typeface="Arial" pitchFamily="-109" charset="0"/>
              <a:buChar char="•"/>
            </a:pPr>
            <a:endParaRPr lang="en-US" b="1">
              <a:latin typeface="Calibri" pitchFamily="-109" charset="0"/>
            </a:endParaRPr>
          </a:p>
          <a:p>
            <a:pPr marL="223838" indent="-223838"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Even the option None provides some memory checking</a:t>
            </a:r>
          </a:p>
          <a:p>
            <a:pPr marL="223838" indent="-223838">
              <a:buFont typeface="Arial" pitchFamily="-109" charset="0"/>
              <a:buChar char="•"/>
            </a:pPr>
            <a:endParaRPr lang="en-US">
              <a:latin typeface="Calibri" pitchFamily="-109" charset="0"/>
            </a:endParaRPr>
          </a:p>
          <a:p>
            <a:pPr marL="223838" indent="-223838"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Leave Heap and Advanced unchecked</a:t>
            </a:r>
          </a:p>
        </p:txBody>
      </p:sp>
      <p:pic>
        <p:nvPicPr>
          <p:cNvPr id="53252" name="Picture 5" descr="DDT - Memory Option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45132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DDT: Job Queuing</a:t>
            </a:r>
          </a:p>
        </p:txBody>
      </p:sp>
      <p:pic>
        <p:nvPicPr>
          <p:cNvPr id="54275" name="Picture 3" descr="DDT - Job Submitt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5302250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1639888"/>
            <a:ext cx="8229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Add any necessary arguments to the program (none for the example)</a:t>
            </a:r>
          </a:p>
          <a:p>
            <a:r>
              <a:rPr lang="en-US">
                <a:latin typeface="Calibri" pitchFamily="-109" charset="0"/>
              </a:rPr>
              <a:t>Click the Submit button. A new window will open:</a:t>
            </a:r>
          </a:p>
        </p:txBody>
      </p:sp>
      <p:sp>
        <p:nvSpPr>
          <p:cNvPr id="54277" name="TextBox 5"/>
          <p:cNvSpPr txBox="1">
            <a:spLocks noChangeArrowheads="1"/>
          </p:cNvSpPr>
          <p:nvPr/>
        </p:nvSpPr>
        <p:spPr bwMode="auto">
          <a:xfrm>
            <a:off x="5797550" y="2819400"/>
            <a:ext cx="28892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The job is submitted to the specified queue.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An automatically refreshing job status window appears.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The debug session will begin when the job starts.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DDT: The debug session</a:t>
            </a:r>
          </a:p>
        </p:txBody>
      </p:sp>
      <p:pic>
        <p:nvPicPr>
          <p:cNvPr id="55299" name="Content Placeholder 8" descr="DDT - START S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828" r="-15828"/>
          <a:stretch>
            <a:fillRect/>
          </a:stretch>
        </p:blipFill>
        <p:spPr>
          <a:xfrm>
            <a:off x="-609600" y="1600200"/>
            <a:ext cx="8229600" cy="4525963"/>
          </a:xfrm>
        </p:spPr>
      </p:pic>
      <p:sp>
        <p:nvSpPr>
          <p:cNvPr id="55300" name="TextBox 9"/>
          <p:cNvSpPr txBox="1">
            <a:spLocks noChangeArrowheads="1"/>
          </p:cNvSpPr>
          <p:nvPr/>
        </p:nvSpPr>
        <p:spPr bwMode="auto">
          <a:xfrm>
            <a:off x="3387725" y="3556000"/>
            <a:ext cx="1327150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pitchFamily="-109" charset="0"/>
              </a:rPr>
              <a:t>Code window</a:t>
            </a:r>
          </a:p>
        </p:txBody>
      </p:sp>
      <p:sp>
        <p:nvSpPr>
          <p:cNvPr id="55301" name="TextBox 10"/>
          <p:cNvSpPr txBox="1">
            <a:spLocks noChangeArrowheads="1"/>
          </p:cNvSpPr>
          <p:nvPr/>
        </p:nvSpPr>
        <p:spPr bwMode="auto">
          <a:xfrm>
            <a:off x="685800" y="4887913"/>
            <a:ext cx="2819400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pitchFamily="-109" charset="0"/>
              </a:rPr>
              <a:t>Stack view and output window</a:t>
            </a:r>
          </a:p>
        </p:txBody>
      </p:sp>
      <p:sp>
        <p:nvSpPr>
          <p:cNvPr id="55302" name="TextBox 11"/>
          <p:cNvSpPr txBox="1">
            <a:spLocks noChangeArrowheads="1"/>
          </p:cNvSpPr>
          <p:nvPr/>
        </p:nvSpPr>
        <p:spPr bwMode="auto">
          <a:xfrm>
            <a:off x="5410200" y="3397250"/>
            <a:ext cx="1582738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pitchFamily="-109" charset="0"/>
              </a:rPr>
              <a:t>Variable window</a:t>
            </a:r>
          </a:p>
        </p:txBody>
      </p:sp>
      <p:sp>
        <p:nvSpPr>
          <p:cNvPr id="55303" name="TextBox 12"/>
          <p:cNvSpPr txBox="1">
            <a:spLocks noChangeArrowheads="1"/>
          </p:cNvSpPr>
          <p:nvPr/>
        </p:nvSpPr>
        <p:spPr bwMode="auto">
          <a:xfrm>
            <a:off x="4038600" y="4887913"/>
            <a:ext cx="1958975" cy="369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Evaluation window</a:t>
            </a:r>
          </a:p>
        </p:txBody>
      </p:sp>
      <p:sp>
        <p:nvSpPr>
          <p:cNvPr id="55304" name="TextBox 13"/>
          <p:cNvSpPr txBox="1">
            <a:spLocks noChangeArrowheads="1"/>
          </p:cNvSpPr>
          <p:nvPr/>
        </p:nvSpPr>
        <p:spPr bwMode="auto">
          <a:xfrm>
            <a:off x="76200" y="3397250"/>
            <a:ext cx="1676400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pitchFamily="-109" charset="0"/>
              </a:rPr>
              <a:t>Project navigation</a:t>
            </a:r>
          </a:p>
          <a:p>
            <a:r>
              <a:rPr lang="en-US" sz="1600">
                <a:latin typeface="Calibri" pitchFamily="-109" charset="0"/>
              </a:rPr>
              <a:t>window</a:t>
            </a:r>
          </a:p>
        </p:txBody>
      </p:sp>
      <p:sp>
        <p:nvSpPr>
          <p:cNvPr id="55305" name="TextBox 14"/>
          <p:cNvSpPr txBox="1">
            <a:spLocks noChangeArrowheads="1"/>
          </p:cNvSpPr>
          <p:nvPr/>
        </p:nvSpPr>
        <p:spPr bwMode="auto">
          <a:xfrm>
            <a:off x="7100888" y="2133600"/>
            <a:ext cx="1430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 pitchFamily="-109" charset="0"/>
              </a:rPr>
              <a:t>Process groups</a:t>
            </a:r>
          </a:p>
          <a:p>
            <a:r>
              <a:rPr lang="en-US" sz="1600">
                <a:latin typeface="Calibri" pitchFamily="-109" charset="0"/>
              </a:rPr>
              <a:t>window</a:t>
            </a:r>
          </a:p>
        </p:txBody>
      </p:sp>
      <p:sp>
        <p:nvSpPr>
          <p:cNvPr id="55306" name="TextBox 15"/>
          <p:cNvSpPr txBox="1">
            <a:spLocks noChangeArrowheads="1"/>
          </p:cNvSpPr>
          <p:nvPr/>
        </p:nvSpPr>
        <p:spPr bwMode="auto">
          <a:xfrm>
            <a:off x="7100888" y="1763713"/>
            <a:ext cx="1703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Process controls</a:t>
            </a:r>
          </a:p>
        </p:txBody>
      </p:sp>
      <p:cxnSp>
        <p:nvCxnSpPr>
          <p:cNvPr id="18" name="Straight Arrow Connector 17"/>
          <p:cNvCxnSpPr>
            <a:stCxn id="55306" idx="1"/>
          </p:cNvCxnSpPr>
          <p:nvPr/>
        </p:nvCxnSpPr>
        <p:spPr>
          <a:xfrm rot="10800000">
            <a:off x="6629400" y="1949450"/>
            <a:ext cx="4714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5305" idx="1"/>
          </p:cNvCxnSpPr>
          <p:nvPr/>
        </p:nvCxnSpPr>
        <p:spPr>
          <a:xfrm rot="10800000">
            <a:off x="6629400" y="2425700"/>
            <a:ext cx="4714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DDT: Program Hangs</a:t>
            </a:r>
          </a:p>
        </p:txBody>
      </p:sp>
      <p:pic>
        <p:nvPicPr>
          <p:cNvPr id="56323" name="Picture 3" descr="DDT - Running Han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67056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162800" y="1828800"/>
            <a:ext cx="1676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The output we expect does not appear in the Stdout window.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No active communication between procs.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 b="1">
                <a:latin typeface="Calibri" pitchFamily="-109" charset="0"/>
              </a:rPr>
              <a:t>Stop</a:t>
            </a:r>
            <a:r>
              <a:rPr lang="en-US">
                <a:latin typeface="Calibri" pitchFamily="-109" charset="0"/>
              </a:rPr>
              <a:t> execution to analyze the program status (top left).</a:t>
            </a:r>
          </a:p>
          <a:p>
            <a:endParaRPr lang="en-US">
              <a:latin typeface="Calibri" pitchFamily="-10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1600200"/>
            <a:ext cx="2286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DDT: Stacks</a:t>
            </a:r>
          </a:p>
        </p:txBody>
      </p:sp>
      <p:pic>
        <p:nvPicPr>
          <p:cNvPr id="57347" name="Picture 4" descr="DDT - proc 5 Se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6672263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Box 5"/>
          <p:cNvSpPr txBox="1">
            <a:spLocks noChangeArrowheads="1"/>
          </p:cNvSpPr>
          <p:nvPr/>
        </p:nvSpPr>
        <p:spPr bwMode="auto">
          <a:xfrm>
            <a:off x="7129463" y="2438400"/>
            <a:ext cx="1557337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On the bottom left window select the Stacks view.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All processors seem to be stuck on a MPI_Send().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DDT: Message Queues</a:t>
            </a:r>
          </a:p>
        </p:txBody>
      </p:sp>
      <p:pic>
        <p:nvPicPr>
          <p:cNvPr id="58371" name="Picture 3" descr="DDT - Message Queu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54673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Box 4"/>
          <p:cNvSpPr txBox="1">
            <a:spLocks noChangeArrowheads="1"/>
          </p:cNvSpPr>
          <p:nvPr/>
        </p:nvSpPr>
        <p:spPr bwMode="auto">
          <a:xfrm>
            <a:off x="6019800" y="2286000"/>
            <a:ext cx="29829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There are uncompleted Send messages everywhere!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You can double-check that all communications are in the “Unexpected queue” (select on top right)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This is characteristic of a deadlock.</a:t>
            </a:r>
          </a:p>
          <a:p>
            <a:endParaRPr lang="en-US">
              <a:latin typeface="Calibri" pitchFamily="-109" charset="0"/>
            </a:endParaRPr>
          </a:p>
          <a:p>
            <a:r>
              <a:rPr lang="en-US">
                <a:latin typeface="Calibri" pitchFamily="-109" charset="0"/>
              </a:rPr>
              <a:t>Find the source of the deadlock in the code.</a:t>
            </a:r>
          </a:p>
        </p:txBody>
      </p: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310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Go to View -&gt; Message Queues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Scalability Lab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Scalability: IPM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this example you will use </a:t>
            </a:r>
            <a:r>
              <a:rPr lang="en-US" b="1" dirty="0" smtClean="0">
                <a:solidFill>
                  <a:srgbClr val="800000"/>
                </a:solidFill>
              </a:rPr>
              <a:t>IPM </a:t>
            </a:r>
            <a:r>
              <a:rPr lang="en-US" dirty="0" smtClean="0"/>
              <a:t>to evaluate the scalability of a matrix multiplication code.</a:t>
            </a:r>
          </a:p>
          <a:p>
            <a:endParaRPr lang="en-US" dirty="0" smtClean="0"/>
          </a:p>
          <a:p>
            <a:r>
              <a:rPr lang="en-US" dirty="0" smtClean="0"/>
              <a:t>Load the IPM module: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module load </a:t>
            </a:r>
            <a:r>
              <a:rPr lang="en-US" b="1" dirty="0" err="1" smtClean="0">
                <a:solidFill>
                  <a:srgbClr val="0000FF"/>
                </a:solidFill>
              </a:rPr>
              <a:t>ipm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module list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r>
              <a:rPr lang="en-US" dirty="0" smtClean="0"/>
              <a:t>Compile the </a:t>
            </a:r>
            <a:r>
              <a:rPr lang="en-US" dirty="0" err="1" smtClean="0"/>
              <a:t>matmult.c</a:t>
            </a:r>
            <a:r>
              <a:rPr lang="en-US" dirty="0" smtClean="0"/>
              <a:t> or matmult.f90 source with the </a:t>
            </a:r>
            <a:r>
              <a:rPr lang="en-US" b="1" dirty="0" smtClean="0">
                <a:solidFill>
                  <a:srgbClr val="800000"/>
                </a:solidFill>
              </a:rPr>
              <a:t>-</a:t>
            </a:r>
            <a:r>
              <a:rPr lang="en-US" b="1" dirty="0" err="1" smtClean="0">
                <a:solidFill>
                  <a:srgbClr val="800000"/>
                </a:solidFill>
              </a:rPr>
              <a:t>g</a:t>
            </a:r>
            <a:r>
              <a:rPr lang="en-US" dirty="0" smtClean="0"/>
              <a:t> flag:</a:t>
            </a:r>
          </a:p>
          <a:p>
            <a:pPr lvl="1">
              <a:buClr>
                <a:schemeClr val="tx1"/>
              </a:buClr>
            </a:pP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mpicc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g./matmult.c</a:t>
            </a:r>
            <a:endParaRPr lang="en-US" sz="2545" b="1" dirty="0" smtClean="0">
              <a:solidFill>
                <a:srgbClr val="0000FF"/>
              </a:solidFill>
              <a:latin typeface="Andale Mono"/>
              <a:ea typeface="+mn-ea"/>
              <a:cs typeface="Andale Mono"/>
            </a:endParaRPr>
          </a:p>
          <a:p>
            <a:pPr lvl="1">
              <a:buClr>
                <a:schemeClr val="tx1"/>
              </a:buClr>
            </a:pPr>
            <a:r>
              <a:rPr lang="en-US" sz="2545" b="1" dirty="0" smtClean="0">
                <a:solidFill>
                  <a:srgbClr val="0000FF"/>
                </a:solidFill>
                <a:latin typeface="Andale Mono"/>
                <a:cs typeface="Andale Mono"/>
              </a:rPr>
              <a:t>mpif90 -g./matmult.f90</a:t>
            </a:r>
          </a:p>
          <a:p>
            <a:pPr lvl="1">
              <a:buClr>
                <a:schemeClr val="tx1"/>
              </a:buClr>
            </a:pPr>
            <a:endParaRPr lang="en-US" sz="2545" b="1" dirty="0" smtClean="0">
              <a:solidFill>
                <a:srgbClr val="000000"/>
              </a:solidFill>
              <a:latin typeface="Andale Mono"/>
              <a:ea typeface="+mn-ea"/>
              <a:cs typeface="Andale Mono"/>
            </a:endParaRPr>
          </a:p>
          <a:p>
            <a:r>
              <a:rPr lang="en-US" sz="3143" dirty="0" smtClean="0">
                <a:solidFill>
                  <a:srgbClr val="000000"/>
                </a:solidFill>
                <a:cs typeface="Andale Mono"/>
              </a:rPr>
              <a:t>Open the Sun Grid Engine script </a:t>
            </a:r>
            <a:r>
              <a:rPr lang="en-US" sz="3143" b="1" dirty="0" err="1" smtClean="0">
                <a:solidFill>
                  <a:srgbClr val="800000"/>
                </a:solidFill>
                <a:cs typeface="Andale Mono"/>
              </a:rPr>
              <a:t>ipm_job.sge</a:t>
            </a:r>
            <a:r>
              <a:rPr lang="en-US" sz="3143" b="1" dirty="0" smtClean="0">
                <a:solidFill>
                  <a:srgbClr val="800000"/>
                </a:solidFill>
                <a:cs typeface="Andale Mono"/>
              </a:rPr>
              <a:t> </a:t>
            </a:r>
            <a:r>
              <a:rPr lang="en-US" sz="3143" dirty="0" smtClean="0">
                <a:solidFill>
                  <a:srgbClr val="000000"/>
                </a:solidFill>
                <a:cs typeface="Andale Mono"/>
              </a:rPr>
              <a:t>and make sure the following lines appear before the </a:t>
            </a:r>
            <a:r>
              <a:rPr lang="en-US" sz="3143" dirty="0" err="1" smtClean="0">
                <a:solidFill>
                  <a:srgbClr val="000000"/>
                </a:solidFill>
                <a:cs typeface="Andale Mono"/>
              </a:rPr>
              <a:t>ibrun</a:t>
            </a:r>
            <a:r>
              <a:rPr lang="en-US" sz="3143" dirty="0" smtClean="0">
                <a:solidFill>
                  <a:srgbClr val="000000"/>
                </a:solidFill>
                <a:cs typeface="Andale Mono"/>
              </a:rPr>
              <a:t> command is invoked:</a:t>
            </a:r>
          </a:p>
          <a:p>
            <a:pPr lvl="1">
              <a:buClr>
                <a:schemeClr val="tx1"/>
              </a:buClr>
            </a:pPr>
            <a:r>
              <a:rPr lang="en-US" sz="2894" b="1" dirty="0" smtClean="0">
                <a:solidFill>
                  <a:srgbClr val="0000FF"/>
                </a:solidFill>
                <a:latin typeface="Andale Mono"/>
                <a:cs typeface="Andale Mono"/>
              </a:rPr>
              <a:t>export LD_PRELOAD=$TACC_IPM_LIB/</a:t>
            </a:r>
            <a:r>
              <a:rPr lang="en-US" sz="2894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libipm.so</a:t>
            </a:r>
            <a:endParaRPr lang="en-US" sz="2894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>
              <a:buClr>
                <a:schemeClr val="tx1"/>
              </a:buClr>
            </a:pPr>
            <a:r>
              <a:rPr lang="en-US" sz="2894" b="1" dirty="0" smtClean="0">
                <a:solidFill>
                  <a:srgbClr val="0000FF"/>
                </a:solidFill>
                <a:latin typeface="Andale Mono"/>
                <a:cs typeface="Andale Mono"/>
              </a:rPr>
              <a:t>export IPM_REPORT=full</a:t>
            </a:r>
          </a:p>
          <a:p>
            <a:pPr lvl="1">
              <a:buClr>
                <a:schemeClr val="tx1"/>
              </a:buClr>
            </a:pPr>
            <a:endParaRPr lang="en-US" sz="3294" b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sz="3294" dirty="0" smtClean="0">
              <a:solidFill>
                <a:srgbClr val="000000"/>
              </a:solidFill>
              <a:ea typeface="+mn-ea"/>
              <a:cs typeface="Andale Mono"/>
            </a:endParaRPr>
          </a:p>
          <a:p>
            <a:endParaRPr lang="en-US" sz="3294" dirty="0" smtClean="0">
              <a:solidFill>
                <a:srgbClr val="000000"/>
              </a:solidFill>
              <a:ea typeface="+mn-ea"/>
              <a:cs typeface="Andale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Scalability: IPM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94200"/>
          </a:xfrm>
        </p:spPr>
        <p:txBody>
          <a:bodyPr>
            <a:normAutofit fontScale="85000" lnSpcReduction="20000"/>
          </a:bodyPr>
          <a:lstStyle/>
          <a:p>
            <a:r>
              <a:rPr lang="en-US" sz="3294" dirty="0" smtClean="0">
                <a:solidFill>
                  <a:srgbClr val="000000"/>
                </a:solidFill>
                <a:cs typeface="Andale Mono"/>
              </a:rPr>
              <a:t>Submit the job through the SGE queue system:</a:t>
            </a:r>
          </a:p>
          <a:p>
            <a:pPr lvl="1">
              <a:buClr>
                <a:schemeClr val="tx1"/>
              </a:buClr>
            </a:pPr>
            <a:r>
              <a:rPr lang="en-US" sz="2118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qsub</a:t>
            </a:r>
            <a:r>
              <a:rPr lang="en-US" sz="2118" b="1" dirty="0" smtClean="0">
                <a:solidFill>
                  <a:srgbClr val="0000FF"/>
                </a:solidFill>
                <a:latin typeface="Andale Mono"/>
                <a:cs typeface="Andale Mono"/>
              </a:rPr>
              <a:t> ./</a:t>
            </a:r>
            <a:r>
              <a:rPr lang="en-US" sz="2118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ipm_job.sge</a:t>
            </a:r>
            <a:endParaRPr lang="en-US" sz="2118" dirty="0" smtClean="0"/>
          </a:p>
          <a:p>
            <a:endParaRPr lang="en-US" dirty="0" smtClean="0"/>
          </a:p>
          <a:p>
            <a:r>
              <a:rPr lang="en-US" dirty="0" smtClean="0"/>
              <a:t>When the job is done IPM will generate an xml file with a name like:</a:t>
            </a:r>
          </a:p>
          <a:p>
            <a:pPr lvl="1">
              <a:buClr>
                <a:schemeClr val="tx1"/>
              </a:buClr>
            </a:pP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username.1298314568.32191.0</a:t>
            </a:r>
          </a:p>
          <a:p>
            <a:pPr lvl="1">
              <a:buClr>
                <a:schemeClr val="tx1"/>
              </a:buClr>
            </a:pPr>
            <a:endParaRPr lang="en-US" sz="2400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/>
              <a:t>Have a look at the basic text report by typing:</a:t>
            </a:r>
          </a:p>
          <a:p>
            <a:pPr lvl="1">
              <a:buClr>
                <a:schemeClr val="tx1"/>
              </a:buClr>
            </a:pPr>
            <a:r>
              <a:rPr lang="en-US" sz="20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ipm_parse</a:t>
            </a: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 username.1298314568.32191.0</a:t>
            </a:r>
          </a:p>
          <a:p>
            <a:pPr lvl="1">
              <a:buClr>
                <a:schemeClr val="tx1"/>
              </a:buClr>
            </a:pPr>
            <a:endParaRPr lang="en-US" sz="2000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/>
              <a:t>You can also read the full text report:</a:t>
            </a:r>
          </a:p>
          <a:p>
            <a:pPr lvl="1"/>
            <a:r>
              <a:rPr lang="en-US" sz="200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ipm_parse</a:t>
            </a:r>
            <a:r>
              <a:rPr lang="en-US" sz="2000" b="1" dirty="0" smtClean="0">
                <a:solidFill>
                  <a:srgbClr val="0000FF"/>
                </a:solidFill>
                <a:latin typeface="Andale Mono"/>
                <a:cs typeface="Andale Mono"/>
              </a:rPr>
              <a:t> -full username.1298314568.32191.0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Scalability: IPM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Andale Mono"/>
              </a:rPr>
              <a:t>Try transforming the output file to HTML:</a:t>
            </a:r>
          </a:p>
          <a:p>
            <a:pPr lvl="1"/>
            <a:r>
              <a:rPr lang="en-US" sz="2118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ipm_parse</a:t>
            </a:r>
            <a:r>
              <a:rPr lang="en-US" sz="2118" b="1" dirty="0" smtClean="0">
                <a:solidFill>
                  <a:srgbClr val="0000FF"/>
                </a:solidFill>
                <a:latin typeface="Andale Mono"/>
                <a:cs typeface="Andale Mono"/>
              </a:rPr>
              <a:t> -html username.1298314568.32191.0</a:t>
            </a:r>
          </a:p>
          <a:p>
            <a:pPr lvl="1"/>
            <a:endParaRPr lang="en-US" sz="2518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3027" dirty="0" smtClean="0">
                <a:solidFill>
                  <a:srgbClr val="000000"/>
                </a:solidFill>
                <a:cs typeface="Andale Mono"/>
              </a:rPr>
              <a:t>A new directory containing an </a:t>
            </a:r>
            <a:r>
              <a:rPr lang="en-US" sz="3027" b="1" dirty="0" err="1" smtClean="0">
                <a:solidFill>
                  <a:srgbClr val="800000"/>
                </a:solidFill>
                <a:cs typeface="Andale Mono"/>
              </a:rPr>
              <a:t>index.html</a:t>
            </a:r>
            <a:r>
              <a:rPr lang="en-US" sz="3027" b="1" dirty="0" smtClean="0">
                <a:solidFill>
                  <a:srgbClr val="800000"/>
                </a:solidFill>
                <a:cs typeface="Andale Mono"/>
              </a:rPr>
              <a:t> </a:t>
            </a:r>
            <a:r>
              <a:rPr lang="en-US" sz="3027" dirty="0" smtClean="0">
                <a:solidFill>
                  <a:srgbClr val="000000"/>
                </a:solidFill>
                <a:cs typeface="Andale Mono"/>
              </a:rPr>
              <a:t>file will be created. You can copy this directory to your laptop and view the contents with any web browser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your laptop, open the </a:t>
            </a:r>
            <a:r>
              <a:rPr lang="en-US" dirty="0" err="1" smtClean="0"/>
              <a:t>index.html</a:t>
            </a:r>
            <a:r>
              <a:rPr lang="en-US" dirty="0" smtClean="0"/>
              <a:t> file and explore the different performance data provided by IPM.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3800"/>
            <a:ext cx="8229600" cy="34882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Login to </a:t>
            </a:r>
            <a:r>
              <a:rPr lang="en-US" dirty="0" smtClean="0"/>
              <a:t>stampede or </a:t>
            </a:r>
            <a:r>
              <a:rPr lang="en-US" dirty="0" err="1" smtClean="0"/>
              <a:t>lonestar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Clr>
                <a:schemeClr val="tx1"/>
              </a:buClr>
              <a:buFont typeface="Lucida Grande"/>
              <a:buChar char="-"/>
            </a:pPr>
            <a:r>
              <a:rPr lang="en-US" sz="2857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ssh</a:t>
            </a:r>
            <a:r>
              <a:rPr lang="en-US" sz="2857" b="1" dirty="0" smtClean="0">
                <a:solidFill>
                  <a:srgbClr val="0000FF"/>
                </a:solidFill>
                <a:latin typeface="Courier New"/>
                <a:cs typeface="Courier New"/>
              </a:rPr>
              <a:t> -X </a:t>
            </a:r>
            <a:r>
              <a:rPr lang="en-US" sz="2857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username</a:t>
            </a:r>
            <a:r>
              <a:rPr lang="en-US" sz="2857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@</a:t>
            </a:r>
            <a:r>
              <a:rPr lang="en-US" sz="2857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lonestar</a:t>
            </a:r>
            <a:r>
              <a:rPr lang="en-US" sz="2857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.tacc.utexas.edu</a:t>
            </a:r>
            <a:endParaRPr lang="en-US" sz="2857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/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Make sure you can export graphics to your laptop screen: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xclock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/>
              <a:t>     If you do not see a clock, contact an instructor</a:t>
            </a:r>
          </a:p>
          <a:p>
            <a:endParaRPr lang="en-US" dirty="0" smtClean="0"/>
          </a:p>
          <a:p>
            <a:r>
              <a:rPr lang="en-US" dirty="0" smtClean="0"/>
              <a:t>Get the </a:t>
            </a:r>
            <a:r>
              <a:rPr lang="en-US" dirty="0" smtClean="0"/>
              <a:t>lab files:</a:t>
            </a:r>
          </a:p>
          <a:p>
            <a:pPr lvl="1">
              <a:buClr>
                <a:schemeClr val="tx1"/>
              </a:buClr>
            </a:pPr>
            <a:r>
              <a:rPr lang="en-US" sz="2857" b="1" dirty="0">
                <a:solidFill>
                  <a:srgbClr val="0000FF"/>
                </a:solidFill>
                <a:latin typeface="Courier New"/>
                <a:cs typeface="Courier New"/>
              </a:rPr>
              <a:t>https://</a:t>
            </a:r>
            <a:r>
              <a:rPr lang="en-US" sz="2857" b="1" dirty="0" err="1">
                <a:solidFill>
                  <a:srgbClr val="0000FF"/>
                </a:solidFill>
                <a:latin typeface="Courier New"/>
                <a:cs typeface="Courier New"/>
              </a:rPr>
              <a:t>bitbucket.org</a:t>
            </a:r>
            <a:r>
              <a:rPr lang="en-US" sz="2857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2857" b="1" dirty="0" err="1">
                <a:solidFill>
                  <a:srgbClr val="0000FF"/>
                </a:solidFill>
                <a:latin typeface="Courier New"/>
                <a:cs typeface="Courier New"/>
              </a:rPr>
              <a:t>VictorEijkhout</a:t>
            </a:r>
            <a:r>
              <a:rPr lang="en-US" sz="2857" b="1" dirty="0">
                <a:solidFill>
                  <a:srgbClr val="0000FF"/>
                </a:solidFill>
                <a:latin typeface="Courier New"/>
                <a:cs typeface="Courier New"/>
              </a:rPr>
              <a:t>/parallel-computing-book</a:t>
            </a:r>
            <a:endParaRPr lang="en-US" sz="2857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buClr>
                <a:schemeClr val="tx1"/>
              </a:buClr>
            </a:pPr>
            <a:r>
              <a:rPr lang="en-US" sz="2857" b="1" dirty="0" err="1">
                <a:solidFill>
                  <a:srgbClr val="0000FF"/>
                </a:solidFill>
                <a:latin typeface="Courier New"/>
                <a:cs typeface="Courier New"/>
              </a:rPr>
              <a:t>booksources</a:t>
            </a:r>
            <a:r>
              <a:rPr lang="en-US" sz="2857" b="1" dirty="0">
                <a:solidFill>
                  <a:srgbClr val="0000FF"/>
                </a:solidFill>
                <a:latin typeface="Courier New"/>
                <a:cs typeface="Courier New"/>
              </a:rPr>
              <a:t>/projects-public/</a:t>
            </a:r>
            <a:r>
              <a:rPr lang="en-US" sz="2857" b="1" dirty="0" err="1">
                <a:solidFill>
                  <a:srgbClr val="0000FF"/>
                </a:solidFill>
                <a:latin typeface="Courier New"/>
                <a:cs typeface="Courier New"/>
              </a:rPr>
              <a:t>debug_lab</a:t>
            </a:r>
            <a:endParaRPr lang="en-US" sz="2857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/>
            <a:endParaRPr lang="en-US" sz="2400" b="1" dirty="0" smtClean="0">
              <a:latin typeface="Courier New"/>
              <a:cs typeface="Courier New"/>
            </a:endParaRPr>
          </a:p>
        </p:txBody>
      </p:sp>
      <p:pic>
        <p:nvPicPr>
          <p:cNvPr id="4" name="Picture 3" descr="Trigger:Users:carlos:Desktop:xclock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6896" y="1583267"/>
            <a:ext cx="1329904" cy="149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Scalability: </a:t>
            </a:r>
            <a:r>
              <a:rPr lang="en-US" dirty="0" err="1" smtClean="0"/>
              <a:t>mpiP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In this example you will use </a:t>
            </a:r>
            <a:r>
              <a:rPr lang="en-US" b="1" dirty="0" err="1" smtClean="0">
                <a:solidFill>
                  <a:srgbClr val="800000"/>
                </a:solidFill>
              </a:rPr>
              <a:t>mpiP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to evaluate the scalability of a matrix multiplication code.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Load the </a:t>
            </a:r>
            <a:r>
              <a:rPr lang="en-US" dirty="0" err="1" smtClean="0"/>
              <a:t>mpiP</a:t>
            </a:r>
            <a:r>
              <a:rPr lang="en-US" dirty="0" smtClean="0"/>
              <a:t> module: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module load </a:t>
            </a:r>
            <a:r>
              <a:rPr lang="en-US" b="1" dirty="0" err="1" smtClean="0">
                <a:solidFill>
                  <a:srgbClr val="0000FF"/>
                </a:solidFill>
              </a:rPr>
              <a:t>mpiP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module list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Compile the </a:t>
            </a:r>
            <a:r>
              <a:rPr lang="en-US" dirty="0" err="1" smtClean="0"/>
              <a:t>matmult.c</a:t>
            </a:r>
            <a:r>
              <a:rPr lang="en-US" dirty="0" smtClean="0"/>
              <a:t> or matmult.f90 source with the flags required to link in the </a:t>
            </a:r>
            <a:r>
              <a:rPr lang="en-US" dirty="0" err="1" smtClean="0"/>
              <a:t>mpiP</a:t>
            </a:r>
            <a:r>
              <a:rPr lang="en-US" dirty="0" smtClean="0"/>
              <a:t> library: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mpicc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g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-L$TACC_MPIP_LIB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lmpiP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lbfd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-liberty ./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matmult.c</a:t>
            </a:r>
            <a:endParaRPr lang="en-US" sz="2545" b="1" dirty="0" smtClean="0">
              <a:solidFill>
                <a:srgbClr val="0000FF"/>
              </a:solidFill>
              <a:latin typeface="Andale Mono"/>
              <a:ea typeface="+mn-ea"/>
              <a:cs typeface="Andale Mono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sz="2545" b="1" dirty="0" smtClean="0">
                <a:solidFill>
                  <a:srgbClr val="0000FF"/>
                </a:solidFill>
                <a:latin typeface="Andale Mono"/>
                <a:cs typeface="Andale Mono"/>
              </a:rPr>
              <a:t>mpif90 -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cs typeface="Andale Mono"/>
              </a:rPr>
              <a:t> -L$TACC_MPIP_LIB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lmpiP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cs typeface="Andale Mono"/>
              </a:rPr>
              <a:t> -</a:t>
            </a:r>
            <a:r>
              <a:rPr lang="en-US" sz="2545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lbfd</a:t>
            </a:r>
            <a:r>
              <a:rPr lang="en-US" sz="2545" b="1" dirty="0" smtClean="0">
                <a:solidFill>
                  <a:srgbClr val="0000FF"/>
                </a:solidFill>
                <a:latin typeface="Andale Mono"/>
                <a:cs typeface="Andale Mono"/>
              </a:rPr>
              <a:t> -liberty ./matmult.f90</a:t>
            </a:r>
            <a:endParaRPr lang="en-US" sz="2545" b="1" dirty="0" smtClean="0">
              <a:solidFill>
                <a:srgbClr val="000000"/>
              </a:solidFill>
              <a:latin typeface="Andale Mono"/>
              <a:ea typeface="+mn-ea"/>
              <a:cs typeface="Andale Mono"/>
            </a:endParaRPr>
          </a:p>
          <a:p>
            <a:pPr>
              <a:spcAft>
                <a:spcPts val="600"/>
              </a:spcAft>
            </a:pPr>
            <a:r>
              <a:rPr lang="en-US" sz="3143" dirty="0" smtClean="0">
                <a:solidFill>
                  <a:srgbClr val="000000"/>
                </a:solidFill>
                <a:cs typeface="Andale Mono"/>
              </a:rPr>
              <a:t>Set the environmental variables that control </a:t>
            </a:r>
            <a:r>
              <a:rPr lang="en-US" sz="3143" dirty="0" err="1" smtClean="0">
                <a:solidFill>
                  <a:srgbClr val="000000"/>
                </a:solidFill>
                <a:cs typeface="Andale Mono"/>
              </a:rPr>
              <a:t>mpiP</a:t>
            </a:r>
            <a:r>
              <a:rPr lang="en-US" sz="3143" dirty="0" smtClean="0">
                <a:solidFill>
                  <a:srgbClr val="000000"/>
                </a:solidFill>
                <a:cs typeface="Andale Mono"/>
              </a:rPr>
              <a:t> data collection behavior: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sz="2894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setenv</a:t>
            </a:r>
            <a:r>
              <a:rPr lang="en-US" sz="2894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MPIP ‘-</a:t>
            </a:r>
            <a:r>
              <a:rPr lang="en-US" sz="2894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t</a:t>
            </a:r>
            <a:r>
              <a:rPr lang="en-US" sz="2894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10 -</a:t>
            </a:r>
            <a:r>
              <a:rPr lang="en-US" sz="2894" b="1" dirty="0" err="1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k</a:t>
            </a:r>
            <a:r>
              <a:rPr lang="en-US" sz="2894" b="1" dirty="0" smtClean="0">
                <a:solidFill>
                  <a:srgbClr val="0000FF"/>
                </a:solidFill>
                <a:latin typeface="Andale Mono"/>
                <a:ea typeface="+mn-ea"/>
                <a:cs typeface="Andale Mono"/>
              </a:rPr>
              <a:t> 2‘</a:t>
            </a:r>
            <a:endParaRPr lang="en-US" sz="3294" b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endParaRPr lang="en-US" sz="3294" dirty="0" smtClean="0">
              <a:solidFill>
                <a:srgbClr val="000000"/>
              </a:solidFill>
              <a:ea typeface="+mn-ea"/>
              <a:cs typeface="Andale Mono"/>
            </a:endParaRPr>
          </a:p>
          <a:p>
            <a:endParaRPr lang="en-US" sz="3294" dirty="0" smtClean="0">
              <a:solidFill>
                <a:srgbClr val="000000"/>
              </a:solidFill>
              <a:ea typeface="+mn-ea"/>
              <a:cs typeface="Andale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Scalability: </a:t>
            </a:r>
            <a:r>
              <a:rPr lang="en-US" dirty="0" err="1" smtClean="0"/>
              <a:t>mpiP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4"/>
            <a:ext cx="8229600" cy="2757323"/>
          </a:xfrm>
        </p:spPr>
        <p:txBody>
          <a:bodyPr>
            <a:normAutofit fontScale="55000" lnSpcReduction="20000"/>
          </a:bodyPr>
          <a:lstStyle/>
          <a:p>
            <a:r>
              <a:rPr lang="en-US" sz="3294" dirty="0" smtClean="0">
                <a:solidFill>
                  <a:srgbClr val="000000"/>
                </a:solidFill>
                <a:cs typeface="Andale Mono"/>
              </a:rPr>
              <a:t>Submit the job through the SGE queue system:</a:t>
            </a:r>
          </a:p>
          <a:p>
            <a:pPr lvl="1">
              <a:buClr>
                <a:schemeClr val="tx1"/>
              </a:buClr>
            </a:pPr>
            <a:r>
              <a:rPr lang="en-US" sz="2894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qsub</a:t>
            </a:r>
            <a:r>
              <a:rPr lang="en-US" sz="2894" b="1" dirty="0" smtClean="0">
                <a:solidFill>
                  <a:srgbClr val="0000FF"/>
                </a:solidFill>
                <a:latin typeface="Andale Mono"/>
                <a:cs typeface="Andale Mono"/>
              </a:rPr>
              <a:t> ./</a:t>
            </a:r>
            <a:r>
              <a:rPr lang="en-US" sz="2894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parallel_job.sge</a:t>
            </a:r>
            <a:endParaRPr lang="en-US" sz="2894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>
              <a:buClr>
                <a:schemeClr val="tx1"/>
              </a:buClr>
            </a:pPr>
            <a:endParaRPr lang="en-US" dirty="0" smtClean="0">
              <a:solidFill>
                <a:srgbClr val="000000"/>
              </a:solidFill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cs typeface="Andale Mono"/>
              </a:rPr>
              <a:t>The initial submission using 2 processing cores only (-</a:t>
            </a:r>
            <a:r>
              <a:rPr lang="en-US" dirty="0" err="1" smtClean="0">
                <a:solidFill>
                  <a:srgbClr val="000000"/>
                </a:solidFill>
                <a:cs typeface="Andale Mono"/>
              </a:rPr>
              <a:t>pe</a:t>
            </a:r>
            <a:r>
              <a:rPr lang="en-US" dirty="0" smtClean="0">
                <a:solidFill>
                  <a:srgbClr val="000000"/>
                </a:solidFill>
                <a:cs typeface="Andale Mono"/>
              </a:rPr>
              <a:t> 2way 16). Check execution and MPI times in the .</a:t>
            </a:r>
            <a:r>
              <a:rPr lang="en-US" dirty="0" err="1" smtClean="0">
                <a:solidFill>
                  <a:srgbClr val="000000"/>
                </a:solidFill>
                <a:cs typeface="Andale Mono"/>
              </a:rPr>
              <a:t>mpiP</a:t>
            </a:r>
            <a:r>
              <a:rPr lang="en-US" dirty="0" smtClean="0">
                <a:solidFill>
                  <a:srgbClr val="000000"/>
                </a:solidFill>
                <a:cs typeface="Andale Mono"/>
              </a:rPr>
              <a:t> file created.</a:t>
            </a:r>
          </a:p>
          <a:p>
            <a:endParaRPr lang="en-US" dirty="0" smtClean="0">
              <a:solidFill>
                <a:srgbClr val="000000"/>
              </a:solidFill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cs typeface="Andale Mono"/>
              </a:rPr>
              <a:t>Change the submission script to use 4 cores (-</a:t>
            </a:r>
            <a:r>
              <a:rPr lang="en-US" dirty="0" err="1" smtClean="0">
                <a:solidFill>
                  <a:srgbClr val="000000"/>
                </a:solidFill>
                <a:cs typeface="Andale Mono"/>
              </a:rPr>
              <a:t>pe</a:t>
            </a:r>
            <a:r>
              <a:rPr lang="en-US" dirty="0" smtClean="0">
                <a:solidFill>
                  <a:srgbClr val="000000"/>
                </a:solidFill>
                <a:cs typeface="Andale Mono"/>
              </a:rPr>
              <a:t> 4way 16), 8 and 16, and build a table with the execution times.</a:t>
            </a:r>
          </a:p>
          <a:p>
            <a:endParaRPr lang="en-US" dirty="0" smtClean="0">
              <a:solidFill>
                <a:srgbClr val="000000"/>
              </a:solidFill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cs typeface="Andale Mono"/>
              </a:rPr>
              <a:t>Does the execution time decrease linearly with the number of cores? Why?</a:t>
            </a:r>
            <a:endParaRPr lang="en-US" dirty="0" smtClean="0">
              <a:cs typeface="Andale Mono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3737" y="4433727"/>
          <a:ext cx="6592330" cy="13151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8466"/>
                <a:gridCol w="1318466"/>
                <a:gridCol w="1318466"/>
                <a:gridCol w="1318466"/>
                <a:gridCol w="1318466"/>
              </a:tblGrid>
              <a:tr h="4383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 cores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 cores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 cores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16 cores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38396">
                <a:tc>
                  <a:txBody>
                    <a:bodyPr/>
                    <a:lstStyle/>
                    <a:p>
                      <a:r>
                        <a:rPr lang="en-US" dirty="0" smtClean="0"/>
                        <a:t>1000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smtClean="0"/>
                        <a:t>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396">
                <a:tc>
                  <a:txBody>
                    <a:bodyPr/>
                    <a:lstStyle/>
                    <a:p>
                      <a:r>
                        <a:rPr lang="en-US" dirty="0" smtClean="0"/>
                        <a:t>2000 </a:t>
                      </a:r>
                      <a:r>
                        <a:rPr lang="en-US" dirty="0" err="1" smtClean="0"/>
                        <a:t>x</a:t>
                      </a:r>
                      <a:r>
                        <a:rPr lang="en-US" smtClean="0"/>
                        <a:t>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lab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with Tau: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Load the </a:t>
            </a:r>
            <a:r>
              <a:rPr lang="en-US" dirty="0" err="1" smtClean="0"/>
              <a:t>papi</a:t>
            </a:r>
            <a:r>
              <a:rPr lang="en-US" dirty="0" smtClean="0"/>
              <a:t> and tau modules: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module load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papi</a:t>
            </a:r>
            <a:endParaRPr lang="en-US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module load tau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 the TAU_MAKEFILE environmental variable</a:t>
            </a:r>
          </a:p>
          <a:p>
            <a:pPr lvl="1">
              <a:buClr>
                <a:schemeClr val="tx1"/>
              </a:buClr>
            </a:pPr>
            <a:r>
              <a:rPr lang="en-US" sz="288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setenv</a:t>
            </a:r>
            <a:r>
              <a:rPr lang="en-US" sz="2880" b="1" dirty="0" smtClean="0">
                <a:solidFill>
                  <a:srgbClr val="0000FF"/>
                </a:solidFill>
                <a:latin typeface="Andale Mono"/>
                <a:cs typeface="Andale Mono"/>
              </a:rPr>
              <a:t> TAU_MAKEFILE $</a:t>
            </a:r>
            <a:r>
              <a:rPr lang="en-US" sz="2880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TACC_TAU_LIB/Makefile.tau-multiplecounters-mpi-papi-pdt-pgi</a:t>
            </a:r>
            <a:endParaRPr lang="en-US" sz="2880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If you have changed to the Intel compiler use instead: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setenv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TAU_MAKEFILE $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TACC_TAU_LIB/Makefile.tau-icpc-multiplecounters-mpi-papi-pdt</a:t>
            </a:r>
            <a:endParaRPr lang="en-US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dirty="0" smtClean="0"/>
          </a:p>
          <a:p>
            <a:r>
              <a:rPr lang="en-US" dirty="0" smtClean="0"/>
              <a:t>Compile the matrix multiplication example using the Tau compiler wrappers: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tau_cc.sh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matmult.c</a:t>
            </a:r>
            <a:endParaRPr lang="en-US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tau_f90.sh matmult.f90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with Tau: Job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</a:t>
            </a:r>
            <a:r>
              <a:rPr lang="en-US" b="1" dirty="0" err="1" smtClean="0">
                <a:solidFill>
                  <a:srgbClr val="800000"/>
                </a:solidFill>
              </a:rPr>
              <a:t>tau_job.sge</a:t>
            </a:r>
            <a:r>
              <a:rPr lang="en-US" b="1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and make sure the following lines - which define the hardware counters to measure- appear before the </a:t>
            </a:r>
            <a:r>
              <a:rPr lang="en-US" dirty="0" err="1" smtClean="0"/>
              <a:t>ibrun</a:t>
            </a:r>
            <a:r>
              <a:rPr lang="en-US" dirty="0" smtClean="0"/>
              <a:t> invocation: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export COUNTER1=GET_TIME_OF_DAY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export COUNTER2=PAPI_FP_OPS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export COUNTER3=PAPI_L1_DCM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Submit the job through the batch queue system: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qsub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tau_job.sge</a:t>
            </a:r>
            <a:endParaRPr lang="en-US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When the job completes execution you should have three new directories: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MULTI__GET_TIME_OF_DAY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MULTI__PAPI_FP_OPS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MULTI__PAPI_L1_DCM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with Tau: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Analize</a:t>
            </a:r>
            <a:r>
              <a:rPr lang="en-US" dirty="0" smtClean="0"/>
              <a:t> the results: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paraprof</a:t>
            </a:r>
            <a:endParaRPr lang="en-US" b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used to the interface</a:t>
            </a:r>
          </a:p>
          <a:p>
            <a:pPr lvl="1"/>
            <a:r>
              <a:rPr lang="en-US" dirty="0" err="1" smtClean="0"/>
              <a:t>Unstack</a:t>
            </a:r>
            <a:r>
              <a:rPr lang="en-US" dirty="0" smtClean="0"/>
              <a:t> the bars to get a clearer view</a:t>
            </a:r>
          </a:p>
          <a:p>
            <a:pPr lvl="1"/>
            <a:r>
              <a:rPr lang="en-US" dirty="0" smtClean="0"/>
              <a:t>Open a window with the function names corresponding to each color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 a derived metric that gives you the floating point operation to L1 data cache miss ratio</a:t>
            </a:r>
          </a:p>
          <a:p>
            <a:endParaRPr lang="en-US" dirty="0" smtClean="0"/>
          </a:p>
          <a:p>
            <a:r>
              <a:rPr lang="en-US" dirty="0" smtClean="0"/>
              <a:t>Remember that you can copy these directories and analyze them in your own laptop as well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LAB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Finding a deadlock with DDT</a:t>
            </a: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838200" y="2057400"/>
            <a:ext cx="7848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dirty="0" smtClean="0">
                <a:latin typeface="Calibri" pitchFamily="-109" charset="0"/>
              </a:rPr>
              <a:t>In this example we will use </a:t>
            </a:r>
            <a:r>
              <a:rPr lang="en-US" b="1" dirty="0" smtClean="0">
                <a:solidFill>
                  <a:srgbClr val="800000"/>
                </a:solidFill>
                <a:latin typeface="Calibri" pitchFamily="-109" charset="0"/>
              </a:rPr>
              <a:t>DDT </a:t>
            </a:r>
            <a:r>
              <a:rPr lang="en-US" dirty="0" smtClean="0">
                <a:latin typeface="Calibri" pitchFamily="-109" charset="0"/>
              </a:rPr>
              <a:t>to debug a code that deadlocks.</a:t>
            </a:r>
          </a:p>
          <a:p>
            <a:pPr marL="228600" indent="-228600">
              <a:buFont typeface="Arial"/>
              <a:buChar char="•"/>
            </a:pPr>
            <a:endParaRPr lang="en-US" dirty="0" smtClean="0">
              <a:latin typeface="Calibri" pitchFamily="-109" charset="0"/>
            </a:endParaRPr>
          </a:p>
          <a:p>
            <a:pPr marL="228600" indent="-228600">
              <a:buFont typeface="Arial"/>
              <a:buChar char="•"/>
            </a:pPr>
            <a:r>
              <a:rPr lang="en-US" dirty="0" smtClean="0">
                <a:latin typeface="Calibri" pitchFamily="-109" charset="0"/>
              </a:rPr>
              <a:t>Compile </a:t>
            </a:r>
            <a:r>
              <a:rPr lang="en-US" dirty="0">
                <a:latin typeface="Calibri" pitchFamily="-109" charset="0"/>
              </a:rPr>
              <a:t>the deadlock example:</a:t>
            </a:r>
            <a:endParaRPr lang="en-US" dirty="0" smtClean="0">
              <a:latin typeface="Calibri" pitchFamily="-109" charset="0"/>
            </a:endParaRPr>
          </a:p>
          <a:p>
            <a:pPr marL="228600" indent="-228600"/>
            <a:r>
              <a:rPr lang="en-US" b="1" dirty="0" smtClean="0">
                <a:solidFill>
                  <a:srgbClr val="0000FF"/>
                </a:solidFill>
                <a:latin typeface="Andale Mono" pitchFamily="-109" charset="0"/>
              </a:rPr>
              <a:t>		% </a:t>
            </a:r>
            <a:r>
              <a:rPr lang="en-US" b="1" dirty="0">
                <a:solidFill>
                  <a:srgbClr val="0000FF"/>
                </a:solidFill>
                <a:latin typeface="Andale Mono" pitchFamily="-109" charset="0"/>
              </a:rPr>
              <a:t>cd </a:t>
            </a:r>
            <a:r>
              <a:rPr lang="en-US" b="1" dirty="0" err="1" smtClean="0">
                <a:solidFill>
                  <a:srgbClr val="0000FF"/>
                </a:solidFill>
                <a:latin typeface="Andale Mono" pitchFamily="-109" charset="0"/>
              </a:rPr>
              <a:t>debug_lab</a:t>
            </a:r>
            <a:endParaRPr lang="en-US" b="1" dirty="0" smtClean="0">
              <a:solidFill>
                <a:srgbClr val="0000FF"/>
              </a:solidFill>
              <a:latin typeface="Andale Mono" pitchFamily="-109" charset="0"/>
            </a:endParaRPr>
          </a:p>
          <a:p>
            <a:pPr marL="228600" indent="-228600"/>
            <a:r>
              <a:rPr lang="en-US" b="1" dirty="0" smtClean="0">
                <a:solidFill>
                  <a:srgbClr val="0000FF"/>
                </a:solidFill>
                <a:latin typeface="Andale Mono" pitchFamily="-109" charset="0"/>
              </a:rPr>
              <a:t>		% </a:t>
            </a:r>
            <a:r>
              <a:rPr lang="en-US" b="1" dirty="0" err="1" smtClean="0">
                <a:solidFill>
                  <a:srgbClr val="0000FF"/>
                </a:solidFill>
                <a:latin typeface="Andale Mono" pitchFamily="-109" charset="0"/>
              </a:rPr>
              <a:t>mpicc</a:t>
            </a:r>
            <a:r>
              <a:rPr lang="en-US" b="1" dirty="0" smtClean="0">
                <a:solidFill>
                  <a:srgbClr val="0000FF"/>
                </a:solidFill>
                <a:latin typeface="Andale Mono" pitchFamily="-10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ndale Mono" pitchFamily="-109" charset="0"/>
              </a:rPr>
              <a:t>–</a:t>
            </a:r>
            <a:r>
              <a:rPr lang="en-US" b="1" dirty="0" err="1">
                <a:solidFill>
                  <a:srgbClr val="0000FF"/>
                </a:solidFill>
                <a:latin typeface="Andale Mono" pitchFamily="-109" charset="0"/>
              </a:rPr>
              <a:t>g</a:t>
            </a:r>
            <a:r>
              <a:rPr lang="en-US" b="1" dirty="0">
                <a:solidFill>
                  <a:srgbClr val="0000FF"/>
                </a:solidFill>
                <a:latin typeface="Andale Mono" pitchFamily="-109" charset="0"/>
              </a:rPr>
              <a:t> –O0 ./</a:t>
            </a:r>
            <a:r>
              <a:rPr lang="en-US" b="1" dirty="0" err="1">
                <a:solidFill>
                  <a:srgbClr val="0000FF"/>
                </a:solidFill>
                <a:latin typeface="Andale Mono" pitchFamily="-109" charset="0"/>
              </a:rPr>
              <a:t>deadlock.c</a:t>
            </a:r>
            <a:endParaRPr lang="en-US" b="1" dirty="0">
              <a:solidFill>
                <a:srgbClr val="0000FF"/>
              </a:solidFill>
              <a:latin typeface="Andale Mono" pitchFamily="-109" charset="0"/>
            </a:endParaRPr>
          </a:p>
          <a:p>
            <a:pPr marL="228600" indent="-228600">
              <a:buFont typeface="Arial"/>
              <a:buChar char="•"/>
            </a:pPr>
            <a:endParaRPr lang="en-US" dirty="0">
              <a:latin typeface="Calibri" pitchFamily="-109" charset="0"/>
            </a:endParaRPr>
          </a:p>
          <a:p>
            <a:pPr marL="228600" indent="-228600">
              <a:buFont typeface="Arial"/>
              <a:buChar char="•"/>
            </a:pPr>
            <a:r>
              <a:rPr lang="en-US" dirty="0">
                <a:latin typeface="Calibri" pitchFamily="-109" charset="0"/>
              </a:rPr>
              <a:t>Load the DDT module:</a:t>
            </a:r>
            <a:endParaRPr lang="en-US" dirty="0" smtClean="0">
              <a:latin typeface="Calibri" pitchFamily="-109" charset="0"/>
            </a:endParaRPr>
          </a:p>
          <a:p>
            <a:pPr marL="228600" indent="-228600"/>
            <a:r>
              <a:rPr lang="en-US" b="1" dirty="0" smtClean="0">
                <a:solidFill>
                  <a:srgbClr val="0000FF"/>
                </a:solidFill>
                <a:latin typeface="Andale Mono" pitchFamily="-109" charset="0"/>
              </a:rPr>
              <a:t>		% </a:t>
            </a:r>
            <a:r>
              <a:rPr lang="en-US" b="1" dirty="0">
                <a:solidFill>
                  <a:srgbClr val="0000FF"/>
                </a:solidFill>
                <a:latin typeface="Andale Mono" pitchFamily="-109" charset="0"/>
              </a:rPr>
              <a:t>module load </a:t>
            </a:r>
            <a:r>
              <a:rPr lang="en-US" b="1" dirty="0" err="1">
                <a:solidFill>
                  <a:srgbClr val="0000FF"/>
                </a:solidFill>
                <a:latin typeface="Andale Mono" pitchFamily="-109" charset="0"/>
              </a:rPr>
              <a:t>ddt</a:t>
            </a:r>
            <a:endParaRPr lang="en-US" b="1" dirty="0">
              <a:solidFill>
                <a:srgbClr val="0000FF"/>
              </a:solidFill>
              <a:latin typeface="Andale Mono" pitchFamily="-109" charset="0"/>
            </a:endParaRPr>
          </a:p>
          <a:p>
            <a:pPr marL="228600" indent="-228600">
              <a:buFont typeface="Arial"/>
              <a:buChar char="•"/>
            </a:pPr>
            <a:endParaRPr lang="en-US" dirty="0">
              <a:latin typeface="Andale Mono" pitchFamily="-109" charset="0"/>
            </a:endParaRPr>
          </a:p>
          <a:p>
            <a:pPr marL="228600" indent="-228600">
              <a:buFont typeface="Arial"/>
              <a:buChar char="•"/>
            </a:pPr>
            <a:r>
              <a:rPr lang="en-US" dirty="0">
                <a:latin typeface="Calibri" pitchFamily="-109" charset="0"/>
              </a:rPr>
              <a:t>Start up DDT:</a:t>
            </a:r>
            <a:endParaRPr lang="en-US" dirty="0" smtClean="0">
              <a:latin typeface="Calibri" pitchFamily="-109" charset="0"/>
            </a:endParaRPr>
          </a:p>
          <a:p>
            <a:pPr marL="228600" indent="-228600"/>
            <a:r>
              <a:rPr lang="en-US" b="1" dirty="0" smtClean="0">
                <a:solidFill>
                  <a:srgbClr val="0000FF"/>
                </a:solidFill>
                <a:latin typeface="Andale Mono" pitchFamily="-109" charset="0"/>
              </a:rPr>
              <a:t>		% </a:t>
            </a:r>
            <a:r>
              <a:rPr lang="en-US" b="1" dirty="0" err="1">
                <a:solidFill>
                  <a:srgbClr val="0000FF"/>
                </a:solidFill>
                <a:latin typeface="Andale Mono" pitchFamily="-109" charset="0"/>
              </a:rPr>
              <a:t>ddt</a:t>
            </a:r>
            <a:r>
              <a:rPr lang="en-US" b="1" dirty="0">
                <a:solidFill>
                  <a:srgbClr val="0000FF"/>
                </a:solidFill>
                <a:latin typeface="Andale Mono" pitchFamily="-109" charset="0"/>
              </a:rPr>
              <a:t> ./</a:t>
            </a:r>
            <a:r>
              <a:rPr lang="en-US" b="1" dirty="0" err="1">
                <a:solidFill>
                  <a:srgbClr val="0000FF"/>
                </a:solidFill>
                <a:latin typeface="Andale Mono" pitchFamily="-109" charset="0"/>
              </a:rPr>
              <a:t>a.out</a:t>
            </a:r>
            <a:endParaRPr lang="en-US" b="1" dirty="0">
              <a:solidFill>
                <a:srgbClr val="0000FF"/>
              </a:solidFill>
              <a:latin typeface="Andale Mono" pitchFamily="-10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Configure DDT: Welcome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itchFamily="-109" charset="0"/>
              <a:buNone/>
            </a:pPr>
            <a:r>
              <a:rPr lang="en-US" sz="2000">
                <a:ea typeface="ＭＳ Ｐゴシック" pitchFamily="-109" charset="-128"/>
                <a:cs typeface="ＭＳ Ｐゴシック" pitchFamily="-109" charset="-128"/>
              </a:rPr>
              <a:t>When you see the welcome screen below click the button that says “Run and Debug a Program”.</a:t>
            </a:r>
          </a:p>
        </p:txBody>
      </p:sp>
      <p:pic>
        <p:nvPicPr>
          <p:cNvPr id="46084" name="Picture 3" descr="DDT - Welcom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819400"/>
            <a:ext cx="32305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Configure DDT: Job Submision</a:t>
            </a:r>
          </a:p>
        </p:txBody>
      </p:sp>
      <p:pic>
        <p:nvPicPr>
          <p:cNvPr id="47107" name="Picture 3" descr="DDT - Submis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28600" y="4583113"/>
            <a:ext cx="441483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Don’t click submit yet! We need to configure:</a:t>
            </a:r>
          </a:p>
          <a:p>
            <a:pPr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 General Options </a:t>
            </a:r>
          </a:p>
          <a:p>
            <a:pPr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 Queue Submission Parameters</a:t>
            </a:r>
          </a:p>
          <a:p>
            <a:pPr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 Processor and thread number</a:t>
            </a:r>
          </a:p>
          <a:p>
            <a:pPr>
              <a:buFont typeface="Arial" pitchFamily="-109" charset="0"/>
              <a:buChar char="•"/>
            </a:pPr>
            <a:r>
              <a:rPr lang="en-US">
                <a:latin typeface="Calibri" pitchFamily="-109" charset="0"/>
              </a:rPr>
              <a:t> Advanced Options </a:t>
            </a: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5638800" y="5181600"/>
            <a:ext cx="2803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119063" indent="-119063"/>
            <a:r>
              <a:rPr lang="en-US">
                <a:latin typeface="Calibri" pitchFamily="-109" charset="0"/>
              </a:rPr>
              <a:t>Click on Options -&gt; Change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Configure DDT: Options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180138" y="2057400"/>
            <a:ext cx="2506662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Choose the correct version of MPI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dirty="0" err="1"/>
              <a:t>mvapich</a:t>
            </a:r>
            <a:r>
              <a:rPr lang="en-US" sz="1600" dirty="0"/>
              <a:t>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dirty="0" err="1"/>
              <a:t>mvapich</a:t>
            </a:r>
            <a:r>
              <a:rPr lang="en-US" sz="1600" dirty="0"/>
              <a:t>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dirty="0" err="1"/>
              <a:t>openMPI</a:t>
            </a:r>
            <a:endParaRPr lang="en-US" sz="1600" dirty="0"/>
          </a:p>
          <a:p>
            <a:pPr lvl="1" eaLnBrk="1" hangingPunct="1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Leave the default MPI (</a:t>
            </a:r>
            <a:r>
              <a:rPr lang="en-US" sz="2000" dirty="0" err="1">
                <a:ea typeface="ＭＳ Ｐゴシック" pitchFamily="-109" charset="-128"/>
                <a:cs typeface="ＭＳ Ｐゴシック" pitchFamily="-109" charset="-128"/>
              </a:rPr>
              <a:t>mvapich</a:t>
            </a: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2)</a:t>
            </a: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-109" charset="-128"/>
                <a:cs typeface="ＭＳ Ｐゴシック" pitchFamily="-109" charset="-128"/>
              </a:rPr>
              <a:t>Leave Debugger on the Automatic setting</a:t>
            </a:r>
          </a:p>
        </p:txBody>
      </p:sp>
      <p:pic>
        <p:nvPicPr>
          <p:cNvPr id="48132" name="Picture 3" descr="DDT - Option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5722938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Configure DDT: Queue Parameters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953000" y="1792288"/>
            <a:ext cx="3733800" cy="3733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-109" charset="-128"/>
                <a:cs typeface="ＭＳ Ｐゴシック" pitchFamily="-109" charset="-128"/>
              </a:rPr>
              <a:t>Choose the “development” queue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/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-109" charset="-128"/>
                <a:cs typeface="ＭＳ Ｐゴシック" pitchFamily="-109" charset="-128"/>
              </a:rPr>
              <a:t>Set the Wall Clock Limit to 10 minutes (H:MM:SS)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-109" charset="-128"/>
                <a:cs typeface="ＭＳ Ｐゴシック" pitchFamily="-109" charset="-128"/>
              </a:rPr>
              <a:t>Set your project code - for this </a:t>
            </a:r>
            <a:r>
              <a:rPr lang="en-US" sz="1900" dirty="0" smtClean="0">
                <a:ea typeface="ＭＳ Ｐゴシック" pitchFamily="-109" charset="-128"/>
                <a:cs typeface="ＭＳ Ｐゴシック" pitchFamily="-109" charset="-128"/>
              </a:rPr>
              <a:t>class </a:t>
            </a:r>
            <a:r>
              <a:rPr lang="en-US" sz="1900" dirty="0">
                <a:ea typeface="ＭＳ Ｐゴシック" pitchFamily="-109" charset="-128"/>
                <a:cs typeface="ＭＳ Ｐゴシック" pitchFamily="-109" charset="-128"/>
              </a:rPr>
              <a:t>use </a:t>
            </a:r>
            <a:r>
              <a:rPr lang="en-US" sz="1900" dirty="0" smtClean="0">
                <a:ea typeface="ＭＳ Ｐゴシック" pitchFamily="-109" charset="-128"/>
                <a:cs typeface="ＭＳ Ｐゴシック" pitchFamily="-109" charset="-128"/>
              </a:rPr>
              <a:t>TACC-PCSE</a:t>
            </a:r>
            <a:endParaRPr lang="en-US" sz="19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-109" charset="-128"/>
                <a:cs typeface="ＭＳ Ｐゴシック" pitchFamily="-109" charset="-128"/>
              </a:rPr>
              <a:t>Click OK and double check that you have selected </a:t>
            </a:r>
            <a:r>
              <a:rPr lang="en-US" sz="1900" dirty="0" smtClean="0">
                <a:ea typeface="ＭＳ Ｐゴシック" pitchFamily="-109" charset="-128"/>
                <a:cs typeface="ＭＳ Ｐゴシック" pitchFamily="-109" charset="-128"/>
              </a:rPr>
              <a:t>12/16 </a:t>
            </a:r>
            <a:r>
              <a:rPr lang="en-US" sz="1900" dirty="0">
                <a:ea typeface="ＭＳ Ｐゴシック" pitchFamily="-109" charset="-128"/>
                <a:cs typeface="ＭＳ Ｐゴシック" pitchFamily="-109" charset="-128"/>
              </a:rPr>
              <a:t>CPUs / 1 thread in the main Job Submission window.</a:t>
            </a:r>
          </a:p>
        </p:txBody>
      </p:sp>
      <p:pic>
        <p:nvPicPr>
          <p:cNvPr id="50180" name="Picture 5" descr="Picture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92288"/>
            <a:ext cx="451326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76400" y="2895600"/>
            <a:ext cx="2819400" cy="228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solidFill>
                  <a:schemeClr val="tx1"/>
                </a:solidFill>
                <a:latin typeface="Courier"/>
                <a:cs typeface="Courier"/>
              </a:rPr>
              <a:t>20100408HPC</a:t>
            </a:r>
            <a:endParaRPr lang="en-US" sz="11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Configure DDT: Memory Checks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858000" y="1828800"/>
            <a:ext cx="2133600" cy="3660775"/>
          </a:xfrm>
        </p:spPr>
        <p:txBody>
          <a:bodyPr/>
          <a:lstStyle/>
          <a:p>
            <a:pPr eaLnBrk="1" hangingPunct="1"/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Open the Advanced tab.</a:t>
            </a:r>
          </a:p>
          <a:p>
            <a:pPr eaLnBrk="1" hangingPunct="1"/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Enable Memory Debugging (bottom left check box)</a:t>
            </a:r>
          </a:p>
          <a:p>
            <a:pPr eaLnBrk="1" hangingPunct="1"/>
            <a:endParaRPr lang="en-US" sz="180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1800">
                <a:ea typeface="ＭＳ Ｐゴシック" pitchFamily="-109" charset="-128"/>
                <a:cs typeface="ＭＳ Ｐゴシック" pitchFamily="-109" charset="-128"/>
              </a:rPr>
              <a:t>Open the Memory Debug Settings</a:t>
            </a:r>
          </a:p>
        </p:txBody>
      </p:sp>
      <p:pic>
        <p:nvPicPr>
          <p:cNvPr id="52228" name="Picture 3" descr="DDT - Advanc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640080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White_Powerpoint_Template.potx</Template>
  <TotalTime>352</TotalTime>
  <Words>1246</Words>
  <Application>Microsoft Macintosh PowerPoint</Application>
  <PresentationFormat>On-screen Show (4:3)</PresentationFormat>
  <Paragraphs>214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White_Powerpoint_Template</vt:lpstr>
      <vt:lpstr>Debugging and Profiling Lab</vt:lpstr>
      <vt:lpstr>Setup </vt:lpstr>
      <vt:lpstr>Debugging LAB</vt:lpstr>
      <vt:lpstr>Finding a deadlock with DDT</vt:lpstr>
      <vt:lpstr>Configure DDT: Welcome</vt:lpstr>
      <vt:lpstr>Configure DDT: Job Submision</vt:lpstr>
      <vt:lpstr>Configure DDT: Options</vt:lpstr>
      <vt:lpstr>Configure DDT: Queue Parameters</vt:lpstr>
      <vt:lpstr>Configure DDT: Memory Checks</vt:lpstr>
      <vt:lpstr>Configure DDT: Memory Options</vt:lpstr>
      <vt:lpstr>DDT: Job Queuing</vt:lpstr>
      <vt:lpstr>DDT: The debug session</vt:lpstr>
      <vt:lpstr>DDT: Program Hangs</vt:lpstr>
      <vt:lpstr>DDT: Stacks</vt:lpstr>
      <vt:lpstr>DDT: Message Queues</vt:lpstr>
      <vt:lpstr>Parallel Scalability Lab</vt:lpstr>
      <vt:lpstr>Parallel Scalability: IPM</vt:lpstr>
      <vt:lpstr>Parallel Scalability: IPM</vt:lpstr>
      <vt:lpstr>Parallel Scalability: IPM</vt:lpstr>
      <vt:lpstr>Parallel Scalability: mpiP</vt:lpstr>
      <vt:lpstr>Parallel Scalability: mpiP</vt:lpstr>
      <vt:lpstr>PROFILING lab</vt:lpstr>
      <vt:lpstr>Profiling with Tau: Compilation</vt:lpstr>
      <vt:lpstr>Profiling with Tau: Job Script</vt:lpstr>
      <vt:lpstr>Profiling with Tau: Analysis</vt:lpstr>
    </vt:vector>
  </TitlesOfParts>
  <Company>Texas Advanced Computing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Scalability Lab</dc:title>
  <dc:creator>Carlos</dc:creator>
  <cp:lastModifiedBy>Victor Eijkhout</cp:lastModifiedBy>
  <cp:revision>20</cp:revision>
  <dcterms:created xsi:type="dcterms:W3CDTF">2010-04-05T18:33:39Z</dcterms:created>
  <dcterms:modified xsi:type="dcterms:W3CDTF">2013-03-07T16:22:43Z</dcterms:modified>
</cp:coreProperties>
</file>