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60" r:id="rId3"/>
    <p:sldId id="259" r:id="rId4"/>
    <p:sldId id="301" r:id="rId5"/>
    <p:sldId id="302" r:id="rId6"/>
    <p:sldId id="262" r:id="rId7"/>
    <p:sldId id="266" r:id="rId8"/>
    <p:sldId id="267" r:id="rId9"/>
    <p:sldId id="268" r:id="rId10"/>
    <p:sldId id="269" r:id="rId11"/>
    <p:sldId id="30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4" r:id="rId20"/>
    <p:sldId id="305" r:id="rId21"/>
    <p:sldId id="306" r:id="rId22"/>
    <p:sldId id="277" r:id="rId23"/>
    <p:sldId id="278" r:id="rId24"/>
    <p:sldId id="308" r:id="rId25"/>
    <p:sldId id="279" r:id="rId26"/>
    <p:sldId id="280" r:id="rId27"/>
    <p:sldId id="281" r:id="rId28"/>
    <p:sldId id="30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298" r:id="rId48"/>
    <p:sldId id="299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 autoAdjust="0"/>
    <p:restoredTop sz="95092" autoAdjust="0"/>
  </p:normalViewPr>
  <p:slideViewPr>
    <p:cSldViewPr>
      <p:cViewPr varScale="1">
        <p:scale>
          <a:sx n="148" d="100"/>
          <a:sy n="148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8DC2D-9EE9-4472-B36A-716FC3830E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3DF58-994D-437D-AE65-23EDC35AE2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00BB-BE88-4CE7-BE7D-FC66D10EE4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B894-908B-4D1E-A666-F2A54C5778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06406-5A30-4A11-B3D0-6E1522AC0C4E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98527-C895-4247-962F-602CC40A8BC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57EBB-0481-48ED-BEB4-3300A20CEC9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4FE52-0EC9-4D3C-81B3-5BC72B59CD5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A28EE-38CB-4956-8974-12A3572644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75E64-6F4D-4825-AA93-7A982A9FEF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F3943-1B3D-4A44-8FC0-21BE34D5A77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21B-20F0-494B-800B-CEE3B63AE7B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F73D4-E4F1-4B33-8612-966870EA61A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600F-FC3B-4D45-9A41-1D2DCD50EDF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4B6FB-EC18-458B-ABBC-77EA59FB6D6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2F489-C827-43A6-8F53-A9258CACE52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BA78-C07B-4D27-87DA-93369C2CE9D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B84CE-7986-479D-A134-FFA4093462C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AE9B-2E3A-451F-A97E-6D4155B7F9C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F4FD6-B626-4A8F-9BA9-25D20D2F188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1939-23A5-40D1-B4FD-78AC9663D69B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4F9F-7CBD-4452-BFEF-8C47B123A13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40-FB76-4AFC-BFF0-E26FEF8EE02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4D91D-44C9-4EF2-A6A4-CC50A07FDE7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780D7-9586-4D18-A006-B5CDCEFE9D2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CB80-C634-482D-83E7-844268BA7B8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http://mpi.deino.net/mpi_functions/MPI_Alltoall.html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266" algn="l"/>
                <a:tab pos="1828532" algn="l"/>
                <a:tab pos="2742798" algn="l"/>
                <a:tab pos="3657064" algn="l"/>
                <a:tab pos="4571330" algn="l"/>
                <a:tab pos="5485596" algn="l"/>
                <a:tab pos="6399862" algn="l"/>
                <a:tab pos="7314128" algn="l"/>
                <a:tab pos="8228394" algn="l"/>
                <a:tab pos="9142660" algn="l"/>
                <a:tab pos="10056926" algn="l"/>
              </a:tabLst>
            </a:pPr>
            <a:fld id="{96AF78A2-EEED-46A5-9155-1979C1F22F04}" type="slidenum">
              <a:rPr lang="en-US"/>
              <a:pPr>
                <a:tabLst>
                  <a:tab pos="0" algn="l"/>
                  <a:tab pos="914266" algn="l"/>
                  <a:tab pos="1828532" algn="l"/>
                  <a:tab pos="2742798" algn="l"/>
                  <a:tab pos="3657064" algn="l"/>
                  <a:tab pos="4571330" algn="l"/>
                  <a:tab pos="5485596" algn="l"/>
                  <a:tab pos="6399862" algn="l"/>
                  <a:tab pos="7314128" algn="l"/>
                  <a:tab pos="8228394" algn="l"/>
                  <a:tab pos="9142660" algn="l"/>
                  <a:tab pos="10056926" algn="l"/>
                </a:tabLst>
              </a:pPr>
              <a:t>5</a:t>
            </a:fld>
            <a:endParaRPr lang="en-US" dirty="0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endParaRPr lang="en-US"/>
          </a:p>
        </p:txBody>
      </p:sp>
      <p:sp>
        <p:nvSpPr>
          <p:cNvPr id="1228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5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6AE14-6E95-420E-B3D9-78AE628B74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70780-F552-44FB-9E7A-8466CAB392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</a:t>
            </a:r>
            <a:r>
              <a:rPr lang="en-US" baseline="0" dirty="0" smtClean="0"/>
              <a:t>, though, that order can make a difference.  (.05 + 1.0) + (.05+2.0) = 2.0 for two digit accuracy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(0.05+0.05) + (1 + 2) = 3.1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79E8-47A4-40AD-901C-0A83C31CD9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73F-F6CF-4B4A-83A7-C9F3FC9A3C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MAXLOC   uses pairs  (MPI_2Real) or</a:t>
            </a:r>
            <a:r>
              <a:rPr lang="en-US" baseline="0" dirty="0" smtClean="0"/>
              <a:t> usually MPI_DOUBLE_INT  pg 167 good example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3/8/2012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 smtClean="0"/>
              <a:t>Kent </a:t>
            </a:r>
            <a:r>
              <a:rPr lang="en-US" sz="2400" dirty="0" err="1"/>
              <a:t>Milfeld</a:t>
            </a:r>
            <a:r>
              <a:rPr lang="en-US" sz="2400" dirty="0"/>
              <a:t>,     Research Associate, </a:t>
            </a:r>
            <a:r>
              <a:rPr lang="en-US" sz="2400" dirty="0" smtClean="0"/>
              <a:t>TACC</a:t>
            </a:r>
          </a:p>
          <a:p>
            <a:pPr eaLnBrk="1" hangingPunct="1"/>
            <a:r>
              <a:rPr lang="en-US" sz="2400" dirty="0" err="1" smtClean="0"/>
              <a:t>Yaakoub</a:t>
            </a:r>
            <a:r>
              <a:rPr lang="en-US" sz="2400" dirty="0" smtClean="0"/>
              <a:t> El </a:t>
            </a:r>
            <a:r>
              <a:rPr lang="en-US" sz="2400" dirty="0" err="1" smtClean="0"/>
              <a:t>Khamra</a:t>
            </a:r>
            <a:r>
              <a:rPr lang="en-US" sz="2400" dirty="0" smtClean="0"/>
              <a:t>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7ED4-6D39-4724-89E9-AC7130CBBED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a[N], b[N];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=0;i&lt;N;++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+=a[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]*b[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>
                <a:latin typeface="Courier New" pitchFamily="49" charset="0"/>
              </a:rPr>
              <a:t>,&amp;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>
                <a:latin typeface="Courier New" pitchFamily="49" charset="0"/>
              </a:rPr>
              <a:t>,1</a:t>
            </a:r>
            <a:r>
              <a:rPr lang="en-US" sz="2400" dirty="0" smtClean="0">
                <a:latin typeface="Courier New" pitchFamily="49" charset="0"/>
              </a:rPr>
              <a:t>, MPI_DOUBLE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a(N), b(N);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dot_product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,1, MPI_REAL8 &amp;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1800" dirty="0" err="1" smtClean="0">
                <a:latin typeface="Courier New" pitchFamily="49" charset="0"/>
              </a:rPr>
              <a:t>,ierr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Similar to Broadcast but sends a section of an array to each processor</a:t>
            </a:r>
          </a:p>
          <a:p>
            <a:endParaRPr lang="en-US" alt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S(0)	S(1)	S(2) 	…	S(N-1)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990600" y="4618038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6934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 dirty="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 dirty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 element to each task:</a:t>
            </a:r>
          </a:p>
          <a:p>
            <a:endParaRPr lang="en-US" altLang="en-US" sz="2000" b="0" dirty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	R	R 	…	R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2-elements per processor</a:t>
            </a:r>
          </a:p>
          <a:p>
            <a:endParaRPr lang="en-US" alt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S(0)S(1)	S(2)S(3)	S(4)S(5) …	S(N-2)(S(N-1)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914400" y="4449763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6553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78105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R(0)	R(1)	R(1) 	…	R(1)</a:t>
            </a:r>
          </a:p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R(1)	R(2)	R(2)	…	R(2)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3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AutoShape 16"/>
          <p:cNvSpPr>
            <a:spLocks/>
          </p:cNvSpPr>
          <p:nvPr/>
        </p:nvSpPr>
        <p:spPr bwMode="auto">
          <a:xfrm rot="-5400000">
            <a:off x="7734300" y="2705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MPI_Scatter Syntax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4267200"/>
          </a:xfrm>
        </p:spPr>
        <p:txBody>
          <a:bodyPr/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MPI_Scatter</a:t>
            </a:r>
            <a:r>
              <a:rPr lang="en-US" altLang="en-US" sz="2000" dirty="0"/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 call </a:t>
            </a:r>
            <a:r>
              <a:rPr lang="en-US" altLang="en-US" sz="2000" dirty="0" err="1"/>
              <a:t>MPI_Scatter</a:t>
            </a:r>
            <a:r>
              <a:rPr lang="en-US" altLang="en-US" sz="2000" dirty="0" smtClean="0"/>
              <a:t>(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comm,ierr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array of size 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= # of ranks)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to each processor</a:t>
            </a:r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 = number of element(s) obtained from the root processor </a:t>
            </a:r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 = element(s) obtained from the root processor (</a:t>
            </a:r>
            <a:r>
              <a:rPr lang="en-US" altLang="en-US" sz="1800" dirty="0" err="1"/>
              <a:t>rcnt</a:t>
            </a:r>
            <a:r>
              <a:rPr lang="en-US" altLang="en-US" sz="1800" dirty="0"/>
              <a:t> in size)</a:t>
            </a:r>
          </a:p>
          <a:p>
            <a:pPr lvl="1"/>
            <a:endParaRPr lang="en-US" altLang="en-US" sz="1800" dirty="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6040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MPI_Scatter</a:t>
            </a:r>
            <a:r>
              <a:rPr lang="en-US" altLang="en-US" sz="2000" b="0" dirty="0"/>
              <a:t>(  </a:t>
            </a:r>
            <a:r>
              <a:rPr lang="en-US" altLang="en-US" sz="2000" dirty="0">
                <a:solidFill>
                  <a:srgbClr val="0070C0"/>
                </a:solidFill>
              </a:rPr>
              <a:t>S, 1,</a:t>
            </a:r>
            <a:r>
              <a:rPr lang="en-US" altLang="en-US" sz="2000" b="0" dirty="0">
                <a:solidFill>
                  <a:srgbClr val="0070C0"/>
                </a:solidFill>
              </a:rPr>
              <a:t>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dirty="0">
                <a:solidFill>
                  <a:srgbClr val="00B050"/>
                </a:solidFill>
              </a:rPr>
              <a:t>R, 1</a:t>
            </a:r>
            <a:r>
              <a:rPr lang="en-US" altLang="en-US" sz="2000" dirty="0"/>
              <a:t>,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01274" y="5791200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Array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082" y="5791200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Scalar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Global Sum Example with MPI_Reduce and MPI_Scatter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0 scatters data to everyone</a:t>
            </a:r>
          </a:p>
          <a:p>
            <a:r>
              <a:rPr lang="en-US" altLang="en-US"/>
              <a:t>Everybody reduces back to 0 with a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stdlib.h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mpi.h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#define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argc,char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</a:rPr>
              <a:t>[]){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,*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i,psum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gsum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</a:rPr>
              <a:t>argc,&amp;argv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=(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  =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partial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=0;i&lt;</a:t>
            </a:r>
            <a:r>
              <a:rPr lang="en-US" sz="1600" b="1" dirty="0" err="1" smtClean="0">
                <a:latin typeface="Courier New" pitchFamily="49" charset="0"/>
              </a:rPr>
              <a:t>nlocal;i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+=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= %d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 %d\n 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reduce partial 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the root prints the global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%d \n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program </a:t>
            </a:r>
            <a:r>
              <a:rPr lang="en-US" sz="1800" b="1" dirty="0" err="1" smtClean="0">
                <a:latin typeface="Courier New" pitchFamily="49" charset="0"/>
              </a:rPr>
              <a:t>myreduce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include "</a:t>
            </a:r>
            <a:r>
              <a:rPr lang="en-US" sz="1800" b="1" dirty="0" err="1" smtClean="0">
                <a:latin typeface="Courier New" pitchFamily="49" charset="0"/>
              </a:rPr>
              <a:t>mpif.h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integer,parameter</a:t>
            </a:r>
            <a:r>
              <a:rPr lang="en-US" sz="1800" b="1" dirty="0" smtClean="0">
                <a:latin typeface="Courier New" pitchFamily="49" charset="0"/>
              </a:rPr>
              <a:t>    ::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=0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integer,allocatable</a:t>
            </a:r>
            <a:r>
              <a:rPr lang="en-US" sz="1800" b="1" dirty="0" smtClean="0">
                <a:latin typeface="Courier New" pitchFamily="49" charset="0"/>
              </a:rPr>
              <a:t>  :: 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(:),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(:)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i,psum,gsum</a:t>
            </a:r>
            <a:r>
              <a:rPr lang="en-US" sz="1800" b="1" dirty="0" smtClean="0">
                <a:latin typeface="Courier New" pitchFamily="49" charset="0"/>
              </a:rPr>
              <a:t>,     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   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process MUST call the routine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calls are blocking</a:t>
            </a:r>
          </a:p>
          <a:p>
            <a:pPr lvl="1"/>
            <a:r>
              <a:rPr lang="en-US" dirty="0" smtClean="0"/>
              <a:t>A task may </a:t>
            </a:r>
            <a:r>
              <a:rPr lang="en-US" dirty="0"/>
              <a:t>return when participation is complete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or may not </a:t>
            </a:r>
            <a:r>
              <a:rPr lang="en-US" dirty="0" smtClean="0"/>
              <a:t>synchronize </a:t>
            </a:r>
            <a:r>
              <a:rPr lang="en-US" sz="2600" dirty="0" smtClean="0"/>
              <a:t>(implementation dependent)</a:t>
            </a:r>
            <a:endParaRPr lang="en-US" dirty="0"/>
          </a:p>
          <a:p>
            <a:r>
              <a:rPr lang="en-US" dirty="0"/>
              <a:t>Must have “matching” arguments</a:t>
            </a:r>
          </a:p>
          <a:p>
            <a:pPr lvl="1"/>
            <a:r>
              <a:rPr lang="en-US" dirty="0"/>
              <a:t>no status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tags</a:t>
            </a:r>
          </a:p>
          <a:p>
            <a:r>
              <a:rPr lang="en-US" dirty="0" smtClean="0"/>
              <a:t>Send and Receive </a:t>
            </a:r>
            <a:r>
              <a:rPr lang="en-US" dirty="0"/>
              <a:t>sizes must match </a:t>
            </a:r>
          </a:p>
          <a:p>
            <a:pPr lvl="1"/>
            <a:r>
              <a:rPr lang="en-US" dirty="0"/>
              <a:t>mapping may </a:t>
            </a:r>
            <a:r>
              <a:rPr lang="en-US" dirty="0" smtClean="0"/>
              <a:t>vary</a:t>
            </a:r>
            <a:endParaRPr lang="en-US" dirty="0"/>
          </a:p>
          <a:p>
            <a:r>
              <a:rPr lang="en-US" dirty="0"/>
              <a:t>Basic calls have a </a:t>
            </a:r>
            <a:r>
              <a:rPr lang="en-US" i="1" dirty="0"/>
              <a:t>root</a:t>
            </a:r>
            <a:r>
              <a:rPr lang="en-US" i="1" dirty="0" smtClean="0"/>
              <a:t>—</a:t>
            </a:r>
            <a:r>
              <a:rPr lang="en-US" dirty="0" smtClean="0"/>
              <a:t>”all” </a:t>
            </a:r>
            <a:r>
              <a:rPr lang="en-US" dirty="0"/>
              <a:t>versions don’t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allocate(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allocate(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latin typeface="Courier New" pitchFamily="49" charset="0"/>
              </a:rPr>
              <a:t>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=1,ntotal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)=I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MPI_COMM_WORLD,ierr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partial sum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=1,nlocal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</a:t>
            </a:r>
            <a:r>
              <a:rPr lang="en-US" sz="1600" b="1" dirty="0" err="1" smtClean="0">
                <a:latin typeface="Courier New" pitchFamily="49" charset="0"/>
              </a:rPr>
              <a:t>psum+myray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print*,"irank:partial_sum",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reduce partial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MPI_INTEGER, MPI_SUM,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     MPI_COMM_WORLD,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print*,"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end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Inverse of Scatter—root receives a section of an array from each processor</a:t>
            </a:r>
          </a:p>
          <a:p>
            <a:endParaRPr lang="en-US" altLang="en-US" dirty="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R(0)	R(1)	R(2) 	…	R(N-1)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14400" y="4618038"/>
            <a:ext cx="24526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391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received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 from each task: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	S	S 	…	S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 version</a:t>
            </a:r>
          </a:p>
          <a:p>
            <a:endParaRPr lang="en-US" altLang="en-US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R(0)R(1)	R(2)R(3)	R(4)R(5) …	R(N-2)(R(N-1)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09600" y="4449763"/>
            <a:ext cx="26812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924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Data received in an array on root node, P0 , </a:t>
            </a:r>
            <a:r>
              <a:rPr lang="en-US" altLang="en-US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000066"/>
                </a:solidFill>
              </a:rPr>
              <a:t> elements from each task: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78486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S(0)	S(1)	S(1) 	…	S(1)</a:t>
            </a:r>
          </a:p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S(1)	S(2)	S(2)	…	S(2)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7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AutoShape 16"/>
          <p:cNvSpPr>
            <a:spLocks/>
          </p:cNvSpPr>
          <p:nvPr/>
        </p:nvSpPr>
        <p:spPr bwMode="auto">
          <a:xfrm rot="-5400000">
            <a:off x="7772400" y="2667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652985" y="1828800"/>
            <a:ext cx="7729015" cy="5029200"/>
            <a:chOff x="652985" y="1828800"/>
            <a:chExt cx="7729015" cy="5029200"/>
          </a:xfrm>
        </p:grpSpPr>
        <p:sp>
          <p:nvSpPr>
            <p:cNvPr id="31" name="Rectangle 30"/>
            <p:cNvSpPr/>
            <p:nvPr/>
          </p:nvSpPr>
          <p:spPr>
            <a:xfrm>
              <a:off x="3355980" y="3429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5980" y="3810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5980" y="4191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84800" y="3429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84800" y="3810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84800" y="4191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116" y="3429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2116" y="3810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116" y="4191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628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a(1,2)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628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628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746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a(1,3)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8746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746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a(3,3)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828800"/>
              <a:ext cx="228600" cy="464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" y="37023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37566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38090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" y="38595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9166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000" y="19050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000" y="36433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0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620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a(1,1)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a(2,1)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a(3,1)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0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20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20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0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>
              <a:stCxn id="6" idx="0"/>
              <a:endCxn id="68" idx="3"/>
            </p:cNvCxnSpPr>
            <p:nvPr/>
          </p:nvCxnSpPr>
          <p:spPr>
            <a:xfrm rot="16200000" flipV="1">
              <a:off x="1412651" y="2344009"/>
              <a:ext cx="662940" cy="15070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24" idx="0"/>
              <a:endCxn id="71" idx="3"/>
            </p:cNvCxnSpPr>
            <p:nvPr/>
          </p:nvCxnSpPr>
          <p:spPr>
            <a:xfrm rot="16200000" flipV="1">
              <a:off x="1787334" y="2136008"/>
              <a:ext cx="496259" cy="20897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30" idx="0"/>
              <a:endCxn id="74" idx="3"/>
            </p:cNvCxnSpPr>
            <p:nvPr/>
          </p:nvCxnSpPr>
          <p:spPr>
            <a:xfrm rot="16200000" flipV="1">
              <a:off x="2158654" y="1936148"/>
              <a:ext cx="324799" cy="266090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52985" y="6488668"/>
              <a:ext cx="37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Layout for Compiled Program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81200" y="5486400"/>
              <a:ext cx="2638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1-D Arrays Contiguous</a:t>
              </a:r>
            </a:p>
            <a:p>
              <a:r>
                <a:rPr lang="en-US" dirty="0" smtClean="0"/>
                <a:t>multi-D Arrays Contiguous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2000" y="19592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2000" y="39690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2000" y="4023362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2000" y="40757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41262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62000" y="41833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53400" y="38547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53400" y="39090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53400" y="39614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53400" y="40119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53400" y="40690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153400" y="20574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153400" y="37957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1534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1534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1534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534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534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534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1534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1534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534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153400" y="21116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53400" y="41214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53400" y="42281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53400" y="42786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53400" y="43357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 dirty="0" smtClean="0">
                <a:solidFill>
                  <a:schemeClr val="tx1"/>
                </a:solidFill>
              </a:rPr>
              <a:t>Contiguous Data and Alignment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1143000"/>
            <a:ext cx="217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real*8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real*8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d1(5)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d2(5)</a:t>
            </a:r>
            <a:endParaRPr lang="en-US" dirty="0" smtClean="0"/>
          </a:p>
          <a:p>
            <a:r>
              <a:rPr lang="en-US" dirty="0" smtClean="0"/>
              <a:t>real*8 a(3,3)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09600" y="609600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Fortran Language</a:t>
            </a:r>
            <a:endParaRPr lang="en-US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9800" y="609600"/>
            <a:ext cx="18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Language</a:t>
            </a:r>
            <a:endParaRPr lang="en-US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029200" y="1143000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double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d1[5]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d2[5];</a:t>
            </a:r>
            <a:endParaRPr lang="en-US" dirty="0" smtClean="0"/>
          </a:p>
          <a:p>
            <a:r>
              <a:rPr lang="en-US" dirty="0" smtClean="0"/>
              <a:t>double a[3][3];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0116" y="342900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3421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250116" y="381000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1600" y="3802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[1][0]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250116" y="419100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4183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[2][0]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829564" y="342836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61048" y="3421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829564" y="380936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048" y="3802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[1][1]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829564" y="419036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61048" y="4183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[2][1]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401328" y="342772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2812" y="3420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401328" y="380872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32812" y="3801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[1][2]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401328" y="418972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32812" y="4182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[2][2]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8153400" y="1828800"/>
            <a:ext cx="2286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2" idx="1"/>
          </p:cNvCxnSpPr>
          <p:nvPr/>
        </p:nvCxnSpPr>
        <p:spPr>
          <a:xfrm rot="10800000" flipH="1">
            <a:off x="5181600" y="2766060"/>
            <a:ext cx="2971800" cy="840562"/>
          </a:xfrm>
          <a:prstGeom prst="bentConnector3">
            <a:avLst>
              <a:gd name="adj1" fmla="val -11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7" idx="1"/>
            <a:endCxn id="179" idx="1"/>
          </p:cNvCxnSpPr>
          <p:nvPr/>
        </p:nvCxnSpPr>
        <p:spPr>
          <a:xfrm rot="10800000" flipH="1">
            <a:off x="5181600" y="2932742"/>
            <a:ext cx="2971800" cy="1054881"/>
          </a:xfrm>
          <a:prstGeom prst="bentConnector3">
            <a:avLst>
              <a:gd name="adj1" fmla="val -76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9" idx="1"/>
            <a:endCxn id="182" idx="1"/>
          </p:cNvCxnSpPr>
          <p:nvPr/>
        </p:nvCxnSpPr>
        <p:spPr>
          <a:xfrm rot="10800000" flipH="1">
            <a:off x="5181600" y="3104202"/>
            <a:ext cx="2971800" cy="1264421"/>
          </a:xfrm>
          <a:prstGeom prst="bentConnector3">
            <a:avLst>
              <a:gd name="adj1" fmla="val -4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58925" y="647700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Layout for Compiled Program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353482" y="5477470"/>
            <a:ext cx="263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1-D Arrays Contiguous</a:t>
            </a:r>
          </a:p>
          <a:p>
            <a:r>
              <a:rPr lang="en-US" dirty="0" smtClean="0"/>
              <a:t>multi-D Arrays Contiguous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1600200" y="38100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MPI_Gather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MPI_Gather</a:t>
            </a:r>
            <a:r>
              <a:rPr lang="en-US" altLang="en-US" sz="2000" dirty="0" smtClean="0">
                <a:solidFill>
                  <a:srgbClr val="0070C0"/>
                </a:solidFill>
              </a:rPr>
              <a:t>(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from each processor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sendcnts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= number of elements obtained from each </a:t>
            </a:r>
            <a:r>
              <a:rPr lang="en-US" altLang="en-US" sz="1800" dirty="0" smtClean="0"/>
              <a:t>processor (not the total)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115960" y="5498068"/>
            <a:ext cx="6031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MPI_Gather</a:t>
            </a:r>
            <a:r>
              <a:rPr lang="en-US" altLang="en-US" sz="2000" b="0" dirty="0"/>
              <a:t>(  </a:t>
            </a:r>
            <a:r>
              <a:rPr lang="en-US" altLang="en-US" sz="2000" b="0" dirty="0">
                <a:solidFill>
                  <a:srgbClr val="0070C0"/>
                </a:solidFill>
              </a:rPr>
              <a:t>S,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b="0" dirty="0">
                <a:solidFill>
                  <a:srgbClr val="00B050"/>
                </a:solidFill>
              </a:rPr>
              <a:t>R,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91674" y="5802868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Scalar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5482" y="5802868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Array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8763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program gather 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Build matrix A from column vectors v; 4 processors, A=4x4.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MAP: A = [v0,v1,v2,v3]  vi = column vector from process I.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integer,parameter :: N=4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real*8            :: 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</a:rPr>
              <a:t>a(N,N)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</a:rPr>
              <a:t>,v(N)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include '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mpif.h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’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MPI_COMM_WORLD,mype,ierr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MPI_COMM_WORLD,npes,ierr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npes.ne.N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 stop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Vector Syntax (each element of v assigned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v=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0,MPI_COMM_WORLD,ierr)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if(mype.eq.0) write(6,'(4f5.0)') ((a(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),j=1,N),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=1,4)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end program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Building a Matrix with MPI_Gather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96200" y="1524000"/>
            <a:ext cx="1371600" cy="1283732"/>
            <a:chOff x="7696200" y="1524000"/>
            <a:chExt cx="1371600" cy="1283732"/>
          </a:xfrm>
        </p:grpSpPr>
        <p:sp>
          <p:nvSpPr>
            <p:cNvPr id="4" name="Rectangle 3"/>
            <p:cNvSpPr/>
            <p:nvPr/>
          </p:nvSpPr>
          <p:spPr>
            <a:xfrm>
              <a:off x="78486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962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534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10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582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058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630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72400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47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595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643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0" y="2971800"/>
            <a:ext cx="457200" cy="3493532"/>
            <a:chOff x="8382000" y="2971800"/>
            <a:chExt cx="457200" cy="3493532"/>
          </a:xfrm>
        </p:grpSpPr>
        <p:sp>
          <p:nvSpPr>
            <p:cNvPr id="12" name="Rectangle 11"/>
            <p:cNvSpPr/>
            <p:nvPr/>
          </p:nvSpPr>
          <p:spPr>
            <a:xfrm>
              <a:off x="8534400" y="3352800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34400" y="4069336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34400" y="4785872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34400" y="5502408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0" y="2971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2832" y="60960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6970" y="5657671"/>
            <a:ext cx="3411230" cy="1200329"/>
            <a:chOff x="5046970" y="5657671"/>
            <a:chExt cx="3411230" cy="1200329"/>
          </a:xfrm>
        </p:grpSpPr>
        <p:sp>
          <p:nvSpPr>
            <p:cNvPr id="24" name="TextBox 23"/>
            <p:cNvSpPr txBox="1"/>
            <p:nvPr/>
          </p:nvSpPr>
          <p:spPr>
            <a:xfrm>
              <a:off x="5516369" y="5657671"/>
              <a:ext cx="29418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6970" y="5943600"/>
              <a:ext cx="972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</a:p>
            <a:p>
              <a:r>
                <a:rPr lang="en-US" dirty="0" smtClean="0"/>
                <a:t>a matrix</a:t>
              </a:r>
              <a:endParaRPr lang="en-US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 N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MAP: A = [v0,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v1,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v2,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v3]  vi = vector ROW from process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. 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3300"/>
                </a:solidFill>
                <a:latin typeface="Courier New" pitchFamily="49" charset="0"/>
              </a:rPr>
              <a:t>double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a[N][N]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v[N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!= N){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("Use %d PEs\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n",N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exit(9);}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=0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v[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 = (double)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/* Fill v with PE# */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/*Gather up ROW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vecs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into matrix "a" on PE 0.*/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0,MPI_COMM_WORLD);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for(j=0; j&lt;N; j++)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("%5f ", a[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][j]);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("\n");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9530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mpi.h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#define  N 4</a:t>
            </a:r>
          </a:p>
          <a:p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){</a:t>
            </a:r>
          </a:p>
          <a:p>
            <a:r>
              <a:rPr lang="en-US" sz="1100" dirty="0" smtClean="0"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100" dirty="0" smtClean="0">
                <a:latin typeface="Courier New" pitchFamily="49" charset="0"/>
              </a:rPr>
              <a:t>   MAP: A = [v0,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v1,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v2,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v3]  vi = vector ROW from process </a:t>
            </a:r>
            <a:r>
              <a:rPr lang="en-US" sz="1100" dirty="0" err="1" smtClean="0">
                <a:latin typeface="Courier New" pitchFamily="49" charset="0"/>
              </a:rPr>
              <a:t>i</a:t>
            </a:r>
            <a:r>
              <a:rPr lang="en-US" sz="1100" dirty="0" smtClean="0">
                <a:latin typeface="Courier New" pitchFamily="49" charset="0"/>
              </a:rPr>
              <a:t>. */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double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*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, **a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v[N]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MPI_Init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MPI_Comm_size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MPI_Comm_rank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if(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 != N){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("Use %d PEs\</a:t>
            </a:r>
            <a:r>
              <a:rPr lang="en-US" sz="1600" dirty="0" err="1" smtClean="0">
                <a:latin typeface="Courier New" pitchFamily="49" charset="0"/>
              </a:rPr>
              <a:t>n",N</a:t>
            </a:r>
            <a:r>
              <a:rPr lang="en-US" sz="1600" dirty="0" smtClean="0">
                <a:latin typeface="Courier New" pitchFamily="49" charset="0"/>
              </a:rPr>
              <a:t>); exit(9);}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 = (double * 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(N*N*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 ));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</a:rPr>
              <a:t> = (double **)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  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*));</a:t>
            </a: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&amp;</a:t>
            </a:r>
            <a:r>
              <a:rPr lang="en-US" sz="1600" dirty="0" err="1" smtClean="0"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*N];</a:t>
            </a:r>
          </a:p>
          <a:p>
            <a:endParaRPr lang="en-US" sz="12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v[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; /* Fill v with PE# */</a:t>
            </a:r>
          </a:p>
          <a:p>
            <a:endParaRPr lang="en-US" sz="11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v,       N</a:t>
            </a:r>
            <a:r>
              <a:rPr lang="en-US" sz="1600" dirty="0" smtClean="0">
                <a:latin typeface="Courier New" pitchFamily="49" charset="0"/>
              </a:rPr>
              <a:t>,MPI_DOUBLE,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&amp;a[0][0],N</a:t>
            </a:r>
            <a:r>
              <a:rPr lang="en-US" sz="1600" dirty="0" smtClean="0">
                <a:latin typeface="Courier New" pitchFamily="49" charset="0"/>
              </a:rPr>
              <a:t>,MPI_DOUBLE, 0,MPI_COMM_WORLD);</a:t>
            </a:r>
          </a:p>
          <a:p>
            <a:r>
              <a:rPr lang="en-US" sz="1600" dirty="0" smtClean="0">
                <a:latin typeface="Courier New" pitchFamily="49" charset="0"/>
              </a:rPr>
              <a:t>   if(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 == 0)</a:t>
            </a:r>
          </a:p>
          <a:p>
            <a:r>
              <a:rPr lang="en-US" sz="1600" dirty="0" smtClean="0">
                <a:latin typeface="Courier New" pitchFamily="49" charset="0"/>
              </a:rPr>
              <a:t>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++){</a:t>
            </a:r>
          </a:p>
          <a:p>
            <a:r>
              <a:rPr lang="en-US" sz="1600" dirty="0" smtClean="0">
                <a:latin typeface="Courier New" pitchFamily="49" charset="0"/>
              </a:rPr>
              <a:t>    for(j=0; j&lt;N; j++)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("%5f ",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][j]);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("\n"); }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MPI_Finalize</a:t>
            </a:r>
            <a:r>
              <a:rPr lang="en-US" sz="1600" dirty="0" smtClean="0">
                <a:latin typeface="Courier New" pitchFamily="49" charset="0"/>
              </a:rPr>
              <a:t>();}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569075"/>
            <a:ext cx="21336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905000"/>
            <a:ext cx="318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bit more complicated, but OK.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800100" y="12192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       /*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globals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***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</a:t>
            </a:r>
            <a:r>
              <a:rPr lang="en-US">
                <a:sym typeface="Wingdings" pitchFamily="2" charset="2"/>
              </a:rPr>
              <a:t> Work Gather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2438400"/>
            <a:ext cx="3429000" cy="641350"/>
            <a:chOff x="3600" y="2544"/>
            <a:chExt cx="2160" cy="404"/>
          </a:xfrm>
        </p:grpSpPr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4260" y="2544"/>
              <a:ext cx="15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Initialization pushed</a:t>
              </a:r>
            </a:p>
            <a:p>
              <a:r>
                <a:rPr lang="en-US">
                  <a:solidFill>
                    <a:srgbClr val="009999"/>
                  </a:solidFill>
                </a:rPr>
                <a:t>Into a function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 flipH="1">
              <a:off x="3600" y="2688"/>
              <a:ext cx="624" cy="24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Involves a group of processes.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Basic </a:t>
            </a:r>
            <a:r>
              <a:rPr lang="en-US" sz="2800" dirty="0"/>
              <a:t>Routines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Broadcast</a:t>
            </a:r>
            <a:r>
              <a:rPr lang="en-US" sz="2400" dirty="0" smtClean="0"/>
              <a:t>—	   </a:t>
            </a:r>
            <a:r>
              <a:rPr lang="en-US" sz="2400" dirty="0" err="1" smtClean="0">
                <a:latin typeface="Courier New" pitchFamily="49" charset="0"/>
              </a:rPr>
              <a:t>MPI_Bcast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Reduce</a:t>
            </a:r>
            <a:r>
              <a:rPr lang="en-US" sz="2400" dirty="0" smtClean="0"/>
              <a:t>—		   </a:t>
            </a: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Gather/Scatter—     </a:t>
            </a:r>
            <a:r>
              <a:rPr lang="en-US" sz="2400" dirty="0" err="1" smtClean="0">
                <a:latin typeface="Courier New" pitchFamily="49" charset="0"/>
              </a:rPr>
              <a:t>MPI_Gather</a:t>
            </a:r>
            <a:r>
              <a:rPr lang="en-US" sz="2400" dirty="0">
                <a:latin typeface="Courier New" pitchFamily="49" charset="0"/>
              </a:rPr>
              <a:t>()/</a:t>
            </a:r>
            <a:r>
              <a:rPr lang="en-US" sz="2400" dirty="0" err="1">
                <a:latin typeface="Courier New" pitchFamily="49" charset="0"/>
              </a:rPr>
              <a:t>MPI_Scatter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“All” </a:t>
            </a:r>
            <a:r>
              <a:rPr lang="en-US" sz="2800" dirty="0" smtClean="0"/>
              <a:t>versions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MPI_Allreduce</a:t>
            </a:r>
            <a:r>
              <a:rPr lang="en-US" sz="2400" dirty="0" smtClean="0">
                <a:latin typeface="Courier New" pitchFamily="49" charset="0"/>
              </a:rPr>
              <a:t>()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MPI_Allgather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MPI_Alltoall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Others</a:t>
            </a:r>
            <a:endParaRPr 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MPI_Barrier</a:t>
            </a:r>
            <a:r>
              <a:rPr lang="en-US" sz="2400" dirty="0" smtClean="0">
                <a:latin typeface="Courier New" pitchFamily="49" charset="0"/>
              </a:rPr>
              <a:t> ...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685800" y="1295400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[]){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count,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size,mysize,i,k,j,total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argc,&amp;argv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count=4;                    /*each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task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get 4 elements*/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       /*create send data*/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size=count*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=0;i&lt;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size;i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240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Space allocation</a:t>
            </a:r>
          </a:p>
          <a:p>
            <a:r>
              <a:rPr lang="en-US">
                <a:solidFill>
                  <a:srgbClr val="009999"/>
                </a:solidFill>
              </a:rPr>
              <a:t>accommodates</a:t>
            </a:r>
          </a:p>
          <a:p>
            <a:r>
              <a:rPr lang="en-US">
                <a:solidFill>
                  <a:srgbClr val="009999"/>
                </a:solidFill>
              </a:rPr>
              <a:t>any number of tasks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 flipV="1">
            <a:off x="5181600" y="4953000"/>
            <a:ext cx="1371600" cy="3810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838200"/>
            <a:ext cx="384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send_ray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myray</a:t>
            </a:r>
            <a:r>
              <a:rPr lang="en-US" dirty="0" smtClean="0">
                <a:sym typeface="Wingdings" pitchFamily="2" charset="2"/>
              </a:rPr>
              <a:t>         </a:t>
            </a:r>
            <a:r>
              <a:rPr lang="en-US" dirty="0" err="1" smtClean="0">
                <a:sym typeface="Wingdings" pitchFamily="2" charset="2"/>
              </a:rPr>
              <a:t>back_ray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76200" y="1295400"/>
            <a:ext cx="9220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mpi_root,MPI_COMM_WORLD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total=0;                                         /*partial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&lt;count;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%d total= %d\n ",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                         /*send back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(&amp;total,   1,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1,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MPI_COMM_WORLD);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total=0;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("results from all processors= %d \n ",total);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();}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851525" y="58277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Should free memory…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 and MPI_Allreduce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Gather and Reduce come in an "All" variation</a:t>
            </a:r>
          </a:p>
          <a:p>
            <a:r>
              <a:rPr lang="en-US" altLang="en-US"/>
              <a:t>Results are returned to all processors</a:t>
            </a:r>
          </a:p>
          <a:p>
            <a:r>
              <a:rPr lang="en-US" altLang="en-US"/>
              <a:t>The root parameter is missing from the call</a:t>
            </a:r>
          </a:p>
          <a:p>
            <a:r>
              <a:rPr lang="en-US" altLang="en-US"/>
              <a:t>Similar to a gather or reduce followed by a broadcast</a:t>
            </a:r>
          </a:p>
          <a:p>
            <a:pPr lvl="1"/>
            <a:r>
              <a:rPr lang="en-US" altLang="en-US"/>
              <a:t>but is probably implemented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3810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MPI_Allgather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call     </a:t>
            </a:r>
            <a:r>
              <a:rPr lang="en-US" altLang="en-US" sz="2000" dirty="0" err="1"/>
              <a:t>MPI_Allgather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scnt</a:t>
            </a:r>
            <a:r>
              <a:rPr lang="en-US" altLang="en-US" sz="1800" dirty="0"/>
              <a:t> = # of elements sent from each processor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scnt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rcnt</a:t>
            </a:r>
            <a:r>
              <a:rPr lang="en-US" altLang="en-US" sz="1800" dirty="0"/>
              <a:t>  = # of elements obtained from each proc.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rbuf</a:t>
            </a:r>
            <a:r>
              <a:rPr lang="en-US" altLang="en-US" sz="1800" dirty="0"/>
              <a:t> 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endParaRPr lang="en-US" altLang="en-US" sz="1800" dirty="0"/>
          </a:p>
        </p:txBody>
      </p:sp>
      <p:graphicFrame>
        <p:nvGraphicFramePr>
          <p:cNvPr id="233478" name="Group 6"/>
          <p:cNvGraphicFramePr>
            <a:graphicFrameLocks noGrp="1"/>
          </p:cNvGraphicFramePr>
          <p:nvPr/>
        </p:nvGraphicFramePr>
        <p:xfrm>
          <a:off x="65532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490" name="Group 18"/>
          <p:cNvGraphicFramePr>
            <a:graphicFrameLocks noGrp="1"/>
          </p:cNvGraphicFramePr>
          <p:nvPr/>
        </p:nvGraphicFramePr>
        <p:xfrm>
          <a:off x="70104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02" name="Group 30"/>
          <p:cNvGraphicFramePr>
            <a:graphicFrameLocks noGrp="1"/>
          </p:cNvGraphicFramePr>
          <p:nvPr/>
        </p:nvGraphicFramePr>
        <p:xfrm>
          <a:off x="74676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14" name="Group 42"/>
          <p:cNvGraphicFramePr>
            <a:graphicFrameLocks noGrp="1"/>
          </p:cNvGraphicFramePr>
          <p:nvPr/>
        </p:nvGraphicFramePr>
        <p:xfrm>
          <a:off x="65532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0" name="Group 48"/>
          <p:cNvGraphicFramePr>
            <a:graphicFrameLocks noGrp="1"/>
          </p:cNvGraphicFramePr>
          <p:nvPr/>
        </p:nvGraphicFramePr>
        <p:xfrm>
          <a:off x="70104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6" name="Group 54"/>
          <p:cNvGraphicFramePr>
            <a:graphicFrameLocks noGrp="1"/>
          </p:cNvGraphicFramePr>
          <p:nvPr/>
        </p:nvGraphicFramePr>
        <p:xfrm>
          <a:off x="74676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79248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8" name="Group 66"/>
          <p:cNvGraphicFramePr>
            <a:graphicFrameLocks noGrp="1"/>
          </p:cNvGraphicFramePr>
          <p:nvPr/>
        </p:nvGraphicFramePr>
        <p:xfrm>
          <a:off x="79248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50" name="Text Box 78"/>
          <p:cNvSpPr txBox="1">
            <a:spLocks noChangeArrowheads="1"/>
          </p:cNvSpPr>
          <p:nvPr/>
        </p:nvSpPr>
        <p:spPr bwMode="auto">
          <a:xfrm>
            <a:off x="8229600" y="3505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8229600" y="4191000"/>
            <a:ext cx="8318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7543800" y="2743200"/>
            <a:ext cx="143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</a:rPr>
              <a:t>scnts =rcnts=1</a:t>
            </a:r>
          </a:p>
        </p:txBody>
      </p:sp>
      <p:sp>
        <p:nvSpPr>
          <p:cNvPr id="233553" name="Text Box 81"/>
          <p:cNvSpPr txBox="1">
            <a:spLocks noChangeArrowheads="1"/>
          </p:cNvSpPr>
          <p:nvPr/>
        </p:nvSpPr>
        <p:spPr bwMode="auto">
          <a:xfrm>
            <a:off x="64770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73914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MPI_Allreduce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54864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sbuf</a:t>
            </a:r>
            <a:r>
              <a:rPr lang="en-US" altLang="en-US" sz="2000" dirty="0"/>
              <a:t>, array to reduce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rbuf</a:t>
            </a:r>
            <a:r>
              <a:rPr lang="en-US" altLang="en-US" sz="2000" dirty="0"/>
              <a:t>, receive buffer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sbuf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rbuf</a:t>
            </a:r>
            <a:r>
              <a:rPr lang="en-US" altLang="en-US" sz="2000" dirty="0"/>
              <a:t> size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= </a:t>
            </a:r>
            <a:r>
              <a:rPr lang="en-US" altLang="en-US" sz="2000" dirty="0" err="1"/>
              <a:t>datatype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operation = binary operator</a:t>
            </a:r>
          </a:p>
        </p:txBody>
      </p:sp>
      <p:sp>
        <p:nvSpPr>
          <p:cNvPr id="234572" name="Text Box 76"/>
          <p:cNvSpPr txBox="1">
            <a:spLocks noChangeArrowheads="1"/>
          </p:cNvSpPr>
          <p:nvPr/>
        </p:nvSpPr>
        <p:spPr bwMode="auto">
          <a:xfrm>
            <a:off x="7651750" y="4221163"/>
            <a:ext cx="10350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</a:p>
          <a:p>
            <a:r>
              <a:rPr lang="en-US">
                <a:solidFill>
                  <a:srgbClr val="000066"/>
                </a:solidFill>
              </a:rPr>
              <a:t>(before)</a:t>
            </a:r>
          </a:p>
        </p:txBody>
      </p:sp>
      <p:sp>
        <p:nvSpPr>
          <p:cNvPr id="234573" name="Text Box 77"/>
          <p:cNvSpPr txBox="1">
            <a:spLocks noChangeArrowheads="1"/>
          </p:cNvSpPr>
          <p:nvPr/>
        </p:nvSpPr>
        <p:spPr bwMode="auto">
          <a:xfrm>
            <a:off x="7696200" y="5059363"/>
            <a:ext cx="831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4575" name="Text Box 79"/>
          <p:cNvSpPr txBox="1">
            <a:spLocks noChangeArrowheads="1"/>
          </p:cNvSpPr>
          <p:nvPr/>
        </p:nvSpPr>
        <p:spPr bwMode="auto">
          <a:xfrm>
            <a:off x="56388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6" name="Text Box 80"/>
          <p:cNvSpPr txBox="1">
            <a:spLocks noChangeArrowheads="1"/>
          </p:cNvSpPr>
          <p:nvPr/>
        </p:nvSpPr>
        <p:spPr bwMode="auto">
          <a:xfrm>
            <a:off x="61722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7" name="Text Box 81"/>
          <p:cNvSpPr txBox="1">
            <a:spLocks noChangeArrowheads="1"/>
          </p:cNvSpPr>
          <p:nvPr/>
        </p:nvSpPr>
        <p:spPr bwMode="auto">
          <a:xfrm>
            <a:off x="67056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8" name="Text Box 82"/>
          <p:cNvSpPr txBox="1">
            <a:spLocks noChangeArrowheads="1"/>
          </p:cNvSpPr>
          <p:nvPr/>
        </p:nvSpPr>
        <p:spPr bwMode="auto">
          <a:xfrm>
            <a:off x="72390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9" name="Rectangle 83"/>
          <p:cNvSpPr>
            <a:spLocks noChangeArrowheads="1"/>
          </p:cNvSpPr>
          <p:nvPr/>
        </p:nvSpPr>
        <p:spPr bwMode="auto">
          <a:xfrm>
            <a:off x="76200" y="1143000"/>
            <a:ext cx="929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C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Fortran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cnt,type,op,comm,</a:t>
            </a:r>
            <a:r>
              <a:rPr lang="en-US" altLang="en-US" sz="14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234618" name="Group 122"/>
          <p:cNvGraphicFramePr>
            <a:graphicFrameLocks noGrp="1"/>
          </p:cNvGraphicFramePr>
          <p:nvPr/>
        </p:nvGraphicFramePr>
        <p:xfrm>
          <a:off x="5638800" y="5213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19" name="Group 123"/>
          <p:cNvGraphicFramePr>
            <a:graphicFrameLocks noGrp="1"/>
          </p:cNvGraphicFramePr>
          <p:nvPr/>
        </p:nvGraphicFramePr>
        <p:xfrm>
          <a:off x="61722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25" name="Group 129"/>
          <p:cNvGraphicFramePr>
            <a:graphicFrameLocks noGrp="1"/>
          </p:cNvGraphicFramePr>
          <p:nvPr/>
        </p:nvGraphicFramePr>
        <p:xfrm>
          <a:off x="67056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/>
        </p:nvGraphicFramePr>
        <p:xfrm>
          <a:off x="72390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7" name="Group 141"/>
          <p:cNvGraphicFramePr>
            <a:graphicFrameLocks noGrp="1"/>
          </p:cNvGraphicFramePr>
          <p:nvPr/>
        </p:nvGraphicFramePr>
        <p:xfrm>
          <a:off x="5638800" y="4451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3" name="Group 147"/>
          <p:cNvGraphicFramePr>
            <a:graphicFrameLocks noGrp="1"/>
          </p:cNvGraphicFramePr>
          <p:nvPr/>
        </p:nvGraphicFramePr>
        <p:xfrm>
          <a:off x="61722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9" name="Group 153"/>
          <p:cNvGraphicFramePr>
            <a:graphicFrameLocks noGrp="1"/>
          </p:cNvGraphicFramePr>
          <p:nvPr/>
        </p:nvGraphicFramePr>
        <p:xfrm>
          <a:off x="67056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55" name="Group 159"/>
          <p:cNvGraphicFramePr>
            <a:graphicFrameLocks noGrp="1"/>
          </p:cNvGraphicFramePr>
          <p:nvPr/>
        </p:nvGraphicFramePr>
        <p:xfrm>
          <a:off x="72390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Sum with MPI_Reduce</a:t>
            </a:r>
            <a:br>
              <a:rPr lang="en-US" altLang="en-US"/>
            </a:br>
            <a:r>
              <a:rPr lang="en-US" altLang="en-US" sz="2400"/>
              <a:t>2d array spread across processors</a:t>
            </a:r>
            <a:endParaRPr lang="en-US" altLang="en-US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Global Sum with </a:t>
            </a:r>
            <a:r>
              <a:rPr lang="en-US" altLang="en-US" dirty="0" err="1"/>
              <a:t>MPI_Allreduce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400" dirty="0"/>
              <a:t>2d array spread across processors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All to All communication with </a:t>
            </a:r>
            <a:r>
              <a:rPr lang="en-US" altLang="en-US" dirty="0" err="1"/>
              <a:t>MPI_Alltoall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processor sends and receives data to/from all others</a:t>
            </a:r>
          </a:p>
          <a:p>
            <a:r>
              <a:rPr lang="en-US" altLang="en-US" sz="2400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sbuf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stype</a:t>
            </a:r>
            <a:r>
              <a:rPr lang="en-US" altLang="en-US" sz="2000" dirty="0" smtClean="0"/>
              <a:t>, 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rbuf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rtype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400" dirty="0" smtClean="0"/>
              <a:t>Fortran 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/>
              <a:t>call  </a:t>
            </a:r>
            <a:r>
              <a:rPr lang="en-US" altLang="en-US" sz="2000" dirty="0" err="1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/>
              <a:t>sbuf</a:t>
            </a:r>
            <a:r>
              <a:rPr lang="en-US" altLang="en-US" sz="2000" dirty="0" smtClean="0"/>
              <a:t>,      </a:t>
            </a:r>
            <a:r>
              <a:rPr lang="en-US" altLang="en-US" sz="2000" dirty="0" err="1" smtClean="0"/>
              <a:t>scnt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rbuf</a:t>
            </a:r>
            <a:r>
              <a:rPr lang="en-US" altLang="en-US" sz="2000" dirty="0" smtClean="0"/>
              <a:t>,      </a:t>
            </a:r>
            <a:r>
              <a:rPr lang="en-US" altLang="en-US" sz="2000" dirty="0" err="1"/>
              <a:t>rcnt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)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Parameters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# of elements sent to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sbuf</a:t>
            </a:r>
            <a:r>
              <a:rPr lang="en-US" altLang="en-US" sz="1800" dirty="0" smtClean="0"/>
              <a:t> is an array of size 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=# of processes)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rcnts</a:t>
            </a:r>
            <a:r>
              <a:rPr lang="en-US" altLang="en-US" sz="1800" dirty="0" smtClean="0"/>
              <a:t> # of elements obtained from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rbuf</a:t>
            </a:r>
            <a:r>
              <a:rPr lang="en-US" altLang="en-US" sz="1800" dirty="0" smtClean="0"/>
              <a:t> of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Note: send buffer </a:t>
            </a:r>
            <a:r>
              <a:rPr lang="en-US" altLang="en-US" sz="2400" u="sng" dirty="0" smtClean="0"/>
              <a:t>and</a:t>
            </a:r>
            <a:r>
              <a:rPr lang="en-US" altLang="en-US" sz="2400" dirty="0" smtClean="0"/>
              <a:t> receive buffer must be of size =  </a:t>
            </a:r>
            <a:r>
              <a:rPr lang="en-US" altLang="en-US" sz="2400" dirty="0" err="1" smtClean="0"/>
              <a:t>scnt</a:t>
            </a:r>
            <a:r>
              <a:rPr lang="en-US" altLang="en-US" sz="2400" dirty="0" smtClean="0"/>
              <a:t> * </a:t>
            </a:r>
            <a:r>
              <a:rPr lang="en-US" altLang="en-US" sz="2400" dirty="0" err="1" smtClean="0"/>
              <a:t>np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1371600" y="2209800"/>
            <a:ext cx="1600200" cy="1143000"/>
            <a:chOff x="720" y="528"/>
            <a:chExt cx="1008" cy="720"/>
          </a:xfrm>
        </p:grpSpPr>
        <p:sp>
          <p:nvSpPr>
            <p:cNvPr id="179258" name="Rectangle 108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59" name="Line 108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0" name="Line 108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1" name="Line 108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2" name="Line 108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3" name="Line 108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4" name="Line 108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66" name="Text Box 1090"/>
          <p:cNvSpPr txBox="1">
            <a:spLocks noChangeArrowheads="1"/>
          </p:cNvSpPr>
          <p:nvPr/>
        </p:nvSpPr>
        <p:spPr bwMode="auto">
          <a:xfrm>
            <a:off x="1447800" y="21336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1     5       9     13</a:t>
            </a:r>
          </a:p>
        </p:txBody>
      </p:sp>
      <p:sp>
        <p:nvSpPr>
          <p:cNvPr id="179267" name="Rectangle 1091"/>
          <p:cNvSpPr>
            <a:spLocks noChangeArrowheads="1"/>
          </p:cNvSpPr>
          <p:nvPr/>
        </p:nvSpPr>
        <p:spPr bwMode="auto">
          <a:xfrm>
            <a:off x="1447800" y="24384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2     6     10     14</a:t>
            </a:r>
          </a:p>
        </p:txBody>
      </p:sp>
      <p:sp>
        <p:nvSpPr>
          <p:cNvPr id="179268" name="Rectangle 1092"/>
          <p:cNvSpPr>
            <a:spLocks noChangeArrowheads="1"/>
          </p:cNvSpPr>
          <p:nvPr/>
        </p:nvSpPr>
        <p:spPr bwMode="auto">
          <a:xfrm>
            <a:off x="1447800" y="27432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3     7     11     15</a:t>
            </a:r>
          </a:p>
        </p:txBody>
      </p:sp>
      <p:sp>
        <p:nvSpPr>
          <p:cNvPr id="179269" name="Rectangle 1093"/>
          <p:cNvSpPr>
            <a:spLocks noChangeArrowheads="1"/>
          </p:cNvSpPr>
          <p:nvPr/>
        </p:nvSpPr>
        <p:spPr bwMode="auto">
          <a:xfrm>
            <a:off x="1447800" y="30480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4     8     12     16</a:t>
            </a:r>
          </a:p>
        </p:txBody>
      </p:sp>
      <p:sp>
        <p:nvSpPr>
          <p:cNvPr id="179270" name="Line 1094"/>
          <p:cNvSpPr>
            <a:spLocks noChangeShapeType="1"/>
          </p:cNvSpPr>
          <p:nvPr/>
        </p:nvSpPr>
        <p:spPr bwMode="auto">
          <a:xfrm>
            <a:off x="3276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71" name="Rectangle 1095"/>
          <p:cNvSpPr>
            <a:spLocks noChangeArrowheads="1"/>
          </p:cNvSpPr>
          <p:nvPr/>
        </p:nvSpPr>
        <p:spPr bwMode="auto">
          <a:xfrm>
            <a:off x="3276600" y="2362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</a:rPr>
              <a:t>MPI_Alltoall</a:t>
            </a:r>
          </a:p>
        </p:txBody>
      </p:sp>
      <p:grpSp>
        <p:nvGrpSpPr>
          <p:cNvPr id="3" name="Group 1096"/>
          <p:cNvGrpSpPr>
            <a:grpSpLocks/>
          </p:cNvGrpSpPr>
          <p:nvPr/>
        </p:nvGrpSpPr>
        <p:grpSpPr bwMode="auto">
          <a:xfrm>
            <a:off x="990600" y="2133600"/>
            <a:ext cx="387350" cy="1250950"/>
            <a:chOff x="3408" y="480"/>
            <a:chExt cx="244" cy="788"/>
          </a:xfrm>
        </p:grpSpPr>
        <p:sp>
          <p:nvSpPr>
            <p:cNvPr id="179273" name="Rectangle 1097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74" name="Rectangle 1098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75" name="Rectangle 1099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76" name="Rectangle 1100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grpSp>
        <p:nvGrpSpPr>
          <p:cNvPr id="4" name="Group 1101"/>
          <p:cNvGrpSpPr>
            <a:grpSpLocks/>
          </p:cNvGrpSpPr>
          <p:nvPr/>
        </p:nvGrpSpPr>
        <p:grpSpPr bwMode="auto">
          <a:xfrm>
            <a:off x="5638800" y="2209800"/>
            <a:ext cx="1600200" cy="1143000"/>
            <a:chOff x="720" y="528"/>
            <a:chExt cx="1008" cy="720"/>
          </a:xfrm>
        </p:grpSpPr>
        <p:sp>
          <p:nvSpPr>
            <p:cNvPr id="179278" name="Rectangle 110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79" name="Line 110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0" name="Line 110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1" name="Line 110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2" name="Line 110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3" name="Line 110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4" name="Line 110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85" name="Text Box 1109"/>
          <p:cNvSpPr txBox="1">
            <a:spLocks noChangeArrowheads="1"/>
          </p:cNvSpPr>
          <p:nvPr/>
        </p:nvSpPr>
        <p:spPr bwMode="auto">
          <a:xfrm>
            <a:off x="5715000" y="21336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1     2     3     4</a:t>
            </a:r>
          </a:p>
        </p:txBody>
      </p:sp>
      <p:sp>
        <p:nvSpPr>
          <p:cNvPr id="179286" name="Rectangle 1110"/>
          <p:cNvSpPr>
            <a:spLocks noChangeArrowheads="1"/>
          </p:cNvSpPr>
          <p:nvPr/>
        </p:nvSpPr>
        <p:spPr bwMode="auto">
          <a:xfrm>
            <a:off x="5715000" y="2438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5     6     7     8</a:t>
            </a:r>
          </a:p>
        </p:txBody>
      </p:sp>
      <p:sp>
        <p:nvSpPr>
          <p:cNvPr id="179287" name="Rectangle 1111"/>
          <p:cNvSpPr>
            <a:spLocks noChangeArrowheads="1"/>
          </p:cNvSpPr>
          <p:nvPr/>
        </p:nvSpPr>
        <p:spPr bwMode="auto">
          <a:xfrm>
            <a:off x="5715000" y="274320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9   10     11   12</a:t>
            </a:r>
          </a:p>
        </p:txBody>
      </p:sp>
      <p:sp>
        <p:nvSpPr>
          <p:cNvPr id="179288" name="Rectangle 1112"/>
          <p:cNvSpPr>
            <a:spLocks noChangeArrowheads="1"/>
          </p:cNvSpPr>
          <p:nvPr/>
        </p:nvSpPr>
        <p:spPr bwMode="auto">
          <a:xfrm>
            <a:off x="5638800" y="304800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13   14     15  16</a:t>
            </a:r>
          </a:p>
        </p:txBody>
      </p:sp>
      <p:grpSp>
        <p:nvGrpSpPr>
          <p:cNvPr id="5" name="Group 1113"/>
          <p:cNvGrpSpPr>
            <a:grpSpLocks/>
          </p:cNvGrpSpPr>
          <p:nvPr/>
        </p:nvGrpSpPr>
        <p:grpSpPr bwMode="auto">
          <a:xfrm>
            <a:off x="5257800" y="2133600"/>
            <a:ext cx="387350" cy="1250950"/>
            <a:chOff x="3408" y="480"/>
            <a:chExt cx="244" cy="788"/>
          </a:xfrm>
        </p:grpSpPr>
        <p:sp>
          <p:nvSpPr>
            <p:cNvPr id="179290" name="Rectangle 1114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91" name="Rectangle 1115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92" name="Rectangle 1116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93" name="Rectangle 1117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sp>
        <p:nvSpPr>
          <p:cNvPr id="179294" name="Rectangle 1118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All to All with MPI_Alltoall</a:t>
            </a:r>
          </a:p>
        </p:txBody>
      </p:sp>
      <p:sp>
        <p:nvSpPr>
          <p:cNvPr id="179301" name="Text Box 1125"/>
          <p:cNvSpPr txBox="1">
            <a:spLocks noChangeArrowheads="1"/>
          </p:cNvSpPr>
          <p:nvPr/>
        </p:nvSpPr>
        <p:spPr bwMode="auto">
          <a:xfrm>
            <a:off x="114300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2" name="Text Box 1126"/>
          <p:cNvSpPr txBox="1">
            <a:spLocks noChangeArrowheads="1"/>
          </p:cNvSpPr>
          <p:nvPr/>
        </p:nvSpPr>
        <p:spPr bwMode="auto">
          <a:xfrm>
            <a:off x="175260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03" name="Rectangle 1127"/>
          <p:cNvSpPr>
            <a:spLocks noChangeArrowheads="1"/>
          </p:cNvSpPr>
          <p:nvPr/>
        </p:nvSpPr>
        <p:spPr bwMode="auto">
          <a:xfrm>
            <a:off x="1676400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4" name="Rectangle 1128"/>
          <p:cNvSpPr>
            <a:spLocks noChangeArrowheads="1"/>
          </p:cNvSpPr>
          <p:nvPr/>
        </p:nvSpPr>
        <p:spPr bwMode="auto">
          <a:xfrm>
            <a:off x="5908675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5" name="Text Box 1129"/>
          <p:cNvSpPr txBox="1">
            <a:spLocks noChangeArrowheads="1"/>
          </p:cNvSpPr>
          <p:nvPr/>
        </p:nvSpPr>
        <p:spPr bwMode="auto">
          <a:xfrm rot="16200000">
            <a:off x="453232" y="259476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6" name="Text Box 1130"/>
          <p:cNvSpPr txBox="1">
            <a:spLocks noChangeArrowheads="1"/>
          </p:cNvSpPr>
          <p:nvPr/>
        </p:nvSpPr>
        <p:spPr bwMode="auto">
          <a:xfrm rot="16200000">
            <a:off x="4810919" y="260111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7" name="Line 1131"/>
          <p:cNvSpPr>
            <a:spLocks noChangeShapeType="1"/>
          </p:cNvSpPr>
          <p:nvPr/>
        </p:nvSpPr>
        <p:spPr bwMode="auto">
          <a:xfrm flipV="1">
            <a:off x="1524000" y="4038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8" name="Line 1132"/>
          <p:cNvSpPr>
            <a:spLocks noChangeShapeType="1"/>
          </p:cNvSpPr>
          <p:nvPr/>
        </p:nvSpPr>
        <p:spPr bwMode="auto">
          <a:xfrm flipV="1">
            <a:off x="216693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9" name="Text Box 1133"/>
          <p:cNvSpPr txBox="1">
            <a:spLocks noChangeArrowheads="1"/>
          </p:cNvSpPr>
          <p:nvPr/>
        </p:nvSpPr>
        <p:spPr bwMode="auto">
          <a:xfrm>
            <a:off x="561975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10" name="Text Box 1134"/>
          <p:cNvSpPr txBox="1">
            <a:spLocks noChangeArrowheads="1"/>
          </p:cNvSpPr>
          <p:nvPr/>
        </p:nvSpPr>
        <p:spPr bwMode="auto">
          <a:xfrm>
            <a:off x="622935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11" name="Line 1135"/>
          <p:cNvSpPr>
            <a:spLocks noChangeShapeType="1"/>
          </p:cNvSpPr>
          <p:nvPr/>
        </p:nvSpPr>
        <p:spPr bwMode="auto">
          <a:xfrm flipV="1">
            <a:off x="6000750" y="4038600"/>
            <a:ext cx="476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2" name="Line 1136"/>
          <p:cNvSpPr>
            <a:spLocks noChangeShapeType="1"/>
          </p:cNvSpPr>
          <p:nvPr/>
        </p:nvSpPr>
        <p:spPr bwMode="auto">
          <a:xfrm flipV="1">
            <a:off x="664368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3" name="Line 1137"/>
          <p:cNvSpPr>
            <a:spLocks noChangeShapeType="1"/>
          </p:cNvSpPr>
          <p:nvPr/>
        </p:nvSpPr>
        <p:spPr bwMode="auto">
          <a:xfrm>
            <a:off x="32766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526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(j)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229350" y="3581400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variable or  “V” operators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size of data in the send and receive buffers may vary on each processor.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MPI_Gatherv:</a:t>
            </a:r>
            <a:r>
              <a:rPr lang="en-US" altLang="en-US" sz="2400"/>
              <a:t>  Gather different amounts of data from each processor to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MPI_Allgatherv:</a:t>
            </a:r>
            <a:r>
              <a:rPr lang="en-US" altLang="en-US" sz="2400"/>
              <a:t>  Gather different amounts of data from each processor and sends all data to each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MPI_Scatterv:</a:t>
            </a:r>
            <a:r>
              <a:rPr lang="en-US" altLang="en-US" sz="2400"/>
              <a:t>  Send different amounts of data to each processor from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MPI_Alltoallv:</a:t>
            </a:r>
            <a:r>
              <a:rPr lang="en-US" altLang="en-US" sz="2400"/>
              <a:t>  Send and receive different amounts of data form all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048000" y="219075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before</a:t>
            </a:r>
          </a:p>
        </p:txBody>
      </p:sp>
      <p:sp>
        <p:nvSpPr>
          <p:cNvPr id="264333" name="Text Box 141"/>
          <p:cNvSpPr txBox="1">
            <a:spLocks noChangeArrowheads="1"/>
          </p:cNvSpPr>
          <p:nvPr/>
        </p:nvSpPr>
        <p:spPr bwMode="auto">
          <a:xfrm>
            <a:off x="7239000" y="219075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after</a:t>
            </a:r>
          </a:p>
        </p:txBody>
      </p:sp>
      <p:sp>
        <p:nvSpPr>
          <p:cNvPr id="264334" name="Line 142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5" name="Line 143"/>
          <p:cNvSpPr>
            <a:spLocks noChangeShapeType="1"/>
          </p:cNvSpPr>
          <p:nvPr/>
        </p:nvSpPr>
        <p:spPr bwMode="auto">
          <a:xfrm>
            <a:off x="9906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6" name="Text Box 144"/>
          <p:cNvSpPr txBox="1">
            <a:spLocks noChangeArrowheads="1"/>
          </p:cNvSpPr>
          <p:nvPr/>
        </p:nvSpPr>
        <p:spPr bwMode="auto">
          <a:xfrm>
            <a:off x="250974" y="3962400"/>
            <a:ext cx="739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task or</a:t>
            </a:r>
          </a:p>
          <a:p>
            <a:r>
              <a:rPr lang="en-US" sz="1400" dirty="0" smtClean="0">
                <a:solidFill>
                  <a:srgbClr val="000066"/>
                </a:solidFill>
              </a:rPr>
              <a:t>process</a:t>
            </a:r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4337" name="Text Box 145"/>
          <p:cNvSpPr txBox="1">
            <a:spLocks noChangeArrowheads="1"/>
          </p:cNvSpPr>
          <p:nvPr/>
        </p:nvSpPr>
        <p:spPr bwMode="auto">
          <a:xfrm>
            <a:off x="795338" y="2971800"/>
            <a:ext cx="14144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“send” array</a:t>
            </a:r>
          </a:p>
          <a:p>
            <a:r>
              <a:rPr lang="en-US" sz="1400" dirty="0">
                <a:solidFill>
                  <a:srgbClr val="000066"/>
                </a:solidFill>
              </a:rPr>
              <a:t>element or</a:t>
            </a:r>
          </a:p>
          <a:p>
            <a:r>
              <a:rPr lang="en-US" sz="1400" dirty="0">
                <a:solidFill>
                  <a:srgbClr val="000066"/>
                </a:solidFill>
              </a:rPr>
              <a:t>single variable</a:t>
            </a:r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57200" y="2438400"/>
            <a:ext cx="990600" cy="381000"/>
          </a:xfrm>
          <a:prstGeom prst="rect">
            <a:avLst/>
          </a:prstGeom>
          <a:noFill/>
          <a:ln w="25400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340" name="Text Box 148"/>
          <p:cNvSpPr txBox="1">
            <a:spLocks noChangeArrowheads="1"/>
          </p:cNvSpPr>
          <p:nvPr/>
        </p:nvSpPr>
        <p:spPr bwMode="auto">
          <a:xfrm>
            <a:off x="441325" y="24749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Root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514600" y="1981200"/>
            <a:ext cx="6102350" cy="1295400"/>
            <a:chOff x="1580" y="3024"/>
            <a:chExt cx="3844" cy="816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80" y="3045"/>
              <a:ext cx="244" cy="788"/>
              <a:chOff x="3408" y="480"/>
              <a:chExt cx="244" cy="788"/>
            </a:xfrm>
          </p:grpSpPr>
          <p:sp>
            <p:nvSpPr>
              <p:cNvPr id="264218" name="Rectangle 2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19" name="Rectangle 2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20" name="Rectangle 2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21" name="Rectangle 2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1824" y="3093"/>
              <a:ext cx="1008" cy="720"/>
              <a:chOff x="720" y="528"/>
              <a:chExt cx="1008" cy="720"/>
            </a:xfrm>
          </p:grpSpPr>
          <p:sp>
            <p:nvSpPr>
              <p:cNvPr id="264256" name="Rectangle 6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57" name="Line 6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8" name="Line 6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9" name="Line 6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0" name="Line 6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1" name="Line 6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2" name="Line 7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416" y="3093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265" name="Line 73"/>
            <p:cNvSpPr>
              <a:spLocks noChangeShapeType="1"/>
            </p:cNvSpPr>
            <p:nvPr/>
          </p:nvSpPr>
          <p:spPr bwMode="auto">
            <a:xfrm>
              <a:off x="4416" y="3429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6" name="Line 74"/>
            <p:cNvSpPr>
              <a:spLocks noChangeShapeType="1"/>
            </p:cNvSpPr>
            <p:nvPr/>
          </p:nvSpPr>
          <p:spPr bwMode="auto">
            <a:xfrm>
              <a:off x="4416" y="3237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7" name="Line 75"/>
            <p:cNvSpPr>
              <a:spLocks noChangeShapeType="1"/>
            </p:cNvSpPr>
            <p:nvPr/>
          </p:nvSpPr>
          <p:spPr bwMode="auto">
            <a:xfrm>
              <a:off x="4416" y="362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1" name="Text Box 79"/>
            <p:cNvSpPr txBox="1">
              <a:spLocks noChangeArrowheads="1"/>
            </p:cNvSpPr>
            <p:nvPr/>
          </p:nvSpPr>
          <p:spPr bwMode="auto">
            <a:xfrm>
              <a:off x="1824" y="3045"/>
              <a:ext cx="288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72" name="Text Box 80"/>
            <p:cNvSpPr txBox="1">
              <a:spLocks noChangeArrowheads="1"/>
            </p:cNvSpPr>
            <p:nvPr/>
          </p:nvSpPr>
          <p:spPr bwMode="auto">
            <a:xfrm>
              <a:off x="4378" y="3045"/>
              <a:ext cx="10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B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C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D</a:t>
              </a:r>
            </a:p>
          </p:txBody>
        </p:sp>
        <p:sp>
          <p:nvSpPr>
            <p:cNvPr id="264276" name="Line 84"/>
            <p:cNvSpPr>
              <a:spLocks noChangeShapeType="1"/>
            </p:cNvSpPr>
            <p:nvPr/>
          </p:nvSpPr>
          <p:spPr bwMode="auto">
            <a:xfrm>
              <a:off x="3024" y="352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168" y="3189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reduce</a:t>
              </a:r>
            </a:p>
          </p:txBody>
        </p: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4176" y="3045"/>
              <a:ext cx="244" cy="788"/>
              <a:chOff x="3408" y="480"/>
              <a:chExt cx="244" cy="788"/>
            </a:xfrm>
          </p:grpSpPr>
          <p:sp>
            <p:nvSpPr>
              <p:cNvPr id="264289" name="Rectangle 9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0" name="Rectangle 9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1" name="Rectangle 9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2" name="Rectangle 10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3" name="Rectangle 151"/>
            <p:cNvSpPr>
              <a:spLocks noChangeArrowheads="1"/>
            </p:cNvSpPr>
            <p:nvPr/>
          </p:nvSpPr>
          <p:spPr bwMode="auto">
            <a:xfrm>
              <a:off x="1584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4" name="Rectangle 152"/>
            <p:cNvSpPr>
              <a:spLocks noChangeArrowheads="1"/>
            </p:cNvSpPr>
            <p:nvPr/>
          </p:nvSpPr>
          <p:spPr bwMode="auto">
            <a:xfrm>
              <a:off x="4192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514600" y="3352800"/>
            <a:ext cx="6096000" cy="1293813"/>
            <a:chOff x="1584" y="2181"/>
            <a:chExt cx="3840" cy="815"/>
          </a:xfrm>
        </p:grpSpPr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 flipH="1"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3216" y="2400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gather</a:t>
              </a: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1824" y="2236"/>
              <a:ext cx="1008" cy="720"/>
              <a:chOff x="720" y="528"/>
              <a:chExt cx="1008" cy="720"/>
            </a:xfrm>
          </p:grpSpPr>
          <p:sp>
            <p:nvSpPr>
              <p:cNvPr id="264299" name="Rectangle 107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00" name="Line 10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1" name="Line 109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2" name="Line 110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3" name="Line 111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4" name="Line 112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5" name="Line 1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06" name="Rectangle 114"/>
            <p:cNvSpPr>
              <a:spLocks noChangeArrowheads="1"/>
            </p:cNvSpPr>
            <p:nvPr/>
          </p:nvSpPr>
          <p:spPr bwMode="auto">
            <a:xfrm>
              <a:off x="1872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07" name="Rectangle 115"/>
            <p:cNvSpPr>
              <a:spLocks noChangeArrowheads="1"/>
            </p:cNvSpPr>
            <p:nvPr/>
          </p:nvSpPr>
          <p:spPr bwMode="auto">
            <a:xfrm>
              <a:off x="1872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08" name="Rectangle 116"/>
            <p:cNvSpPr>
              <a:spLocks noChangeArrowheads="1"/>
            </p:cNvSpPr>
            <p:nvPr/>
          </p:nvSpPr>
          <p:spPr bwMode="auto">
            <a:xfrm>
              <a:off x="1872" y="257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09" name="Rectangle 117"/>
            <p:cNvSpPr>
              <a:spLocks noChangeArrowheads="1"/>
            </p:cNvSpPr>
            <p:nvPr/>
          </p:nvSpPr>
          <p:spPr bwMode="auto">
            <a:xfrm>
              <a:off x="1872" y="276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8" name="Group 118"/>
            <p:cNvGrpSpPr>
              <a:grpSpLocks/>
            </p:cNvGrpSpPr>
            <p:nvPr/>
          </p:nvGrpSpPr>
          <p:grpSpPr bwMode="auto">
            <a:xfrm>
              <a:off x="1584" y="2208"/>
              <a:ext cx="244" cy="788"/>
              <a:chOff x="3408" y="480"/>
              <a:chExt cx="244" cy="788"/>
            </a:xfrm>
          </p:grpSpPr>
          <p:sp>
            <p:nvSpPr>
              <p:cNvPr id="264311" name="Rectangle 119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12" name="Rectangle 120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13" name="Rectangle 121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14" name="Rectangle 122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9" name="Group 123"/>
            <p:cNvGrpSpPr>
              <a:grpSpLocks/>
            </p:cNvGrpSpPr>
            <p:nvPr/>
          </p:nvGrpSpPr>
          <p:grpSpPr bwMode="auto">
            <a:xfrm>
              <a:off x="4416" y="2236"/>
              <a:ext cx="1008" cy="720"/>
              <a:chOff x="720" y="528"/>
              <a:chExt cx="1008" cy="720"/>
            </a:xfrm>
          </p:grpSpPr>
          <p:sp>
            <p:nvSpPr>
              <p:cNvPr id="264316" name="Rectangle 12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17" name="Line 12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8" name="Line 12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9" name="Line 12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0" name="Line 12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1" name="Line 12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2" name="Line 13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23" name="Rectangle 131"/>
            <p:cNvSpPr>
              <a:spLocks noChangeArrowheads="1"/>
            </p:cNvSpPr>
            <p:nvPr/>
          </p:nvSpPr>
          <p:spPr bwMode="auto">
            <a:xfrm>
              <a:off x="4416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24" name="Rectangle 132"/>
            <p:cNvSpPr>
              <a:spLocks noChangeArrowheads="1"/>
            </p:cNvSpPr>
            <p:nvPr/>
          </p:nvSpPr>
          <p:spPr bwMode="auto">
            <a:xfrm>
              <a:off x="4704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25" name="Rectangle 133"/>
            <p:cNvSpPr>
              <a:spLocks noChangeArrowheads="1"/>
            </p:cNvSpPr>
            <p:nvPr/>
          </p:nvSpPr>
          <p:spPr bwMode="auto">
            <a:xfrm>
              <a:off x="4896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26" name="Rectangle 134"/>
            <p:cNvSpPr>
              <a:spLocks noChangeArrowheads="1"/>
            </p:cNvSpPr>
            <p:nvPr/>
          </p:nvSpPr>
          <p:spPr bwMode="auto">
            <a:xfrm>
              <a:off x="5184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0" name="Group 135"/>
            <p:cNvGrpSpPr>
              <a:grpSpLocks/>
            </p:cNvGrpSpPr>
            <p:nvPr/>
          </p:nvGrpSpPr>
          <p:grpSpPr bwMode="auto">
            <a:xfrm>
              <a:off x="4176" y="2188"/>
              <a:ext cx="244" cy="788"/>
              <a:chOff x="3408" y="480"/>
              <a:chExt cx="244" cy="788"/>
            </a:xfrm>
          </p:grpSpPr>
          <p:sp>
            <p:nvSpPr>
              <p:cNvPr id="264328" name="Rectangle 13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29" name="Rectangle 13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30" name="Rectangle 13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31" name="Rectangle 13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2" name="Rectangle 150"/>
            <p:cNvSpPr>
              <a:spLocks noChangeArrowheads="1"/>
            </p:cNvSpPr>
            <p:nvPr/>
          </p:nvSpPr>
          <p:spPr bwMode="auto">
            <a:xfrm>
              <a:off x="1584" y="220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5" name="Rectangle 153"/>
            <p:cNvSpPr>
              <a:spLocks noChangeArrowheads="1"/>
            </p:cNvSpPr>
            <p:nvPr/>
          </p:nvSpPr>
          <p:spPr bwMode="auto">
            <a:xfrm>
              <a:off x="4185" y="2181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58"/>
          <p:cNvGrpSpPr>
            <a:grpSpLocks/>
          </p:cNvGrpSpPr>
          <p:nvPr/>
        </p:nvGrpSpPr>
        <p:grpSpPr bwMode="auto">
          <a:xfrm>
            <a:off x="2514600" y="4648200"/>
            <a:ext cx="6096000" cy="1327150"/>
            <a:chOff x="1584" y="1296"/>
            <a:chExt cx="3840" cy="836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824" y="1392"/>
              <a:ext cx="1008" cy="720"/>
              <a:chOff x="720" y="528"/>
              <a:chExt cx="1008" cy="720"/>
            </a:xfrm>
          </p:grpSpPr>
          <p:sp>
            <p:nvSpPr>
              <p:cNvPr id="264228" name="Rectangle 3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29" name="Line 37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0" name="Line 38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1" name="Line 39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4" name="Line 42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16" y="1344"/>
              <a:ext cx="1008" cy="720"/>
              <a:chOff x="720" y="528"/>
              <a:chExt cx="1008" cy="720"/>
            </a:xfrm>
          </p:grpSpPr>
          <p:sp>
            <p:nvSpPr>
              <p:cNvPr id="264236" name="Rectangle 4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37" name="Line 4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8" name="Line 4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9" name="Line 4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0" name="Line 4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1" name="Line 4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2" name="Line 5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43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3216" y="1344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scatter</a:t>
              </a:r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1824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2112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2304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2592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464" y="12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464" y="14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64" y="16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52" name="Rectangle 60"/>
            <p:cNvSpPr>
              <a:spLocks noChangeArrowheads="1"/>
            </p:cNvSpPr>
            <p:nvPr/>
          </p:nvSpPr>
          <p:spPr bwMode="auto">
            <a:xfrm>
              <a:off x="4464" y="187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4176" y="1344"/>
              <a:ext cx="244" cy="788"/>
              <a:chOff x="3408" y="480"/>
              <a:chExt cx="244" cy="788"/>
            </a:xfrm>
          </p:grpSpPr>
          <p:sp>
            <p:nvSpPr>
              <p:cNvPr id="264279" name="Rectangle 8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0" name="Rectangle 8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1" name="Rectangle 8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2" name="Rectangle 9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1584" y="1344"/>
              <a:ext cx="244" cy="788"/>
              <a:chOff x="3408" y="480"/>
              <a:chExt cx="244" cy="788"/>
            </a:xfrm>
          </p:grpSpPr>
          <p:sp>
            <p:nvSpPr>
              <p:cNvPr id="264284" name="Rectangle 9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5" name="Rectangle 9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6" name="Rectangle 9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7" name="Rectangle 9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1" name="Rectangle 149"/>
            <p:cNvSpPr>
              <a:spLocks noChangeArrowheads="1"/>
            </p:cNvSpPr>
            <p:nvPr/>
          </p:nvSpPr>
          <p:spPr bwMode="auto">
            <a:xfrm>
              <a:off x="1584" y="134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6" name="Rectangle 154"/>
            <p:cNvSpPr>
              <a:spLocks noChangeArrowheads="1"/>
            </p:cNvSpPr>
            <p:nvPr/>
          </p:nvSpPr>
          <p:spPr bwMode="auto">
            <a:xfrm>
              <a:off x="4178" y="133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2514600" y="676275"/>
            <a:ext cx="6096000" cy="1260475"/>
            <a:chOff x="1584" y="426"/>
            <a:chExt cx="3840" cy="794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824" y="480"/>
              <a:ext cx="1008" cy="720"/>
              <a:chOff x="720" y="528"/>
              <a:chExt cx="1008" cy="720"/>
            </a:xfrm>
          </p:grpSpPr>
          <p:sp>
            <p:nvSpPr>
              <p:cNvPr id="264196" name="Rectangle 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197" name="Line 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8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9" name="Line 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0" name="Line 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2" name="Line 1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416" y="480"/>
              <a:ext cx="1008" cy="720"/>
              <a:chOff x="720" y="528"/>
              <a:chExt cx="1008" cy="720"/>
            </a:xfrm>
          </p:grpSpPr>
          <p:sp>
            <p:nvSpPr>
              <p:cNvPr id="264204" name="Rectangle 1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05" name="Line 13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6" name="Line 14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8" name="Line 16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9" name="Line 17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10" name="Line 18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11" name="Text Box 19"/>
            <p:cNvSpPr txBox="1">
              <a:spLocks noChangeArrowheads="1"/>
            </p:cNvSpPr>
            <p:nvPr/>
          </p:nvSpPr>
          <p:spPr bwMode="auto">
            <a:xfrm>
              <a:off x="1862" y="42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4416" y="4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84" y="43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1584" y="62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1584" y="81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1584" y="100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416" y="62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416" y="81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10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5" name="Line 33"/>
            <p:cNvSpPr>
              <a:spLocks noChangeShapeType="1"/>
            </p:cNvSpPr>
            <p:nvPr/>
          </p:nvSpPr>
          <p:spPr bwMode="auto">
            <a:xfrm>
              <a:off x="3072" y="7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26" name="Text Box 34"/>
            <p:cNvSpPr txBox="1">
              <a:spLocks noChangeArrowheads="1"/>
            </p:cNvSpPr>
            <p:nvPr/>
          </p:nvSpPr>
          <p:spPr bwMode="auto">
            <a:xfrm>
              <a:off x="3062" y="507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broadcast</a:t>
              </a:r>
            </a:p>
          </p:txBody>
        </p:sp>
        <p:grpSp>
          <p:nvGrpSpPr>
            <p:cNvPr id="19" name="Group 101"/>
            <p:cNvGrpSpPr>
              <a:grpSpLocks/>
            </p:cNvGrpSpPr>
            <p:nvPr/>
          </p:nvGrpSpPr>
          <p:grpSpPr bwMode="auto">
            <a:xfrm>
              <a:off x="4176" y="432"/>
              <a:ext cx="244" cy="788"/>
              <a:chOff x="3408" y="480"/>
              <a:chExt cx="244" cy="788"/>
            </a:xfrm>
          </p:grpSpPr>
          <p:sp>
            <p:nvSpPr>
              <p:cNvPr id="264294" name="Rectangle 10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5" name="Rectangle 10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6" name="Rectangle 10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7" name="Rectangle 10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38" name="Rectangle 146"/>
            <p:cNvSpPr>
              <a:spLocks noChangeArrowheads="1"/>
            </p:cNvSpPr>
            <p:nvPr/>
          </p:nvSpPr>
          <p:spPr bwMode="auto">
            <a:xfrm>
              <a:off x="1584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7" name="Rectangle 155"/>
            <p:cNvSpPr>
              <a:spLocks noChangeArrowheads="1"/>
            </p:cNvSpPr>
            <p:nvPr/>
          </p:nvSpPr>
          <p:spPr bwMode="auto">
            <a:xfrm>
              <a:off x="4171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MPI_Gatherv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9144000" cy="5715000"/>
          </a:xfrm>
        </p:spPr>
        <p:txBody>
          <a:bodyPr/>
          <a:lstStyle/>
          <a:p>
            <a:r>
              <a:rPr lang="en-US" altLang="en-US" sz="3200" dirty="0"/>
              <a:t>C</a:t>
            </a:r>
          </a:p>
          <a:p>
            <a:pPr lvl="1"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MPI_Gatherv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smtClean="0">
                <a:solidFill>
                  <a:srgbClr val="000066"/>
                </a:solidFill>
                <a:latin typeface="Courier New" pitchFamily="49" charset="0"/>
              </a:rPr>
              <a:t>&amp;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[0],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rcnts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],&amp;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3200" dirty="0"/>
              <a:t>Fortran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MPI_Gatherv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err="1" smtClean="0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rcnts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rtype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 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3200" dirty="0"/>
              <a:t>Parameters:</a:t>
            </a:r>
          </a:p>
          <a:p>
            <a:pPr lvl="1"/>
            <a:r>
              <a:rPr lang="en-US" altLang="en-US" sz="2000" dirty="0" err="1"/>
              <a:t>rcnts</a:t>
            </a:r>
            <a:r>
              <a:rPr lang="en-US" altLang="en-US" sz="2000" dirty="0"/>
              <a:t> is now an array of counts to be received from each processor—1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element # from processor 0,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from processor 1, etc.</a:t>
            </a:r>
          </a:p>
          <a:p>
            <a:pPr lvl="1"/>
            <a:r>
              <a:rPr lang="en-US" altLang="en-US" sz="2000" dirty="0" err="1"/>
              <a:t>rdispls</a:t>
            </a:r>
            <a:r>
              <a:rPr lang="en-US" altLang="en-US" sz="2000" dirty="0"/>
              <a:t> is an array of displacements (offsets)</a:t>
            </a:r>
            <a:endParaRPr lang="en-US" altLang="en-US" b="1" dirty="0">
              <a:solidFill>
                <a:srgbClr val="FF3300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MPI_Gatherv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924800" cy="3276600"/>
          </a:xfrm>
        </p:spPr>
        <p:txBody>
          <a:bodyPr/>
          <a:lstStyle/>
          <a:p>
            <a:r>
              <a:rPr lang="en-US" sz="2400" dirty="0">
                <a:solidFill>
                  <a:srgbClr val="000066"/>
                </a:solidFill>
              </a:rPr>
              <a:t>Messages (</a:t>
            </a:r>
            <a:r>
              <a:rPr lang="en-US" sz="2400" dirty="0" err="1">
                <a:solidFill>
                  <a:srgbClr val="000066"/>
                </a:solidFill>
              </a:rPr>
              <a:t>sbuf,scnts</a:t>
            </a:r>
            <a:r>
              <a:rPr lang="en-US" sz="2400" dirty="0">
                <a:solidFill>
                  <a:srgbClr val="000066"/>
                </a:solidFill>
              </a:rPr>
              <a:t>) are placed in </a:t>
            </a:r>
            <a:r>
              <a:rPr lang="en-US" sz="2400" dirty="0" err="1">
                <a:solidFill>
                  <a:srgbClr val="000066"/>
                </a:solidFill>
              </a:rPr>
              <a:t>rbuf</a:t>
            </a:r>
            <a:r>
              <a:rPr lang="en-US" sz="2400" dirty="0">
                <a:solidFill>
                  <a:srgbClr val="000066"/>
                </a:solidFill>
              </a:rPr>
              <a:t> in </a:t>
            </a:r>
            <a:r>
              <a:rPr lang="en-US" sz="2400" dirty="0" smtClean="0">
                <a:solidFill>
                  <a:srgbClr val="0070C0"/>
                </a:solidFill>
              </a:rPr>
              <a:t>rank </a:t>
            </a: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>
                <a:solidFill>
                  <a:srgbClr val="000066"/>
                </a:solidFill>
              </a:rPr>
              <a:t>: </a:t>
            </a:r>
          </a:p>
          <a:p>
            <a:pPr lvl="1"/>
            <a:r>
              <a:rPr lang="en-US" sz="2000" dirty="0" err="1">
                <a:solidFill>
                  <a:srgbClr val="000066"/>
                </a:solidFill>
              </a:rPr>
              <a:t>rcnts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elements, starting at offset </a:t>
            </a:r>
            <a:r>
              <a:rPr lang="en-US" sz="2000" dirty="0" err="1">
                <a:solidFill>
                  <a:srgbClr val="000066"/>
                </a:solidFill>
              </a:rPr>
              <a:t>rdispls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</a:t>
            </a:r>
          </a:p>
          <a:p>
            <a:pPr lvl="1"/>
            <a:r>
              <a:rPr lang="en-US" altLang="en-US" sz="2000" dirty="0">
                <a:solidFill>
                  <a:srgbClr val="000066"/>
                </a:solidFill>
              </a:rPr>
              <a:t>f</a:t>
            </a:r>
            <a:r>
              <a:rPr lang="en-US" altLang="en-US" sz="2000" dirty="0" smtClean="0">
                <a:solidFill>
                  <a:srgbClr val="000066"/>
                </a:solidFill>
              </a:rPr>
              <a:t>or </a:t>
            </a:r>
            <a:r>
              <a:rPr lang="en-US" altLang="en-US" sz="2000" dirty="0" err="1">
                <a:solidFill>
                  <a:srgbClr val="000066"/>
                </a:solidFill>
              </a:rPr>
              <a:t>i</a:t>
            </a:r>
            <a:r>
              <a:rPr lang="en-US" altLang="en-US" sz="2000" dirty="0">
                <a:solidFill>
                  <a:srgbClr val="000066"/>
                </a:solidFill>
              </a:rPr>
              <a:t> = {0,…,n-1} of group of n tasks.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Size of data send by rank 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 and received in root </a:t>
            </a:r>
            <a:r>
              <a:rPr lang="en-US" sz="2400" dirty="0" err="1">
                <a:solidFill>
                  <a:srgbClr val="000066"/>
                </a:solidFill>
              </a:rPr>
              <a:t>rcnts</a:t>
            </a:r>
            <a:r>
              <a:rPr lang="en-US" sz="2400" dirty="0">
                <a:solidFill>
                  <a:srgbClr val="000066"/>
                </a:solidFill>
              </a:rPr>
              <a:t>(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) must be equal.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“r” variables not “significant” on non-root</a:t>
            </a:r>
            <a:endParaRPr lang="en-US" altLang="en-US" sz="2400" dirty="0">
              <a:solidFill>
                <a:srgbClr val="000066"/>
              </a:solidFill>
            </a:endParaRP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17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MPI_Gatherv (   sbuf,  scnts, stype,   </a:t>
            </a:r>
            <a:r>
              <a:rPr lang="en-US" altLang="en-US" b="0">
                <a:solidFill>
                  <a:srgbClr val="000066"/>
                </a:solidFill>
              </a:rPr>
              <a:t>rbuf,    rcnts,    rdispls</a:t>
            </a:r>
            <a:r>
              <a:rPr lang="en-US" altLang="en-US" b="0">
                <a:solidFill>
                  <a:schemeClr val="tx1"/>
                </a:solidFill>
              </a:rPr>
              <a:t>, rtype, root, comm )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6781800" y="2819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Common to all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4038600" y="2833688"/>
            <a:ext cx="240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Only needed on root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1066800" y="283368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Can vary with with task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90750" y="1219994"/>
            <a:ext cx="1677986" cy="1599406"/>
            <a:chOff x="2133600" y="1219994"/>
            <a:chExt cx="1677986" cy="1599406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2576513" y="1619250"/>
              <a:ext cx="790575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sbuf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scnt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0654" name="AutoShape 14"/>
            <p:cNvSpPr>
              <a:spLocks/>
            </p:cNvSpPr>
            <p:nvPr/>
          </p:nvSpPr>
          <p:spPr bwMode="auto">
            <a:xfrm rot="16200000">
              <a:off x="2806699" y="546895"/>
              <a:ext cx="331788" cy="1677986"/>
            </a:xfrm>
            <a:prstGeom prst="leftBrace">
              <a:avLst>
                <a:gd name="adj1" fmla="val 49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17964" y="1220788"/>
            <a:ext cx="2687638" cy="1579563"/>
            <a:chOff x="2849" y="769"/>
            <a:chExt cx="1693" cy="995"/>
          </a:xfrm>
        </p:grpSpPr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3438" y="1008"/>
              <a:ext cx="59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66"/>
                  </a:solidFill>
                </a:rPr>
                <a:t>rbuf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rcnts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rdispls</a:t>
              </a:r>
            </a:p>
            <a:p>
              <a:r>
                <a:rPr lang="en-US">
                  <a:solidFill>
                    <a:schemeClr val="tx1"/>
                  </a:solidFill>
                </a:rPr>
                <a:t>rtype</a:t>
              </a:r>
            </a:p>
          </p:txBody>
        </p:sp>
        <p:sp>
          <p:nvSpPr>
            <p:cNvPr id="240655" name="AutoShape 15"/>
            <p:cNvSpPr>
              <a:spLocks/>
            </p:cNvSpPr>
            <p:nvPr/>
          </p:nvSpPr>
          <p:spPr bwMode="auto">
            <a:xfrm rot="16200000">
              <a:off x="3591" y="27"/>
              <a:ext cx="209" cy="1693"/>
            </a:xfrm>
            <a:prstGeom prst="leftBrace">
              <a:avLst>
                <a:gd name="adj1" fmla="val 7272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1219200"/>
            <a:ext cx="1143000" cy="1031875"/>
            <a:chOff x="4656" y="768"/>
            <a:chExt cx="720" cy="650"/>
          </a:xfrm>
        </p:grpSpPr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704" y="1008"/>
              <a:ext cx="54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root</a:t>
              </a:r>
            </a:p>
            <a:p>
              <a:r>
                <a:rPr lang="en-US">
                  <a:solidFill>
                    <a:schemeClr val="tx1"/>
                  </a:solidFill>
                </a:rPr>
                <a:t>comm</a:t>
              </a:r>
            </a:p>
          </p:txBody>
        </p:sp>
        <p:sp>
          <p:nvSpPr>
            <p:cNvPr id="240656" name="AutoShape 16"/>
            <p:cNvSpPr>
              <a:spLocks/>
            </p:cNvSpPr>
            <p:nvPr/>
          </p:nvSpPr>
          <p:spPr bwMode="auto">
            <a:xfrm rot="-5400000">
              <a:off x="4911" y="513"/>
              <a:ext cx="209" cy="720"/>
            </a:xfrm>
            <a:prstGeom prst="leftBrace">
              <a:avLst>
                <a:gd name="adj1" fmla="val 2870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1" name="Text Box 21"/>
          <p:cNvSpPr txBox="1">
            <a:spLocks noChangeArrowheads="1"/>
          </p:cNvSpPr>
          <p:nvPr/>
        </p:nvSpPr>
        <p:spPr bwMode="auto">
          <a:xfrm>
            <a:off x="6019800" y="19050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arrays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40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50" grpId="0"/>
      <p:bldP spid="240651" grpId="0"/>
      <p:bldP spid="240652" grpId="0"/>
      <p:bldP spid="240661" grpId="0"/>
      <p:bldP spid="24066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77724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800" dirty="0" err="1"/>
              <a:t>MPI_Gatherv</a:t>
            </a:r>
            <a:endParaRPr lang="en-US" sz="1800" dirty="0"/>
          </a:p>
          <a:p>
            <a:pPr algn="ctr"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rank 0 = root 	            rank 1	             rank 2</a:t>
            </a:r>
          </a:p>
          <a:p>
            <a:pPr>
              <a:buFontTx/>
              <a:buNone/>
            </a:pPr>
            <a:r>
              <a:rPr lang="en-US" sz="1800" dirty="0"/>
              <a:t>        A			B		C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sbuf</a:t>
            </a:r>
            <a:r>
              <a:rPr lang="en-US" sz="1800" dirty="0"/>
              <a:t>			B		C </a:t>
            </a: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			            </a:t>
            </a:r>
            <a:r>
              <a:rPr lang="en-US" sz="1800" dirty="0" err="1"/>
              <a:t>sbuf</a:t>
            </a:r>
            <a:r>
              <a:rPr lang="en-US" sz="1800" dirty="0"/>
              <a:t>		C</a:t>
            </a:r>
          </a:p>
          <a:p>
            <a:pPr>
              <a:buFontTx/>
              <a:buNone/>
            </a:pPr>
            <a:r>
              <a:rPr lang="en-US" sz="1800" dirty="0"/>
              <a:t>					             </a:t>
            </a:r>
            <a:r>
              <a:rPr lang="en-US" sz="1800" dirty="0" err="1"/>
              <a:t>sbuf</a:t>
            </a:r>
            <a:endParaRPr lang="en-US" sz="1800" dirty="0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1371600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657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5638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2514600" y="3581400"/>
            <a:ext cx="533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2514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2514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2514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2514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25146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1219200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3429000" y="1676400"/>
            <a:ext cx="45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5334000" y="1676400"/>
            <a:ext cx="457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3429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>
            <a:off x="5334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>
            <a:off x="24384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4" name="Line 24"/>
          <p:cNvSpPr>
            <a:spLocks noChangeShapeType="1"/>
          </p:cNvSpPr>
          <p:nvPr/>
        </p:nvSpPr>
        <p:spPr bwMode="auto">
          <a:xfrm>
            <a:off x="2438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685800" y="36195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rcnts[0]=1	A	0 = rdispls[0]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rcnts[1]=2	B	1 = rdispls[1]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B	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rcnts[2]=3	C	3 = rdispls[2]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rbuf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895600" y="609600"/>
            <a:ext cx="3581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MPI_Gatherv</a:t>
            </a:r>
          </a:p>
        </p:txBody>
      </p:sp>
      <p:cxnSp>
        <p:nvCxnSpPr>
          <p:cNvPr id="28" name="Straight Connector 27"/>
          <p:cNvCxnSpPr>
            <a:stCxn id="235525" idx="1"/>
            <a:endCxn id="235528" idx="1"/>
          </p:cNvCxnSpPr>
          <p:nvPr/>
        </p:nvCxnSpPr>
        <p:spPr>
          <a:xfrm rot="5400000" flipH="1" flipV="1">
            <a:off x="3505200" y="1143000"/>
            <a:ext cx="1588" cy="426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 C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89892"/>
            <a:ext cx="8763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stdio.h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 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  8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 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NPROC N/NP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main(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char **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/*         Build v from partial vectors,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in reverse order.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MAP: v=[vp3,vp2,pv1,pv0]   4 processors,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size=2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partial vector from processor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. */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double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v[N],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j,i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[NPROC],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[NPROC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!= NPROC){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("Use %d PEs\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 exit(9);}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++){     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       // get 2 (NP) from each rank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N-NP*(i+1)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}  // reverse append order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C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&lt;NP;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=(double)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MPI_Gatherv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,  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     MPI_DOUBLE,  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,MPI_DOUBLE,0,MPI_COMM_WORLD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== 0){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%d PEs;  partial vector length = %d.\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n",npes,NP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Reversed storage, locations =");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("%d ",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("%4.0f ",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v[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endParaRPr lang="en-US" sz="1600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257800"/>
            <a:ext cx="379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 PEs;  partial vector length = 2.</a:t>
            </a:r>
          </a:p>
          <a:p>
            <a:r>
              <a:rPr lang="en-US" dirty="0" smtClean="0"/>
              <a:t> Reversed storage, locations =6  4  2  0 </a:t>
            </a:r>
          </a:p>
          <a:p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76687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program gather 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include "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mpif.h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N=8, NP=2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NPROC = N/NP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i,j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real*8            ::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v(N),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MPI_COMM_WORLD,mype,ierr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MPI_COMM_WORLD,npes,ierr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npes.ne.NPROC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 stop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9289" y="1600200"/>
            <a:ext cx="928331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ivcnt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= NP            !// get 2 (NPs) from each rank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=1,npes;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)= N-NP*(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=1,NP;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)=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mpi_gatherv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vp,NP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0,MPI_COMM_WORLD,</a:t>
            </a:r>
            <a:r>
              <a:rPr lang="en-US" sz="1400" dirty="0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==0) print*,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Locs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Vals",v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end program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257800"/>
            <a:ext cx="36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Rev. </a:t>
            </a:r>
            <a:r>
              <a:rPr lang="en-US" dirty="0" err="1" smtClean="0"/>
              <a:t>Locs</a:t>
            </a:r>
            <a:r>
              <a:rPr lang="en-US" dirty="0" smtClean="0"/>
              <a:t>   6    4    2    0 </a:t>
            </a:r>
            <a:br>
              <a:rPr lang="en-US" dirty="0" smtClean="0"/>
            </a:br>
            <a:r>
              <a:rPr lang="en-US" dirty="0" smtClean="0"/>
              <a:t>Rev.  </a:t>
            </a:r>
            <a:r>
              <a:rPr lang="en-US" dirty="0" err="1" smtClean="0"/>
              <a:t>Vals</a:t>
            </a:r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MPI_Alltoallv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220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Send and receive different amounts of data form all processors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&amp;</a:t>
            </a:r>
            <a:r>
              <a:rPr lang="en-US" altLang="en-US" sz="2000" dirty="0" err="1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Fortran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);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09600"/>
          </a:xfrm>
        </p:spPr>
        <p:txBody>
          <a:bodyPr/>
          <a:lstStyle/>
          <a:p>
            <a:r>
              <a:rPr lang="en-US" sz="2400"/>
              <a:t>MPI_Alltoallv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3058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1200" dirty="0"/>
              <a:t>		rank0		rank1		rank2</a:t>
            </a:r>
          </a:p>
          <a:p>
            <a:pPr>
              <a:buFontTx/>
              <a:buNone/>
            </a:pPr>
            <a:r>
              <a:rPr lang="en-US" sz="1200" dirty="0" smtClean="0"/>
              <a:t>1=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[0</a:t>
            </a:r>
            <a:r>
              <a:rPr lang="en-US" sz="1200" dirty="0"/>
              <a:t>]		1		4		7	0=</a:t>
            </a:r>
            <a:r>
              <a:rPr lang="en-US" sz="1200" dirty="0" err="1"/>
              <a:t>sdispls</a:t>
            </a:r>
            <a:r>
              <a:rPr lang="en-US" sz="1200" dirty="0"/>
              <a:t>[0]</a:t>
            </a:r>
          </a:p>
          <a:p>
            <a:pPr>
              <a:buFontTx/>
              <a:buNone/>
            </a:pPr>
            <a:r>
              <a:rPr lang="en-US" sz="1200" dirty="0"/>
              <a:t>2=</a:t>
            </a:r>
            <a:r>
              <a:rPr lang="en-US" sz="1200" dirty="0" err="1"/>
              <a:t>sendcnts</a:t>
            </a:r>
            <a:r>
              <a:rPr lang="en-US" sz="1200" dirty="0"/>
              <a:t>[1]	</a:t>
            </a:r>
            <a:r>
              <a:rPr lang="en-US" sz="1200" dirty="0" smtClean="0"/>
              <a:t>	2</a:t>
            </a:r>
            <a:r>
              <a:rPr lang="en-US" sz="1200" dirty="0"/>
              <a:t>		</a:t>
            </a:r>
            <a:r>
              <a:rPr lang="en-US" sz="1200" dirty="0" smtClean="0"/>
              <a:t>5</a:t>
            </a:r>
            <a:r>
              <a:rPr lang="en-US" sz="1200" dirty="0"/>
              <a:t>		8	1=</a:t>
            </a:r>
            <a:r>
              <a:rPr lang="en-US" sz="1200" dirty="0" err="1"/>
              <a:t>sdispls</a:t>
            </a:r>
            <a:r>
              <a:rPr lang="en-US" sz="1200" dirty="0"/>
              <a:t>[1]</a:t>
            </a:r>
          </a:p>
          <a:p>
            <a:pPr>
              <a:buFontTx/>
              <a:buNone/>
            </a:pPr>
            <a:r>
              <a:rPr lang="en-US" sz="1200" dirty="0"/>
              <a:t>			2		5		8	2</a:t>
            </a:r>
          </a:p>
          <a:p>
            <a:pPr>
              <a:buFontTx/>
              <a:buNone/>
            </a:pPr>
            <a:r>
              <a:rPr lang="en-US" sz="1200" dirty="0" smtClean="0"/>
              <a:t>3=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[2]</a:t>
            </a:r>
            <a:r>
              <a:rPr lang="en-US" sz="1200" dirty="0"/>
              <a:t>	</a:t>
            </a:r>
            <a:r>
              <a:rPr lang="en-US" sz="1200" dirty="0" smtClean="0"/>
              <a:t>	3</a:t>
            </a:r>
            <a:r>
              <a:rPr lang="en-US" sz="1200" dirty="0"/>
              <a:t>		6		9	3=</a:t>
            </a:r>
            <a:r>
              <a:rPr lang="en-US" sz="1200" dirty="0" err="1"/>
              <a:t>sdispls</a:t>
            </a:r>
            <a:r>
              <a:rPr lang="en-US" sz="1200" dirty="0"/>
              <a:t>[2]</a:t>
            </a:r>
          </a:p>
          <a:p>
            <a:pPr>
              <a:buFontTx/>
              <a:buNone/>
            </a:pPr>
            <a:r>
              <a:rPr lang="en-US" sz="1200" dirty="0"/>
              <a:t>			3		6		9	4</a:t>
            </a:r>
          </a:p>
          <a:p>
            <a:pPr>
              <a:buFontTx/>
              <a:buNone/>
            </a:pPr>
            <a:r>
              <a:rPr lang="en-US" sz="1200" dirty="0"/>
              <a:t>			3		6		9	5</a:t>
            </a:r>
          </a:p>
          <a:p>
            <a:pPr>
              <a:buFontTx/>
              <a:buNone/>
            </a:pPr>
            <a:r>
              <a:rPr lang="en-US" sz="1200" dirty="0"/>
              <a:t>		</a:t>
            </a:r>
            <a:r>
              <a:rPr lang="en-US" sz="1200" dirty="0" err="1"/>
              <a:t>sendbuf</a:t>
            </a:r>
            <a:r>
              <a:rPr lang="en-US" sz="1200" dirty="0"/>
              <a:t>						</a:t>
            </a:r>
            <a:r>
              <a:rPr lang="en-US" sz="1200" dirty="0" err="1"/>
              <a:t>sendbuf</a:t>
            </a:r>
            <a:endParaRPr lang="en-US" sz="1200" dirty="0"/>
          </a:p>
          <a:p>
            <a:pPr>
              <a:buFontTx/>
              <a:buNone/>
            </a:pPr>
            <a:endParaRPr lang="en-US" sz="1200" dirty="0"/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18288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5486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3581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18288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486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3581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486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3581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1828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6" name="Line 84"/>
          <p:cNvSpPr>
            <a:spLocks noChangeShapeType="1"/>
          </p:cNvSpPr>
          <p:nvPr/>
        </p:nvSpPr>
        <p:spPr bwMode="auto">
          <a:xfrm>
            <a:off x="5486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7" name="Line 85"/>
          <p:cNvSpPr>
            <a:spLocks noChangeShapeType="1"/>
          </p:cNvSpPr>
          <p:nvPr/>
        </p:nvSpPr>
        <p:spPr bwMode="auto">
          <a:xfrm>
            <a:off x="5486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>
            <a:off x="5486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8288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0" name="Line 88"/>
          <p:cNvSpPr>
            <a:spLocks noChangeShapeType="1"/>
          </p:cNvSpPr>
          <p:nvPr/>
        </p:nvSpPr>
        <p:spPr bwMode="auto">
          <a:xfrm>
            <a:off x="3581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1" name="Line 89"/>
          <p:cNvSpPr>
            <a:spLocks noChangeShapeType="1"/>
          </p:cNvSpPr>
          <p:nvPr/>
        </p:nvSpPr>
        <p:spPr bwMode="auto">
          <a:xfrm>
            <a:off x="3581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3581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8288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828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4" name="Rectangle 112"/>
          <p:cNvSpPr>
            <a:spLocks noChangeArrowheads="1"/>
          </p:cNvSpPr>
          <p:nvPr/>
        </p:nvSpPr>
        <p:spPr bwMode="auto">
          <a:xfrm>
            <a:off x="990600" y="3733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1=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1=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385" name="Rectangle 113"/>
          <p:cNvSpPr>
            <a:spLocks noChangeArrowheads="1"/>
          </p:cNvSpPr>
          <p:nvPr/>
        </p:nvSpPr>
        <p:spPr bwMode="auto">
          <a:xfrm>
            <a:off x="1828800" y="2895600"/>
            <a:ext cx="609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5486400" y="2895600"/>
            <a:ext cx="609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7" name="Rectangle 115"/>
          <p:cNvSpPr>
            <a:spLocks noChangeArrowheads="1"/>
          </p:cNvSpPr>
          <p:nvPr/>
        </p:nvSpPr>
        <p:spPr bwMode="auto">
          <a:xfrm>
            <a:off x="3581400" y="28956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1828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3581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86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5" name="Line 123"/>
          <p:cNvSpPr>
            <a:spLocks noChangeShapeType="1"/>
          </p:cNvSpPr>
          <p:nvPr/>
        </p:nvSpPr>
        <p:spPr bwMode="auto">
          <a:xfrm>
            <a:off x="5486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6" name="Line 124"/>
          <p:cNvSpPr>
            <a:spLocks noChangeShapeType="1"/>
          </p:cNvSpPr>
          <p:nvPr/>
        </p:nvSpPr>
        <p:spPr bwMode="auto">
          <a:xfrm>
            <a:off x="5486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7" name="Line 125"/>
          <p:cNvSpPr>
            <a:spLocks noChangeShapeType="1"/>
          </p:cNvSpPr>
          <p:nvPr/>
        </p:nvSpPr>
        <p:spPr bwMode="auto">
          <a:xfrm>
            <a:off x="1828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8" name="Line 126"/>
          <p:cNvSpPr>
            <a:spLocks noChangeShapeType="1"/>
          </p:cNvSpPr>
          <p:nvPr/>
        </p:nvSpPr>
        <p:spPr bwMode="auto">
          <a:xfrm>
            <a:off x="3581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9" name="Line 127"/>
          <p:cNvSpPr>
            <a:spLocks noChangeShapeType="1"/>
          </p:cNvSpPr>
          <p:nvPr/>
        </p:nvSpPr>
        <p:spPr bwMode="auto">
          <a:xfrm>
            <a:off x="3581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0" name="Line 128"/>
          <p:cNvSpPr>
            <a:spLocks noChangeShapeType="1"/>
          </p:cNvSpPr>
          <p:nvPr/>
        </p:nvSpPr>
        <p:spPr bwMode="auto">
          <a:xfrm>
            <a:off x="3581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19812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37338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5638800" y="2895600"/>
            <a:ext cx="30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2406" name="Line 134"/>
          <p:cNvSpPr>
            <a:spLocks noChangeShapeType="1"/>
          </p:cNvSpPr>
          <p:nvPr/>
        </p:nvSpPr>
        <p:spPr bwMode="auto">
          <a:xfrm>
            <a:off x="5486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7" name="Line 135"/>
          <p:cNvSpPr>
            <a:spLocks noChangeShapeType="1"/>
          </p:cNvSpPr>
          <p:nvPr/>
        </p:nvSpPr>
        <p:spPr bwMode="auto">
          <a:xfrm>
            <a:off x="5486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8" name="Line 136"/>
          <p:cNvSpPr>
            <a:spLocks noChangeShapeType="1"/>
          </p:cNvSpPr>
          <p:nvPr/>
        </p:nvSpPr>
        <p:spPr bwMode="auto">
          <a:xfrm>
            <a:off x="5486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0" y="2590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 b="0">
                <a:solidFill>
                  <a:schemeClr val="tx1"/>
                </a:solidFill>
              </a:rPr>
              <a:t>	</a:t>
            </a:r>
            <a:r>
              <a:rPr lang="en-US" sz="1200" b="0">
                <a:solidFill>
                  <a:schemeClr val="tx1"/>
                </a:solidFill>
              </a:rPr>
              <a:t>		rank0		rank1		rank2</a:t>
            </a:r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2819400" y="4495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[0],  </a:t>
            </a:r>
            <a:r>
              <a:rPr lang="en-US" sz="1200" b="0" dirty="0">
                <a:solidFill>
                  <a:schemeClr val="tx1"/>
                </a:solidFill>
              </a:rPr>
              <a:t>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4=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5029200" y="5029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3=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3=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5=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590E38-9F92-49BD-BDA9-0E9E21E47ED4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69" y="0"/>
            <a:ext cx="7772331" cy="621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 rot="16200000">
            <a:off x="-1752598" y="2362200"/>
            <a:ext cx="4953000" cy="1447802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ea typeface="굴림" pitchFamily="-112" charset="-127"/>
              </a:rPr>
              <a:t>Collective Communication: </a:t>
            </a:r>
            <a:br>
              <a:rPr lang="en-US" sz="3200" dirty="0" smtClean="0">
                <a:ea typeface="굴림" pitchFamily="-112" charset="-127"/>
              </a:rPr>
            </a:br>
            <a:r>
              <a:rPr lang="en-US" sz="3200" dirty="0" smtClean="0">
                <a:ea typeface="굴림" pitchFamily="-112" charset="-127"/>
              </a:rPr>
              <a:t>Summary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Broadcast Operation: </a:t>
            </a:r>
            <a:r>
              <a:rPr lang="en-US" altLang="en-US" dirty="0" err="1"/>
              <a:t>MPI_Bcast</a:t>
            </a:r>
            <a:endParaRPr lang="en-US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296400" cy="4525963"/>
          </a:xfrm>
        </p:spPr>
        <p:txBody>
          <a:bodyPr/>
          <a:lstStyle/>
          <a:p>
            <a:r>
              <a:rPr lang="en-US" altLang="en-US" dirty="0"/>
              <a:t>All nodes call </a:t>
            </a:r>
            <a:r>
              <a:rPr lang="en-US" altLang="en-US" dirty="0" err="1"/>
              <a:t>MPI_Bcast</a:t>
            </a:r>
            <a:endParaRPr lang="en-US" altLang="en-US" dirty="0"/>
          </a:p>
          <a:p>
            <a:r>
              <a:rPr lang="en-US" altLang="en-US" dirty="0"/>
              <a:t>One node (root) sends a message </a:t>
            </a:r>
            <a:r>
              <a:rPr lang="en-US" altLang="en-US" dirty="0" smtClean="0"/>
              <a:t>to all</a:t>
            </a:r>
            <a:endParaRPr lang="en-US" altLang="en-US" dirty="0"/>
          </a:p>
          <a:p>
            <a:pPr lvl="1"/>
            <a:r>
              <a:rPr lang="en-US" altLang="en-US" dirty="0"/>
              <a:t>all others receive the message </a:t>
            </a:r>
          </a:p>
          <a:p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datatype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 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,   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datatype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Reduction Operations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Used to </a:t>
            </a:r>
            <a:r>
              <a:rPr lang="en-US" altLang="en-US" dirty="0" smtClean="0"/>
              <a:t>combine (reduce) </a:t>
            </a:r>
            <a:r>
              <a:rPr lang="en-US" altLang="en-US" dirty="0"/>
              <a:t>partial results from all processors </a:t>
            </a:r>
          </a:p>
          <a:p>
            <a:r>
              <a:rPr lang="en-US" altLang="en-US" dirty="0"/>
              <a:t>Result returned to root processor</a:t>
            </a:r>
          </a:p>
          <a:p>
            <a:r>
              <a:rPr lang="en-US" altLang="en-US" dirty="0" smtClean="0"/>
              <a:t>pre-defined or user-defined operations</a:t>
            </a:r>
          </a:p>
          <a:p>
            <a:pPr lvl="1"/>
            <a:r>
              <a:rPr lang="en-US" altLang="en-US" dirty="0" smtClean="0"/>
              <a:t>Predefined: associative &amp; </a:t>
            </a:r>
            <a:r>
              <a:rPr lang="en-US" altLang="en-US" dirty="0" smtClean="0">
                <a:solidFill>
                  <a:srgbClr val="FF0000"/>
                </a:solidFill>
              </a:rPr>
              <a:t>commutative (com)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Order may not be canonical (rank </a:t>
            </a:r>
            <a:r>
              <a:rPr lang="en-US" altLang="en-US" dirty="0" smtClean="0">
                <a:solidFill>
                  <a:srgbClr val="FF0000"/>
                </a:solidFill>
              </a:rPr>
              <a:t>order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User defined: Must be associative. com or non-com</a:t>
            </a:r>
            <a:br>
              <a:rPr lang="en-US" altLang="en-US" dirty="0" smtClean="0"/>
            </a:br>
            <a:r>
              <a:rPr lang="en-US" altLang="en-US" dirty="0" smtClean="0"/>
              <a:t>“Canonical” evaluation</a:t>
            </a:r>
          </a:p>
          <a:p>
            <a:r>
              <a:rPr lang="en-US" altLang="en-US" dirty="0" smtClean="0"/>
              <a:t>Works </a:t>
            </a:r>
            <a:r>
              <a:rPr lang="en-US" altLang="en-US" dirty="0"/>
              <a:t>on </a:t>
            </a:r>
            <a:r>
              <a:rPr lang="en-US" altLang="en-US" dirty="0" smtClean="0"/>
              <a:t>a scalar variable or arrays (elemental)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MPI_Reduce</a:t>
            </a:r>
            <a:endParaRPr lang="en-US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67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ierr</a:t>
            </a:r>
            <a:r>
              <a:rPr lang="en-US" altLang="en-US" sz="2400" dirty="0" smtClean="0">
                <a:latin typeface="Courier New" pitchFamily="49" charset="0"/>
              </a:rPr>
              <a:t>=</a:t>
            </a:r>
            <a:r>
              <a:rPr lang="en-US" altLang="en-US" sz="2400" dirty="0" err="1" smtClean="0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(&amp;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 smtClean="0">
                <a:latin typeface="Courier New" pitchFamily="49" charset="0"/>
              </a:rPr>
              <a:t>[0], &amp;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 smtClean="0">
                <a:latin typeface="Courier New" pitchFamily="49" charset="0"/>
              </a:rPr>
              <a:t>[0],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/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operator, 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24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call </a:t>
            </a:r>
            <a:r>
              <a:rPr lang="en-US" altLang="en-US" sz="2400" dirty="0" err="1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 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0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operator,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1800" dirty="0" smtClean="0">
                <a:latin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</a:rPr>
              <a:t>ierr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like </a:t>
            </a:r>
            <a:r>
              <a:rPr lang="en-US" altLang="en-US" dirty="0" err="1"/>
              <a:t>MPI_Bcast</a:t>
            </a:r>
            <a:r>
              <a:rPr lang="en-US" altLang="en-US" dirty="0"/>
              <a:t>, a root is specified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operation is a type of mathematical operation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Applies the operator to each element globally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send and receive buffers are the same </a:t>
            </a:r>
            <a:r>
              <a:rPr lang="en-US" altLang="en-US" dirty="0" smtClean="0"/>
              <a:t>size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MPI_Op_create</a:t>
            </a:r>
            <a:r>
              <a:rPr lang="en-US" altLang="en-US" dirty="0" smtClean="0"/>
              <a:t> for user-defined operation.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for MPI_Reduce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587179" y="1447800"/>
            <a:ext cx="656622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0" dirty="0" smtClean="0">
                <a:solidFill>
                  <a:schemeClr val="hlink"/>
                </a:solidFill>
              </a:rPr>
              <a:t>MPI_PROD</a:t>
            </a:r>
            <a:r>
              <a:rPr lang="en-US" altLang="en-US" sz="2400" b="0" dirty="0">
                <a:solidFill>
                  <a:schemeClr val="hlink"/>
                </a:solidFill>
              </a:rPr>
              <a:t>		Product</a:t>
            </a:r>
          </a:p>
          <a:p>
            <a:r>
              <a:rPr lang="en-US" altLang="en-US" sz="2400" b="0" dirty="0" smtClean="0">
                <a:solidFill>
                  <a:schemeClr val="hlink"/>
                </a:solidFill>
              </a:rPr>
              <a:t>MPI_SUM</a:t>
            </a:r>
            <a:r>
              <a:rPr lang="en-US" altLang="en-US" sz="2400" b="0" dirty="0">
                <a:solidFill>
                  <a:schemeClr val="hlink"/>
                </a:solidFill>
              </a:rPr>
              <a:t>		Sum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exclusive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exclusive or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 smtClean="0">
                <a:solidFill>
                  <a:schemeClr val="hlink"/>
                </a:solidFill>
              </a:rPr>
              <a:t>Minimum</a:t>
            </a:r>
            <a:endParaRPr lang="en-US" altLang="en-US" sz="2400" dirty="0">
              <a:solidFill>
                <a:schemeClr val="hlink"/>
              </a:solidFill>
            </a:endParaRP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 value and location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Minimum value and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3239</Words>
  <Application>Microsoft Office PowerPoint</Application>
  <PresentationFormat>On-screen Show (4:3)</PresentationFormat>
  <Paragraphs>855</Paragraphs>
  <Slides>48</Slides>
  <Notes>48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Parallel Computing for Science &amp; Engineering  3/8/2012</vt:lpstr>
      <vt:lpstr>MPI Collective Communications</vt:lpstr>
      <vt:lpstr>MPI Collective Communications</vt:lpstr>
      <vt:lpstr>PowerPoint Presentation</vt:lpstr>
      <vt:lpstr>Collective Communication:  Summary</vt:lpstr>
      <vt:lpstr>Broadcast Operation: MPI_Bcast</vt:lpstr>
      <vt:lpstr>Reduction Operations</vt:lpstr>
      <vt:lpstr>MPI_Reduce</vt:lpstr>
      <vt:lpstr>Operations for MPI_Reduce</vt:lpstr>
      <vt:lpstr>Dot Product of Two Vectors</vt:lpstr>
      <vt:lpstr>Dot Product of Two Vectors</vt:lpstr>
      <vt:lpstr>Scatter Operation using MPI_Scatter</vt:lpstr>
      <vt:lpstr>Scatter Operation using MPI_Scatter</vt:lpstr>
      <vt:lpstr>MPI_Scatter Syntax</vt:lpstr>
      <vt:lpstr>Global Sum Example with MPI_Reduce and MPI_Scatter</vt:lpstr>
      <vt:lpstr>MPI_Reduce Example</vt:lpstr>
      <vt:lpstr>MPI_Reduce Example</vt:lpstr>
      <vt:lpstr>MPI_Reduce Example</vt:lpstr>
      <vt:lpstr>MPI_Reduce Example</vt:lpstr>
      <vt:lpstr>MPI_Reduce Example</vt:lpstr>
      <vt:lpstr>MPI_Reduce Example</vt:lpstr>
      <vt:lpstr>Gather Operation using MPI_Gather</vt:lpstr>
      <vt:lpstr>Gather Operation using MPI_Gather</vt:lpstr>
      <vt:lpstr>PowerPoint Presentation</vt:lpstr>
      <vt:lpstr>MPI_Gather</vt:lpstr>
      <vt:lpstr>PowerPoint Presentation</vt:lpstr>
      <vt:lpstr>PowerPoint Presentation</vt:lpstr>
      <vt:lpstr>PowerPoint Presentation</vt:lpstr>
      <vt:lpstr>Scatter  Work Gather</vt:lpstr>
      <vt:lpstr>PowerPoint Presentation</vt:lpstr>
      <vt:lpstr>PowerPoint Presentation</vt:lpstr>
      <vt:lpstr>MPI_Allgather and MPI_Allreduce</vt:lpstr>
      <vt:lpstr>MPI_Allgather</vt:lpstr>
      <vt:lpstr>MPI_Allreduce</vt:lpstr>
      <vt:lpstr>Global Sum with MPI_Reduce 2d array spread across processors</vt:lpstr>
      <vt:lpstr>Global Sum with MPI_Allreduce  2d array spread across processors</vt:lpstr>
      <vt:lpstr>All to All communication with MPI_Alltoall</vt:lpstr>
      <vt:lpstr>PowerPoint Presentation</vt:lpstr>
      <vt:lpstr>The variable or  “V” operators</vt:lpstr>
      <vt:lpstr>MPI_Gatherv</vt:lpstr>
      <vt:lpstr>MPI_Gatherv</vt:lpstr>
      <vt:lpstr> </vt:lpstr>
      <vt:lpstr>MPI_Gatherv  C code</vt:lpstr>
      <vt:lpstr>MPI_Gatherv C code</vt:lpstr>
      <vt:lpstr>MPI_Gatherv Fortran code</vt:lpstr>
      <vt:lpstr>MPI_Gatherv Fortran code</vt:lpstr>
      <vt:lpstr>MPI_Alltoallv</vt:lpstr>
      <vt:lpstr>MPI_Alltoallv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Windows User</cp:lastModifiedBy>
  <cp:revision>185</cp:revision>
  <cp:lastPrinted>2012-03-27T14:33:48Z</cp:lastPrinted>
  <dcterms:created xsi:type="dcterms:W3CDTF">2009-01-28T21:14:34Z</dcterms:created>
  <dcterms:modified xsi:type="dcterms:W3CDTF">2012-03-29T14:50:30Z</dcterms:modified>
</cp:coreProperties>
</file>