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1" r:id="rId2"/>
    <p:sldId id="259" r:id="rId3"/>
    <p:sldId id="301" r:id="rId4"/>
    <p:sldId id="302" r:id="rId5"/>
    <p:sldId id="260" r:id="rId6"/>
    <p:sldId id="262" r:id="rId7"/>
    <p:sldId id="266" r:id="rId8"/>
    <p:sldId id="267" r:id="rId9"/>
    <p:sldId id="268" r:id="rId10"/>
    <p:sldId id="269" r:id="rId11"/>
    <p:sldId id="303" r:id="rId12"/>
    <p:sldId id="270" r:id="rId13"/>
    <p:sldId id="271" r:id="rId14"/>
    <p:sldId id="272" r:id="rId15"/>
    <p:sldId id="312" r:id="rId16"/>
    <p:sldId id="314" r:id="rId17"/>
    <p:sldId id="315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41" autoAdjust="0"/>
    <p:restoredTop sz="95092" autoAdjust="0"/>
  </p:normalViewPr>
  <p:slideViewPr>
    <p:cSldViewPr>
      <p:cViewPr varScale="1">
        <p:scale>
          <a:sx n="116" d="100"/>
          <a:sy n="116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6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8075-8A3A-477A-8A27-73DFDA3C193B}" type="datetimeFigureOut">
              <a:rPr lang="en-US" smtClean="0"/>
              <a:pPr/>
              <a:t>2/21/13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3C-4AD3-4BA9-98D6-7FAAD3E76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3BF2BA9-4519-4406-BDB9-3049186EFFAE}" type="datetimeFigureOut">
              <a:rPr lang="en-US" smtClean="0"/>
              <a:pPr/>
              <a:t>2/21/13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8DC2D-9EE9-4472-B36A-716FC3830E4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3DF58-994D-437D-AE65-23EDC35AE2C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900BB-BE88-4CE7-BE7D-FC66D10EE4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75E64-6F4D-4825-AA93-7A982A9FEF4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41939-23A5-40D1-B4FD-78AC9663D69B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266" algn="l"/>
                <a:tab pos="1828532" algn="l"/>
                <a:tab pos="2742798" algn="l"/>
                <a:tab pos="3657064" algn="l"/>
                <a:tab pos="4571330" algn="l"/>
                <a:tab pos="5485596" algn="l"/>
                <a:tab pos="6399862" algn="l"/>
                <a:tab pos="7314128" algn="l"/>
                <a:tab pos="8228394" algn="l"/>
                <a:tab pos="9142660" algn="l"/>
                <a:tab pos="10056926" algn="l"/>
              </a:tabLst>
            </a:pPr>
            <a:fld id="{96AF78A2-EEED-46A5-9155-1979C1F22F04}" type="slidenum">
              <a:rPr lang="en-US"/>
              <a:pPr>
                <a:tabLst>
                  <a:tab pos="0" algn="l"/>
                  <a:tab pos="914266" algn="l"/>
                  <a:tab pos="1828532" algn="l"/>
                  <a:tab pos="2742798" algn="l"/>
                  <a:tab pos="3657064" algn="l"/>
                  <a:tab pos="4571330" algn="l"/>
                  <a:tab pos="5485596" algn="l"/>
                  <a:tab pos="6399862" algn="l"/>
                  <a:tab pos="7314128" algn="l"/>
                  <a:tab pos="8228394" algn="l"/>
                  <a:tab pos="9142660" algn="l"/>
                  <a:tab pos="10056926" algn="l"/>
                </a:tabLst>
              </a:pPr>
              <a:t>4</a:t>
            </a:fld>
            <a:endParaRPr lang="en-US" dirty="0"/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endParaRPr lang="en-US"/>
          </a:p>
        </p:txBody>
      </p:sp>
      <p:sp>
        <p:nvSpPr>
          <p:cNvPr id="1228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5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06406-5A30-4A11-B3D0-6E1522AC0C4E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6AE14-6E95-420E-B3D9-78AE628B74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70780-F552-44FB-9E7A-8466CAB3925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</a:t>
            </a:r>
            <a:r>
              <a:rPr lang="en-US" baseline="0" dirty="0" smtClean="0"/>
              <a:t>, though, that order can make a difference.  (.05 + 1.0) + (.05+2.0) = 2.0 for two digit accuracy 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(0.05+0.05) + (1 + 2) = 3.1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79E8-47A4-40AD-901C-0A83C31CD9D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E073F-F6CF-4B4A-83A7-C9F3FC9A3C1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MAXLOC   uses pairs  (MPI_2Real) or</a:t>
            </a:r>
            <a:r>
              <a:rPr lang="en-US" baseline="0" dirty="0" smtClean="0"/>
              <a:t> usually MPI_DOUBLE_INT  pg 167 good example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collectives 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a[N], b[N];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=0;i&lt;N;++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)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+=a[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]*b[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];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>
                <a:latin typeface="Courier New" pitchFamily="49" charset="0"/>
              </a:rPr>
              <a:t>,&amp;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>
                <a:latin typeface="Courier New" pitchFamily="49" charset="0"/>
              </a:rPr>
              <a:t>,1</a:t>
            </a:r>
            <a:r>
              <a:rPr lang="en-US" sz="2400" dirty="0" smtClean="0">
                <a:latin typeface="Courier New" pitchFamily="49" charset="0"/>
              </a:rPr>
              <a:t>, MPI_DOUBLE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</a:rPr>
              <a:t>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90678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a(N), b(N);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</a:rPr>
              <a:t>dot_product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a,b</a:t>
            </a:r>
            <a:r>
              <a:rPr lang="en-US" sz="2400" dirty="0" smtClean="0">
                <a:latin typeface="Courier New" pitchFamily="49" charset="0"/>
              </a:rPr>
              <a:t>);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 smtClean="0">
                <a:latin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,1, MPI_REAL8 &amp;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1800" dirty="0" err="1" smtClean="0">
                <a:latin typeface="Courier New" pitchFamily="49" charset="0"/>
              </a:rPr>
              <a:t>,ierr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Similar to Broadcast but sends a section of an array to each processor</a:t>
            </a:r>
          </a:p>
          <a:p>
            <a:endParaRPr lang="en-US" altLang="en-US" dirty="0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S(0)	S(1)	S(2) 	…	S(N-1)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990600" y="4618038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990600" y="2438400"/>
            <a:ext cx="6934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 dirty="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 dirty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 element to each task:</a:t>
            </a:r>
          </a:p>
          <a:p>
            <a:endParaRPr lang="en-US" altLang="en-US" sz="2000" b="0" dirty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	R	R 	…	R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2-elements per processor</a:t>
            </a:r>
          </a:p>
          <a:p>
            <a:endParaRPr lang="en-US" altLang="en-US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S(0)S(1)	S(2)S(3)	S(4)S(5) …	S(N-2)(S(N-1)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914400" y="4449763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6553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8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>
            <a:off x="78105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R(0)	R(1)	R(1) 	…	R(1)</a:t>
            </a:r>
          </a:p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R(1)	R(2)	R(2)	…	R(2)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3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4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5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6" name="AutoShape 16"/>
          <p:cNvSpPr>
            <a:spLocks/>
          </p:cNvSpPr>
          <p:nvPr/>
        </p:nvSpPr>
        <p:spPr bwMode="auto">
          <a:xfrm rot="-5400000">
            <a:off x="7734300" y="2705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8" name="Rectangle 18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MPI_Scatter Syntax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4267200"/>
          </a:xfrm>
        </p:spPr>
        <p:txBody>
          <a:bodyPr/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MPI_Scatter</a:t>
            </a:r>
            <a:r>
              <a:rPr lang="en-US" altLang="en-US" sz="2000" dirty="0"/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 call </a:t>
            </a:r>
            <a:r>
              <a:rPr lang="en-US" altLang="en-US" sz="2000" dirty="0" err="1"/>
              <a:t>MPI_Scatter</a:t>
            </a:r>
            <a:r>
              <a:rPr lang="en-US" altLang="en-US" sz="2000" dirty="0" smtClean="0"/>
              <a:t>(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comm,ierr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array of size 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= # of ranks)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to each processor</a:t>
            </a:r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 = number of element(s) obtained from the root processor </a:t>
            </a:r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 = element(s) obtained from the root processor (</a:t>
            </a:r>
            <a:r>
              <a:rPr lang="en-US" altLang="en-US" sz="1800" dirty="0" err="1"/>
              <a:t>rcnt</a:t>
            </a:r>
            <a:r>
              <a:rPr lang="en-US" altLang="en-US" sz="1800" dirty="0"/>
              <a:t> in size)</a:t>
            </a:r>
          </a:p>
          <a:p>
            <a:pPr lvl="1"/>
            <a:endParaRPr lang="en-US" altLang="en-US" sz="1800" dirty="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676400" y="5486400"/>
            <a:ext cx="6040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MPI_Scatter</a:t>
            </a:r>
            <a:r>
              <a:rPr lang="en-US" altLang="en-US" sz="2000" b="0" dirty="0"/>
              <a:t>(  </a:t>
            </a:r>
            <a:r>
              <a:rPr lang="en-US" altLang="en-US" sz="2000" dirty="0">
                <a:solidFill>
                  <a:srgbClr val="0070C0"/>
                </a:solidFill>
              </a:rPr>
              <a:t>S, 1,</a:t>
            </a:r>
            <a:r>
              <a:rPr lang="en-US" altLang="en-US" sz="2000" b="0" dirty="0">
                <a:solidFill>
                  <a:srgbClr val="0070C0"/>
                </a:solidFill>
              </a:rPr>
              <a:t>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dirty="0">
                <a:solidFill>
                  <a:srgbClr val="00B050"/>
                </a:solidFill>
              </a:rPr>
              <a:t>R, 1</a:t>
            </a:r>
            <a:r>
              <a:rPr lang="en-US" altLang="en-US" sz="2000" dirty="0"/>
              <a:t>,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01274" y="5791200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Array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5082" y="5791200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Scalar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do a broadcast?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r>
              <a:rPr lang="en-US" dirty="0" smtClean="0"/>
              <a:t>Complexity?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bcast-simpl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00"/>
            <a:ext cx="9144000" cy="12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really to do a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r>
              <a:rPr lang="en-US" dirty="0" smtClean="0"/>
              <a:t>Complexity?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bcast-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19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1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Involves a group of processes.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Basic </a:t>
            </a:r>
            <a:r>
              <a:rPr lang="en-US" sz="2800" dirty="0"/>
              <a:t>Routines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Broadcast</a:t>
            </a:r>
            <a:r>
              <a:rPr lang="en-US" sz="2400" dirty="0" smtClean="0"/>
              <a:t>—	   </a:t>
            </a:r>
            <a:r>
              <a:rPr lang="en-US" sz="2400" dirty="0" err="1" smtClean="0">
                <a:latin typeface="Courier New" pitchFamily="49" charset="0"/>
              </a:rPr>
              <a:t>MPI_Bcast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Reduce</a:t>
            </a:r>
            <a:r>
              <a:rPr lang="en-US" sz="2400" dirty="0" smtClean="0"/>
              <a:t>—		   </a:t>
            </a: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Gather/Scatter—     </a:t>
            </a:r>
            <a:r>
              <a:rPr lang="en-US" sz="2400" dirty="0" err="1" smtClean="0">
                <a:latin typeface="Courier New" pitchFamily="49" charset="0"/>
              </a:rPr>
              <a:t>MPI_Gather</a:t>
            </a:r>
            <a:r>
              <a:rPr lang="en-US" sz="2400" dirty="0">
                <a:latin typeface="Courier New" pitchFamily="49" charset="0"/>
              </a:rPr>
              <a:t>()/</a:t>
            </a:r>
            <a:r>
              <a:rPr lang="en-US" sz="2400" dirty="0" err="1">
                <a:latin typeface="Courier New" pitchFamily="49" charset="0"/>
              </a:rPr>
              <a:t>MPI_Scatter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“All” </a:t>
            </a:r>
            <a:r>
              <a:rPr lang="en-US" sz="2800" dirty="0" smtClean="0"/>
              <a:t>versions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MPI_Allreduce</a:t>
            </a:r>
            <a:r>
              <a:rPr lang="en-US" sz="2400" dirty="0" smtClean="0">
                <a:latin typeface="Courier New" pitchFamily="49" charset="0"/>
              </a:rPr>
              <a:t>()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MPI_Allgather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MPI_Alltoall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Others</a:t>
            </a:r>
            <a:endParaRPr 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MPI_Barrier</a:t>
            </a:r>
            <a:r>
              <a:rPr lang="en-US" sz="2400" dirty="0" smtClean="0">
                <a:latin typeface="Courier New" pitchFamily="49" charset="0"/>
              </a:rPr>
              <a:t> ...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048000" y="219075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before</a:t>
            </a:r>
          </a:p>
        </p:txBody>
      </p:sp>
      <p:sp>
        <p:nvSpPr>
          <p:cNvPr id="264333" name="Text Box 141"/>
          <p:cNvSpPr txBox="1">
            <a:spLocks noChangeArrowheads="1"/>
          </p:cNvSpPr>
          <p:nvPr/>
        </p:nvSpPr>
        <p:spPr bwMode="auto">
          <a:xfrm>
            <a:off x="7239000" y="219075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after</a:t>
            </a:r>
          </a:p>
        </p:txBody>
      </p:sp>
      <p:sp>
        <p:nvSpPr>
          <p:cNvPr id="264334" name="Line 142"/>
          <p:cNvSpPr>
            <a:spLocks noChangeShapeType="1"/>
          </p:cNvSpPr>
          <p:nvPr/>
        </p:nvSpPr>
        <p:spPr bwMode="auto">
          <a:xfrm>
            <a:off x="990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5" name="Line 143"/>
          <p:cNvSpPr>
            <a:spLocks noChangeShapeType="1"/>
          </p:cNvSpPr>
          <p:nvPr/>
        </p:nvSpPr>
        <p:spPr bwMode="auto">
          <a:xfrm>
            <a:off x="990600" y="3733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6" name="Text Box 144"/>
          <p:cNvSpPr txBox="1">
            <a:spLocks noChangeArrowheads="1"/>
          </p:cNvSpPr>
          <p:nvPr/>
        </p:nvSpPr>
        <p:spPr bwMode="auto">
          <a:xfrm>
            <a:off x="250974" y="3962400"/>
            <a:ext cx="7396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task or</a:t>
            </a:r>
          </a:p>
          <a:p>
            <a:r>
              <a:rPr lang="en-US" sz="1400" dirty="0" smtClean="0">
                <a:solidFill>
                  <a:srgbClr val="000066"/>
                </a:solidFill>
              </a:rPr>
              <a:t>process</a:t>
            </a:r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64337" name="Text Box 145"/>
          <p:cNvSpPr txBox="1">
            <a:spLocks noChangeArrowheads="1"/>
          </p:cNvSpPr>
          <p:nvPr/>
        </p:nvSpPr>
        <p:spPr bwMode="auto">
          <a:xfrm>
            <a:off x="795338" y="2971800"/>
            <a:ext cx="14144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“send” array</a:t>
            </a:r>
          </a:p>
          <a:p>
            <a:r>
              <a:rPr lang="en-US" sz="1400" dirty="0">
                <a:solidFill>
                  <a:srgbClr val="000066"/>
                </a:solidFill>
              </a:rPr>
              <a:t>element or</a:t>
            </a:r>
          </a:p>
          <a:p>
            <a:r>
              <a:rPr lang="en-US" sz="1400" dirty="0">
                <a:solidFill>
                  <a:srgbClr val="000066"/>
                </a:solidFill>
              </a:rPr>
              <a:t>single variable</a:t>
            </a:r>
          </a:p>
        </p:txBody>
      </p:sp>
      <p:sp>
        <p:nvSpPr>
          <p:cNvPr id="264339" name="Rectangle 147"/>
          <p:cNvSpPr>
            <a:spLocks noChangeArrowheads="1"/>
          </p:cNvSpPr>
          <p:nvPr/>
        </p:nvSpPr>
        <p:spPr bwMode="auto">
          <a:xfrm>
            <a:off x="457200" y="2438400"/>
            <a:ext cx="990600" cy="381000"/>
          </a:xfrm>
          <a:prstGeom prst="rect">
            <a:avLst/>
          </a:prstGeom>
          <a:noFill/>
          <a:ln w="25400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4340" name="Text Box 148"/>
          <p:cNvSpPr txBox="1">
            <a:spLocks noChangeArrowheads="1"/>
          </p:cNvSpPr>
          <p:nvPr/>
        </p:nvSpPr>
        <p:spPr bwMode="auto">
          <a:xfrm>
            <a:off x="441325" y="24749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Root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2514600" y="1981200"/>
            <a:ext cx="6102350" cy="1295400"/>
            <a:chOff x="1580" y="3024"/>
            <a:chExt cx="3844" cy="816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580" y="3045"/>
              <a:ext cx="244" cy="788"/>
              <a:chOff x="3408" y="480"/>
              <a:chExt cx="244" cy="788"/>
            </a:xfrm>
          </p:grpSpPr>
          <p:sp>
            <p:nvSpPr>
              <p:cNvPr id="264218" name="Rectangle 2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19" name="Rectangle 2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20" name="Rectangle 2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21" name="Rectangle 2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1824" y="3093"/>
              <a:ext cx="1008" cy="720"/>
              <a:chOff x="720" y="528"/>
              <a:chExt cx="1008" cy="720"/>
            </a:xfrm>
          </p:grpSpPr>
          <p:sp>
            <p:nvSpPr>
              <p:cNvPr id="264256" name="Rectangle 6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57" name="Line 6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8" name="Line 6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9" name="Line 6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0" name="Line 6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1" name="Line 6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2" name="Line 7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64" name="Rectangle 72"/>
            <p:cNvSpPr>
              <a:spLocks noChangeArrowheads="1"/>
            </p:cNvSpPr>
            <p:nvPr/>
          </p:nvSpPr>
          <p:spPr bwMode="auto">
            <a:xfrm>
              <a:off x="4416" y="3093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265" name="Line 73"/>
            <p:cNvSpPr>
              <a:spLocks noChangeShapeType="1"/>
            </p:cNvSpPr>
            <p:nvPr/>
          </p:nvSpPr>
          <p:spPr bwMode="auto">
            <a:xfrm>
              <a:off x="4416" y="3429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6" name="Line 74"/>
            <p:cNvSpPr>
              <a:spLocks noChangeShapeType="1"/>
            </p:cNvSpPr>
            <p:nvPr/>
          </p:nvSpPr>
          <p:spPr bwMode="auto">
            <a:xfrm>
              <a:off x="4416" y="3237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7" name="Line 75"/>
            <p:cNvSpPr>
              <a:spLocks noChangeShapeType="1"/>
            </p:cNvSpPr>
            <p:nvPr/>
          </p:nvSpPr>
          <p:spPr bwMode="auto">
            <a:xfrm>
              <a:off x="4416" y="362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1" name="Text Box 79"/>
            <p:cNvSpPr txBox="1">
              <a:spLocks noChangeArrowheads="1"/>
            </p:cNvSpPr>
            <p:nvPr/>
          </p:nvSpPr>
          <p:spPr bwMode="auto">
            <a:xfrm>
              <a:off x="1824" y="3045"/>
              <a:ext cx="288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72" name="Text Box 80"/>
            <p:cNvSpPr txBox="1">
              <a:spLocks noChangeArrowheads="1"/>
            </p:cNvSpPr>
            <p:nvPr/>
          </p:nvSpPr>
          <p:spPr bwMode="auto">
            <a:xfrm>
              <a:off x="4378" y="3045"/>
              <a:ext cx="10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B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C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D</a:t>
              </a:r>
            </a:p>
          </p:txBody>
        </p:sp>
        <p:sp>
          <p:nvSpPr>
            <p:cNvPr id="264276" name="Line 84"/>
            <p:cNvSpPr>
              <a:spLocks noChangeShapeType="1"/>
            </p:cNvSpPr>
            <p:nvPr/>
          </p:nvSpPr>
          <p:spPr bwMode="auto">
            <a:xfrm>
              <a:off x="3024" y="352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7" name="Rectangle 85"/>
            <p:cNvSpPr>
              <a:spLocks noChangeArrowheads="1"/>
            </p:cNvSpPr>
            <p:nvPr/>
          </p:nvSpPr>
          <p:spPr bwMode="auto">
            <a:xfrm>
              <a:off x="3168" y="3189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reduce</a:t>
              </a:r>
            </a:p>
          </p:txBody>
        </p:sp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4176" y="3045"/>
              <a:ext cx="244" cy="788"/>
              <a:chOff x="3408" y="480"/>
              <a:chExt cx="244" cy="788"/>
            </a:xfrm>
          </p:grpSpPr>
          <p:sp>
            <p:nvSpPr>
              <p:cNvPr id="264289" name="Rectangle 9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0" name="Rectangle 9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1" name="Rectangle 9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2" name="Rectangle 10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3" name="Rectangle 151"/>
            <p:cNvSpPr>
              <a:spLocks noChangeArrowheads="1"/>
            </p:cNvSpPr>
            <p:nvPr/>
          </p:nvSpPr>
          <p:spPr bwMode="auto">
            <a:xfrm>
              <a:off x="1584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4" name="Rectangle 152"/>
            <p:cNvSpPr>
              <a:spLocks noChangeArrowheads="1"/>
            </p:cNvSpPr>
            <p:nvPr/>
          </p:nvSpPr>
          <p:spPr bwMode="auto">
            <a:xfrm>
              <a:off x="4192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2514600" y="3352800"/>
            <a:ext cx="6096000" cy="1293813"/>
            <a:chOff x="1584" y="2181"/>
            <a:chExt cx="3840" cy="815"/>
          </a:xfrm>
        </p:grpSpPr>
        <p:sp>
          <p:nvSpPr>
            <p:cNvPr id="264253" name="Line 61"/>
            <p:cNvSpPr>
              <a:spLocks noChangeShapeType="1"/>
            </p:cNvSpPr>
            <p:nvPr/>
          </p:nvSpPr>
          <p:spPr bwMode="auto">
            <a:xfrm flipH="1">
              <a:off x="3120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54" name="Rectangle 62"/>
            <p:cNvSpPr>
              <a:spLocks noChangeArrowheads="1"/>
            </p:cNvSpPr>
            <p:nvPr/>
          </p:nvSpPr>
          <p:spPr bwMode="auto">
            <a:xfrm>
              <a:off x="3216" y="2400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gather</a:t>
              </a:r>
            </a:p>
          </p:txBody>
        </p:sp>
        <p:grpSp>
          <p:nvGrpSpPr>
            <p:cNvPr id="7" name="Group 106"/>
            <p:cNvGrpSpPr>
              <a:grpSpLocks/>
            </p:cNvGrpSpPr>
            <p:nvPr/>
          </p:nvGrpSpPr>
          <p:grpSpPr bwMode="auto">
            <a:xfrm>
              <a:off x="1824" y="2236"/>
              <a:ext cx="1008" cy="720"/>
              <a:chOff x="720" y="528"/>
              <a:chExt cx="1008" cy="720"/>
            </a:xfrm>
          </p:grpSpPr>
          <p:sp>
            <p:nvSpPr>
              <p:cNvPr id="264299" name="Rectangle 107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00" name="Line 108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1" name="Line 109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2" name="Line 110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3" name="Line 111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4" name="Line 112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5" name="Line 113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06" name="Rectangle 114"/>
            <p:cNvSpPr>
              <a:spLocks noChangeArrowheads="1"/>
            </p:cNvSpPr>
            <p:nvPr/>
          </p:nvSpPr>
          <p:spPr bwMode="auto">
            <a:xfrm>
              <a:off x="1872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07" name="Rectangle 115"/>
            <p:cNvSpPr>
              <a:spLocks noChangeArrowheads="1"/>
            </p:cNvSpPr>
            <p:nvPr/>
          </p:nvSpPr>
          <p:spPr bwMode="auto">
            <a:xfrm>
              <a:off x="1872" y="23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08" name="Rectangle 116"/>
            <p:cNvSpPr>
              <a:spLocks noChangeArrowheads="1"/>
            </p:cNvSpPr>
            <p:nvPr/>
          </p:nvSpPr>
          <p:spPr bwMode="auto">
            <a:xfrm>
              <a:off x="1872" y="257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09" name="Rectangle 117"/>
            <p:cNvSpPr>
              <a:spLocks noChangeArrowheads="1"/>
            </p:cNvSpPr>
            <p:nvPr/>
          </p:nvSpPr>
          <p:spPr bwMode="auto">
            <a:xfrm>
              <a:off x="1872" y="276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8" name="Group 118"/>
            <p:cNvGrpSpPr>
              <a:grpSpLocks/>
            </p:cNvGrpSpPr>
            <p:nvPr/>
          </p:nvGrpSpPr>
          <p:grpSpPr bwMode="auto">
            <a:xfrm>
              <a:off x="1584" y="2208"/>
              <a:ext cx="244" cy="788"/>
              <a:chOff x="3408" y="480"/>
              <a:chExt cx="244" cy="788"/>
            </a:xfrm>
          </p:grpSpPr>
          <p:sp>
            <p:nvSpPr>
              <p:cNvPr id="264311" name="Rectangle 119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12" name="Rectangle 120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13" name="Rectangle 121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14" name="Rectangle 122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9" name="Group 123"/>
            <p:cNvGrpSpPr>
              <a:grpSpLocks/>
            </p:cNvGrpSpPr>
            <p:nvPr/>
          </p:nvGrpSpPr>
          <p:grpSpPr bwMode="auto">
            <a:xfrm>
              <a:off x="4416" y="2236"/>
              <a:ext cx="1008" cy="720"/>
              <a:chOff x="720" y="528"/>
              <a:chExt cx="1008" cy="720"/>
            </a:xfrm>
          </p:grpSpPr>
          <p:sp>
            <p:nvSpPr>
              <p:cNvPr id="264316" name="Rectangle 12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17" name="Line 12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8" name="Line 12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9" name="Line 12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0" name="Line 12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1" name="Line 12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2" name="Line 13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23" name="Rectangle 131"/>
            <p:cNvSpPr>
              <a:spLocks noChangeArrowheads="1"/>
            </p:cNvSpPr>
            <p:nvPr/>
          </p:nvSpPr>
          <p:spPr bwMode="auto">
            <a:xfrm>
              <a:off x="4416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24" name="Rectangle 132"/>
            <p:cNvSpPr>
              <a:spLocks noChangeArrowheads="1"/>
            </p:cNvSpPr>
            <p:nvPr/>
          </p:nvSpPr>
          <p:spPr bwMode="auto">
            <a:xfrm>
              <a:off x="4704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25" name="Rectangle 133"/>
            <p:cNvSpPr>
              <a:spLocks noChangeArrowheads="1"/>
            </p:cNvSpPr>
            <p:nvPr/>
          </p:nvSpPr>
          <p:spPr bwMode="auto">
            <a:xfrm>
              <a:off x="4896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26" name="Rectangle 134"/>
            <p:cNvSpPr>
              <a:spLocks noChangeArrowheads="1"/>
            </p:cNvSpPr>
            <p:nvPr/>
          </p:nvSpPr>
          <p:spPr bwMode="auto">
            <a:xfrm>
              <a:off x="5184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0" name="Group 135"/>
            <p:cNvGrpSpPr>
              <a:grpSpLocks/>
            </p:cNvGrpSpPr>
            <p:nvPr/>
          </p:nvGrpSpPr>
          <p:grpSpPr bwMode="auto">
            <a:xfrm>
              <a:off x="4176" y="2188"/>
              <a:ext cx="244" cy="788"/>
              <a:chOff x="3408" y="480"/>
              <a:chExt cx="244" cy="788"/>
            </a:xfrm>
          </p:grpSpPr>
          <p:sp>
            <p:nvSpPr>
              <p:cNvPr id="264328" name="Rectangle 13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29" name="Rectangle 13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30" name="Rectangle 13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31" name="Rectangle 13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2" name="Rectangle 150"/>
            <p:cNvSpPr>
              <a:spLocks noChangeArrowheads="1"/>
            </p:cNvSpPr>
            <p:nvPr/>
          </p:nvSpPr>
          <p:spPr bwMode="auto">
            <a:xfrm>
              <a:off x="1584" y="220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5" name="Rectangle 153"/>
            <p:cNvSpPr>
              <a:spLocks noChangeArrowheads="1"/>
            </p:cNvSpPr>
            <p:nvPr/>
          </p:nvSpPr>
          <p:spPr bwMode="auto">
            <a:xfrm>
              <a:off x="4185" y="2181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158"/>
          <p:cNvGrpSpPr>
            <a:grpSpLocks/>
          </p:cNvGrpSpPr>
          <p:nvPr/>
        </p:nvGrpSpPr>
        <p:grpSpPr bwMode="auto">
          <a:xfrm>
            <a:off x="2514600" y="4648200"/>
            <a:ext cx="6096000" cy="1327150"/>
            <a:chOff x="1584" y="1296"/>
            <a:chExt cx="3840" cy="836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1824" y="1392"/>
              <a:ext cx="1008" cy="720"/>
              <a:chOff x="720" y="528"/>
              <a:chExt cx="1008" cy="720"/>
            </a:xfrm>
          </p:grpSpPr>
          <p:sp>
            <p:nvSpPr>
              <p:cNvPr id="264228" name="Rectangle 36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29" name="Line 37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0" name="Line 38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1" name="Line 39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2" name="Line 40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3" name="Line 41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4" name="Line 42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416" y="1344"/>
              <a:ext cx="1008" cy="720"/>
              <a:chOff x="720" y="528"/>
              <a:chExt cx="1008" cy="720"/>
            </a:xfrm>
          </p:grpSpPr>
          <p:sp>
            <p:nvSpPr>
              <p:cNvPr id="264236" name="Rectangle 4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37" name="Line 4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8" name="Line 4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9" name="Line 4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0" name="Line 4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1" name="Line 4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2" name="Line 5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43" name="Line 51"/>
            <p:cNvSpPr>
              <a:spLocks noChangeShapeType="1"/>
            </p:cNvSpPr>
            <p:nvPr/>
          </p:nvSpPr>
          <p:spPr bwMode="auto">
            <a:xfrm>
              <a:off x="3120" y="15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3216" y="1344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scatter</a:t>
              </a:r>
            </a:p>
          </p:txBody>
        </p:sp>
        <p:sp>
          <p:nvSpPr>
            <p:cNvPr id="264245" name="Rectangle 53"/>
            <p:cNvSpPr>
              <a:spLocks noChangeArrowheads="1"/>
            </p:cNvSpPr>
            <p:nvPr/>
          </p:nvSpPr>
          <p:spPr bwMode="auto">
            <a:xfrm>
              <a:off x="1824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46" name="Rectangle 54"/>
            <p:cNvSpPr>
              <a:spLocks noChangeArrowheads="1"/>
            </p:cNvSpPr>
            <p:nvPr/>
          </p:nvSpPr>
          <p:spPr bwMode="auto">
            <a:xfrm>
              <a:off x="2112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47" name="Rectangle 55"/>
            <p:cNvSpPr>
              <a:spLocks noChangeArrowheads="1"/>
            </p:cNvSpPr>
            <p:nvPr/>
          </p:nvSpPr>
          <p:spPr bwMode="auto">
            <a:xfrm>
              <a:off x="2304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48" name="Rectangle 56"/>
            <p:cNvSpPr>
              <a:spLocks noChangeArrowheads="1"/>
            </p:cNvSpPr>
            <p:nvPr/>
          </p:nvSpPr>
          <p:spPr bwMode="auto">
            <a:xfrm>
              <a:off x="2592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49" name="Rectangle 57"/>
            <p:cNvSpPr>
              <a:spLocks noChangeArrowheads="1"/>
            </p:cNvSpPr>
            <p:nvPr/>
          </p:nvSpPr>
          <p:spPr bwMode="auto">
            <a:xfrm>
              <a:off x="4464" y="129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50" name="Rectangle 58"/>
            <p:cNvSpPr>
              <a:spLocks noChangeArrowheads="1"/>
            </p:cNvSpPr>
            <p:nvPr/>
          </p:nvSpPr>
          <p:spPr bwMode="auto">
            <a:xfrm>
              <a:off x="4464" y="14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51" name="Rectangle 59"/>
            <p:cNvSpPr>
              <a:spLocks noChangeArrowheads="1"/>
            </p:cNvSpPr>
            <p:nvPr/>
          </p:nvSpPr>
          <p:spPr bwMode="auto">
            <a:xfrm>
              <a:off x="4464" y="16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52" name="Rectangle 60"/>
            <p:cNvSpPr>
              <a:spLocks noChangeArrowheads="1"/>
            </p:cNvSpPr>
            <p:nvPr/>
          </p:nvSpPr>
          <p:spPr bwMode="auto">
            <a:xfrm>
              <a:off x="4464" y="187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4" name="Group 86"/>
            <p:cNvGrpSpPr>
              <a:grpSpLocks/>
            </p:cNvGrpSpPr>
            <p:nvPr/>
          </p:nvGrpSpPr>
          <p:grpSpPr bwMode="auto">
            <a:xfrm>
              <a:off x="4176" y="1344"/>
              <a:ext cx="244" cy="788"/>
              <a:chOff x="3408" y="480"/>
              <a:chExt cx="244" cy="788"/>
            </a:xfrm>
          </p:grpSpPr>
          <p:sp>
            <p:nvSpPr>
              <p:cNvPr id="264279" name="Rectangle 8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0" name="Rectangle 8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1" name="Rectangle 8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2" name="Rectangle 9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1584" y="1344"/>
              <a:ext cx="244" cy="788"/>
              <a:chOff x="3408" y="480"/>
              <a:chExt cx="244" cy="788"/>
            </a:xfrm>
          </p:grpSpPr>
          <p:sp>
            <p:nvSpPr>
              <p:cNvPr id="264284" name="Rectangle 9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5" name="Rectangle 9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6" name="Rectangle 9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7" name="Rectangle 9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1" name="Rectangle 149"/>
            <p:cNvSpPr>
              <a:spLocks noChangeArrowheads="1"/>
            </p:cNvSpPr>
            <p:nvPr/>
          </p:nvSpPr>
          <p:spPr bwMode="auto">
            <a:xfrm>
              <a:off x="1584" y="134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6" name="Rectangle 154"/>
            <p:cNvSpPr>
              <a:spLocks noChangeArrowheads="1"/>
            </p:cNvSpPr>
            <p:nvPr/>
          </p:nvSpPr>
          <p:spPr bwMode="auto">
            <a:xfrm>
              <a:off x="4178" y="133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6" name="Group 159"/>
          <p:cNvGrpSpPr>
            <a:grpSpLocks/>
          </p:cNvGrpSpPr>
          <p:nvPr/>
        </p:nvGrpSpPr>
        <p:grpSpPr bwMode="auto">
          <a:xfrm>
            <a:off x="2514600" y="676275"/>
            <a:ext cx="6096000" cy="1260475"/>
            <a:chOff x="1584" y="426"/>
            <a:chExt cx="3840" cy="794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824" y="480"/>
              <a:ext cx="1008" cy="720"/>
              <a:chOff x="720" y="528"/>
              <a:chExt cx="1008" cy="720"/>
            </a:xfrm>
          </p:grpSpPr>
          <p:sp>
            <p:nvSpPr>
              <p:cNvPr id="264196" name="Rectangle 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197" name="Line 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8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9" name="Line 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0" name="Line 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1" name="Line 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2" name="Line 1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4416" y="480"/>
              <a:ext cx="1008" cy="720"/>
              <a:chOff x="720" y="528"/>
              <a:chExt cx="1008" cy="720"/>
            </a:xfrm>
          </p:grpSpPr>
          <p:sp>
            <p:nvSpPr>
              <p:cNvPr id="264204" name="Rectangle 12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05" name="Line 13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6" name="Line 14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7" name="Line 15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8" name="Line 16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9" name="Line 17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10" name="Line 18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11" name="Text Box 19"/>
            <p:cNvSpPr txBox="1">
              <a:spLocks noChangeArrowheads="1"/>
            </p:cNvSpPr>
            <p:nvPr/>
          </p:nvSpPr>
          <p:spPr bwMode="auto">
            <a:xfrm>
              <a:off x="1862" y="42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4416" y="4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1584" y="43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264214" name="Rectangle 22"/>
            <p:cNvSpPr>
              <a:spLocks noChangeArrowheads="1"/>
            </p:cNvSpPr>
            <p:nvPr/>
          </p:nvSpPr>
          <p:spPr bwMode="auto">
            <a:xfrm>
              <a:off x="1584" y="62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264215" name="Rectangle 23"/>
            <p:cNvSpPr>
              <a:spLocks noChangeArrowheads="1"/>
            </p:cNvSpPr>
            <p:nvPr/>
          </p:nvSpPr>
          <p:spPr bwMode="auto">
            <a:xfrm>
              <a:off x="1584" y="81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264216" name="Rectangle 24"/>
            <p:cNvSpPr>
              <a:spLocks noChangeArrowheads="1"/>
            </p:cNvSpPr>
            <p:nvPr/>
          </p:nvSpPr>
          <p:spPr bwMode="auto">
            <a:xfrm>
              <a:off x="1584" y="1008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  <p:sp>
          <p:nvSpPr>
            <p:cNvPr id="264222" name="Rectangle 30"/>
            <p:cNvSpPr>
              <a:spLocks noChangeArrowheads="1"/>
            </p:cNvSpPr>
            <p:nvPr/>
          </p:nvSpPr>
          <p:spPr bwMode="auto">
            <a:xfrm>
              <a:off x="4416" y="62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3" name="Rectangle 31"/>
            <p:cNvSpPr>
              <a:spLocks noChangeArrowheads="1"/>
            </p:cNvSpPr>
            <p:nvPr/>
          </p:nvSpPr>
          <p:spPr bwMode="auto">
            <a:xfrm>
              <a:off x="4416" y="81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4" name="Rectangle 32"/>
            <p:cNvSpPr>
              <a:spLocks noChangeArrowheads="1"/>
            </p:cNvSpPr>
            <p:nvPr/>
          </p:nvSpPr>
          <p:spPr bwMode="auto">
            <a:xfrm>
              <a:off x="4416" y="100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5" name="Line 33"/>
            <p:cNvSpPr>
              <a:spLocks noChangeShapeType="1"/>
            </p:cNvSpPr>
            <p:nvPr/>
          </p:nvSpPr>
          <p:spPr bwMode="auto">
            <a:xfrm>
              <a:off x="3072" y="7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26" name="Text Box 34"/>
            <p:cNvSpPr txBox="1">
              <a:spLocks noChangeArrowheads="1"/>
            </p:cNvSpPr>
            <p:nvPr/>
          </p:nvSpPr>
          <p:spPr bwMode="auto">
            <a:xfrm>
              <a:off x="3062" y="507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broadcast</a:t>
              </a:r>
            </a:p>
          </p:txBody>
        </p:sp>
        <p:grpSp>
          <p:nvGrpSpPr>
            <p:cNvPr id="19" name="Group 101"/>
            <p:cNvGrpSpPr>
              <a:grpSpLocks/>
            </p:cNvGrpSpPr>
            <p:nvPr/>
          </p:nvGrpSpPr>
          <p:grpSpPr bwMode="auto">
            <a:xfrm>
              <a:off x="4176" y="432"/>
              <a:ext cx="244" cy="788"/>
              <a:chOff x="3408" y="480"/>
              <a:chExt cx="244" cy="788"/>
            </a:xfrm>
          </p:grpSpPr>
          <p:sp>
            <p:nvSpPr>
              <p:cNvPr id="264294" name="Rectangle 10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5" name="Rectangle 10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6" name="Rectangle 10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7" name="Rectangle 10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38" name="Rectangle 146"/>
            <p:cNvSpPr>
              <a:spLocks noChangeArrowheads="1"/>
            </p:cNvSpPr>
            <p:nvPr/>
          </p:nvSpPr>
          <p:spPr bwMode="auto">
            <a:xfrm>
              <a:off x="1584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7" name="Rectangle 155"/>
            <p:cNvSpPr>
              <a:spLocks noChangeArrowheads="1"/>
            </p:cNvSpPr>
            <p:nvPr/>
          </p:nvSpPr>
          <p:spPr bwMode="auto">
            <a:xfrm>
              <a:off x="4171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590E38-9F92-49BD-BDA9-0E9E21E47ED4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69" y="0"/>
            <a:ext cx="7772331" cy="6218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 rot="16200000">
            <a:off x="-1752598" y="2362200"/>
            <a:ext cx="4953000" cy="1447802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ea typeface="굴림" pitchFamily="-112" charset="-127"/>
              </a:rPr>
              <a:t>Collective Communication: </a:t>
            </a:r>
            <a:br>
              <a:rPr lang="en-US" sz="3200" dirty="0" smtClean="0">
                <a:ea typeface="굴림" pitchFamily="-112" charset="-127"/>
              </a:rPr>
            </a:br>
            <a:r>
              <a:rPr lang="en-US" sz="3200" dirty="0" smtClean="0">
                <a:ea typeface="굴림" pitchFamily="-112" charset="-127"/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process MUST call the routine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calls are blocking</a:t>
            </a:r>
          </a:p>
          <a:p>
            <a:pPr lvl="1"/>
            <a:r>
              <a:rPr lang="en-US" dirty="0" smtClean="0"/>
              <a:t>A task may </a:t>
            </a:r>
            <a:r>
              <a:rPr lang="en-US" dirty="0"/>
              <a:t>return when participation is complete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or may not </a:t>
            </a:r>
            <a:r>
              <a:rPr lang="en-US" dirty="0" smtClean="0"/>
              <a:t>synchronize </a:t>
            </a:r>
            <a:r>
              <a:rPr lang="en-US" sz="2600" dirty="0" smtClean="0"/>
              <a:t>(implementation dependent)</a:t>
            </a:r>
            <a:endParaRPr lang="en-US" dirty="0"/>
          </a:p>
          <a:p>
            <a:r>
              <a:rPr lang="en-US" dirty="0"/>
              <a:t>Must have “matching” arguments</a:t>
            </a:r>
          </a:p>
          <a:p>
            <a:pPr lvl="1"/>
            <a:r>
              <a:rPr lang="en-US" dirty="0"/>
              <a:t>no status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tags</a:t>
            </a:r>
          </a:p>
          <a:p>
            <a:r>
              <a:rPr lang="en-US" dirty="0" smtClean="0"/>
              <a:t>Send and Receive </a:t>
            </a:r>
            <a:r>
              <a:rPr lang="en-US" dirty="0"/>
              <a:t>sizes must match </a:t>
            </a:r>
          </a:p>
          <a:p>
            <a:pPr lvl="1"/>
            <a:r>
              <a:rPr lang="en-US" dirty="0"/>
              <a:t>mapping may </a:t>
            </a:r>
            <a:r>
              <a:rPr lang="en-US" dirty="0" smtClean="0"/>
              <a:t>vary</a:t>
            </a:r>
            <a:endParaRPr lang="en-US" dirty="0"/>
          </a:p>
          <a:p>
            <a:r>
              <a:rPr lang="en-US" dirty="0"/>
              <a:t>Basic calls have a </a:t>
            </a:r>
            <a:r>
              <a:rPr lang="en-US" i="1" dirty="0"/>
              <a:t>root</a:t>
            </a:r>
            <a:r>
              <a:rPr lang="en-US" i="1" dirty="0" smtClean="0"/>
              <a:t>—</a:t>
            </a:r>
            <a:r>
              <a:rPr lang="en-US" dirty="0" smtClean="0"/>
              <a:t>”all” </a:t>
            </a:r>
            <a:r>
              <a:rPr lang="en-US" dirty="0"/>
              <a:t>versions don’t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Broadcast Operation: </a:t>
            </a:r>
            <a:r>
              <a:rPr lang="en-US" altLang="en-US" dirty="0" err="1"/>
              <a:t>MPI_Bcast</a:t>
            </a:r>
            <a:endParaRPr lang="en-US" alt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296400" cy="4525963"/>
          </a:xfrm>
        </p:spPr>
        <p:txBody>
          <a:bodyPr/>
          <a:lstStyle/>
          <a:p>
            <a:r>
              <a:rPr lang="en-US" altLang="en-US" dirty="0"/>
              <a:t>All nodes call </a:t>
            </a:r>
            <a:r>
              <a:rPr lang="en-US" altLang="en-US" dirty="0" err="1"/>
              <a:t>MPI_Bcast</a:t>
            </a:r>
            <a:endParaRPr lang="en-US" altLang="en-US" dirty="0"/>
          </a:p>
          <a:p>
            <a:r>
              <a:rPr lang="en-US" altLang="en-US" dirty="0"/>
              <a:t>One node (root) sends a message </a:t>
            </a:r>
            <a:r>
              <a:rPr lang="en-US" altLang="en-US" dirty="0" smtClean="0"/>
              <a:t>to all</a:t>
            </a:r>
            <a:endParaRPr lang="en-US" altLang="en-US" dirty="0"/>
          </a:p>
          <a:p>
            <a:pPr lvl="1"/>
            <a:r>
              <a:rPr lang="en-US" altLang="en-US" dirty="0"/>
              <a:t>all others receive the message </a:t>
            </a:r>
          </a:p>
          <a:p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buFont typeface="Wingdings" pitchFamily="2" charset="2"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datatype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 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,   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datatype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14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Reduction Operations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Used to </a:t>
            </a:r>
            <a:r>
              <a:rPr lang="en-US" altLang="en-US" dirty="0" smtClean="0"/>
              <a:t>combine (reduce) </a:t>
            </a:r>
            <a:r>
              <a:rPr lang="en-US" altLang="en-US" dirty="0"/>
              <a:t>partial results from all processors </a:t>
            </a:r>
          </a:p>
          <a:p>
            <a:r>
              <a:rPr lang="en-US" altLang="en-US" dirty="0"/>
              <a:t>Result returned to root processor</a:t>
            </a:r>
          </a:p>
          <a:p>
            <a:r>
              <a:rPr lang="en-US" altLang="en-US" dirty="0" smtClean="0"/>
              <a:t>pre-defined or user-defined operations</a:t>
            </a:r>
          </a:p>
          <a:p>
            <a:pPr lvl="1"/>
            <a:r>
              <a:rPr lang="en-US" altLang="en-US" dirty="0" smtClean="0"/>
              <a:t>Predefined: associative &amp; </a:t>
            </a:r>
            <a:r>
              <a:rPr lang="en-US" altLang="en-US" dirty="0" smtClean="0">
                <a:solidFill>
                  <a:srgbClr val="FF0000"/>
                </a:solidFill>
              </a:rPr>
              <a:t>commutative (com)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Order may not be canonical (rank </a:t>
            </a:r>
            <a:r>
              <a:rPr lang="en-US" altLang="en-US" dirty="0" smtClean="0">
                <a:solidFill>
                  <a:srgbClr val="FF0000"/>
                </a:solidFill>
              </a:rPr>
              <a:t>order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User defined: Must be associative. com or non-com</a:t>
            </a:r>
            <a:br>
              <a:rPr lang="en-US" altLang="en-US" dirty="0" smtClean="0"/>
            </a:br>
            <a:r>
              <a:rPr lang="en-US" altLang="en-US" dirty="0" smtClean="0"/>
              <a:t>“Canonical” evaluation</a:t>
            </a:r>
          </a:p>
          <a:p>
            <a:r>
              <a:rPr lang="en-US" altLang="en-US" dirty="0" smtClean="0"/>
              <a:t>Works </a:t>
            </a:r>
            <a:r>
              <a:rPr lang="en-US" altLang="en-US" dirty="0"/>
              <a:t>on </a:t>
            </a:r>
            <a:r>
              <a:rPr lang="en-US" altLang="en-US" dirty="0" smtClean="0"/>
              <a:t>a scalar variable or arrays (elemental)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MPI_Reduce</a:t>
            </a:r>
            <a:endParaRPr lang="en-US" alt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067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itchFamily="49" charset="0"/>
              </a:rPr>
              <a:t>ierr</a:t>
            </a:r>
            <a:r>
              <a:rPr lang="en-US" altLang="en-US" sz="2400" dirty="0" smtClean="0">
                <a:latin typeface="Courier New" pitchFamily="49" charset="0"/>
              </a:rPr>
              <a:t>=</a:t>
            </a:r>
            <a:r>
              <a:rPr lang="en-US" altLang="en-US" sz="2400" dirty="0" err="1" smtClean="0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(&amp;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 smtClean="0">
                <a:latin typeface="Courier New" pitchFamily="49" charset="0"/>
              </a:rPr>
              <a:t>[0], &amp;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 smtClean="0">
                <a:latin typeface="Courier New" pitchFamily="49" charset="0"/>
              </a:rPr>
              <a:t>[0],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/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 smtClean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operator, 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24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call </a:t>
            </a:r>
            <a:r>
              <a:rPr lang="en-US" altLang="en-US" sz="2400" dirty="0" err="1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 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000" dirty="0" smtClean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/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1200" dirty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operator,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1800" dirty="0" smtClean="0">
                <a:latin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</a:rPr>
              <a:t>ierr</a:t>
            </a:r>
            <a:r>
              <a:rPr lang="en-US" altLang="en-US" sz="24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like </a:t>
            </a:r>
            <a:r>
              <a:rPr lang="en-US" altLang="en-US" dirty="0" err="1"/>
              <a:t>MPI_Bcast</a:t>
            </a:r>
            <a:r>
              <a:rPr lang="en-US" altLang="en-US" dirty="0"/>
              <a:t>, a root is specified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operation is a type of mathematical operation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Applies the operator to each element globally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send and receive buffers are the same </a:t>
            </a:r>
            <a:r>
              <a:rPr lang="en-US" altLang="en-US" dirty="0" smtClean="0"/>
              <a:t>size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Use </a:t>
            </a:r>
            <a:r>
              <a:rPr lang="en-US" altLang="en-US" dirty="0" err="1" smtClean="0"/>
              <a:t>MPI_Op_create</a:t>
            </a:r>
            <a:r>
              <a:rPr lang="en-US" altLang="en-US" dirty="0" smtClean="0"/>
              <a:t> for user-defined operation.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for MPI_Reduce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587179" y="1447800"/>
            <a:ext cx="656622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0" dirty="0" smtClean="0">
                <a:solidFill>
                  <a:schemeClr val="hlink"/>
                </a:solidFill>
              </a:rPr>
              <a:t>MPI_PROD</a:t>
            </a:r>
            <a:r>
              <a:rPr lang="en-US" altLang="en-US" sz="2400" b="0" dirty="0">
                <a:solidFill>
                  <a:schemeClr val="hlink"/>
                </a:solidFill>
              </a:rPr>
              <a:t>		Product</a:t>
            </a:r>
          </a:p>
          <a:p>
            <a:r>
              <a:rPr lang="en-US" altLang="en-US" sz="2400" b="0" dirty="0" smtClean="0">
                <a:solidFill>
                  <a:schemeClr val="hlink"/>
                </a:solidFill>
              </a:rPr>
              <a:t>MPI_SUM</a:t>
            </a:r>
            <a:r>
              <a:rPr lang="en-US" altLang="en-US" sz="2400" b="0" dirty="0">
                <a:solidFill>
                  <a:schemeClr val="hlink"/>
                </a:solidFill>
              </a:rPr>
              <a:t>		Sum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exclusive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exclusive or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 smtClean="0">
                <a:solidFill>
                  <a:schemeClr val="hlink"/>
                </a:solidFill>
              </a:rPr>
              <a:t>Minimum</a:t>
            </a:r>
            <a:endParaRPr lang="en-US" altLang="en-US" sz="2400" dirty="0">
              <a:solidFill>
                <a:schemeClr val="hlink"/>
              </a:solidFill>
            </a:endParaRP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 value and location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Minimum value and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736</Words>
  <Application>Microsoft Macintosh PowerPoint</Application>
  <PresentationFormat>On-screen Show (4:3)</PresentationFormat>
  <Paragraphs>224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Parallel Computing for Science &amp; Engineering Spring 2013: MPI collectives 1</vt:lpstr>
      <vt:lpstr>MPI Collective Communications</vt:lpstr>
      <vt:lpstr>PowerPoint Presentation</vt:lpstr>
      <vt:lpstr>Collective Communication:  Summary</vt:lpstr>
      <vt:lpstr>MPI Collective Communications</vt:lpstr>
      <vt:lpstr>Broadcast Operation: MPI_Bcast</vt:lpstr>
      <vt:lpstr>Reduction Operations</vt:lpstr>
      <vt:lpstr>MPI_Reduce</vt:lpstr>
      <vt:lpstr>Operations for MPI_Reduce</vt:lpstr>
      <vt:lpstr>Dot Product of Two Vectors</vt:lpstr>
      <vt:lpstr>Dot Product of Two Vectors</vt:lpstr>
      <vt:lpstr>Scatter Operation using MPI_Scatter</vt:lpstr>
      <vt:lpstr>Scatter Operation using MPI_Scatter</vt:lpstr>
      <vt:lpstr>MPI_Scatter Syntax</vt:lpstr>
      <vt:lpstr>A word about implementation</vt:lpstr>
      <vt:lpstr>How do you do a broadcast?</vt:lpstr>
      <vt:lpstr>How really to do a broadcast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188</cp:revision>
  <cp:lastPrinted>2012-03-27T14:33:48Z</cp:lastPrinted>
  <dcterms:created xsi:type="dcterms:W3CDTF">2009-01-28T21:14:34Z</dcterms:created>
  <dcterms:modified xsi:type="dcterms:W3CDTF">2013-02-21T15:21:31Z</dcterms:modified>
</cp:coreProperties>
</file>