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1" r:id="rId2"/>
    <p:sldId id="273" r:id="rId3"/>
    <p:sldId id="274" r:id="rId4"/>
    <p:sldId id="275" r:id="rId5"/>
    <p:sldId id="276" r:id="rId6"/>
    <p:sldId id="304" r:id="rId7"/>
    <p:sldId id="305" r:id="rId8"/>
    <p:sldId id="306" r:id="rId9"/>
    <p:sldId id="277" r:id="rId10"/>
    <p:sldId id="278" r:id="rId11"/>
    <p:sldId id="308" r:id="rId12"/>
    <p:sldId id="279" r:id="rId13"/>
    <p:sldId id="280" r:id="rId14"/>
    <p:sldId id="281" r:id="rId15"/>
    <p:sldId id="307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09" r:id="rId33"/>
    <p:sldId id="310" r:id="rId34"/>
    <p:sldId id="298" r:id="rId35"/>
    <p:sldId id="299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95092" autoAdjust="0"/>
  </p:normalViewPr>
  <p:slideViewPr>
    <p:cSldViewPr>
      <p:cViewPr varScale="1">
        <p:scale>
          <a:sx n="116" d="100"/>
          <a:sy n="116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8075-8A3A-477A-8A27-73DFDA3C193B}" type="datetimeFigureOut">
              <a:rPr lang="en-US" smtClean="0"/>
              <a:pPr/>
              <a:t>2/21/13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953C-4AD3-4BA9-98D6-7FAAD3E769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3BF2BA9-4519-4406-BDB9-3049186EFFAE}" type="datetimeFigureOut">
              <a:rPr lang="en-US" smtClean="0"/>
              <a:pPr/>
              <a:t>2/21/13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B57EBB-0481-48ED-BEB4-3300A20CEC9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DA906-E5D2-4B1F-8704-9943F6C7D96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4FE52-0EC9-4D3C-81B3-5BC72B59CD5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DA906-E5D2-4B1F-8704-9943F6C7D96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44712-202F-4A6F-A8C3-AF3016BDFC3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44712-202F-4A6F-A8C3-AF3016BDFC3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A28EE-38CB-4956-8974-12A35726440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F3943-1B3D-4A44-8FC0-21BE34D5A77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6C21B-20F0-494B-800B-CEE3B63AE7B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F73D4-E4F1-4B33-8612-966870EA61A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B894-908B-4D1E-A666-F2A54C5778F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600F-FC3B-4D45-9A41-1D2DCD50EDF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4B6FB-EC18-458B-ABBC-77EA59FB6D6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2F489-C827-43A6-8F53-A9258CACE52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9BA78-C07B-4D27-87DA-93369C2CE9D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B84CE-7986-479D-A134-FFA4093462C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2AE9B-2E3A-451F-A97E-6D4155B7F9C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F4FD6-B626-4A8F-9BA9-25D20D2F188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84F9F-7CBD-4452-BFEF-8C47B123A13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40-FB76-4AFC-BFF0-E26FEF8EE02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4D91D-44C9-4EF2-A6A4-CC50A07FDE7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9724A-0E90-412F-A405-51ED0E27FA7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6F3D-43F1-49C5-9693-87BF5C66432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780D7-9586-4D18-A006-B5CDCEFE9D2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BCB80-C634-482D-83E7-844268BA7B8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http://mpi.deino.net/mpi_functions/MPI_Alltoall.html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C8A4F-BCB4-43CE-B860-7FA809CDCC5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2A520-D592-49F8-9BD7-E9D047D26BA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A8F9-3C28-4EFB-AE24-A577F2A4826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98527-C895-4247-962F-602CC40A8BC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0F24A-6679-4F21-A41E-0DBEFD6DC5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A17ED4-6D39-4724-89E9-AC7130CBBE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dirty="0" smtClean="0"/>
              <a:t>MPI </a:t>
            </a:r>
            <a:r>
              <a:rPr lang="en-US" sz="3200" smtClean="0"/>
              <a:t>collectives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2-element version</a:t>
            </a:r>
          </a:p>
          <a:p>
            <a:endParaRPr lang="en-US" altLang="en-US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R(0)R(1)	R(2)R(3)	R(4)R(5) …	R(N-2)(R(N-1)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609600" y="4449763"/>
            <a:ext cx="26812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924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</a:rPr>
              <a:t>Data received in an array on root node, P0 , </a:t>
            </a:r>
            <a:r>
              <a:rPr lang="en-US" altLang="en-US">
                <a:solidFill>
                  <a:srgbClr val="FF3300"/>
                </a:solidFill>
              </a:rPr>
              <a:t>2</a:t>
            </a:r>
            <a:r>
              <a:rPr lang="en-US" altLang="en-US">
                <a:solidFill>
                  <a:srgbClr val="000066"/>
                </a:solidFill>
              </a:rPr>
              <a:t> elements from each task: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48006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57150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38862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78486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3687763" y="4632325"/>
            <a:ext cx="530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  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3687763" y="4953000"/>
            <a:ext cx="530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S(0)	S(1)	S(1) 	…	S(1)</a:t>
            </a:r>
          </a:p>
          <a:p>
            <a:r>
              <a:rPr lang="en-US" altLang="en-US">
                <a:solidFill>
                  <a:srgbClr val="000066"/>
                </a:solidFill>
                <a:latin typeface="Times" pitchFamily="18" charset="0"/>
              </a:rPr>
              <a:t>S(1)	S(2)	S(2)	…	S(2)</a:t>
            </a:r>
          </a:p>
          <a:p>
            <a:endParaRPr lang="en-US" altLang="en-US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2157" name="AutoShape 13"/>
          <p:cNvSpPr>
            <a:spLocks/>
          </p:cNvSpPr>
          <p:nvPr/>
        </p:nvSpPr>
        <p:spPr bwMode="auto">
          <a:xfrm rot="-5400000">
            <a:off x="38100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8" name="AutoShape 14"/>
          <p:cNvSpPr>
            <a:spLocks/>
          </p:cNvSpPr>
          <p:nvPr/>
        </p:nvSpPr>
        <p:spPr bwMode="auto">
          <a:xfrm rot="-5400000">
            <a:off x="47244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9" name="AutoShape 15"/>
          <p:cNvSpPr>
            <a:spLocks/>
          </p:cNvSpPr>
          <p:nvPr/>
        </p:nvSpPr>
        <p:spPr bwMode="auto">
          <a:xfrm rot="-5400000">
            <a:off x="5638800" y="2895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0" name="AutoShape 16"/>
          <p:cNvSpPr>
            <a:spLocks/>
          </p:cNvSpPr>
          <p:nvPr/>
        </p:nvSpPr>
        <p:spPr bwMode="auto">
          <a:xfrm rot="-5400000">
            <a:off x="7772400" y="2667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3352800" y="4495800"/>
            <a:ext cx="5334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652985" y="1828800"/>
            <a:ext cx="7729015" cy="5029200"/>
            <a:chOff x="652985" y="1828800"/>
            <a:chExt cx="7729015" cy="5029200"/>
          </a:xfrm>
        </p:grpSpPr>
        <p:sp>
          <p:nvSpPr>
            <p:cNvPr id="31" name="Rectangle 30"/>
            <p:cNvSpPr/>
            <p:nvPr/>
          </p:nvSpPr>
          <p:spPr>
            <a:xfrm>
              <a:off x="3355980" y="3429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55980" y="3810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55980" y="4191000"/>
              <a:ext cx="575684" cy="381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84800" y="3429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84800" y="3810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84800" y="4191000"/>
              <a:ext cx="575684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2116" y="3429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2116" y="3810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116" y="4191000"/>
              <a:ext cx="575684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628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a(1,2)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628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1628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87464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a(1,3)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87464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a(2,2)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7464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a(3,3)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1828800"/>
              <a:ext cx="228600" cy="464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2000" y="37023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37566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2000" y="38090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" y="38595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39166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000" y="19050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000" y="36433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0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620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3429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a(1,1)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3810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a(2,1)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419100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a(3,1)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20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0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20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20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0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Elbow Connector 77"/>
            <p:cNvCxnSpPr>
              <a:stCxn id="6" idx="0"/>
              <a:endCxn id="68" idx="3"/>
            </p:cNvCxnSpPr>
            <p:nvPr/>
          </p:nvCxnSpPr>
          <p:spPr>
            <a:xfrm rot="16200000" flipV="1">
              <a:off x="1412651" y="2344009"/>
              <a:ext cx="662940" cy="15070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hape 80"/>
            <p:cNvCxnSpPr>
              <a:stCxn id="24" idx="0"/>
              <a:endCxn id="71" idx="3"/>
            </p:cNvCxnSpPr>
            <p:nvPr/>
          </p:nvCxnSpPr>
          <p:spPr>
            <a:xfrm rot="16200000" flipV="1">
              <a:off x="1787334" y="2136008"/>
              <a:ext cx="496259" cy="208972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hape 82"/>
            <p:cNvCxnSpPr>
              <a:stCxn id="30" idx="0"/>
              <a:endCxn id="74" idx="3"/>
            </p:cNvCxnSpPr>
            <p:nvPr/>
          </p:nvCxnSpPr>
          <p:spPr>
            <a:xfrm rot="16200000" flipV="1">
              <a:off x="2158654" y="1936148"/>
              <a:ext cx="324799" cy="266090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52985" y="6488668"/>
              <a:ext cx="3785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Layout for Compiled Program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981200" y="5486400"/>
              <a:ext cx="2638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1-D Arrays Contiguous</a:t>
              </a:r>
            </a:p>
            <a:p>
              <a:r>
                <a:rPr lang="en-US" dirty="0" smtClean="0"/>
                <a:t>multi-D Arrays Contiguous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62000" y="19592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62000" y="39690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2000" y="4023362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62000" y="40757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2000" y="41262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62000" y="41833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153400" y="3854770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153400" y="3909066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153400" y="396145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53400" y="4011933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153400" y="4069081"/>
              <a:ext cx="2286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8153400" y="2057400"/>
              <a:ext cx="2286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8153400" y="3795711"/>
              <a:ext cx="228600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153400" y="2743200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153400" y="2795585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153400" y="2852733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153400" y="2909881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53400" y="2968940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153400" y="3026096"/>
              <a:ext cx="22860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153400" y="3081341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153400" y="3138497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153400" y="3195645"/>
              <a:ext cx="228600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153400" y="2111696"/>
              <a:ext cx="228600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153400" y="4121466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53400" y="422814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153400" y="4278629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153400" y="4335777"/>
              <a:ext cx="2286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09600" y="-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 dirty="0" smtClean="0">
                <a:solidFill>
                  <a:schemeClr val="tx1"/>
                </a:solidFill>
              </a:rPr>
              <a:t>Contiguous Data and Alignment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800" y="1143000"/>
            <a:ext cx="217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real*8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real*8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d1(5)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d2(5)</a:t>
            </a:r>
            <a:endParaRPr lang="en-US" dirty="0" smtClean="0"/>
          </a:p>
          <a:p>
            <a:r>
              <a:rPr lang="en-US" dirty="0" smtClean="0"/>
              <a:t>real*8 a(3,3)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09600" y="609600"/>
            <a:ext cx="272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Fortran Language</a:t>
            </a:r>
            <a:endParaRPr lang="en-US" sz="2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019800" y="609600"/>
            <a:ext cx="184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 Language</a:t>
            </a:r>
            <a:endParaRPr lang="en-US" sz="2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029200" y="1143000"/>
            <a:ext cx="2305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sb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double sc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d1[5]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d2[5];</a:t>
            </a:r>
            <a:endParaRPr lang="en-US" dirty="0" smtClean="0"/>
          </a:p>
          <a:p>
            <a:r>
              <a:rPr lang="en-US" dirty="0" smtClean="0"/>
              <a:t>double a[3][3];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0116" y="342900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00" y="3421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[0][0]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250116" y="381000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81600" y="3802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[1][0]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250116" y="419100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41839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[2][0]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5829564" y="342836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61048" y="3421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[0][1]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5829564" y="380936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61048" y="3802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[1][1]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829564" y="419036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61048" y="4183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[2][1]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401328" y="3427720"/>
            <a:ext cx="575684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32812" y="3420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[0][2]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401328" y="3808720"/>
            <a:ext cx="57568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32812" y="3801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[1][2]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6401328" y="4189720"/>
            <a:ext cx="575684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32812" y="418267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600" dirty="0" smtClean="0"/>
              <a:t>[2][2]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8153400" y="1828800"/>
            <a:ext cx="2286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>
            <a:stCxn id="12" idx="1"/>
          </p:cNvCxnSpPr>
          <p:nvPr/>
        </p:nvCxnSpPr>
        <p:spPr>
          <a:xfrm rot="10800000" flipH="1">
            <a:off x="5181600" y="2766060"/>
            <a:ext cx="2971800" cy="840562"/>
          </a:xfrm>
          <a:prstGeom prst="bentConnector3">
            <a:avLst>
              <a:gd name="adj1" fmla="val -11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7" idx="1"/>
            <a:endCxn id="179" idx="1"/>
          </p:cNvCxnSpPr>
          <p:nvPr/>
        </p:nvCxnSpPr>
        <p:spPr>
          <a:xfrm rot="10800000" flipH="1">
            <a:off x="5181600" y="2932742"/>
            <a:ext cx="2971800" cy="1054881"/>
          </a:xfrm>
          <a:prstGeom prst="bentConnector3">
            <a:avLst>
              <a:gd name="adj1" fmla="val -76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39" idx="1"/>
            <a:endCxn id="182" idx="1"/>
          </p:cNvCxnSpPr>
          <p:nvPr/>
        </p:nvCxnSpPr>
        <p:spPr>
          <a:xfrm rot="10800000" flipH="1">
            <a:off x="5181600" y="3104202"/>
            <a:ext cx="2971800" cy="1264421"/>
          </a:xfrm>
          <a:prstGeom prst="bentConnector3">
            <a:avLst>
              <a:gd name="adj1" fmla="val -41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358925" y="6477000"/>
            <a:ext cx="37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Layout for Compiled Program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353482" y="5477470"/>
            <a:ext cx="263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1-D Arrays Contiguous</a:t>
            </a:r>
          </a:p>
          <a:p>
            <a:r>
              <a:rPr lang="en-US" dirty="0" smtClean="0"/>
              <a:t>multi-D Arrays Contiguous</a:t>
            </a:r>
          </a:p>
        </p:txBody>
      </p:sp>
      <p:cxnSp>
        <p:nvCxnSpPr>
          <p:cNvPr id="169" name="Straight Connector 168"/>
          <p:cNvCxnSpPr/>
          <p:nvPr/>
        </p:nvCxnSpPr>
        <p:spPr>
          <a:xfrm rot="16200000" flipH="1">
            <a:off x="1600200" y="3810000"/>
            <a:ext cx="601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lide Number Placeholder 12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/>
          <a:p>
            <a:fld id="{7B90F24A-6679-4F21-A41E-0DBEFD6DC59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4572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=</a:t>
            </a:r>
            <a:r>
              <a:rPr lang="en-US" altLang="en-US" sz="2000" dirty="0" err="1"/>
              <a:t>MPI_Gather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r>
              <a:rPr lang="en-US" altLang="en-US" dirty="0"/>
              <a:t>Fortran </a:t>
            </a:r>
          </a:p>
          <a:p>
            <a:pPr lvl="1">
              <a:buFontTx/>
              <a:buNone/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MPI_Gather</a:t>
            </a:r>
            <a:r>
              <a:rPr lang="en-US" altLang="en-US" sz="2000" dirty="0" smtClean="0">
                <a:solidFill>
                  <a:srgbClr val="0070C0"/>
                </a:solidFill>
              </a:rPr>
              <a:t>(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root,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r>
              <a:rPr lang="en-US" altLang="en-US" dirty="0"/>
              <a:t>Parameters</a:t>
            </a:r>
          </a:p>
          <a:p>
            <a:pPr lvl="1"/>
            <a:r>
              <a:rPr lang="en-US" altLang="en-US" sz="1800" dirty="0" err="1"/>
              <a:t>scnt</a:t>
            </a:r>
            <a:r>
              <a:rPr lang="en-US" altLang="en-US" sz="1800" dirty="0"/>
              <a:t> = number of elements sent from each processor</a:t>
            </a:r>
          </a:p>
          <a:p>
            <a:pPr lvl="1"/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sendcnts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rcnt</a:t>
            </a:r>
            <a:r>
              <a:rPr lang="en-US" altLang="en-US" sz="1800" dirty="0"/>
              <a:t> = number of elements obtained from each </a:t>
            </a:r>
            <a:r>
              <a:rPr lang="en-US" altLang="en-US" sz="1800" dirty="0" smtClean="0"/>
              <a:t>processor (not the total)</a:t>
            </a:r>
            <a:endParaRPr lang="en-US" altLang="en-US" sz="1800" dirty="0"/>
          </a:p>
          <a:p>
            <a:pPr lvl="1"/>
            <a:r>
              <a:rPr lang="en-US" altLang="en-US" sz="1800" dirty="0" err="1"/>
              <a:t>rbuf</a:t>
            </a:r>
            <a:r>
              <a:rPr lang="en-US" altLang="en-US" sz="1800" dirty="0"/>
              <a:t>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115960" y="5498068"/>
            <a:ext cx="6031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0" dirty="0"/>
              <a:t>e.g.  </a:t>
            </a:r>
            <a:r>
              <a:rPr lang="en-US" altLang="en-US" sz="2000" b="0" dirty="0" err="1"/>
              <a:t>MPI_Gather</a:t>
            </a:r>
            <a:r>
              <a:rPr lang="en-US" altLang="en-US" sz="2000" b="0" dirty="0"/>
              <a:t>(  </a:t>
            </a:r>
            <a:r>
              <a:rPr lang="en-US" altLang="en-US" sz="2000" b="0" dirty="0">
                <a:solidFill>
                  <a:srgbClr val="0070C0"/>
                </a:solidFill>
              </a:rPr>
              <a:t>S,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stype</a:t>
            </a:r>
            <a:r>
              <a:rPr lang="en-US" altLang="en-US" sz="2000" b="0" dirty="0"/>
              <a:t>,    </a:t>
            </a:r>
            <a:r>
              <a:rPr lang="en-US" altLang="en-US" sz="2000" b="0" dirty="0">
                <a:solidFill>
                  <a:srgbClr val="00B050"/>
                </a:solidFill>
              </a:rPr>
              <a:t>R, 1</a:t>
            </a:r>
            <a:r>
              <a:rPr lang="en-US" altLang="en-US" sz="2000" b="0" dirty="0"/>
              <a:t>, </a:t>
            </a:r>
            <a:r>
              <a:rPr lang="en-US" altLang="en-US" sz="2000" b="0" dirty="0" err="1"/>
              <a:t>rtype</a:t>
            </a:r>
            <a:r>
              <a:rPr lang="en-US" altLang="en-US" sz="2000" b="0" dirty="0"/>
              <a:t>, root, </a:t>
            </a:r>
            <a:r>
              <a:rPr lang="en-US" altLang="en-US" sz="2000" b="0" dirty="0" err="1"/>
              <a:t>comm</a:t>
            </a:r>
            <a:r>
              <a:rPr lang="en-US" altLang="en-US" sz="2000" b="0" dirty="0"/>
              <a:t> )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991674" y="5802868"/>
            <a:ext cx="8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Scalar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5482" y="5802868"/>
            <a:ext cx="742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Array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8763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program gather 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Build matrix A from column vectors v; 4 processors, A=4x4.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MAP: A = [v0,v1,v2,v3]  vi = column vector from process I.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integer,parameter :: N=4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      real*8            :: 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</a:rPr>
              <a:t>a(N,N)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</a:rPr>
              <a:t>,v(N)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include '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mpif.h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’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MPI_COMM_WORLD,mype,ierr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MPI_COMM_WORLD,npes,ierr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npes.ne.N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 stop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 Vector Syntax (each element of v assigned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v=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,MPI_REAL8,       &amp;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,MPI_REAL8, 0,MPI_COMM_WORLD,ierr)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if(mype.eq.0) write(6,'(4f5.0)') ((a(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),j=1,N),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=1,4)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call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end program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09600" y="-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Building a Matrix with MPI_Gather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96200" y="1524000"/>
            <a:ext cx="1371600" cy="1283732"/>
            <a:chOff x="7696200" y="1524000"/>
            <a:chExt cx="1371600" cy="1283732"/>
          </a:xfrm>
        </p:grpSpPr>
        <p:sp>
          <p:nvSpPr>
            <p:cNvPr id="4" name="Rectangle 3"/>
            <p:cNvSpPr/>
            <p:nvPr/>
          </p:nvSpPr>
          <p:spPr>
            <a:xfrm>
              <a:off x="78486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962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534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010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582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058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63000" y="1828800"/>
              <a:ext cx="76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0" y="1524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72400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47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595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64318" y="243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0" y="2971800"/>
            <a:ext cx="457200" cy="3493532"/>
            <a:chOff x="8382000" y="2971800"/>
            <a:chExt cx="457200" cy="3493532"/>
          </a:xfrm>
        </p:grpSpPr>
        <p:sp>
          <p:nvSpPr>
            <p:cNvPr id="12" name="Rectangle 11"/>
            <p:cNvSpPr/>
            <p:nvPr/>
          </p:nvSpPr>
          <p:spPr>
            <a:xfrm>
              <a:off x="8534400" y="3352800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34400" y="4069336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34400" y="4785872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34400" y="5502408"/>
              <a:ext cx="76200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000" y="2971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2832" y="60960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46970" y="5657671"/>
            <a:ext cx="3411230" cy="1200329"/>
            <a:chOff x="5046970" y="5657671"/>
            <a:chExt cx="3411230" cy="1200329"/>
          </a:xfrm>
        </p:grpSpPr>
        <p:sp>
          <p:nvSpPr>
            <p:cNvPr id="24" name="TextBox 23"/>
            <p:cNvSpPr txBox="1"/>
            <p:nvPr/>
          </p:nvSpPr>
          <p:spPr>
            <a:xfrm>
              <a:off x="5516369" y="5657671"/>
              <a:ext cx="29418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0.   1.   2.   3.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6970" y="5943600"/>
              <a:ext cx="9728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</a:p>
            <a:p>
              <a:r>
                <a:rPr lang="en-US" dirty="0" smtClean="0"/>
                <a:t>a matrix</a:t>
              </a:r>
              <a:endParaRPr lang="en-US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6200" y="0"/>
            <a:ext cx="8763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#define  N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main(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**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/* Build matrix A from ROW vectors v; 4 processors, A=4x4.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MAP: A = [v0,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v1,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v2,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             v3]  vi = vector ROW from process </a:t>
            </a: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. */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j;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3300"/>
                </a:solidFill>
                <a:latin typeface="Courier New" pitchFamily="49" charset="0"/>
              </a:rPr>
              <a:t>double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a[N][N]</a:t>
            </a:r>
            <a:r>
              <a:rPr lang="en-US" sz="1600" b="1" dirty="0"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v[N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npes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!= N){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("Use %d PEs\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n",N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exit(9);}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=0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&lt;N;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v[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 = (double)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/* Fill v with PE# */</a:t>
            </a:r>
          </a:p>
          <a:p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/*Gather up ROW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vecs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into matrix "a" on PE 0.*/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v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,MPI_DOUBLE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N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,MPI_DOUBLE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0,MPI_COMM_WORLD);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mype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&lt;N;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for(j=0; j&lt;N; j++)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("%5f ", a[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][j]);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("\n");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400800" y="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2400" b="0">
                <a:solidFill>
                  <a:schemeClr val="tx1"/>
                </a:solidFill>
              </a:rPr>
              <a:t>Building a Matrix 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with MPI_Gather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8534400" cy="685800"/>
          </a:xfrm>
          <a:prstGeom prst="rect">
            <a:avLst/>
          </a:prstGeom>
          <a:solidFill>
            <a:srgbClr val="66FFFF">
              <a:alpha val="43922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4953000"/>
            <a:ext cx="8534400" cy="685800"/>
          </a:xfrm>
          <a:prstGeom prst="rect">
            <a:avLst/>
          </a:prstGeom>
          <a:solidFill>
            <a:srgbClr val="66FFFF">
              <a:alpha val="43922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6200" y="0"/>
            <a:ext cx="87630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mpi.h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</a:rPr>
              <a:t>#define  N 4</a:t>
            </a:r>
          </a:p>
          <a:p>
            <a:r>
              <a:rPr lang="en-US" sz="1600" dirty="0" smtClean="0">
                <a:latin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){</a:t>
            </a:r>
          </a:p>
          <a:p>
            <a:r>
              <a:rPr lang="en-US" sz="1100" dirty="0" smtClean="0">
                <a:latin typeface="Courier New" pitchFamily="49" charset="0"/>
              </a:rPr>
              <a:t>/* Build matrix A from ROW vectors v; 4 processors, A=4x4.</a:t>
            </a:r>
          </a:p>
          <a:p>
            <a:r>
              <a:rPr lang="en-US" sz="1100" dirty="0" smtClean="0">
                <a:latin typeface="Courier New" pitchFamily="49" charset="0"/>
              </a:rPr>
              <a:t>   MAP: A = [v0,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v1,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v2,</a:t>
            </a:r>
          </a:p>
          <a:p>
            <a:r>
              <a:rPr lang="en-US" sz="1100" dirty="0" smtClean="0">
                <a:latin typeface="Courier New" pitchFamily="49" charset="0"/>
              </a:rPr>
              <a:t>             v3]  vi = vector ROW from process </a:t>
            </a:r>
            <a:r>
              <a:rPr lang="en-US" sz="1100" dirty="0" err="1" smtClean="0">
                <a:latin typeface="Courier New" pitchFamily="49" charset="0"/>
              </a:rPr>
              <a:t>i</a:t>
            </a:r>
            <a:r>
              <a:rPr lang="en-US" sz="1100" dirty="0" smtClean="0">
                <a:latin typeface="Courier New" pitchFamily="49" charset="0"/>
              </a:rPr>
              <a:t>. */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i,j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double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*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</a:rPr>
              <a:t>amemblk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, **a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v[N]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MPI_Init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MPI_Comm_size</a:t>
            </a:r>
            <a:r>
              <a:rPr lang="en-US" sz="1600" dirty="0" smtClean="0">
                <a:latin typeface="Courier New" pitchFamily="49" charset="0"/>
              </a:rPr>
              <a:t>(MPI_COMM_WORLD, &amp;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MPI_Comm_rank</a:t>
            </a:r>
            <a:r>
              <a:rPr lang="en-US" sz="1600" dirty="0" smtClean="0">
                <a:latin typeface="Courier New" pitchFamily="49" charset="0"/>
              </a:rPr>
              <a:t>(MPI_COMM_WORLD, &amp;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if(</a:t>
            </a:r>
            <a:r>
              <a:rPr lang="en-US" sz="1600" dirty="0" err="1" smtClean="0">
                <a:latin typeface="Courier New" pitchFamily="49" charset="0"/>
              </a:rPr>
              <a:t>npes</a:t>
            </a:r>
            <a:r>
              <a:rPr lang="en-US" sz="1600" dirty="0" smtClean="0">
                <a:latin typeface="Courier New" pitchFamily="49" charset="0"/>
              </a:rPr>
              <a:t> != N){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("Use %d PEs\</a:t>
            </a:r>
            <a:r>
              <a:rPr lang="en-US" sz="1600" dirty="0" err="1" smtClean="0">
                <a:latin typeface="Courier New" pitchFamily="49" charset="0"/>
              </a:rPr>
              <a:t>n",N</a:t>
            </a:r>
            <a:r>
              <a:rPr lang="en-US" sz="1600" dirty="0" smtClean="0">
                <a:latin typeface="Courier New" pitchFamily="49" charset="0"/>
              </a:rPr>
              <a:t>); exit(9);}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</a:rPr>
              <a:t>amemblk</a:t>
            </a:r>
            <a:r>
              <a:rPr lang="en-US" sz="1600" dirty="0" smtClean="0">
                <a:latin typeface="Courier New" pitchFamily="49" charset="0"/>
              </a:rPr>
              <a:t> = (double * )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</a:rPr>
              <a:t>(N*N*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  ));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</a:rPr>
              <a:t> = (double **)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</a:rPr>
              <a:t>(  N*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 *));</a:t>
            </a:r>
          </a:p>
          <a:p>
            <a:r>
              <a:rPr lang="en-US" sz="1600" dirty="0" smtClean="0">
                <a:latin typeface="Courier New" pitchFamily="49" charset="0"/>
              </a:rPr>
              <a:t>  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a[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&amp;</a:t>
            </a:r>
            <a:r>
              <a:rPr lang="en-US" sz="1600" dirty="0" err="1" smtClean="0">
                <a:latin typeface="Courier New" pitchFamily="49" charset="0"/>
              </a:rPr>
              <a:t>amemblk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*N];</a:t>
            </a:r>
          </a:p>
          <a:p>
            <a:endParaRPr lang="en-US" sz="12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&lt;N;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v[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; /* Fill v with PE# */</a:t>
            </a:r>
          </a:p>
          <a:p>
            <a:endParaRPr lang="en-US" sz="11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MPI_Gather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v,       N</a:t>
            </a:r>
            <a:r>
              <a:rPr lang="en-US" sz="1600" dirty="0" smtClean="0">
                <a:latin typeface="Courier New" pitchFamily="49" charset="0"/>
              </a:rPr>
              <a:t>,MPI_DOUBLE,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&amp;a[0][0],N</a:t>
            </a:r>
            <a:r>
              <a:rPr lang="en-US" sz="1600" dirty="0" smtClean="0">
                <a:latin typeface="Courier New" pitchFamily="49" charset="0"/>
              </a:rPr>
              <a:t>,MPI_DOUBLE, 0,MPI_COMM_WORLD);</a:t>
            </a:r>
          </a:p>
          <a:p>
            <a:r>
              <a:rPr lang="en-US" sz="1600" dirty="0" smtClean="0">
                <a:latin typeface="Courier New" pitchFamily="49" charset="0"/>
              </a:rPr>
              <a:t>   if(</a:t>
            </a:r>
            <a:r>
              <a:rPr lang="en-US" sz="1600" dirty="0" err="1" smtClean="0">
                <a:latin typeface="Courier New" pitchFamily="49" charset="0"/>
              </a:rPr>
              <a:t>mype</a:t>
            </a:r>
            <a:r>
              <a:rPr lang="en-US" sz="1600" dirty="0" smtClean="0">
                <a:latin typeface="Courier New" pitchFamily="49" charset="0"/>
              </a:rPr>
              <a:t> == 0)</a:t>
            </a:r>
          </a:p>
          <a:p>
            <a:r>
              <a:rPr lang="en-US" sz="1600" dirty="0" smtClean="0">
                <a:latin typeface="Courier New" pitchFamily="49" charset="0"/>
              </a:rPr>
              <a:t>    for(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&lt;N;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++){</a:t>
            </a:r>
          </a:p>
          <a:p>
            <a:r>
              <a:rPr lang="en-US" sz="1600" dirty="0" smtClean="0">
                <a:latin typeface="Courier New" pitchFamily="49" charset="0"/>
              </a:rPr>
              <a:t>    for(j=0; j&lt;N; j++)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("%5f ", a[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][j]);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</a:rPr>
              <a:t>("\n"); }</a:t>
            </a:r>
          </a:p>
          <a:p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</a:rPr>
              <a:t>ierr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MPI_Finalize</a:t>
            </a:r>
            <a:r>
              <a:rPr lang="en-US" sz="1600" dirty="0" smtClean="0">
                <a:latin typeface="Courier New" pitchFamily="49" charset="0"/>
              </a:rPr>
              <a:t>();}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400800" y="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2400" b="0">
                <a:solidFill>
                  <a:schemeClr val="tx1"/>
                </a:solidFill>
              </a:rPr>
              <a:t>Building a Matrix 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with MPI_Gather</a:t>
            </a:r>
            <a:br>
              <a:rPr lang="en-US" altLang="en-US" sz="2400" b="0">
                <a:solidFill>
                  <a:schemeClr val="tx1"/>
                </a:solidFill>
              </a:rPr>
            </a:br>
            <a:r>
              <a:rPr lang="en-US" altLang="en-US" sz="2400" b="0">
                <a:solidFill>
                  <a:schemeClr val="tx1"/>
                </a:solidFill>
              </a:rPr>
              <a:t>in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569075"/>
            <a:ext cx="2133600" cy="365125"/>
          </a:xfrm>
        </p:spPr>
        <p:txBody>
          <a:bodyPr/>
          <a:lstStyle/>
          <a:p>
            <a:fld id="{7B90F24A-6679-4F21-A41E-0DBEFD6DC5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905000"/>
            <a:ext cx="318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bit more complicated, but OK.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800100" y="12192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stdlib.h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       /*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globals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#define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0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***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MPI_Init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MPI_Comm_rank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MPI_COMM_WORLD, 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</a:t>
            </a:r>
            <a:r>
              <a:rPr lang="en-US">
                <a:sym typeface="Wingdings" pitchFamily="2" charset="2"/>
              </a:rPr>
              <a:t> Work Gather</a:t>
            </a: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2438400"/>
            <a:ext cx="3429000" cy="641350"/>
            <a:chOff x="3600" y="2544"/>
            <a:chExt cx="2160" cy="404"/>
          </a:xfrm>
        </p:grpSpPr>
        <p:sp>
          <p:nvSpPr>
            <p:cNvPr id="168965" name="Text Box 5"/>
            <p:cNvSpPr txBox="1">
              <a:spLocks noChangeArrowheads="1"/>
            </p:cNvSpPr>
            <p:nvPr/>
          </p:nvSpPr>
          <p:spPr bwMode="auto">
            <a:xfrm>
              <a:off x="4260" y="2544"/>
              <a:ext cx="15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Initialization pushed</a:t>
              </a:r>
            </a:p>
            <a:p>
              <a:r>
                <a:rPr lang="en-US">
                  <a:solidFill>
                    <a:srgbClr val="009999"/>
                  </a:solidFill>
                </a:rPr>
                <a:t>Into a function</a:t>
              </a: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 flipH="1">
              <a:off x="3600" y="2688"/>
              <a:ext cx="624" cy="24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685800" y="1295400"/>
            <a:ext cx="7543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char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[]){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count,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size,mysize,i,k,j,total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</a:rPr>
              <a:t>my_init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(&amp;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argc,&amp;argv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count=4;                    /*each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</a:rPr>
              <a:t>task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get 4 elements*/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       /*create send data*/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size=count*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size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*)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=0;i&lt;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size;i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send_ray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477000" y="5105400"/>
            <a:ext cx="2406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Space allocation</a:t>
            </a:r>
          </a:p>
          <a:p>
            <a:r>
              <a:rPr lang="en-US">
                <a:solidFill>
                  <a:srgbClr val="009999"/>
                </a:solidFill>
              </a:rPr>
              <a:t>accommodates</a:t>
            </a:r>
          </a:p>
          <a:p>
            <a:r>
              <a:rPr lang="en-US">
                <a:solidFill>
                  <a:srgbClr val="009999"/>
                </a:solidFill>
              </a:rPr>
              <a:t>any number of tasks</a:t>
            </a: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H="1" flipV="1">
            <a:off x="5181600" y="4953000"/>
            <a:ext cx="1371600" cy="3810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838200"/>
            <a:ext cx="384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send_ray</a:t>
            </a:r>
            <a:r>
              <a:rPr lang="en-US" dirty="0" smtClean="0"/>
              <a:t>     </a:t>
            </a:r>
            <a:r>
              <a:rPr lang="en-US" dirty="0" smtClean="0">
                <a:sym typeface="Wingdings" pitchFamily="2" charset="2"/>
              </a:rPr>
              <a:t>    </a:t>
            </a:r>
            <a:r>
              <a:rPr lang="en-US" dirty="0" err="1" smtClean="0">
                <a:sym typeface="Wingdings" pitchFamily="2" charset="2"/>
              </a:rPr>
              <a:t>myray</a:t>
            </a:r>
            <a:r>
              <a:rPr lang="en-US" dirty="0" smtClean="0">
                <a:sym typeface="Wingdings" pitchFamily="2" charset="2"/>
              </a:rPr>
              <a:t>         </a:t>
            </a:r>
            <a:r>
              <a:rPr lang="en-US" dirty="0" err="1" smtClean="0">
                <a:sym typeface="Wingdings" pitchFamily="2" charset="2"/>
              </a:rPr>
              <a:t>back_ray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-76200" y="1295400"/>
            <a:ext cx="92202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send_ray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myray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,count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mpi_root,MPI_COMM_WORLD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total=0;                                         /*partial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&lt;count;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total+myray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 %d total= %d\n ",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                           /*send back sum*/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MPI_Gather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(&amp;total,   1, MPI_INT, 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             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1, MPI_INT,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, MPI_COMM_WORLD);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if(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myid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mpi_root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){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total=0;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for(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=0;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numnodes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++) total=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total+back_ray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("results from all processors= %d \n ",total);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}</a:t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mpi_err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</a:rPr>
              <a:t>MPI_Finalize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</a:rPr>
              <a:t>();}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0">
                <a:solidFill>
                  <a:schemeClr val="tx1"/>
                </a:solidFill>
              </a:rPr>
              <a:t>Scatter </a:t>
            </a:r>
            <a:r>
              <a:rPr lang="en-US" sz="3600" b="0">
                <a:solidFill>
                  <a:schemeClr val="tx1"/>
                </a:solidFill>
                <a:sym typeface="Wingdings" pitchFamily="2" charset="2"/>
              </a:rPr>
              <a:t> Work Gather</a:t>
            </a:r>
            <a:endParaRPr lang="en-US" sz="3600" b="0">
              <a:solidFill>
                <a:schemeClr val="tx1"/>
              </a:solidFill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851525" y="582771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Should free memory…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 and MPI_Allreduce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Gather and Reduce come in an "All" variation</a:t>
            </a:r>
          </a:p>
          <a:p>
            <a:r>
              <a:rPr lang="en-US" altLang="en-US"/>
              <a:t>Results are returned to all processors</a:t>
            </a:r>
          </a:p>
          <a:p>
            <a:r>
              <a:rPr lang="en-US" altLang="en-US"/>
              <a:t>The root parameter is missing from the call</a:t>
            </a:r>
          </a:p>
          <a:p>
            <a:r>
              <a:rPr lang="en-US" altLang="en-US"/>
              <a:t>Similar to a gather or reduce followed by a broadcast</a:t>
            </a:r>
          </a:p>
          <a:p>
            <a:pPr lvl="1"/>
            <a:r>
              <a:rPr lang="en-US" altLang="en-US"/>
              <a:t>but is probably implemented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Global Sum Example with MPI_Reduce and MPI_Scatter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 0 scatters data to everyone</a:t>
            </a:r>
          </a:p>
          <a:p>
            <a:r>
              <a:rPr lang="en-US" altLang="en-US"/>
              <a:t>Everybody reduces back to 0 with a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MPI_Allgather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3810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ierr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MPI_Allgather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1800" dirty="0">
                <a:solidFill>
                  <a:srgbClr val="0070C0"/>
                </a:solidFill>
              </a:rPr>
              <a:t>&amp;</a:t>
            </a:r>
            <a:r>
              <a:rPr lang="en-US" altLang="en-US" sz="2000" dirty="0" err="1">
                <a:solidFill>
                  <a:srgbClr val="0070C0"/>
                </a:solidFill>
              </a:rPr>
              <a:t>sbuf</a:t>
            </a:r>
            <a:r>
              <a:rPr lang="en-US" altLang="en-US" sz="1800" dirty="0">
                <a:solidFill>
                  <a:srgbClr val="0070C0"/>
                </a:solidFill>
              </a:rPr>
              <a:t>[0]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1800" dirty="0">
                <a:solidFill>
                  <a:srgbClr val="00B050"/>
                </a:solidFill>
              </a:rPr>
              <a:t>&amp;</a:t>
            </a:r>
            <a:r>
              <a:rPr lang="en-US" altLang="en-US" sz="2000" dirty="0" err="1">
                <a:solidFill>
                  <a:srgbClr val="00B050"/>
                </a:solidFill>
              </a:rPr>
              <a:t>rbuf</a:t>
            </a:r>
            <a:r>
              <a:rPr lang="en-US" altLang="en-US" sz="1800" dirty="0">
                <a:solidFill>
                  <a:srgbClr val="00B050"/>
                </a:solidFill>
              </a:rPr>
              <a:t>[0]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 );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Fortran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call     </a:t>
            </a:r>
            <a:r>
              <a:rPr lang="en-US" altLang="en-US" sz="2000" dirty="0" err="1"/>
              <a:t>MPI_Allgather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sbuf</a:t>
            </a:r>
            <a:r>
              <a:rPr lang="en-US" altLang="en-US" sz="2000" dirty="0" smtClean="0">
                <a:solidFill>
                  <a:srgbClr val="0070C0"/>
                </a:solidFill>
              </a:rPr>
              <a:t>,      </a:t>
            </a:r>
            <a:r>
              <a:rPr lang="en-US" altLang="en-US" sz="2000" dirty="0" err="1">
                <a:solidFill>
                  <a:srgbClr val="0070C0"/>
                </a:solidFill>
              </a:rPr>
              <a:t>scnt</a:t>
            </a:r>
            <a:r>
              <a:rPr lang="en-US" altLang="en-US" sz="2000" dirty="0">
                <a:solidFill>
                  <a:srgbClr val="0070C0"/>
                </a:solidFill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rbuf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smtClean="0">
                <a:solidFill>
                  <a:srgbClr val="00B050"/>
                </a:solidFill>
              </a:rPr>
              <a:t>   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rcnt</a:t>
            </a:r>
            <a:r>
              <a:rPr lang="en-US" altLang="en-US" sz="2000" dirty="0">
                <a:solidFill>
                  <a:srgbClr val="00B050"/>
                </a:solidFill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</a:rPr>
              <a:t>rtype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comm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ierr</a:t>
            </a:r>
            <a:r>
              <a:rPr lang="en-US" altLang="en-US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Parameters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scnt</a:t>
            </a:r>
            <a:r>
              <a:rPr lang="en-US" altLang="en-US" sz="1800" dirty="0"/>
              <a:t> = # of elements sent from each processor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sbuf</a:t>
            </a:r>
            <a:r>
              <a:rPr lang="en-US" altLang="en-US" sz="1800" dirty="0"/>
              <a:t> = sending array of size </a:t>
            </a:r>
            <a:r>
              <a:rPr lang="en-US" altLang="en-US" sz="1800" dirty="0" err="1"/>
              <a:t>scnt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rcnt</a:t>
            </a:r>
            <a:r>
              <a:rPr lang="en-US" altLang="en-US" sz="1800" dirty="0"/>
              <a:t>  = # of elements obtained from each proc.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rbuf</a:t>
            </a:r>
            <a:r>
              <a:rPr lang="en-US" altLang="en-US" sz="1800" dirty="0"/>
              <a:t>  = receiving array,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endParaRPr lang="en-US" altLang="en-US" sz="1800" dirty="0"/>
          </a:p>
        </p:txBody>
      </p:sp>
      <p:graphicFrame>
        <p:nvGraphicFramePr>
          <p:cNvPr id="233478" name="Group 6"/>
          <p:cNvGraphicFramePr>
            <a:graphicFrameLocks noGrp="1"/>
          </p:cNvGraphicFramePr>
          <p:nvPr/>
        </p:nvGraphicFramePr>
        <p:xfrm>
          <a:off x="65532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490" name="Group 18"/>
          <p:cNvGraphicFramePr>
            <a:graphicFrameLocks noGrp="1"/>
          </p:cNvGraphicFramePr>
          <p:nvPr/>
        </p:nvGraphicFramePr>
        <p:xfrm>
          <a:off x="70104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02" name="Group 30"/>
          <p:cNvGraphicFramePr>
            <a:graphicFrameLocks noGrp="1"/>
          </p:cNvGraphicFramePr>
          <p:nvPr/>
        </p:nvGraphicFramePr>
        <p:xfrm>
          <a:off x="74676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14" name="Group 42"/>
          <p:cNvGraphicFramePr>
            <a:graphicFrameLocks noGrp="1"/>
          </p:cNvGraphicFramePr>
          <p:nvPr/>
        </p:nvGraphicFramePr>
        <p:xfrm>
          <a:off x="65532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0" name="Group 48"/>
          <p:cNvGraphicFramePr>
            <a:graphicFrameLocks noGrp="1"/>
          </p:cNvGraphicFramePr>
          <p:nvPr/>
        </p:nvGraphicFramePr>
        <p:xfrm>
          <a:off x="70104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26" name="Group 54"/>
          <p:cNvGraphicFramePr>
            <a:graphicFrameLocks noGrp="1"/>
          </p:cNvGraphicFramePr>
          <p:nvPr/>
        </p:nvGraphicFramePr>
        <p:xfrm>
          <a:off x="74676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2" name="Group 60"/>
          <p:cNvGraphicFramePr>
            <a:graphicFrameLocks noGrp="1"/>
          </p:cNvGraphicFramePr>
          <p:nvPr/>
        </p:nvGraphicFramePr>
        <p:xfrm>
          <a:off x="7924800" y="3506788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3538" name="Group 66"/>
          <p:cNvGraphicFramePr>
            <a:graphicFrameLocks noGrp="1"/>
          </p:cNvGraphicFramePr>
          <p:nvPr/>
        </p:nvGraphicFramePr>
        <p:xfrm>
          <a:off x="7924800" y="4195763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3550" name="Text Box 78"/>
          <p:cNvSpPr txBox="1">
            <a:spLocks noChangeArrowheads="1"/>
          </p:cNvSpPr>
          <p:nvPr/>
        </p:nvSpPr>
        <p:spPr bwMode="auto">
          <a:xfrm>
            <a:off x="8229600" y="35052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  <a:endParaRPr lang="en-US">
              <a:solidFill>
                <a:srgbClr val="000066"/>
              </a:solidFill>
            </a:endParaRPr>
          </a:p>
        </p:txBody>
      </p:sp>
      <p:sp>
        <p:nvSpPr>
          <p:cNvPr id="233551" name="Text Box 79"/>
          <p:cNvSpPr txBox="1">
            <a:spLocks noChangeArrowheads="1"/>
          </p:cNvSpPr>
          <p:nvPr/>
        </p:nvSpPr>
        <p:spPr bwMode="auto">
          <a:xfrm>
            <a:off x="8229600" y="4191000"/>
            <a:ext cx="8318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3552" name="Text Box 80"/>
          <p:cNvSpPr txBox="1">
            <a:spLocks noChangeArrowheads="1"/>
          </p:cNvSpPr>
          <p:nvPr/>
        </p:nvSpPr>
        <p:spPr bwMode="auto">
          <a:xfrm>
            <a:off x="7543800" y="2743200"/>
            <a:ext cx="1433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</a:rPr>
              <a:t>scnts =rcnts=1</a:t>
            </a:r>
          </a:p>
        </p:txBody>
      </p:sp>
      <p:sp>
        <p:nvSpPr>
          <p:cNvPr id="233553" name="Text Box 81"/>
          <p:cNvSpPr txBox="1">
            <a:spLocks noChangeArrowheads="1"/>
          </p:cNvSpPr>
          <p:nvPr/>
        </p:nvSpPr>
        <p:spPr bwMode="auto">
          <a:xfrm>
            <a:off x="64770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4" name="Text Box 82"/>
          <p:cNvSpPr txBox="1"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5" name="Text Box 83"/>
          <p:cNvSpPr txBox="1">
            <a:spLocks noChangeArrowheads="1"/>
          </p:cNvSpPr>
          <p:nvPr/>
        </p:nvSpPr>
        <p:spPr bwMode="auto">
          <a:xfrm>
            <a:off x="73914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3556" name="Text Box 84"/>
          <p:cNvSpPr txBox="1"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MPI_Allreduce</a:t>
            </a:r>
            <a:endParaRPr lang="en-US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5486400" cy="2286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sbuf</a:t>
            </a:r>
            <a:r>
              <a:rPr lang="en-US" altLang="en-US" sz="2000" dirty="0"/>
              <a:t>, array to reduce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rbuf</a:t>
            </a:r>
            <a:r>
              <a:rPr lang="en-US" altLang="en-US" sz="2000" dirty="0"/>
              <a:t>, receive buffer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cnt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sbuf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rbuf</a:t>
            </a:r>
            <a:r>
              <a:rPr lang="en-US" altLang="en-US" sz="2000" dirty="0"/>
              <a:t> size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type = </a:t>
            </a:r>
            <a:r>
              <a:rPr lang="en-US" altLang="en-US" sz="2000" dirty="0" err="1"/>
              <a:t>datatype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operation = binary operator</a:t>
            </a:r>
          </a:p>
        </p:txBody>
      </p:sp>
      <p:sp>
        <p:nvSpPr>
          <p:cNvPr id="234572" name="Text Box 76"/>
          <p:cNvSpPr txBox="1">
            <a:spLocks noChangeArrowheads="1"/>
          </p:cNvSpPr>
          <p:nvPr/>
        </p:nvSpPr>
        <p:spPr bwMode="auto">
          <a:xfrm>
            <a:off x="7651750" y="4221163"/>
            <a:ext cx="10350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sbuf</a:t>
            </a:r>
          </a:p>
          <a:p>
            <a:r>
              <a:rPr lang="en-US">
                <a:solidFill>
                  <a:srgbClr val="000066"/>
                </a:solidFill>
              </a:rPr>
              <a:t>(before)</a:t>
            </a:r>
          </a:p>
        </p:txBody>
      </p:sp>
      <p:sp>
        <p:nvSpPr>
          <p:cNvPr id="234573" name="Text Box 77"/>
          <p:cNvSpPr txBox="1">
            <a:spLocks noChangeArrowheads="1"/>
          </p:cNvSpPr>
          <p:nvPr/>
        </p:nvSpPr>
        <p:spPr bwMode="auto">
          <a:xfrm>
            <a:off x="7696200" y="5059363"/>
            <a:ext cx="8318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66"/>
                </a:solidFill>
              </a:rPr>
              <a:t>rbuf</a:t>
            </a:r>
          </a:p>
          <a:p>
            <a:r>
              <a:rPr lang="en-US">
                <a:solidFill>
                  <a:srgbClr val="000066"/>
                </a:solidFill>
              </a:rPr>
              <a:t>(after)</a:t>
            </a:r>
          </a:p>
        </p:txBody>
      </p:sp>
      <p:sp>
        <p:nvSpPr>
          <p:cNvPr id="234575" name="Text Box 79"/>
          <p:cNvSpPr txBox="1">
            <a:spLocks noChangeArrowheads="1"/>
          </p:cNvSpPr>
          <p:nvPr/>
        </p:nvSpPr>
        <p:spPr bwMode="auto">
          <a:xfrm>
            <a:off x="56388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6" name="Text Box 80"/>
          <p:cNvSpPr txBox="1">
            <a:spLocks noChangeArrowheads="1"/>
          </p:cNvSpPr>
          <p:nvPr/>
        </p:nvSpPr>
        <p:spPr bwMode="auto">
          <a:xfrm>
            <a:off x="61722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7" name="Text Box 81"/>
          <p:cNvSpPr txBox="1">
            <a:spLocks noChangeArrowheads="1"/>
          </p:cNvSpPr>
          <p:nvPr/>
        </p:nvSpPr>
        <p:spPr bwMode="auto">
          <a:xfrm>
            <a:off x="67056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8" name="Text Box 82"/>
          <p:cNvSpPr txBox="1">
            <a:spLocks noChangeArrowheads="1"/>
          </p:cNvSpPr>
          <p:nvPr/>
        </p:nvSpPr>
        <p:spPr bwMode="auto">
          <a:xfrm>
            <a:off x="7239000" y="39163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3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34579" name="Rectangle 83"/>
          <p:cNvSpPr>
            <a:spLocks noChangeArrowheads="1"/>
          </p:cNvSpPr>
          <p:nvPr/>
        </p:nvSpPr>
        <p:spPr bwMode="auto">
          <a:xfrm>
            <a:off x="76200" y="1143000"/>
            <a:ext cx="929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C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b="0" dirty="0">
                <a:solidFill>
                  <a:schemeClr val="tx1"/>
                </a:solidFill>
                <a:latin typeface="Courier New" pitchFamily="49" charset="0"/>
              </a:rPr>
              <a:t>&amp;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1600" b="0" dirty="0">
                <a:solidFill>
                  <a:schemeClr val="tx1"/>
                </a:solidFill>
                <a:latin typeface="Courier New" pitchFamily="49" charset="0"/>
              </a:rPr>
              <a:t>[0]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</a:rPr>
              <a:t>Fortran </a:t>
            </a:r>
            <a:r>
              <a:rPr lang="en-US" altLang="en-US" sz="2800" b="0" dirty="0" smtClean="0">
                <a:solidFill>
                  <a:schemeClr val="tx1"/>
                </a:solidFill>
              </a:rPr>
              <a:t/>
            </a:r>
            <a:br>
              <a:rPr lang="en-US" altLang="en-US" sz="2800" b="0" dirty="0" smtClean="0">
                <a:solidFill>
                  <a:schemeClr val="tx1"/>
                </a:solidFill>
              </a:rPr>
            </a:b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call </a:t>
            </a:r>
            <a:r>
              <a:rPr lang="en-US" altLang="en-US" sz="2000" b="0" dirty="0" err="1">
                <a:solidFill>
                  <a:schemeClr val="tx1"/>
                </a:solidFill>
                <a:latin typeface="Courier New" pitchFamily="49" charset="0"/>
              </a:rPr>
              <a:t>MPI_Allreduce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sbuf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rbuf</a:t>
            </a:r>
            <a:r>
              <a:rPr lang="en-US" altLang="en-US" sz="2000" b="0" dirty="0" smtClean="0">
                <a:solidFill>
                  <a:schemeClr val="tx1"/>
                </a:solidFill>
                <a:latin typeface="Courier New" pitchFamily="49" charset="0"/>
              </a:rPr>
              <a:t>,   </a:t>
            </a:r>
            <a:r>
              <a:rPr lang="en-US" altLang="en-US" sz="2000" b="0" dirty="0" err="1" smtClean="0">
                <a:solidFill>
                  <a:schemeClr val="tx1"/>
                </a:solidFill>
                <a:latin typeface="Courier New" pitchFamily="49" charset="0"/>
              </a:rPr>
              <a:t>cnt,type,op,comm,</a:t>
            </a:r>
            <a:r>
              <a:rPr lang="en-US" altLang="en-US" sz="1400" b="0" dirty="0" err="1" smtClean="0">
                <a:solidFill>
                  <a:schemeClr val="tx1"/>
                </a:solidFill>
                <a:latin typeface="Courier New" pitchFamily="49" charset="0"/>
              </a:rPr>
              <a:t>ierr</a:t>
            </a:r>
            <a:r>
              <a:rPr lang="en-US" altLang="en-US" sz="2000" b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234618" name="Group 122"/>
          <p:cNvGraphicFramePr>
            <a:graphicFrameLocks noGrp="1"/>
          </p:cNvGraphicFramePr>
          <p:nvPr/>
        </p:nvGraphicFramePr>
        <p:xfrm>
          <a:off x="5638800" y="5213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19" name="Group 123"/>
          <p:cNvGraphicFramePr>
            <a:graphicFrameLocks noGrp="1"/>
          </p:cNvGraphicFramePr>
          <p:nvPr/>
        </p:nvGraphicFramePr>
        <p:xfrm>
          <a:off x="61722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25" name="Group 129"/>
          <p:cNvGraphicFramePr>
            <a:graphicFrameLocks noGrp="1"/>
          </p:cNvGraphicFramePr>
          <p:nvPr/>
        </p:nvGraphicFramePr>
        <p:xfrm>
          <a:off x="67056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1" name="Group 135"/>
          <p:cNvGraphicFramePr>
            <a:graphicFrameLocks noGrp="1"/>
          </p:cNvGraphicFramePr>
          <p:nvPr/>
        </p:nvGraphicFramePr>
        <p:xfrm>
          <a:off x="7239000" y="5211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37" name="Group 141"/>
          <p:cNvGraphicFramePr>
            <a:graphicFrameLocks noGrp="1"/>
          </p:cNvGraphicFramePr>
          <p:nvPr/>
        </p:nvGraphicFramePr>
        <p:xfrm>
          <a:off x="5638800" y="4451350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3" name="Group 147"/>
          <p:cNvGraphicFramePr>
            <a:graphicFrameLocks noGrp="1"/>
          </p:cNvGraphicFramePr>
          <p:nvPr/>
        </p:nvGraphicFramePr>
        <p:xfrm>
          <a:off x="61722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49" name="Group 153"/>
          <p:cNvGraphicFramePr>
            <a:graphicFrameLocks noGrp="1"/>
          </p:cNvGraphicFramePr>
          <p:nvPr/>
        </p:nvGraphicFramePr>
        <p:xfrm>
          <a:off x="67056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4655" name="Group 159"/>
          <p:cNvGraphicFramePr>
            <a:graphicFrameLocks noGrp="1"/>
          </p:cNvGraphicFramePr>
          <p:nvPr/>
        </p:nvGraphicFramePr>
        <p:xfrm>
          <a:off x="7239000" y="4449763"/>
          <a:ext cx="457200" cy="40005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Sum with MPI_Reduce</a:t>
            </a:r>
            <a:br>
              <a:rPr lang="en-US" altLang="en-US"/>
            </a:br>
            <a:r>
              <a:rPr lang="en-US" altLang="en-US" sz="2400"/>
              <a:t>2d array spread across processors</a:t>
            </a:r>
            <a:endParaRPr lang="en-US" altLang="en-US"/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Global Sum with </a:t>
            </a:r>
            <a:r>
              <a:rPr lang="en-US" altLang="en-US" dirty="0" err="1"/>
              <a:t>MPI_Allreduce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2400" dirty="0"/>
              <a:t>2d array spread across processors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3" y="1497013"/>
            <a:ext cx="5511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990850" y="1924050"/>
            <a:ext cx="1047750" cy="742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971800" y="1905000"/>
            <a:ext cx="106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952625" y="44196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905000" y="4341813"/>
            <a:ext cx="1066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TASK 1</a:t>
            </a:r>
          </a:p>
          <a:p>
            <a:r>
              <a:rPr lang="en-US">
                <a:solidFill>
                  <a:schemeClr val="tx1"/>
                </a:solidFill>
              </a:rPr>
              <a:t>TASK 2</a:t>
            </a:r>
          </a:p>
          <a:p>
            <a:r>
              <a:rPr lang="en-US">
                <a:solidFill>
                  <a:schemeClr val="tx1"/>
                </a:solidFill>
              </a:rPr>
              <a:t>TASK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All to All communication with </a:t>
            </a:r>
            <a:r>
              <a:rPr lang="en-US" altLang="en-US" dirty="0" err="1"/>
              <a:t>MPI_Alltoall</a:t>
            </a:r>
            <a:endParaRPr lang="en-US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5105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Each processor sends and receives data to/from all others</a:t>
            </a:r>
          </a:p>
          <a:p>
            <a:r>
              <a:rPr lang="en-US" altLang="en-US" sz="2400" dirty="0"/>
              <a:t>C </a:t>
            </a:r>
          </a:p>
          <a:p>
            <a:pPr lvl="1">
              <a:buFontTx/>
              <a:buNone/>
            </a:pP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=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sbuf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stype</a:t>
            </a:r>
            <a:r>
              <a:rPr lang="en-US" altLang="en-US" sz="2000" dirty="0" smtClean="0"/>
              <a:t>, </a:t>
            </a:r>
            <a:r>
              <a:rPr lang="en-US" altLang="en-US" sz="1800" dirty="0" smtClean="0"/>
              <a:t>&amp;</a:t>
            </a:r>
            <a:r>
              <a:rPr lang="en-US" altLang="en-US" sz="2000" dirty="0" err="1" smtClean="0"/>
              <a:t>rbuf</a:t>
            </a:r>
            <a:r>
              <a:rPr lang="en-US" altLang="en-US" sz="1800" dirty="0" smtClean="0"/>
              <a:t>[0]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rcnt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rtype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);</a:t>
            </a:r>
          </a:p>
          <a:p>
            <a:r>
              <a:rPr lang="en-US" altLang="en-US" sz="2400" dirty="0" smtClean="0"/>
              <a:t>Fortran 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000" dirty="0"/>
              <a:t>call  </a:t>
            </a:r>
            <a:r>
              <a:rPr lang="en-US" altLang="en-US" sz="2000" dirty="0" err="1">
                <a:solidFill>
                  <a:srgbClr val="0070C0"/>
                </a:solidFill>
              </a:rPr>
              <a:t>MPI_Alltoall</a:t>
            </a:r>
            <a:r>
              <a:rPr lang="en-US" altLang="en-US" sz="2000" dirty="0" smtClean="0"/>
              <a:t>(  </a:t>
            </a:r>
            <a:r>
              <a:rPr lang="en-US" altLang="en-US" sz="2000" dirty="0" err="1" smtClean="0"/>
              <a:t>sbuf</a:t>
            </a:r>
            <a:r>
              <a:rPr lang="en-US" altLang="en-US" sz="2000" dirty="0" smtClean="0"/>
              <a:t>,      </a:t>
            </a:r>
            <a:r>
              <a:rPr lang="en-US" altLang="en-US" sz="2000" dirty="0" err="1" smtClean="0"/>
              <a:t>scnt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 err="1" smtClean="0"/>
              <a:t>rbuf</a:t>
            </a:r>
            <a:r>
              <a:rPr lang="en-US" altLang="en-US" sz="2000" dirty="0" smtClean="0"/>
              <a:t>,      </a:t>
            </a:r>
            <a:r>
              <a:rPr lang="en-US" altLang="en-US" sz="2000" dirty="0" err="1"/>
              <a:t>rcnt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rtype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comm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ierr</a:t>
            </a:r>
            <a:r>
              <a:rPr lang="en-US" altLang="en-US" sz="2000" dirty="0" smtClean="0"/>
              <a:t>)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Parameters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 # of elements sent to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sbuf</a:t>
            </a:r>
            <a:r>
              <a:rPr lang="en-US" altLang="en-US" sz="1800" dirty="0" smtClean="0"/>
              <a:t> is an array of size </a:t>
            </a:r>
            <a:r>
              <a:rPr lang="en-US" altLang="en-US" sz="1800" dirty="0" err="1" smtClean="0"/>
              <a:t>scnt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 (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=# of processes)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rcnts</a:t>
            </a:r>
            <a:r>
              <a:rPr lang="en-US" altLang="en-US" sz="1800" dirty="0" smtClean="0"/>
              <a:t> # of elements obtained from each processor</a:t>
            </a:r>
          </a:p>
          <a:p>
            <a:pPr lvl="1">
              <a:buFontTx/>
              <a:buChar char="–"/>
            </a:pPr>
            <a:r>
              <a:rPr lang="en-US" altLang="en-US" sz="1800" dirty="0" err="1" smtClean="0"/>
              <a:t>rbuf</a:t>
            </a:r>
            <a:r>
              <a:rPr lang="en-US" altLang="en-US" sz="1800" dirty="0" smtClean="0"/>
              <a:t> of size </a:t>
            </a:r>
            <a:r>
              <a:rPr lang="en-US" altLang="en-US" sz="1800" dirty="0" err="1" smtClean="0"/>
              <a:t>rcnt</a:t>
            </a:r>
            <a:r>
              <a:rPr lang="en-US" altLang="en-US" sz="1800" dirty="0" smtClean="0"/>
              <a:t>*</a:t>
            </a:r>
            <a:r>
              <a:rPr lang="en-US" altLang="en-US" sz="1800" dirty="0" err="1" smtClean="0"/>
              <a:t>np</a:t>
            </a:r>
            <a:r>
              <a:rPr lang="en-US" altLang="en-US" sz="1800" dirty="0" smtClean="0"/>
              <a:t> 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Note: send buffer </a:t>
            </a:r>
            <a:r>
              <a:rPr lang="en-US" altLang="en-US" sz="2400" u="sng" dirty="0" smtClean="0"/>
              <a:t>and</a:t>
            </a:r>
            <a:r>
              <a:rPr lang="en-US" altLang="en-US" sz="2400" dirty="0" smtClean="0"/>
              <a:t> receive buffer must be of size =  </a:t>
            </a:r>
            <a:r>
              <a:rPr lang="en-US" altLang="en-US" sz="2400" dirty="0" err="1" smtClean="0"/>
              <a:t>scnt</a:t>
            </a:r>
            <a:r>
              <a:rPr lang="en-US" altLang="en-US" sz="2400" dirty="0" smtClean="0"/>
              <a:t> * </a:t>
            </a:r>
            <a:r>
              <a:rPr lang="en-US" altLang="en-US" sz="2400" dirty="0" err="1" smtClean="0"/>
              <a:t>np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1"/>
          <p:cNvGrpSpPr>
            <a:grpSpLocks/>
          </p:cNvGrpSpPr>
          <p:nvPr/>
        </p:nvGrpSpPr>
        <p:grpSpPr bwMode="auto">
          <a:xfrm>
            <a:off x="1371600" y="2209800"/>
            <a:ext cx="1600200" cy="1143000"/>
            <a:chOff x="720" y="528"/>
            <a:chExt cx="1008" cy="720"/>
          </a:xfrm>
        </p:grpSpPr>
        <p:sp>
          <p:nvSpPr>
            <p:cNvPr id="179258" name="Rectangle 108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59" name="Line 108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0" name="Line 108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1" name="Line 108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2" name="Line 108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3" name="Line 108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64" name="Line 108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66" name="Text Box 1090"/>
          <p:cNvSpPr txBox="1">
            <a:spLocks noChangeArrowheads="1"/>
          </p:cNvSpPr>
          <p:nvPr/>
        </p:nvSpPr>
        <p:spPr bwMode="auto">
          <a:xfrm>
            <a:off x="1447800" y="21336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1     5       9     13</a:t>
            </a:r>
          </a:p>
        </p:txBody>
      </p:sp>
      <p:sp>
        <p:nvSpPr>
          <p:cNvPr id="179267" name="Rectangle 1091"/>
          <p:cNvSpPr>
            <a:spLocks noChangeArrowheads="1"/>
          </p:cNvSpPr>
          <p:nvPr/>
        </p:nvSpPr>
        <p:spPr bwMode="auto">
          <a:xfrm>
            <a:off x="1447800" y="24384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2     6     10     14</a:t>
            </a:r>
          </a:p>
        </p:txBody>
      </p:sp>
      <p:sp>
        <p:nvSpPr>
          <p:cNvPr id="179268" name="Rectangle 1092"/>
          <p:cNvSpPr>
            <a:spLocks noChangeArrowheads="1"/>
          </p:cNvSpPr>
          <p:nvPr/>
        </p:nvSpPr>
        <p:spPr bwMode="auto">
          <a:xfrm>
            <a:off x="1447800" y="27432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3     7     11     15</a:t>
            </a:r>
          </a:p>
        </p:txBody>
      </p:sp>
      <p:sp>
        <p:nvSpPr>
          <p:cNvPr id="179269" name="Rectangle 1093"/>
          <p:cNvSpPr>
            <a:spLocks noChangeArrowheads="1"/>
          </p:cNvSpPr>
          <p:nvPr/>
        </p:nvSpPr>
        <p:spPr bwMode="auto">
          <a:xfrm>
            <a:off x="1447800" y="3048000"/>
            <a:ext cx="155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4     8     12     16</a:t>
            </a:r>
          </a:p>
        </p:txBody>
      </p:sp>
      <p:sp>
        <p:nvSpPr>
          <p:cNvPr id="179270" name="Line 1094"/>
          <p:cNvSpPr>
            <a:spLocks noChangeShapeType="1"/>
          </p:cNvSpPr>
          <p:nvPr/>
        </p:nvSpPr>
        <p:spPr bwMode="auto">
          <a:xfrm>
            <a:off x="32766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71" name="Rectangle 1095"/>
          <p:cNvSpPr>
            <a:spLocks noChangeArrowheads="1"/>
          </p:cNvSpPr>
          <p:nvPr/>
        </p:nvSpPr>
        <p:spPr bwMode="auto">
          <a:xfrm>
            <a:off x="3276600" y="2362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</a:rPr>
              <a:t>MPI_Alltoall</a:t>
            </a:r>
          </a:p>
        </p:txBody>
      </p:sp>
      <p:grpSp>
        <p:nvGrpSpPr>
          <p:cNvPr id="3" name="Group 1096"/>
          <p:cNvGrpSpPr>
            <a:grpSpLocks/>
          </p:cNvGrpSpPr>
          <p:nvPr/>
        </p:nvGrpSpPr>
        <p:grpSpPr bwMode="auto">
          <a:xfrm>
            <a:off x="990600" y="2133600"/>
            <a:ext cx="387350" cy="1250950"/>
            <a:chOff x="3408" y="480"/>
            <a:chExt cx="244" cy="788"/>
          </a:xfrm>
        </p:grpSpPr>
        <p:sp>
          <p:nvSpPr>
            <p:cNvPr id="179273" name="Rectangle 1097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74" name="Rectangle 1098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75" name="Rectangle 1099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76" name="Rectangle 1100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grpSp>
        <p:nvGrpSpPr>
          <p:cNvPr id="4" name="Group 1101"/>
          <p:cNvGrpSpPr>
            <a:grpSpLocks/>
          </p:cNvGrpSpPr>
          <p:nvPr/>
        </p:nvGrpSpPr>
        <p:grpSpPr bwMode="auto">
          <a:xfrm>
            <a:off x="5638800" y="2209800"/>
            <a:ext cx="1600200" cy="1143000"/>
            <a:chOff x="720" y="528"/>
            <a:chExt cx="1008" cy="720"/>
          </a:xfrm>
        </p:grpSpPr>
        <p:sp>
          <p:nvSpPr>
            <p:cNvPr id="179278" name="Rectangle 1102"/>
            <p:cNvSpPr>
              <a:spLocks noChangeArrowheads="1"/>
            </p:cNvSpPr>
            <p:nvPr/>
          </p:nvSpPr>
          <p:spPr bwMode="auto">
            <a:xfrm>
              <a:off x="720" y="528"/>
              <a:ext cx="100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79" name="Line 1103"/>
            <p:cNvSpPr>
              <a:spLocks noChangeShapeType="1"/>
            </p:cNvSpPr>
            <p:nvPr/>
          </p:nvSpPr>
          <p:spPr bwMode="auto">
            <a:xfrm>
              <a:off x="720" y="8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0" name="Line 1104"/>
            <p:cNvSpPr>
              <a:spLocks noChangeShapeType="1"/>
            </p:cNvSpPr>
            <p:nvPr/>
          </p:nvSpPr>
          <p:spPr bwMode="auto">
            <a:xfrm>
              <a:off x="720" y="6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1" name="Line 1105"/>
            <p:cNvSpPr>
              <a:spLocks noChangeShapeType="1"/>
            </p:cNvSpPr>
            <p:nvPr/>
          </p:nvSpPr>
          <p:spPr bwMode="auto">
            <a:xfrm>
              <a:off x="720" y="10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2" name="Line 1106"/>
            <p:cNvSpPr>
              <a:spLocks noChangeShapeType="1"/>
            </p:cNvSpPr>
            <p:nvPr/>
          </p:nvSpPr>
          <p:spPr bwMode="auto">
            <a:xfrm>
              <a:off x="120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3" name="Line 1107"/>
            <p:cNvSpPr>
              <a:spLocks noChangeShapeType="1"/>
            </p:cNvSpPr>
            <p:nvPr/>
          </p:nvSpPr>
          <p:spPr bwMode="auto">
            <a:xfrm>
              <a:off x="96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84" name="Line 1108"/>
            <p:cNvSpPr>
              <a:spLocks noChangeShapeType="1"/>
            </p:cNvSpPr>
            <p:nvPr/>
          </p:nvSpPr>
          <p:spPr bwMode="auto">
            <a:xfrm>
              <a:off x="1440" y="5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85" name="Text Box 1109"/>
          <p:cNvSpPr txBox="1">
            <a:spLocks noChangeArrowheads="1"/>
          </p:cNvSpPr>
          <p:nvPr/>
        </p:nvSpPr>
        <p:spPr bwMode="auto">
          <a:xfrm>
            <a:off x="5715000" y="21336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1     2     3     4</a:t>
            </a:r>
          </a:p>
        </p:txBody>
      </p:sp>
      <p:sp>
        <p:nvSpPr>
          <p:cNvPr id="179286" name="Rectangle 1110"/>
          <p:cNvSpPr>
            <a:spLocks noChangeArrowheads="1"/>
          </p:cNvSpPr>
          <p:nvPr/>
        </p:nvSpPr>
        <p:spPr bwMode="auto">
          <a:xfrm>
            <a:off x="5715000" y="2438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5     6     7     8</a:t>
            </a:r>
          </a:p>
        </p:txBody>
      </p:sp>
      <p:sp>
        <p:nvSpPr>
          <p:cNvPr id="179287" name="Rectangle 1111"/>
          <p:cNvSpPr>
            <a:spLocks noChangeArrowheads="1"/>
          </p:cNvSpPr>
          <p:nvPr/>
        </p:nvSpPr>
        <p:spPr bwMode="auto">
          <a:xfrm>
            <a:off x="5715000" y="274320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9   10     11   12</a:t>
            </a:r>
          </a:p>
        </p:txBody>
      </p:sp>
      <p:sp>
        <p:nvSpPr>
          <p:cNvPr id="179288" name="Rectangle 1112"/>
          <p:cNvSpPr>
            <a:spLocks noChangeArrowheads="1"/>
          </p:cNvSpPr>
          <p:nvPr/>
        </p:nvSpPr>
        <p:spPr bwMode="auto">
          <a:xfrm>
            <a:off x="5638800" y="304800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tx1"/>
                </a:solidFill>
                <a:latin typeface="Times" pitchFamily="18" charset="0"/>
              </a:rPr>
              <a:t>13   14     15  16</a:t>
            </a:r>
          </a:p>
        </p:txBody>
      </p:sp>
      <p:grpSp>
        <p:nvGrpSpPr>
          <p:cNvPr id="5" name="Group 1113"/>
          <p:cNvGrpSpPr>
            <a:grpSpLocks/>
          </p:cNvGrpSpPr>
          <p:nvPr/>
        </p:nvGrpSpPr>
        <p:grpSpPr bwMode="auto">
          <a:xfrm>
            <a:off x="5257800" y="2133600"/>
            <a:ext cx="387350" cy="1250950"/>
            <a:chOff x="3408" y="480"/>
            <a:chExt cx="244" cy="788"/>
          </a:xfrm>
        </p:grpSpPr>
        <p:sp>
          <p:nvSpPr>
            <p:cNvPr id="179290" name="Rectangle 1114"/>
            <p:cNvSpPr>
              <a:spLocks noChangeArrowheads="1"/>
            </p:cNvSpPr>
            <p:nvPr/>
          </p:nvSpPr>
          <p:spPr bwMode="auto">
            <a:xfrm>
              <a:off x="3408" y="48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p0</a:t>
              </a:r>
            </a:p>
          </p:txBody>
        </p:sp>
        <p:sp>
          <p:nvSpPr>
            <p:cNvPr id="179291" name="Rectangle 1115"/>
            <p:cNvSpPr>
              <a:spLocks noChangeArrowheads="1"/>
            </p:cNvSpPr>
            <p:nvPr/>
          </p:nvSpPr>
          <p:spPr bwMode="auto">
            <a:xfrm>
              <a:off x="3408" y="6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p1</a:t>
              </a:r>
            </a:p>
          </p:txBody>
        </p:sp>
        <p:sp>
          <p:nvSpPr>
            <p:cNvPr id="179292" name="Rectangle 1116"/>
            <p:cNvSpPr>
              <a:spLocks noChangeArrowheads="1"/>
            </p:cNvSpPr>
            <p:nvPr/>
          </p:nvSpPr>
          <p:spPr bwMode="auto">
            <a:xfrm>
              <a:off x="3408" y="86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p2</a:t>
              </a:r>
            </a:p>
          </p:txBody>
        </p:sp>
        <p:sp>
          <p:nvSpPr>
            <p:cNvPr id="179293" name="Rectangle 1117"/>
            <p:cNvSpPr>
              <a:spLocks noChangeArrowheads="1"/>
            </p:cNvSpPr>
            <p:nvPr/>
          </p:nvSpPr>
          <p:spPr bwMode="auto">
            <a:xfrm>
              <a:off x="3408" y="105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latin typeface="Times" pitchFamily="18" charset="0"/>
                </a:rPr>
                <a:t>p3</a:t>
              </a:r>
            </a:p>
          </p:txBody>
        </p:sp>
      </p:grpSp>
      <p:sp>
        <p:nvSpPr>
          <p:cNvPr id="179294" name="Rectangle 1118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All to All with MPI_Alltoall</a:t>
            </a:r>
          </a:p>
        </p:txBody>
      </p:sp>
      <p:sp>
        <p:nvSpPr>
          <p:cNvPr id="179301" name="Text Box 1125"/>
          <p:cNvSpPr txBox="1">
            <a:spLocks noChangeArrowheads="1"/>
          </p:cNvSpPr>
          <p:nvPr/>
        </p:nvSpPr>
        <p:spPr bwMode="auto">
          <a:xfrm>
            <a:off x="114300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2" name="Text Box 1126"/>
          <p:cNvSpPr txBox="1">
            <a:spLocks noChangeArrowheads="1"/>
          </p:cNvSpPr>
          <p:nvPr/>
        </p:nvSpPr>
        <p:spPr bwMode="auto">
          <a:xfrm>
            <a:off x="175260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03" name="Rectangle 1127"/>
          <p:cNvSpPr>
            <a:spLocks noChangeArrowheads="1"/>
          </p:cNvSpPr>
          <p:nvPr/>
        </p:nvSpPr>
        <p:spPr bwMode="auto">
          <a:xfrm>
            <a:off x="1676400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4" name="Rectangle 1128"/>
          <p:cNvSpPr>
            <a:spLocks noChangeArrowheads="1"/>
          </p:cNvSpPr>
          <p:nvPr/>
        </p:nvSpPr>
        <p:spPr bwMode="auto">
          <a:xfrm>
            <a:off x="5908675" y="1905000"/>
            <a:ext cx="1101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" pitchFamily="18" charset="0"/>
                <a:sym typeface="Wingdings" pitchFamily="2" charset="2"/>
              </a:rPr>
              <a:t>array</a:t>
            </a:r>
            <a:endParaRPr lang="en-US" b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79305" name="Text Box 1129"/>
          <p:cNvSpPr txBox="1">
            <a:spLocks noChangeArrowheads="1"/>
          </p:cNvSpPr>
          <p:nvPr/>
        </p:nvSpPr>
        <p:spPr bwMode="auto">
          <a:xfrm rot="16200000">
            <a:off x="453232" y="2594768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6" name="Text Box 1130"/>
          <p:cNvSpPr txBox="1">
            <a:spLocks noChangeArrowheads="1"/>
          </p:cNvSpPr>
          <p:nvPr/>
        </p:nvSpPr>
        <p:spPr bwMode="auto">
          <a:xfrm rot="16200000">
            <a:off x="4810919" y="260111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07" name="Line 1131"/>
          <p:cNvSpPr>
            <a:spLocks noChangeShapeType="1"/>
          </p:cNvSpPr>
          <p:nvPr/>
        </p:nvSpPr>
        <p:spPr bwMode="auto">
          <a:xfrm flipV="1">
            <a:off x="1524000" y="4038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8" name="Line 1132"/>
          <p:cNvSpPr>
            <a:spLocks noChangeShapeType="1"/>
          </p:cNvSpPr>
          <p:nvPr/>
        </p:nvSpPr>
        <p:spPr bwMode="auto">
          <a:xfrm flipV="1">
            <a:off x="216693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09" name="Text Box 1133"/>
          <p:cNvSpPr txBox="1">
            <a:spLocks noChangeArrowheads="1"/>
          </p:cNvSpPr>
          <p:nvPr/>
        </p:nvSpPr>
        <p:spPr bwMode="auto">
          <a:xfrm>
            <a:off x="5619750" y="45720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1"/>
                </a:solidFill>
              </a:rPr>
              <a:t>proc</a:t>
            </a:r>
          </a:p>
        </p:txBody>
      </p:sp>
      <p:sp>
        <p:nvSpPr>
          <p:cNvPr id="179310" name="Text Box 1134"/>
          <p:cNvSpPr txBox="1">
            <a:spLocks noChangeArrowheads="1"/>
          </p:cNvSpPr>
          <p:nvPr/>
        </p:nvSpPr>
        <p:spPr bwMode="auto">
          <a:xfrm>
            <a:off x="6229350" y="45720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(index)</a:t>
            </a:r>
          </a:p>
        </p:txBody>
      </p:sp>
      <p:sp>
        <p:nvSpPr>
          <p:cNvPr id="179311" name="Line 1135"/>
          <p:cNvSpPr>
            <a:spLocks noChangeShapeType="1"/>
          </p:cNvSpPr>
          <p:nvPr/>
        </p:nvSpPr>
        <p:spPr bwMode="auto">
          <a:xfrm flipV="1">
            <a:off x="6000750" y="4038600"/>
            <a:ext cx="4762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2" name="Line 1136"/>
          <p:cNvSpPr>
            <a:spLocks noChangeShapeType="1"/>
          </p:cNvSpPr>
          <p:nvPr/>
        </p:nvSpPr>
        <p:spPr bwMode="auto">
          <a:xfrm flipV="1">
            <a:off x="6643688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313" name="Line 1137"/>
          <p:cNvSpPr>
            <a:spLocks noChangeShapeType="1"/>
          </p:cNvSpPr>
          <p:nvPr/>
        </p:nvSpPr>
        <p:spPr bwMode="auto">
          <a:xfrm>
            <a:off x="32766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52600" y="3505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(j)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229350" y="3581400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variable or  “V” operators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size of data in the send and receive buffers may vary on each processor.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MPI_Gatherv:</a:t>
            </a:r>
            <a:r>
              <a:rPr lang="en-US" altLang="en-US" sz="2400"/>
              <a:t>  Gather different amounts of data from each processor to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MPI_Allgatherv:</a:t>
            </a:r>
            <a:r>
              <a:rPr lang="en-US" altLang="en-US" sz="2400"/>
              <a:t>  Gather different amounts of data from each processor and sends all data to each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MPI_Scatterv:</a:t>
            </a:r>
            <a:r>
              <a:rPr lang="en-US" altLang="en-US" sz="2400"/>
              <a:t>  Send different amounts of data to each processor from the root processor</a:t>
            </a:r>
          </a:p>
          <a:p>
            <a:r>
              <a:rPr lang="en-US" altLang="en-US" sz="2400">
                <a:solidFill>
                  <a:srgbClr val="000066"/>
                </a:solidFill>
              </a:rPr>
              <a:t>MPI_Alltoallv:</a:t>
            </a:r>
            <a:r>
              <a:rPr lang="en-US" altLang="en-US" sz="2400"/>
              <a:t>  Send and receive different amounts of data form all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MPI_Gatherv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9144000" cy="5715000"/>
          </a:xfrm>
        </p:spPr>
        <p:txBody>
          <a:bodyPr/>
          <a:lstStyle/>
          <a:p>
            <a:r>
              <a:rPr lang="en-US" altLang="en-US" sz="3200" dirty="0"/>
              <a:t>C</a:t>
            </a:r>
          </a:p>
          <a:p>
            <a:pPr lvl="1"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MPI_Gatherv</a:t>
            </a:r>
            <a:r>
              <a:rPr lang="en-US" altLang="en-US" sz="2000" dirty="0" smtClean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[0], </a:t>
            </a:r>
            <a:r>
              <a:rPr lang="en-US" altLang="en-US" sz="2000" dirty="0" err="1" smtClean="0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smtClean="0">
                <a:solidFill>
                  <a:srgbClr val="000066"/>
                </a:solidFill>
                <a:latin typeface="Courier New" pitchFamily="49" charset="0"/>
              </a:rPr>
              <a:t>&amp;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[0],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rcnts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],&amp;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[0</a:t>
            </a: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 smtClean="0">
                <a:latin typeface="Courier New" pitchFamily="49" charset="0"/>
              </a:rPr>
              <a:t>,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r>
              <a:rPr lang="en-US" altLang="en-US" sz="3200" dirty="0"/>
              <a:t>Fortran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MPI_Gatherv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</a:t>
            </a:r>
            <a:r>
              <a:rPr lang="en-US" altLang="en-US" sz="2000" dirty="0" err="1" smtClean="0">
                <a:solidFill>
                  <a:srgbClr val="000066"/>
                </a:solidFill>
                <a:latin typeface="Courier New" pitchFamily="49" charset="0"/>
              </a:rPr>
              <a:t>rbuf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dirty="0" err="1">
                <a:solidFill>
                  <a:srgbClr val="000066"/>
                </a:solidFill>
                <a:latin typeface="Courier New" pitchFamily="49" charset="0"/>
              </a:rPr>
              <a:t>rcnts</a:t>
            </a:r>
            <a:r>
              <a:rPr lang="en-US" altLang="en-US" sz="2000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rdispls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rtype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</a:rPr>
              <a:t>,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root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 smtClean="0">
                <a:latin typeface="Courier New" pitchFamily="49" charset="0"/>
              </a:rPr>
              <a:t>,  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3200" dirty="0"/>
              <a:t>Parameters:</a:t>
            </a:r>
          </a:p>
          <a:p>
            <a:pPr lvl="1"/>
            <a:r>
              <a:rPr lang="en-US" altLang="en-US" sz="2000" dirty="0" err="1"/>
              <a:t>rcnts</a:t>
            </a:r>
            <a:r>
              <a:rPr lang="en-US" altLang="en-US" sz="2000" dirty="0"/>
              <a:t> is now an array of counts to be received from each processor—1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element # from processor 0,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from processor 1, etc.</a:t>
            </a:r>
          </a:p>
          <a:p>
            <a:pPr lvl="1"/>
            <a:r>
              <a:rPr lang="en-US" altLang="en-US" sz="2000" dirty="0" err="1"/>
              <a:t>rdispls</a:t>
            </a:r>
            <a:r>
              <a:rPr lang="en-US" altLang="en-US" sz="2000" dirty="0"/>
              <a:t> is an array of displacements (offsets)</a:t>
            </a:r>
            <a:endParaRPr lang="en-US" altLang="en-US" b="1" dirty="0">
              <a:solidFill>
                <a:srgbClr val="FF3300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 dirty="0" err="1"/>
              <a:t>MPI_Gatherv</a:t>
            </a:r>
            <a:endParaRPr lang="en-US" alt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276600"/>
            <a:ext cx="7924800" cy="3276600"/>
          </a:xfrm>
        </p:spPr>
        <p:txBody>
          <a:bodyPr/>
          <a:lstStyle/>
          <a:p>
            <a:r>
              <a:rPr lang="en-US" sz="2400" dirty="0">
                <a:solidFill>
                  <a:srgbClr val="000066"/>
                </a:solidFill>
              </a:rPr>
              <a:t>Messages (</a:t>
            </a:r>
            <a:r>
              <a:rPr lang="en-US" sz="2400" dirty="0" err="1">
                <a:solidFill>
                  <a:srgbClr val="000066"/>
                </a:solidFill>
              </a:rPr>
              <a:t>sbuf,scnts</a:t>
            </a:r>
            <a:r>
              <a:rPr lang="en-US" sz="2400" dirty="0">
                <a:solidFill>
                  <a:srgbClr val="000066"/>
                </a:solidFill>
              </a:rPr>
              <a:t>) are placed in </a:t>
            </a:r>
            <a:r>
              <a:rPr lang="en-US" sz="2400" dirty="0" err="1">
                <a:solidFill>
                  <a:srgbClr val="000066"/>
                </a:solidFill>
              </a:rPr>
              <a:t>rbuf</a:t>
            </a:r>
            <a:r>
              <a:rPr lang="en-US" sz="2400" dirty="0">
                <a:solidFill>
                  <a:srgbClr val="000066"/>
                </a:solidFill>
              </a:rPr>
              <a:t> in </a:t>
            </a:r>
            <a:r>
              <a:rPr lang="en-US" sz="2400" dirty="0" smtClean="0">
                <a:solidFill>
                  <a:srgbClr val="0070C0"/>
                </a:solidFill>
              </a:rPr>
              <a:t>rank </a:t>
            </a:r>
            <a:r>
              <a:rPr lang="en-US" sz="2400" dirty="0">
                <a:solidFill>
                  <a:srgbClr val="0070C0"/>
                </a:solidFill>
              </a:rPr>
              <a:t>order</a:t>
            </a:r>
            <a:r>
              <a:rPr lang="en-US" sz="2400" dirty="0">
                <a:solidFill>
                  <a:srgbClr val="000066"/>
                </a:solidFill>
              </a:rPr>
              <a:t>: </a:t>
            </a:r>
          </a:p>
          <a:p>
            <a:pPr lvl="1"/>
            <a:r>
              <a:rPr lang="en-US" sz="2000" dirty="0" err="1">
                <a:solidFill>
                  <a:srgbClr val="000066"/>
                </a:solidFill>
              </a:rPr>
              <a:t>rcnts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elements, starting at offset </a:t>
            </a:r>
            <a:r>
              <a:rPr lang="en-US" sz="2000" dirty="0" err="1">
                <a:solidFill>
                  <a:srgbClr val="000066"/>
                </a:solidFill>
              </a:rPr>
              <a:t>rdispls</a:t>
            </a:r>
            <a:r>
              <a:rPr lang="en-US" sz="2000" dirty="0">
                <a:solidFill>
                  <a:srgbClr val="000066"/>
                </a:solidFill>
              </a:rPr>
              <a:t>(</a:t>
            </a:r>
            <a:r>
              <a:rPr lang="en-US" sz="2000" dirty="0" err="1">
                <a:solidFill>
                  <a:srgbClr val="000066"/>
                </a:solidFill>
              </a:rPr>
              <a:t>i</a:t>
            </a:r>
            <a:r>
              <a:rPr lang="en-US" sz="2000" dirty="0">
                <a:solidFill>
                  <a:srgbClr val="000066"/>
                </a:solidFill>
              </a:rPr>
              <a:t>) </a:t>
            </a:r>
          </a:p>
          <a:p>
            <a:pPr lvl="1"/>
            <a:r>
              <a:rPr lang="en-US" altLang="en-US" sz="2000" dirty="0">
                <a:solidFill>
                  <a:srgbClr val="000066"/>
                </a:solidFill>
              </a:rPr>
              <a:t>f</a:t>
            </a:r>
            <a:r>
              <a:rPr lang="en-US" altLang="en-US" sz="2000" dirty="0" smtClean="0">
                <a:solidFill>
                  <a:srgbClr val="000066"/>
                </a:solidFill>
              </a:rPr>
              <a:t>or </a:t>
            </a:r>
            <a:r>
              <a:rPr lang="en-US" altLang="en-US" sz="2000" dirty="0" err="1">
                <a:solidFill>
                  <a:srgbClr val="000066"/>
                </a:solidFill>
              </a:rPr>
              <a:t>i</a:t>
            </a:r>
            <a:r>
              <a:rPr lang="en-US" altLang="en-US" sz="2000" dirty="0">
                <a:solidFill>
                  <a:srgbClr val="000066"/>
                </a:solidFill>
              </a:rPr>
              <a:t> = {0,…,n-1} of group of n tasks.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Size of data send by rank 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 and received in root </a:t>
            </a:r>
            <a:r>
              <a:rPr lang="en-US" sz="2400" dirty="0" err="1">
                <a:solidFill>
                  <a:srgbClr val="000066"/>
                </a:solidFill>
              </a:rPr>
              <a:t>rcnts</a:t>
            </a:r>
            <a:r>
              <a:rPr lang="en-US" sz="2400" dirty="0">
                <a:solidFill>
                  <a:srgbClr val="000066"/>
                </a:solidFill>
              </a:rPr>
              <a:t>(</a:t>
            </a:r>
            <a:r>
              <a:rPr lang="en-US" sz="2400" dirty="0" err="1">
                <a:solidFill>
                  <a:srgbClr val="000066"/>
                </a:solidFill>
              </a:rPr>
              <a:t>i</a:t>
            </a:r>
            <a:r>
              <a:rPr lang="en-US" sz="2400" dirty="0">
                <a:solidFill>
                  <a:srgbClr val="000066"/>
                </a:solidFill>
              </a:rPr>
              <a:t>) must be equal.</a:t>
            </a:r>
          </a:p>
          <a:p>
            <a:r>
              <a:rPr lang="en-US" sz="2400" dirty="0">
                <a:solidFill>
                  <a:srgbClr val="000066"/>
                </a:solidFill>
              </a:rPr>
              <a:t>“r” variables not “significant” on non-root</a:t>
            </a:r>
            <a:endParaRPr lang="en-US" altLang="en-US" sz="2400" dirty="0">
              <a:solidFill>
                <a:srgbClr val="000066"/>
              </a:solidFill>
            </a:endParaRP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817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MPI_Gatherv (   sbuf,  scnts, stype,   </a:t>
            </a:r>
            <a:r>
              <a:rPr lang="en-US" altLang="en-US" b="0">
                <a:solidFill>
                  <a:srgbClr val="000066"/>
                </a:solidFill>
              </a:rPr>
              <a:t>rbuf,    rcnts,    rdispls</a:t>
            </a:r>
            <a:r>
              <a:rPr lang="en-US" altLang="en-US" b="0">
                <a:solidFill>
                  <a:schemeClr val="tx1"/>
                </a:solidFill>
              </a:rPr>
              <a:t>, rtype, root, comm )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6781800" y="28194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Common to all</a:t>
            </a:r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4038600" y="2833688"/>
            <a:ext cx="240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Only needed on root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1066800" y="2833688"/>
            <a:ext cx="271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Can vary with with task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190750" y="1219994"/>
            <a:ext cx="1677986" cy="1599406"/>
            <a:chOff x="2133600" y="1219994"/>
            <a:chExt cx="1677986" cy="1599406"/>
          </a:xfrm>
        </p:grpSpPr>
        <p:sp>
          <p:nvSpPr>
            <p:cNvPr id="240647" name="Text Box 7"/>
            <p:cNvSpPr txBox="1">
              <a:spLocks noChangeArrowheads="1"/>
            </p:cNvSpPr>
            <p:nvPr/>
          </p:nvSpPr>
          <p:spPr bwMode="auto">
            <a:xfrm>
              <a:off x="2576513" y="1619250"/>
              <a:ext cx="790575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sbuf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scnt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stype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0654" name="AutoShape 14"/>
            <p:cNvSpPr>
              <a:spLocks/>
            </p:cNvSpPr>
            <p:nvPr/>
          </p:nvSpPr>
          <p:spPr bwMode="auto">
            <a:xfrm rot="16200000">
              <a:off x="2806699" y="546895"/>
              <a:ext cx="331788" cy="1677986"/>
            </a:xfrm>
            <a:prstGeom prst="leftBrace">
              <a:avLst>
                <a:gd name="adj1" fmla="val 49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017964" y="1220788"/>
            <a:ext cx="2687638" cy="1579563"/>
            <a:chOff x="2849" y="769"/>
            <a:chExt cx="1693" cy="995"/>
          </a:xfrm>
        </p:grpSpPr>
        <p:sp>
          <p:nvSpPr>
            <p:cNvPr id="240648" name="Text Box 8"/>
            <p:cNvSpPr txBox="1">
              <a:spLocks noChangeArrowheads="1"/>
            </p:cNvSpPr>
            <p:nvPr/>
          </p:nvSpPr>
          <p:spPr bwMode="auto">
            <a:xfrm>
              <a:off x="3438" y="1008"/>
              <a:ext cx="59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66"/>
                  </a:solidFill>
                </a:rPr>
                <a:t>rbuf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rcnts</a:t>
              </a:r>
            </a:p>
            <a:p>
              <a:r>
                <a:rPr lang="en-US">
                  <a:solidFill>
                    <a:srgbClr val="FF3300"/>
                  </a:solidFill>
                </a:rPr>
                <a:t>rdispls</a:t>
              </a:r>
            </a:p>
            <a:p>
              <a:r>
                <a:rPr lang="en-US">
                  <a:solidFill>
                    <a:schemeClr val="tx1"/>
                  </a:solidFill>
                </a:rPr>
                <a:t>rtype</a:t>
              </a:r>
            </a:p>
          </p:txBody>
        </p:sp>
        <p:sp>
          <p:nvSpPr>
            <p:cNvPr id="240655" name="AutoShape 15"/>
            <p:cNvSpPr>
              <a:spLocks/>
            </p:cNvSpPr>
            <p:nvPr/>
          </p:nvSpPr>
          <p:spPr bwMode="auto">
            <a:xfrm rot="16200000">
              <a:off x="3591" y="27"/>
              <a:ext cx="209" cy="1693"/>
            </a:xfrm>
            <a:prstGeom prst="leftBrace">
              <a:avLst>
                <a:gd name="adj1" fmla="val 7272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05600" y="1219200"/>
            <a:ext cx="1143000" cy="1031875"/>
            <a:chOff x="4656" y="768"/>
            <a:chExt cx="720" cy="650"/>
          </a:xfrm>
        </p:grpSpPr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4704" y="1008"/>
              <a:ext cx="54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root</a:t>
              </a:r>
            </a:p>
            <a:p>
              <a:r>
                <a:rPr lang="en-US">
                  <a:solidFill>
                    <a:schemeClr val="tx1"/>
                  </a:solidFill>
                </a:rPr>
                <a:t>comm</a:t>
              </a:r>
            </a:p>
          </p:txBody>
        </p:sp>
        <p:sp>
          <p:nvSpPr>
            <p:cNvPr id="240656" name="AutoShape 16"/>
            <p:cNvSpPr>
              <a:spLocks/>
            </p:cNvSpPr>
            <p:nvPr/>
          </p:nvSpPr>
          <p:spPr bwMode="auto">
            <a:xfrm rot="-5400000">
              <a:off x="4911" y="513"/>
              <a:ext cx="209" cy="720"/>
            </a:xfrm>
            <a:prstGeom prst="leftBrace">
              <a:avLst>
                <a:gd name="adj1" fmla="val 2870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1" name="Text Box 21"/>
          <p:cNvSpPr txBox="1">
            <a:spLocks noChangeArrowheads="1"/>
          </p:cNvSpPr>
          <p:nvPr/>
        </p:nvSpPr>
        <p:spPr bwMode="auto">
          <a:xfrm>
            <a:off x="6019800" y="19050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arrays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406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  <p:bldP spid="240650" grpId="0"/>
      <p:bldP spid="240651" grpId="0"/>
      <p:bldP spid="240652" grpId="0"/>
      <p:bldP spid="240661" grpId="0"/>
      <p:bldP spid="24066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7772400" cy="2819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800" dirty="0" err="1"/>
              <a:t>MPI_Gatherv</a:t>
            </a:r>
            <a:endParaRPr lang="en-US" sz="1800" dirty="0"/>
          </a:p>
          <a:p>
            <a:pPr algn="ctr"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rank 0 = root 	            rank 1	             rank 2</a:t>
            </a:r>
          </a:p>
          <a:p>
            <a:pPr>
              <a:buFontTx/>
              <a:buNone/>
            </a:pPr>
            <a:r>
              <a:rPr lang="en-US" sz="1800" dirty="0"/>
              <a:t>        A			B		C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sbuf</a:t>
            </a:r>
            <a:r>
              <a:rPr lang="en-US" sz="1800" dirty="0"/>
              <a:t>			B		C </a:t>
            </a: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			            </a:t>
            </a:r>
            <a:r>
              <a:rPr lang="en-US" sz="1800" dirty="0" err="1"/>
              <a:t>sbuf</a:t>
            </a:r>
            <a:r>
              <a:rPr lang="en-US" sz="1800" dirty="0"/>
              <a:t>		C</a:t>
            </a:r>
          </a:p>
          <a:p>
            <a:pPr>
              <a:buFontTx/>
              <a:buNone/>
            </a:pPr>
            <a:r>
              <a:rPr lang="en-US" sz="1800" dirty="0"/>
              <a:t>					             </a:t>
            </a:r>
            <a:r>
              <a:rPr lang="en-US" sz="1800" dirty="0" err="1"/>
              <a:t>sbuf</a:t>
            </a:r>
            <a:endParaRPr lang="en-US" sz="1800" dirty="0"/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1371600" y="2438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3657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56388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27432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2514600" y="3581400"/>
            <a:ext cx="533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1" name="Line 11"/>
          <p:cNvSpPr>
            <a:spLocks noChangeShapeType="1"/>
          </p:cNvSpPr>
          <p:nvPr/>
        </p:nvSpPr>
        <p:spPr bwMode="auto">
          <a:xfrm>
            <a:off x="25146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25146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25146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25146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25146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1219200" y="1676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3429000" y="1676400"/>
            <a:ext cx="457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5334000" y="1676400"/>
            <a:ext cx="457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>
            <a:off x="3429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>
            <a:off x="5334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>
            <a:off x="5334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2" name="Line 22"/>
          <p:cNvSpPr>
            <a:spLocks noChangeShapeType="1"/>
          </p:cNvSpPr>
          <p:nvPr/>
        </p:nvSpPr>
        <p:spPr bwMode="auto">
          <a:xfrm>
            <a:off x="2438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3" name="Line 23"/>
          <p:cNvSpPr>
            <a:spLocks noChangeShapeType="1"/>
          </p:cNvSpPr>
          <p:nvPr/>
        </p:nvSpPr>
        <p:spPr bwMode="auto">
          <a:xfrm>
            <a:off x="24384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4" name="Line 24"/>
          <p:cNvSpPr>
            <a:spLocks noChangeShapeType="1"/>
          </p:cNvSpPr>
          <p:nvPr/>
        </p:nvSpPr>
        <p:spPr bwMode="auto">
          <a:xfrm>
            <a:off x="24384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685800" y="36195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rcnts[0]=1	A	0 = rdispls[0]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rcnts[1]=2	B	1 = rdispls[1]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B	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      rcnts[2]=3	C	3 = rdispls[2]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C	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		rbuf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895600" y="609600"/>
            <a:ext cx="3581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en-US" sz="3600" b="0">
                <a:solidFill>
                  <a:schemeClr val="tx1"/>
                </a:solidFill>
              </a:rPr>
              <a:t>MPI_Gatherv</a:t>
            </a:r>
          </a:p>
        </p:txBody>
      </p:sp>
      <p:cxnSp>
        <p:nvCxnSpPr>
          <p:cNvPr id="28" name="Straight Connector 27"/>
          <p:cNvCxnSpPr>
            <a:stCxn id="235525" idx="1"/>
            <a:endCxn id="235528" idx="1"/>
          </p:cNvCxnSpPr>
          <p:nvPr/>
        </p:nvCxnSpPr>
        <p:spPr>
          <a:xfrm rot="5400000" flipH="1" flipV="1">
            <a:off x="3505200" y="1143000"/>
            <a:ext cx="1588" cy="426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stdlib.h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mpi.h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#define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argc,char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argv</a:t>
            </a:r>
            <a:r>
              <a:rPr lang="en-US" sz="1800" b="1" dirty="0" smtClean="0">
                <a:latin typeface="Courier New" pitchFamily="49" charset="0"/>
              </a:rPr>
              <a:t>[]){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,*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i,psum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gsum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(&amp;</a:t>
            </a:r>
            <a:r>
              <a:rPr lang="en-US" sz="1800" b="1" dirty="0" err="1" smtClean="0">
                <a:latin typeface="Courier New" pitchFamily="49" charset="0"/>
              </a:rPr>
              <a:t>argc,&amp;argv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&amp;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 C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89892"/>
            <a:ext cx="8763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stdio.h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#include   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mpi.h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  8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 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#define  NPROC N/NP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main(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char **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/*         Build v from partial vectors,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in reverse order.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MAP: v=[vp3,vp2,pv1,pv0]   4 processors,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size=2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vpi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partial vector from processor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. */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double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v[N],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j,i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[NPROC],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[NPROC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argc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argv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(MPI_COMM_WORLD, &amp;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!= NPROC){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("Use %d PEs\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 exit(9);}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++){     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       // get 2 (NP) from each rank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 = N-NP*(i+1)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}  // reverse append order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C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&lt;NP;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]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=(double)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MPI_Gatherv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,  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,      MPI_DOUBLE,  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,MPI_DOUBLE,0,MPI_COMM_WORLD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if(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== 0){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%d PEs;  partial vector length = %d.\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n",npes,NP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 Reversed storage, locations =");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npes;i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("%d ",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   for(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=0;i&lt;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N;i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++) 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("%4.0f ", 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v[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]);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printf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("\n");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}</a:t>
            </a:r>
          </a:p>
          <a:p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>
                <a:solidFill>
                  <a:srgbClr val="000066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dirty="0">
                <a:solidFill>
                  <a:srgbClr val="000066"/>
                </a:solidFill>
                <a:latin typeface="Courier New" pitchFamily="49" charset="0"/>
              </a:rPr>
              <a:t>}</a:t>
            </a:r>
          </a:p>
          <a:p>
            <a:endParaRPr lang="en-US" sz="1600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5257800"/>
            <a:ext cx="379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4 PEs;  partial vector length = 2.</a:t>
            </a:r>
          </a:p>
          <a:p>
            <a:r>
              <a:rPr lang="en-US" dirty="0" smtClean="0"/>
              <a:t> Reversed storage, locations =6  4  2  0 </a:t>
            </a:r>
          </a:p>
          <a:p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776687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program gather 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include "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mpif.h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N=8, NP=2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integer,parameter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:: NPROC = N/NP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i,j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real*8            ::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v(N),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integer           ::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ivcnt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(NPROC)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mpi_init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mpi_comm_rank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MPI_COMM_WORLD,mype,ierr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mpi_comm_size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MPI_COMM_WORLD,npes,ierr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npes.ne.NPROC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 stop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457200"/>
          </a:xfrm>
        </p:spPr>
        <p:txBody>
          <a:bodyPr/>
          <a:lstStyle/>
          <a:p>
            <a:r>
              <a:rPr lang="en-US" sz="2400" dirty="0" err="1"/>
              <a:t>MPI_Gatherv</a:t>
            </a:r>
            <a:r>
              <a:rPr lang="en-US" sz="2400" dirty="0"/>
              <a:t> </a:t>
            </a:r>
            <a:r>
              <a:rPr lang="en-US" sz="2400" dirty="0" smtClean="0"/>
              <a:t>Fortran code</a:t>
            </a:r>
            <a:endParaRPr lang="en-US" sz="2400" dirty="0"/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9289" y="1600200"/>
            <a:ext cx="928331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ivcnt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= NP            !// get 2 (NPs) from each rank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=1,npes;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ivdispl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)= N-NP*(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do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=1,NP;  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vp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)=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;    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enddo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mpi_gatherv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vp,NP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      &amp;</a:t>
            </a: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v,ivcnt,ivdispl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,MPI_REAL8, 0,MPI_COMM_WORLD,</a:t>
            </a:r>
            <a:r>
              <a:rPr lang="en-US" sz="1400" dirty="0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if(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mype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==0) print*, 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Locs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",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ivdispl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, "Rev.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Vals",v</a:t>
            </a:r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call 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mpi_finalize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0066"/>
                </a:solidFill>
                <a:latin typeface="Courier New" pitchFamily="49" charset="0"/>
              </a:rPr>
              <a:t>ierr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)</a:t>
            </a:r>
          </a:p>
          <a:p>
            <a:endParaRPr lang="en-US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dirty="0" smtClean="0">
                <a:solidFill>
                  <a:srgbClr val="000066"/>
                </a:solidFill>
                <a:latin typeface="Courier New" pitchFamily="49" charset="0"/>
              </a:rPr>
              <a:t>end program</a:t>
            </a:r>
            <a:endParaRPr lang="en-US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5257800"/>
            <a:ext cx="36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Rev. </a:t>
            </a:r>
            <a:r>
              <a:rPr lang="en-US" dirty="0" err="1" smtClean="0"/>
              <a:t>Locs</a:t>
            </a:r>
            <a:r>
              <a:rPr lang="en-US" dirty="0" smtClean="0"/>
              <a:t>   6    4    2    0 </a:t>
            </a:r>
            <a:br>
              <a:rPr lang="en-US" dirty="0" smtClean="0"/>
            </a:br>
            <a:r>
              <a:rPr lang="en-US" dirty="0" smtClean="0"/>
              <a:t>Rev.  </a:t>
            </a:r>
            <a:r>
              <a:rPr lang="en-US" dirty="0" err="1" smtClean="0"/>
              <a:t>Vals</a:t>
            </a:r>
            <a:r>
              <a:rPr lang="en-US" dirty="0" smtClean="0"/>
              <a:t>   3    3    2    2    1    1    0    0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MPI_Alltoallv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220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Send and receive different amounts of data form all processors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dirty="0" err="1" smtClean="0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&amp;</a:t>
            </a:r>
            <a:r>
              <a:rPr lang="en-US" altLang="en-US" sz="2000" dirty="0" err="1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],&amp;</a:t>
            </a:r>
            <a:r>
              <a:rPr lang="en-US" altLang="en-US" sz="2000" dirty="0" err="1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[0</a:t>
            </a:r>
            <a:r>
              <a:rPr lang="en-US" altLang="en-US" sz="2000" dirty="0" smtClean="0">
                <a:latin typeface="Courier New" pitchFamily="49" charset="0"/>
              </a:rPr>
              <a:t>],</a:t>
            </a:r>
            <a:r>
              <a:rPr lang="en-US" altLang="en-US" sz="2000" dirty="0" err="1" smtClean="0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Fortran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Call </a:t>
            </a:r>
            <a:r>
              <a:rPr lang="en-US" altLang="en-US" sz="2000" dirty="0" err="1">
                <a:latin typeface="Courier New" pitchFamily="49" charset="0"/>
              </a:rPr>
              <a:t>MPI_Alltoallv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sbuf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sdispls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stype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rbuf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rcnts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rdispls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rtype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                 </a:t>
            </a:r>
            <a:r>
              <a:rPr lang="en-US" altLang="en-US" sz="2000" dirty="0" err="1" smtClean="0">
                <a:latin typeface="Courier New" pitchFamily="49" charset="0"/>
              </a:rPr>
              <a:t>comm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);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609600"/>
          </a:xfrm>
        </p:spPr>
        <p:txBody>
          <a:bodyPr/>
          <a:lstStyle/>
          <a:p>
            <a:r>
              <a:rPr lang="en-US" sz="2400"/>
              <a:t>MPI_Alltoallv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3058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	</a:t>
            </a:r>
            <a:r>
              <a:rPr lang="en-US" sz="1200" dirty="0"/>
              <a:t>		rank0		rank1		rank2</a:t>
            </a:r>
          </a:p>
          <a:p>
            <a:pPr>
              <a:buFontTx/>
              <a:buNone/>
            </a:pPr>
            <a:r>
              <a:rPr lang="en-US" sz="1200" dirty="0" smtClean="0"/>
              <a:t>1=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[0</a:t>
            </a:r>
            <a:r>
              <a:rPr lang="en-US" sz="1200" dirty="0"/>
              <a:t>]		1		4		7	0=</a:t>
            </a:r>
            <a:r>
              <a:rPr lang="en-US" sz="1200" dirty="0" err="1"/>
              <a:t>sdispls</a:t>
            </a:r>
            <a:r>
              <a:rPr lang="en-US" sz="1200" dirty="0"/>
              <a:t>[0]</a:t>
            </a:r>
          </a:p>
          <a:p>
            <a:pPr>
              <a:buFontTx/>
              <a:buNone/>
            </a:pPr>
            <a:r>
              <a:rPr lang="en-US" sz="1200" dirty="0"/>
              <a:t>2=</a:t>
            </a:r>
            <a:r>
              <a:rPr lang="en-US" sz="1200" dirty="0" err="1"/>
              <a:t>sendcnts</a:t>
            </a:r>
            <a:r>
              <a:rPr lang="en-US" sz="1200" dirty="0"/>
              <a:t>[1]	</a:t>
            </a:r>
            <a:r>
              <a:rPr lang="en-US" sz="1200" dirty="0" smtClean="0"/>
              <a:t>	2</a:t>
            </a:r>
            <a:r>
              <a:rPr lang="en-US" sz="1200" dirty="0"/>
              <a:t>		</a:t>
            </a:r>
            <a:r>
              <a:rPr lang="en-US" sz="1200" dirty="0" smtClean="0"/>
              <a:t>5</a:t>
            </a:r>
            <a:r>
              <a:rPr lang="en-US" sz="1200" dirty="0"/>
              <a:t>		8	1=</a:t>
            </a:r>
            <a:r>
              <a:rPr lang="en-US" sz="1200" dirty="0" err="1"/>
              <a:t>sdispls</a:t>
            </a:r>
            <a:r>
              <a:rPr lang="en-US" sz="1200" dirty="0"/>
              <a:t>[1]</a:t>
            </a:r>
          </a:p>
          <a:p>
            <a:pPr>
              <a:buFontTx/>
              <a:buNone/>
            </a:pPr>
            <a:r>
              <a:rPr lang="en-US" sz="1200" dirty="0"/>
              <a:t>			2		5		8	2</a:t>
            </a:r>
          </a:p>
          <a:p>
            <a:pPr>
              <a:buFontTx/>
              <a:buNone/>
            </a:pPr>
            <a:r>
              <a:rPr lang="en-US" sz="1200" dirty="0" smtClean="0"/>
              <a:t>3=</a:t>
            </a:r>
            <a:r>
              <a:rPr lang="en-US" sz="1200" dirty="0" err="1" smtClean="0"/>
              <a:t>sendcnts</a:t>
            </a:r>
            <a:r>
              <a:rPr lang="en-US" sz="1200" dirty="0" smtClean="0"/>
              <a:t>[2]</a:t>
            </a:r>
            <a:r>
              <a:rPr lang="en-US" sz="1200" dirty="0"/>
              <a:t>	</a:t>
            </a:r>
            <a:r>
              <a:rPr lang="en-US" sz="1200" dirty="0" smtClean="0"/>
              <a:t>	3</a:t>
            </a:r>
            <a:r>
              <a:rPr lang="en-US" sz="1200" dirty="0"/>
              <a:t>		6		9	3=</a:t>
            </a:r>
            <a:r>
              <a:rPr lang="en-US" sz="1200" dirty="0" err="1"/>
              <a:t>sdispls</a:t>
            </a:r>
            <a:r>
              <a:rPr lang="en-US" sz="1200" dirty="0"/>
              <a:t>[2]</a:t>
            </a:r>
          </a:p>
          <a:p>
            <a:pPr>
              <a:buFontTx/>
              <a:buNone/>
            </a:pPr>
            <a:r>
              <a:rPr lang="en-US" sz="1200" dirty="0"/>
              <a:t>			3		6		9	4</a:t>
            </a:r>
          </a:p>
          <a:p>
            <a:pPr>
              <a:buFontTx/>
              <a:buNone/>
            </a:pPr>
            <a:r>
              <a:rPr lang="en-US" sz="1200" dirty="0"/>
              <a:t>			3		6		9	5</a:t>
            </a:r>
          </a:p>
          <a:p>
            <a:pPr>
              <a:buFontTx/>
              <a:buNone/>
            </a:pPr>
            <a:r>
              <a:rPr lang="en-US" sz="1200" dirty="0"/>
              <a:t>		</a:t>
            </a:r>
            <a:r>
              <a:rPr lang="en-US" sz="1200" dirty="0" err="1"/>
              <a:t>sendbuf</a:t>
            </a:r>
            <a:r>
              <a:rPr lang="en-US" sz="1200" dirty="0"/>
              <a:t>						</a:t>
            </a:r>
            <a:r>
              <a:rPr lang="en-US" sz="1200" dirty="0" err="1"/>
              <a:t>sendbuf</a:t>
            </a:r>
            <a:endParaRPr lang="en-US" sz="1200" dirty="0"/>
          </a:p>
          <a:p>
            <a:pPr>
              <a:buFontTx/>
              <a:buNone/>
            </a:pPr>
            <a:endParaRPr lang="en-US" sz="1200" dirty="0"/>
          </a:p>
        </p:txBody>
      </p:sp>
      <p:sp>
        <p:nvSpPr>
          <p:cNvPr id="182347" name="Rectangle 75"/>
          <p:cNvSpPr>
            <a:spLocks noChangeArrowheads="1"/>
          </p:cNvSpPr>
          <p:nvPr/>
        </p:nvSpPr>
        <p:spPr bwMode="auto">
          <a:xfrm>
            <a:off x="18288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8" name="Rectangle 76"/>
          <p:cNvSpPr>
            <a:spLocks noChangeArrowheads="1"/>
          </p:cNvSpPr>
          <p:nvPr/>
        </p:nvSpPr>
        <p:spPr bwMode="auto">
          <a:xfrm>
            <a:off x="5486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49" name="Rectangle 77"/>
          <p:cNvSpPr>
            <a:spLocks noChangeArrowheads="1"/>
          </p:cNvSpPr>
          <p:nvPr/>
        </p:nvSpPr>
        <p:spPr bwMode="auto">
          <a:xfrm>
            <a:off x="3581400" y="9144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50" name="Line 78"/>
          <p:cNvSpPr>
            <a:spLocks noChangeShapeType="1"/>
          </p:cNvSpPr>
          <p:nvPr/>
        </p:nvSpPr>
        <p:spPr bwMode="auto">
          <a:xfrm>
            <a:off x="18288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486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3581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>
            <a:off x="54864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4" name="Line 82"/>
          <p:cNvSpPr>
            <a:spLocks noChangeShapeType="1"/>
          </p:cNvSpPr>
          <p:nvPr/>
        </p:nvSpPr>
        <p:spPr bwMode="auto">
          <a:xfrm>
            <a:off x="3581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>
            <a:off x="18288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6" name="Line 84"/>
          <p:cNvSpPr>
            <a:spLocks noChangeShapeType="1"/>
          </p:cNvSpPr>
          <p:nvPr/>
        </p:nvSpPr>
        <p:spPr bwMode="auto">
          <a:xfrm>
            <a:off x="5486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7" name="Line 85"/>
          <p:cNvSpPr>
            <a:spLocks noChangeShapeType="1"/>
          </p:cNvSpPr>
          <p:nvPr/>
        </p:nvSpPr>
        <p:spPr bwMode="auto">
          <a:xfrm>
            <a:off x="5486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8" name="Line 86"/>
          <p:cNvSpPr>
            <a:spLocks noChangeShapeType="1"/>
          </p:cNvSpPr>
          <p:nvPr/>
        </p:nvSpPr>
        <p:spPr bwMode="auto">
          <a:xfrm>
            <a:off x="5486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59" name="Line 87"/>
          <p:cNvSpPr>
            <a:spLocks noChangeShapeType="1"/>
          </p:cNvSpPr>
          <p:nvPr/>
        </p:nvSpPr>
        <p:spPr bwMode="auto">
          <a:xfrm>
            <a:off x="1828800" y="137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0" name="Line 88"/>
          <p:cNvSpPr>
            <a:spLocks noChangeShapeType="1"/>
          </p:cNvSpPr>
          <p:nvPr/>
        </p:nvSpPr>
        <p:spPr bwMode="auto">
          <a:xfrm>
            <a:off x="35814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1" name="Line 89"/>
          <p:cNvSpPr>
            <a:spLocks noChangeShapeType="1"/>
          </p:cNvSpPr>
          <p:nvPr/>
        </p:nvSpPr>
        <p:spPr bwMode="auto">
          <a:xfrm>
            <a:off x="35814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2" name="Line 90"/>
          <p:cNvSpPr>
            <a:spLocks noChangeShapeType="1"/>
          </p:cNvSpPr>
          <p:nvPr/>
        </p:nvSpPr>
        <p:spPr bwMode="auto">
          <a:xfrm>
            <a:off x="3581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3" name="Line 91"/>
          <p:cNvSpPr>
            <a:spLocks noChangeShapeType="1"/>
          </p:cNvSpPr>
          <p:nvPr/>
        </p:nvSpPr>
        <p:spPr bwMode="auto">
          <a:xfrm>
            <a:off x="18288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64" name="Line 92"/>
          <p:cNvSpPr>
            <a:spLocks noChangeShapeType="1"/>
          </p:cNvSpPr>
          <p:nvPr/>
        </p:nvSpPr>
        <p:spPr bwMode="auto">
          <a:xfrm>
            <a:off x="18288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4" name="Rectangle 112"/>
          <p:cNvSpPr>
            <a:spLocks noChangeArrowheads="1"/>
          </p:cNvSpPr>
          <p:nvPr/>
        </p:nvSpPr>
        <p:spPr bwMode="auto">
          <a:xfrm>
            <a:off x="990600" y="3733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1=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1=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1=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385" name="Rectangle 113"/>
          <p:cNvSpPr>
            <a:spLocks noChangeArrowheads="1"/>
          </p:cNvSpPr>
          <p:nvPr/>
        </p:nvSpPr>
        <p:spPr bwMode="auto">
          <a:xfrm>
            <a:off x="1828800" y="2895600"/>
            <a:ext cx="609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5486400" y="2895600"/>
            <a:ext cx="609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7" name="Rectangle 115"/>
          <p:cNvSpPr>
            <a:spLocks noChangeArrowheads="1"/>
          </p:cNvSpPr>
          <p:nvPr/>
        </p:nvSpPr>
        <p:spPr bwMode="auto">
          <a:xfrm>
            <a:off x="3581400" y="2895600"/>
            <a:ext cx="60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8" name="Line 116"/>
          <p:cNvSpPr>
            <a:spLocks noChangeShapeType="1"/>
          </p:cNvSpPr>
          <p:nvPr/>
        </p:nvSpPr>
        <p:spPr bwMode="auto">
          <a:xfrm>
            <a:off x="1828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89" name="Line 117"/>
          <p:cNvSpPr>
            <a:spLocks noChangeShapeType="1"/>
          </p:cNvSpPr>
          <p:nvPr/>
        </p:nvSpPr>
        <p:spPr bwMode="auto">
          <a:xfrm>
            <a:off x="5486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0" name="Line 118"/>
          <p:cNvSpPr>
            <a:spLocks noChangeShapeType="1"/>
          </p:cNvSpPr>
          <p:nvPr/>
        </p:nvSpPr>
        <p:spPr bwMode="auto">
          <a:xfrm>
            <a:off x="3581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1" name="Line 119"/>
          <p:cNvSpPr>
            <a:spLocks noChangeShapeType="1"/>
          </p:cNvSpPr>
          <p:nvPr/>
        </p:nvSpPr>
        <p:spPr bwMode="auto">
          <a:xfrm>
            <a:off x="5486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2" name="Line 120"/>
          <p:cNvSpPr>
            <a:spLocks noChangeShapeType="1"/>
          </p:cNvSpPr>
          <p:nvPr/>
        </p:nvSpPr>
        <p:spPr bwMode="auto">
          <a:xfrm>
            <a:off x="3581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4" name="Line 122"/>
          <p:cNvSpPr>
            <a:spLocks noChangeShapeType="1"/>
          </p:cNvSpPr>
          <p:nvPr/>
        </p:nvSpPr>
        <p:spPr bwMode="auto">
          <a:xfrm>
            <a:off x="5486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5" name="Line 123"/>
          <p:cNvSpPr>
            <a:spLocks noChangeShapeType="1"/>
          </p:cNvSpPr>
          <p:nvPr/>
        </p:nvSpPr>
        <p:spPr bwMode="auto">
          <a:xfrm>
            <a:off x="5486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6" name="Line 124"/>
          <p:cNvSpPr>
            <a:spLocks noChangeShapeType="1"/>
          </p:cNvSpPr>
          <p:nvPr/>
        </p:nvSpPr>
        <p:spPr bwMode="auto">
          <a:xfrm>
            <a:off x="5486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7" name="Line 125"/>
          <p:cNvSpPr>
            <a:spLocks noChangeShapeType="1"/>
          </p:cNvSpPr>
          <p:nvPr/>
        </p:nvSpPr>
        <p:spPr bwMode="auto">
          <a:xfrm>
            <a:off x="18288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8" name="Line 126"/>
          <p:cNvSpPr>
            <a:spLocks noChangeShapeType="1"/>
          </p:cNvSpPr>
          <p:nvPr/>
        </p:nvSpPr>
        <p:spPr bwMode="auto">
          <a:xfrm>
            <a:off x="3581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399" name="Line 127"/>
          <p:cNvSpPr>
            <a:spLocks noChangeShapeType="1"/>
          </p:cNvSpPr>
          <p:nvPr/>
        </p:nvSpPr>
        <p:spPr bwMode="auto">
          <a:xfrm>
            <a:off x="3581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0" name="Line 128"/>
          <p:cNvSpPr>
            <a:spLocks noChangeShapeType="1"/>
          </p:cNvSpPr>
          <p:nvPr/>
        </p:nvSpPr>
        <p:spPr bwMode="auto">
          <a:xfrm>
            <a:off x="3581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3" name="Rectangle 131"/>
          <p:cNvSpPr>
            <a:spLocks noChangeArrowheads="1"/>
          </p:cNvSpPr>
          <p:nvPr/>
        </p:nvSpPr>
        <p:spPr bwMode="auto">
          <a:xfrm>
            <a:off x="19812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1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4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2404" name="Rectangle 132"/>
          <p:cNvSpPr>
            <a:spLocks noChangeArrowheads="1"/>
          </p:cNvSpPr>
          <p:nvPr/>
        </p:nvSpPr>
        <p:spPr bwMode="auto">
          <a:xfrm>
            <a:off x="3733800" y="289560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2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5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2405" name="Rectangle 133"/>
          <p:cNvSpPr>
            <a:spLocks noChangeArrowheads="1"/>
          </p:cNvSpPr>
          <p:nvPr/>
        </p:nvSpPr>
        <p:spPr bwMode="auto">
          <a:xfrm>
            <a:off x="5638800" y="2895600"/>
            <a:ext cx="30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3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6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2406" name="Line 134"/>
          <p:cNvSpPr>
            <a:spLocks noChangeShapeType="1"/>
          </p:cNvSpPr>
          <p:nvPr/>
        </p:nvSpPr>
        <p:spPr bwMode="auto">
          <a:xfrm>
            <a:off x="54864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7" name="Line 135"/>
          <p:cNvSpPr>
            <a:spLocks noChangeShapeType="1"/>
          </p:cNvSpPr>
          <p:nvPr/>
        </p:nvSpPr>
        <p:spPr bwMode="auto">
          <a:xfrm>
            <a:off x="5486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8" name="Line 136"/>
          <p:cNvSpPr>
            <a:spLocks noChangeShapeType="1"/>
          </p:cNvSpPr>
          <p:nvPr/>
        </p:nvSpPr>
        <p:spPr bwMode="auto">
          <a:xfrm>
            <a:off x="54864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409" name="Rectangle 137"/>
          <p:cNvSpPr>
            <a:spLocks noChangeArrowheads="1"/>
          </p:cNvSpPr>
          <p:nvPr/>
        </p:nvSpPr>
        <p:spPr bwMode="auto">
          <a:xfrm>
            <a:off x="0" y="2590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600" b="0">
                <a:solidFill>
                  <a:schemeClr val="tx1"/>
                </a:solidFill>
              </a:rPr>
              <a:t>	</a:t>
            </a:r>
            <a:r>
              <a:rPr lang="en-US" sz="1200" b="0">
                <a:solidFill>
                  <a:schemeClr val="tx1"/>
                </a:solidFill>
              </a:rPr>
              <a:t>		rank0		rank1		rank2</a:t>
            </a:r>
          </a:p>
        </p:txBody>
      </p:sp>
      <p:sp>
        <p:nvSpPr>
          <p:cNvPr id="182410" name="Rectangle 138"/>
          <p:cNvSpPr>
            <a:spLocks noChangeArrowheads="1"/>
          </p:cNvSpPr>
          <p:nvPr/>
        </p:nvSpPr>
        <p:spPr bwMode="auto">
          <a:xfrm>
            <a:off x="2819400" y="4495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[0],  </a:t>
            </a:r>
            <a:r>
              <a:rPr lang="en-US" sz="1200" b="0" dirty="0">
                <a:solidFill>
                  <a:schemeClr val="tx1"/>
                </a:solidFill>
              </a:rPr>
              <a:t>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2=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2=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4=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2411" name="Rectangle 139"/>
          <p:cNvSpPr>
            <a:spLocks noChangeArrowheads="1"/>
          </p:cNvSpPr>
          <p:nvPr/>
        </p:nvSpPr>
        <p:spPr bwMode="auto">
          <a:xfrm>
            <a:off x="5029200" y="5029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3=</a:t>
            </a:r>
            <a:r>
              <a:rPr lang="en-US" sz="1200" b="0" dirty="0" err="1">
                <a:solidFill>
                  <a:schemeClr val="tx1"/>
                </a:solidFill>
              </a:rPr>
              <a:t>rcnts</a:t>
            </a:r>
            <a:r>
              <a:rPr lang="en-US" sz="1200" b="0" dirty="0">
                <a:solidFill>
                  <a:schemeClr val="tx1"/>
                </a:solidFill>
              </a:rPr>
              <a:t>[0],  0=</a:t>
            </a:r>
            <a:r>
              <a:rPr lang="en-US" sz="1200" b="0" dirty="0" err="1">
                <a:solidFill>
                  <a:schemeClr val="tx1"/>
                </a:solidFill>
              </a:rPr>
              <a:t>rdispls</a:t>
            </a:r>
            <a:r>
              <a:rPr lang="en-US" sz="1200" b="0" dirty="0">
                <a:solidFill>
                  <a:schemeClr val="tx1"/>
                </a:solidFill>
              </a:rPr>
              <a:t>[0]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[1],  3=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dirty="0" smtClean="0">
                <a:solidFill>
                  <a:schemeClr val="tx1"/>
                </a:solidFill>
              </a:rPr>
              <a:t>[1]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200" b="0" dirty="0" smtClean="0">
                <a:solidFill>
                  <a:schemeClr val="tx1"/>
                </a:solidFill>
              </a:rPr>
              <a:t>3=</a:t>
            </a:r>
            <a:r>
              <a:rPr lang="en-US" sz="1200" b="0" dirty="0" err="1" smtClean="0">
                <a:solidFill>
                  <a:schemeClr val="tx1"/>
                </a:solidFill>
              </a:rPr>
              <a:t>rcnts</a:t>
            </a:r>
            <a:r>
              <a:rPr lang="en-US" sz="1200" b="0" dirty="0" smtClean="0">
                <a:solidFill>
                  <a:schemeClr val="tx1"/>
                </a:solidFill>
              </a:rPr>
              <a:t>[2],  5=</a:t>
            </a:r>
            <a:r>
              <a:rPr lang="en-US" sz="1200" b="0" dirty="0" err="1" smtClean="0">
                <a:solidFill>
                  <a:schemeClr val="tx1"/>
                </a:solidFill>
              </a:rPr>
              <a:t>rdispls</a:t>
            </a:r>
            <a:r>
              <a:rPr lang="en-US" sz="1200" b="0" smtClean="0">
                <a:solidFill>
                  <a:schemeClr val="tx1"/>
                </a:solidFill>
              </a:rPr>
              <a:t>[2]</a:t>
            </a:r>
            <a:endParaRPr lang="en-US" sz="1200" b="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=(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  =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*)</a:t>
            </a:r>
            <a:r>
              <a:rPr lang="en-US" sz="1600" b="1" dirty="0" err="1" smtClean="0">
                <a:latin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&lt;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]=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partial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for(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=0;i&lt;</a:t>
            </a:r>
            <a:r>
              <a:rPr lang="en-US" sz="1600" b="1" dirty="0" err="1" smtClean="0">
                <a:latin typeface="Courier New" pitchFamily="49" charset="0"/>
              </a:rPr>
              <a:t>nlocal;i</a:t>
            </a:r>
            <a:r>
              <a:rPr lang="en-US" sz="1600" b="1" dirty="0" smtClean="0">
                <a:latin typeface="Courier New" pitchFamily="49" charset="0"/>
              </a:rPr>
              <a:t>++)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+=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= %d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 %d\n ",</a:t>
            </a:r>
            <a:r>
              <a:rPr lang="en-US" sz="1600" b="1" dirty="0" err="1" smtClean="0">
                <a:latin typeface="Courier New" pitchFamily="49" charset="0"/>
              </a:rPr>
              <a:t>irank,psum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reduce partial 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&amp;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MPI_SUM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MPI_COMM_WORLD);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/* the root prints the global sum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%d \n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program </a:t>
            </a:r>
            <a:r>
              <a:rPr lang="en-US" sz="1800" b="1" dirty="0" err="1" smtClean="0">
                <a:latin typeface="Courier New" pitchFamily="49" charset="0"/>
              </a:rPr>
              <a:t>myreduce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include "</a:t>
            </a:r>
            <a:r>
              <a:rPr lang="en-US" sz="1800" b="1" dirty="0" err="1" smtClean="0">
                <a:latin typeface="Courier New" pitchFamily="49" charset="0"/>
              </a:rPr>
              <a:t>mpif.h</a:t>
            </a:r>
            <a:r>
              <a:rPr lang="en-US" sz="1800" b="1" dirty="0" smtClean="0">
                <a:latin typeface="Courier New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integer,parameter</a:t>
            </a:r>
            <a:r>
              <a:rPr lang="en-US" sz="1800" b="1" dirty="0" smtClean="0">
                <a:latin typeface="Courier New" pitchFamily="49" charset="0"/>
              </a:rPr>
              <a:t>    :: </a:t>
            </a:r>
            <a:r>
              <a:rPr lang="en-US" sz="1800" b="1" dirty="0" err="1" smtClean="0">
                <a:latin typeface="Courier New" pitchFamily="49" charset="0"/>
              </a:rPr>
              <a:t>mpi_root</a:t>
            </a:r>
            <a:r>
              <a:rPr lang="en-US" sz="1800" b="1" dirty="0" smtClean="0">
                <a:latin typeface="Courier New" pitchFamily="49" charset="0"/>
              </a:rPr>
              <a:t>=0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integer,allocatable</a:t>
            </a:r>
            <a:r>
              <a:rPr lang="en-US" sz="1800" b="1" dirty="0" smtClean="0">
                <a:latin typeface="Courier New" pitchFamily="49" charset="0"/>
              </a:rPr>
              <a:t>  :: </a:t>
            </a:r>
            <a:r>
              <a:rPr lang="en-US" sz="1800" b="1" dirty="0" err="1" smtClean="0">
                <a:latin typeface="Courier New" pitchFamily="49" charset="0"/>
              </a:rPr>
              <a:t>myray</a:t>
            </a:r>
            <a:r>
              <a:rPr lang="en-US" sz="1800" b="1" dirty="0" smtClean="0">
                <a:latin typeface="Courier New" pitchFamily="49" charset="0"/>
              </a:rPr>
              <a:t>(:),</a:t>
            </a:r>
            <a:r>
              <a:rPr lang="en-US" sz="1800" b="1" dirty="0" err="1" smtClean="0">
                <a:latin typeface="Courier New" pitchFamily="49" charset="0"/>
              </a:rPr>
              <a:t>send_ray</a:t>
            </a:r>
            <a:r>
              <a:rPr lang="en-US" sz="1800" b="1" dirty="0" smtClean="0">
                <a:latin typeface="Courier New" pitchFamily="49" charset="0"/>
              </a:rPr>
              <a:t>(:)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i,psum,gsum</a:t>
            </a:r>
            <a:r>
              <a:rPr lang="en-US" sz="1800" b="1" dirty="0" smtClean="0">
                <a:latin typeface="Courier New" pitchFamily="49" charset="0"/>
              </a:rPr>
              <a:t>,      </a:t>
            </a:r>
            <a:r>
              <a:rPr lang="en-US" sz="1800" b="1" dirty="0" err="1" smtClean="0">
                <a:latin typeface="Courier New" pitchFamily="49" charset="0"/>
              </a:rPr>
              <a:t>nlocal</a:t>
            </a:r>
            <a:r>
              <a:rPr lang="en-US" sz="1800" b="1" dirty="0" smtClean="0">
                <a:latin typeface="Courier New" pitchFamily="49" charset="0"/>
              </a:rPr>
              <a:t>,     </a:t>
            </a:r>
            <a:r>
              <a:rPr lang="en-US" sz="1800" b="1" dirty="0" err="1" smtClean="0">
                <a:latin typeface="Courier New" pitchFamily="49" charset="0"/>
              </a:rPr>
              <a:t>ntotal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integer </a:t>
            </a:r>
            <a:r>
              <a:rPr lang="en-US" sz="1800" b="1" dirty="0" err="1" smtClean="0">
                <a:latin typeface="Courier New" pitchFamily="49" charset="0"/>
              </a:rPr>
              <a:t>nrank,irank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MPI_Init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MPI_Comm_size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nrank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call </a:t>
            </a:r>
            <a:r>
              <a:rPr lang="en-US" sz="1800" b="1" dirty="0" err="1" smtClean="0">
                <a:latin typeface="Courier New" pitchFamily="49" charset="0"/>
              </a:rPr>
              <a:t>MPI_Comm_rank</a:t>
            </a:r>
            <a:r>
              <a:rPr lang="en-US" sz="1800" b="1" dirty="0" smtClean="0">
                <a:latin typeface="Courier New" pitchFamily="49" charset="0"/>
              </a:rPr>
              <a:t>( MPI_COMM_WORLD, </a:t>
            </a:r>
            <a:r>
              <a:rPr lang="en-US" sz="1800" b="1" dirty="0" err="1" smtClean="0">
                <a:latin typeface="Courier New" pitchFamily="49" charset="0"/>
              </a:rPr>
              <a:t>irank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ierr</a:t>
            </a:r>
            <a:r>
              <a:rPr lang="en-US" sz="1800" b="1" dirty="0" smtClean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each processor will get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 elements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=4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allocate( </a:t>
            </a:r>
            <a:r>
              <a:rPr lang="en-US" sz="1600" b="1" dirty="0" err="1" smtClean="0"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)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create the data to be sent from the root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</a:rPr>
              <a:t>nrank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allocate(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ntotal</a:t>
            </a:r>
            <a:r>
              <a:rPr lang="en-US" sz="1600" b="1" dirty="0" smtClean="0">
                <a:latin typeface="Courier New" pitchFamily="49" charset="0"/>
              </a:rPr>
              <a:t>)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=1,ntotal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)=I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endif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send a data section to each processor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MPI_Scatter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send_ray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myray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nlocal</a:t>
            </a:r>
            <a:r>
              <a:rPr lang="en-US" sz="1600" b="1" dirty="0" smtClean="0">
                <a:latin typeface="Courier New" pitchFamily="49" charset="0"/>
              </a:rPr>
              <a:t>, MPI_INTEGER,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MPI_COMM_WORLD,ierr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partial sum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do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=1,nlocal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=</a:t>
            </a:r>
            <a:r>
              <a:rPr lang="en-US" sz="1600" b="1" dirty="0" err="1" smtClean="0">
                <a:latin typeface="Courier New" pitchFamily="49" charset="0"/>
              </a:rPr>
              <a:t>psum+myray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</a:rPr>
              <a:t>enddo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print*,"irank:partial_sum",</a:t>
            </a:r>
            <a:r>
              <a:rPr lang="en-US" sz="1600" b="1" dirty="0" err="1" smtClean="0">
                <a:latin typeface="Courier New" pitchFamily="49" charset="0"/>
              </a:rPr>
              <a:t>irank,psum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!  reduce partial sums to the root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MPI_Reduce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psum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, 1, MPI_INTEGER, MPI_SUM, 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,      MPI_COMM_WORLD,    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</a:t>
            </a:r>
            <a:r>
              <a:rPr lang="en-US" sz="1600" b="1" dirty="0" err="1" smtClean="0">
                <a:latin typeface="Courier New" pitchFamily="49" charset="0"/>
              </a:rPr>
              <a:t>irank</a:t>
            </a:r>
            <a:r>
              <a:rPr lang="en-US" sz="1600" b="1" dirty="0" smtClean="0">
                <a:latin typeface="Courier New" pitchFamily="49" charset="0"/>
              </a:rPr>
              <a:t> == </a:t>
            </a:r>
            <a:r>
              <a:rPr lang="en-US" sz="1600" b="1" dirty="0" err="1" smtClean="0">
                <a:latin typeface="Courier New" pitchFamily="49" charset="0"/>
              </a:rPr>
              <a:t>mpi_root</a:t>
            </a:r>
            <a:r>
              <a:rPr lang="en-US" sz="1600" b="1" dirty="0" smtClean="0">
                <a:latin typeface="Courier New" pitchFamily="49" charset="0"/>
              </a:rPr>
              <a:t>) print*,"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r>
              <a:rPr lang="en-US" sz="1600" b="1" dirty="0" smtClean="0">
                <a:latin typeface="Courier New" pitchFamily="49" charset="0"/>
              </a:rPr>
              <a:t>= ",</a:t>
            </a:r>
            <a:r>
              <a:rPr lang="en-US" sz="1600" b="1" dirty="0" err="1" smtClean="0">
                <a:latin typeface="Courier New" pitchFamily="49" charset="0"/>
              </a:rPr>
              <a:t>gsum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call </a:t>
            </a:r>
            <a:r>
              <a:rPr lang="en-US" sz="1600" b="1" dirty="0" err="1" smtClean="0">
                <a:latin typeface="Courier New" pitchFamily="49" charset="0"/>
              </a:rPr>
              <a:t>MPI_Finalize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ierr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end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Gather Operation using MPI_Gather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/>
              <a:t>Inverse of Scatter—root receives a section of an array from each processor</a:t>
            </a:r>
          </a:p>
          <a:p>
            <a:endParaRPr lang="en-US" altLang="en-US" dirty="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3367088" y="2986088"/>
            <a:ext cx="5303837" cy="823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R(0)	R(1)	R(2) 	…	R(N-1)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914400" y="4618038"/>
            <a:ext cx="2452688" cy="639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Sent from processors: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7391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Data received in an array on root node, 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 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, </a:t>
            </a:r>
            <a:r>
              <a:rPr lang="en-US" altLang="en-US" sz="2000" b="0">
                <a:solidFill>
                  <a:srgbClr val="FF3300"/>
                </a:solidFill>
                <a:latin typeface="Times" pitchFamily="18" charset="0"/>
              </a:rPr>
              <a:t>1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 element from each task:</a:t>
            </a:r>
          </a:p>
          <a:p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4495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5470525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>
            <a:off x="3733800" y="3443288"/>
            <a:ext cx="0" cy="1189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7239000" y="3429000"/>
            <a:ext cx="0" cy="1189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3459163" y="4632325"/>
            <a:ext cx="5303837" cy="823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1	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2</a:t>
            </a:r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	…	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n-1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3429000" y="4953000"/>
            <a:ext cx="530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S	S	S 	…	S</a:t>
            </a: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000" b="0">
                <a:solidFill>
                  <a:srgbClr val="000066"/>
                </a:solidFill>
                <a:latin typeface="Times" pitchFamily="18" charset="0"/>
              </a:rPr>
              <a:t>P</a:t>
            </a:r>
            <a:r>
              <a:rPr lang="en-US" altLang="en-US" sz="2000" b="0" baseline="-25000">
                <a:solidFill>
                  <a:srgbClr val="000066"/>
                </a:solidFill>
                <a:latin typeface="Times" pitchFamily="18" charset="0"/>
              </a:rPr>
              <a:t>0</a:t>
            </a:r>
            <a:endParaRPr lang="en-US" altLang="en-US" sz="2000" b="0">
              <a:solidFill>
                <a:srgbClr val="000066"/>
              </a:solidFill>
              <a:latin typeface="Times" pitchFamily="18" charset="0"/>
            </a:endParaRPr>
          </a:p>
          <a:p>
            <a:endParaRPr lang="en-US" altLang="en-US" sz="2400" b="0">
              <a:solidFill>
                <a:srgbClr val="000066"/>
              </a:solidFill>
              <a:latin typeface="Times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3965</TotalTime>
  <Words>3677</Words>
  <Application>Microsoft Macintosh PowerPoint</Application>
  <PresentationFormat>On-screen Show (4:3)</PresentationFormat>
  <Paragraphs>647</Paragraphs>
  <Slides>35</Slides>
  <Notes>35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Parallel Computing for Science &amp; Engineering Spring 2013: MPI collectives 2</vt:lpstr>
      <vt:lpstr>Global Sum Example with MPI_Reduce and MPI_Scatter</vt:lpstr>
      <vt:lpstr>MPI_Reduce Example</vt:lpstr>
      <vt:lpstr>MPI_Reduce Example</vt:lpstr>
      <vt:lpstr>MPI_Reduce Example</vt:lpstr>
      <vt:lpstr>MPI_Reduce Example</vt:lpstr>
      <vt:lpstr>MPI_Reduce Example</vt:lpstr>
      <vt:lpstr>MPI_Reduce Example</vt:lpstr>
      <vt:lpstr>Gather Operation using MPI_Gather</vt:lpstr>
      <vt:lpstr>Gather Operation using MPI_Gather</vt:lpstr>
      <vt:lpstr>PowerPoint Presentation</vt:lpstr>
      <vt:lpstr>MPI_Gather</vt:lpstr>
      <vt:lpstr>PowerPoint Presentation</vt:lpstr>
      <vt:lpstr>PowerPoint Presentation</vt:lpstr>
      <vt:lpstr>PowerPoint Presentation</vt:lpstr>
      <vt:lpstr>Scatter  Work Gather</vt:lpstr>
      <vt:lpstr>PowerPoint Presentation</vt:lpstr>
      <vt:lpstr>PowerPoint Presentation</vt:lpstr>
      <vt:lpstr>MPI_Allgather and MPI_Allreduce</vt:lpstr>
      <vt:lpstr>MPI_Allgather</vt:lpstr>
      <vt:lpstr>MPI_Allreduce</vt:lpstr>
      <vt:lpstr>Global Sum with MPI_Reduce 2d array spread across processors</vt:lpstr>
      <vt:lpstr>Global Sum with MPI_Allreduce  2d array spread across processors</vt:lpstr>
      <vt:lpstr>All to All communication with MPI_Alltoall</vt:lpstr>
      <vt:lpstr>PowerPoint Presentation</vt:lpstr>
      <vt:lpstr>The variable or  “V” operators</vt:lpstr>
      <vt:lpstr>MPI_Gatherv</vt:lpstr>
      <vt:lpstr>MPI_Gatherv</vt:lpstr>
      <vt:lpstr> </vt:lpstr>
      <vt:lpstr>MPI_Gatherv  C code</vt:lpstr>
      <vt:lpstr>MPI_Gatherv C code</vt:lpstr>
      <vt:lpstr>MPI_Gatherv Fortran code</vt:lpstr>
      <vt:lpstr>MPI_Gatherv Fortran code</vt:lpstr>
      <vt:lpstr>MPI_Alltoallv</vt:lpstr>
      <vt:lpstr>MPI_Alltoallv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188</cp:revision>
  <cp:lastPrinted>2012-03-27T14:33:48Z</cp:lastPrinted>
  <dcterms:created xsi:type="dcterms:W3CDTF">2009-01-28T21:14:34Z</dcterms:created>
  <dcterms:modified xsi:type="dcterms:W3CDTF">2013-02-21T15:20:32Z</dcterms:modified>
</cp:coreProperties>
</file>