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92" r:id="rId4"/>
    <p:sldId id="293" r:id="rId5"/>
    <p:sldId id="269" r:id="rId6"/>
    <p:sldId id="274" r:id="rId7"/>
    <p:sldId id="270" r:id="rId8"/>
    <p:sldId id="271" r:id="rId9"/>
    <p:sldId id="289" r:id="rId10"/>
    <p:sldId id="272" r:id="rId11"/>
    <p:sldId id="273" r:id="rId12"/>
    <p:sldId id="275" r:id="rId13"/>
    <p:sldId id="276" r:id="rId14"/>
    <p:sldId id="296" r:id="rId15"/>
    <p:sldId id="308" r:id="rId16"/>
    <p:sldId id="309" r:id="rId17"/>
    <p:sldId id="297" r:id="rId18"/>
    <p:sldId id="298" r:id="rId19"/>
    <p:sldId id="299" r:id="rId20"/>
    <p:sldId id="300" r:id="rId21"/>
    <p:sldId id="301" r:id="rId22"/>
    <p:sldId id="302" r:id="rId23"/>
    <p:sldId id="290" r:id="rId24"/>
    <p:sldId id="294" r:id="rId25"/>
    <p:sldId id="303" r:id="rId26"/>
    <p:sldId id="305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2BA9-4519-4406-BDB9-3049186EFFAE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89D60-6F87-492C-BE3C-73C80457F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Check  Single and Section have implied barrier.</a:t>
            </a:r>
          </a:p>
          <a:p>
            <a:pPr eaLnBrk="1" hangingPunct="1"/>
            <a:r>
              <a:rPr lang="en-US" dirty="0" smtClean="0"/>
              <a:t>25 continue  </a:t>
            </a:r>
            <a:r>
              <a:rPr lang="en-US" dirty="0" err="1" smtClean="0"/>
              <a:t>fortran</a:t>
            </a:r>
            <a:r>
              <a:rPr lang="en-US" smtClean="0"/>
              <a:t> “&amp;”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C321D-95FB-4F76-A67D-126FABA8C1E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F2804-A83F-464E-8906-6FB5BEAD14F3}" type="slidenum">
              <a:rPr lang="en-US"/>
              <a:pPr/>
              <a:t>10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65C41-5933-4794-8D4A-262F89EDF2CC}" type="slidenum">
              <a:rPr lang="en-US"/>
              <a:pPr/>
              <a:t>11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Didn’t mention MPI-IO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91C6C-0ECF-43D0-A9E6-5EEB58C695CA}" type="slidenum">
              <a:rPr lang="en-US"/>
              <a:pPr/>
              <a:t>12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1509C-5B74-4824-BB66-3166833305BB}" type="slidenum">
              <a:rPr lang="en-US"/>
              <a:pPr/>
              <a:t>13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  Information in job script,  Batch scripts  take over, otherwise just launcher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a.out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</a:t>
            </a:r>
            <a:r>
              <a:rPr lang="en-US" baseline="0" dirty="0" smtClean="0"/>
              <a:t>/# for partitioning, id used in communications.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4614C-2021-41A3-A8D6-151A605521B6}" type="slidenum">
              <a:rPr lang="en-US"/>
              <a:pPr/>
              <a:t>17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A998-480D-4FF7-8787-36D69D6E7970}" type="slidenum">
              <a:rPr lang="en-US"/>
              <a:pPr/>
              <a:t>18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What can go wrong.  If you don’t include </a:t>
            </a:r>
            <a:r>
              <a:rPr lang="en-US" altLang="en-US" dirty="0" err="1" smtClean="0"/>
              <a:t>mpif.h</a:t>
            </a:r>
            <a:r>
              <a:rPr lang="en-US" altLang="en-US" dirty="0" smtClean="0"/>
              <a:t> a wrong value for MPI_COMM_WORLD might</a:t>
            </a:r>
            <a:r>
              <a:rPr lang="en-US" altLang="en-US" baseline="0" dirty="0" smtClean="0"/>
              <a:t> be used.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A998-480D-4FF7-8787-36D69D6E7970}" type="slidenum">
              <a:rPr lang="en-US"/>
              <a:pPr/>
              <a:t>19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What can go wrong.  If you don’t include </a:t>
            </a:r>
            <a:r>
              <a:rPr lang="en-US" altLang="en-US" dirty="0" err="1" smtClean="0"/>
              <a:t>mpif.h</a:t>
            </a:r>
            <a:r>
              <a:rPr lang="en-US" altLang="en-US" dirty="0" smtClean="0"/>
              <a:t> a wrong value for MPI_COMM_WORLD might</a:t>
            </a:r>
            <a:r>
              <a:rPr lang="en-US" altLang="en-US" baseline="0" dirty="0" smtClean="0"/>
              <a:t> be used.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2A998-480D-4FF7-8787-36D69D6E7970}" type="slidenum">
              <a:rPr lang="en-US"/>
              <a:pPr/>
              <a:t>20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What can go wrong.  If you don’t include </a:t>
            </a:r>
            <a:r>
              <a:rPr lang="en-US" altLang="en-US" dirty="0" err="1" smtClean="0"/>
              <a:t>mpif.h</a:t>
            </a:r>
            <a:r>
              <a:rPr lang="en-US" altLang="en-US" dirty="0" smtClean="0"/>
              <a:t> a wrong value for MPI_COMM_WORLD might</a:t>
            </a:r>
            <a:r>
              <a:rPr lang="en-US" altLang="en-US" baseline="0" dirty="0" smtClean="0"/>
              <a:t> be used.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C6287-058E-491C-889B-C42D0F02D6F2}" type="slidenum">
              <a:rPr lang="en-US"/>
              <a:pPr/>
              <a:t>21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Identifies a collection of tasks (ranks) working on some part of a parallel job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E7AA1-3E28-4ACE-83EF-BA56FD9DBDD5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environments</a:t>
            </a:r>
          </a:p>
          <a:p>
            <a:r>
              <a:rPr lang="en-US" dirty="0" smtClean="0"/>
              <a:t>Different OS’s</a:t>
            </a:r>
          </a:p>
          <a:p>
            <a:r>
              <a:rPr lang="en-US" dirty="0" smtClean="0"/>
              <a:t>Limits same (but may vary)</a:t>
            </a:r>
          </a:p>
          <a:p>
            <a:r>
              <a:rPr lang="en-US" dirty="0" err="1" smtClean="0"/>
              <a:t>env</a:t>
            </a:r>
            <a:r>
              <a:rPr lang="en-US" dirty="0" smtClean="0"/>
              <a:t>,</a:t>
            </a:r>
            <a:r>
              <a:rPr lang="en-US" baseline="0" dirty="0" smtClean="0"/>
              <a:t> watch –n x, and &lt;</a:t>
            </a:r>
            <a:r>
              <a:rPr lang="en-US" baseline="0" dirty="0" err="1" smtClean="0"/>
              <a:t>util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&gt; | </a:t>
            </a:r>
            <a:r>
              <a:rPr lang="en-US" baseline="0" dirty="0" err="1" smtClean="0"/>
              <a:t>xargs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   are </a:t>
            </a:r>
            <a:r>
              <a:rPr lang="en-US" baseline="0" dirty="0" err="1" smtClean="0"/>
              <a:t>frinds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897301" algn="l"/>
                <a:tab pos="1794601" algn="l"/>
                <a:tab pos="2691902" algn="l"/>
                <a:tab pos="3589203" algn="l"/>
                <a:tab pos="4486504" algn="l"/>
                <a:tab pos="5383804" algn="l"/>
                <a:tab pos="6281105" algn="l"/>
                <a:tab pos="7178406" algn="l"/>
                <a:tab pos="8075706" algn="l"/>
                <a:tab pos="8973007" algn="l"/>
                <a:tab pos="9870308" algn="l"/>
              </a:tabLst>
            </a:pPr>
            <a:fld id="{6F62AA19-5B71-44CD-9583-78EAC69BF509}" type="slidenum">
              <a:rPr lang="en-US"/>
              <a:pPr>
                <a:tabLst>
                  <a:tab pos="0" algn="l"/>
                  <a:tab pos="897301" algn="l"/>
                  <a:tab pos="1794601" algn="l"/>
                  <a:tab pos="2691902" algn="l"/>
                  <a:tab pos="3589203" algn="l"/>
                  <a:tab pos="4486504" algn="l"/>
                  <a:tab pos="5383804" algn="l"/>
                  <a:tab pos="6281105" algn="l"/>
                  <a:tab pos="7178406" algn="l"/>
                  <a:tab pos="8075706" algn="l"/>
                  <a:tab pos="8973007" algn="l"/>
                  <a:tab pos="9870308" algn="l"/>
                </a:tabLst>
              </a:pPr>
              <a:t>25</a:t>
            </a:fld>
            <a:endParaRPr lang="en-US" dirty="0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55424" y="685488"/>
            <a:ext cx="4548706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9739" tIns="44870" rIns="89739" bIns="44870" anchor="ctr"/>
          <a:lstStyle/>
          <a:p>
            <a:endParaRPr lang="en-US"/>
          </a:p>
        </p:txBody>
      </p:sp>
      <p:sp>
        <p:nvSpPr>
          <p:cNvPr id="96260" name="Text Box 2"/>
          <p:cNvSpPr>
            <a:spLocks noGrp="1" noChangeArrowheads="1"/>
          </p:cNvSpPr>
          <p:nvPr>
            <p:ph type="body"/>
          </p:nvPr>
        </p:nvSpPr>
        <p:spPr>
          <a:xfrm>
            <a:off x="914711" y="4344025"/>
            <a:ext cx="5030131" cy="4208177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-11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0EC1A-7236-488D-B906-6711028ECAA9}" type="slidenum">
              <a:rPr lang="en-US"/>
              <a:pPr/>
              <a:t>26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5704CE-2AB8-4A72-BAA2-08CA1A4F2BA1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r>
              <a:rPr lang="en-US" altLang="en-US" dirty="0" smtClean="0"/>
              <a:t>In</a:t>
            </a:r>
            <a:r>
              <a:rPr lang="en-US" altLang="en-US" baseline="0" dirty="0" smtClean="0"/>
              <a:t> certain cases it does operations, in most </a:t>
            </a:r>
            <a:r>
              <a:rPr lang="en-US" altLang="en-US" baseline="0" smtClean="0"/>
              <a:t>it doesn’t.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89D60-6F87-492C-BE3C-73C80457F94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0A0FF-D0B2-489A-8C2A-EC63CB9CF320}" type="slidenum">
              <a:rPr lang="en-US"/>
              <a:pPr/>
              <a:t>5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69654-80AC-419E-A065-E9A26D5967C4}" type="slidenum">
              <a:rPr lang="en-US"/>
              <a:pPr/>
              <a:t>6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D20EF-7AEC-4D75-B0CE-D711A54186D7}" type="slidenum">
              <a:rPr lang="en-US"/>
              <a:pPr/>
              <a:t>7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8DD6A-5396-4FF8-9F4A-1364B260A116}" type="slidenum">
              <a:rPr lang="en-US"/>
              <a:pPr/>
              <a:t>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8DD6A-5396-4FF8-9F4A-1364B260A116}" type="slidenum">
              <a:rPr lang="en-US"/>
              <a:pPr/>
              <a:t>9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389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08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90F24A-6679-4F21-A41E-0DBEFD6DC5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Picture1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206597"/>
            <a:ext cx="9144000" cy="6514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95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D56EB-2375-43B7-8104-DD7EC416D8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ib.org/" TargetMode="External"/><Relationship Id="rId4" Type="http://schemas.openxmlformats.org/officeDocument/2006/relationships/hyperlink" Target="http://mvapich.cse.ohio-state.edu/" TargetMode="External"/><Relationship Id="rId5" Type="http://schemas.openxmlformats.org/officeDocument/2006/relationships/hyperlink" Target="http://www-unix.mcs.anl.gov/mpi/mpich/" TargetMode="External"/><Relationship Id="rId6" Type="http://schemas.openxmlformats.org/officeDocument/2006/relationships/hyperlink" Target="http://www3.niu.edu/mpi/" TargetMode="External"/><Relationship Id="rId7" Type="http://schemas.openxmlformats.org/officeDocument/2006/relationships/hyperlink" Target="http://vmi.ncsa.uiuc.edu/" TargetMode="External"/><Relationship Id="rId8" Type="http://schemas.openxmlformats.org/officeDocument/2006/relationships/hyperlink" Target="http://www.open-mp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-unix.mcs.anl.gov/mp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unix.mcs.anl.gov/mpi/" TargetMode="External"/><Relationship Id="rId4" Type="http://schemas.openxmlformats.org/officeDocument/2006/relationships/hyperlink" Target="http://www.mcs.anl.gov/research/projects/mpich2/" TargetMode="External"/><Relationship Id="rId5" Type="http://schemas.openxmlformats.org/officeDocument/2006/relationships/hyperlink" Target="http://www.mpi-forum.org/" TargetMode="External"/><Relationship Id="rId6" Type="http://schemas.openxmlformats.org/officeDocument/2006/relationships/hyperlink" Target="http://www.mcs.anl.gov/research/projects/mpi/tutorial/gropp/talk.html" TargetMode="External"/><Relationship Id="rId7" Type="http://schemas.openxmlformats.org/officeDocument/2006/relationships/hyperlink" Target="http://www.nersc.gov/nusers/help/tutorials/mpi/intro/" TargetMode="External"/><Relationship Id="rId8" Type="http://schemas.openxmlformats.org/officeDocument/2006/relationships/hyperlink" Target="https://computing.llnl.gov/?set=training&amp;page=index" TargetMode="External"/><Relationship Id="rId9" Type="http://schemas.openxmlformats.org/officeDocument/2006/relationships/hyperlink" Target="http://www.mcs.anl.gov/research/projects/mpi/tutoria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667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Parallel Computing for</a:t>
            </a:r>
            <a:br>
              <a:rPr lang="en-US" sz="3200" dirty="0" smtClean="0"/>
            </a:br>
            <a:r>
              <a:rPr lang="en-US" sz="3200" dirty="0" smtClean="0"/>
              <a:t>Science &amp; Engineering</a:t>
            </a:r>
            <a:br>
              <a:rPr lang="en-US" sz="3200" dirty="0" smtClean="0"/>
            </a:br>
            <a:r>
              <a:rPr lang="en-US" sz="3200" dirty="0" smtClean="0"/>
              <a:t>Spring 2013:</a:t>
            </a:r>
            <a:br>
              <a:rPr lang="en-US" sz="3200" dirty="0" smtClean="0"/>
            </a:br>
            <a:r>
              <a:rPr lang="en-US" sz="3200" smtClean="0"/>
              <a:t>MPI introduction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Instructors:</a:t>
            </a:r>
          </a:p>
          <a:p>
            <a:r>
              <a:rPr lang="en-US" sz="2400" dirty="0"/>
              <a:t>Victor Eijkhout, Research Scientist, TACC</a:t>
            </a:r>
          </a:p>
          <a:p>
            <a:r>
              <a:rPr lang="en-US" sz="2400" dirty="0" smtClean="0"/>
              <a:t>Kent Milfeld, Research Associate, TACC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F24A-6679-4F21-A41E-0DBEFD6DC5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MPI-1 Implementations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8392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Many parallel </a:t>
            </a:r>
            <a:r>
              <a:rPr lang="en-US" altLang="en-US" sz="2400" dirty="0" smtClean="0"/>
              <a:t>machine, </a:t>
            </a:r>
            <a:r>
              <a:rPr lang="en-US" altLang="en-US" sz="2400" dirty="0"/>
              <a:t>HPC </a:t>
            </a:r>
            <a:r>
              <a:rPr lang="en-US" altLang="en-US" sz="2400" dirty="0" smtClean="0"/>
              <a:t>interconnect, and commercial software </a:t>
            </a:r>
            <a:r>
              <a:rPr lang="en-US" altLang="en-US" sz="2400" dirty="0"/>
              <a:t>vendors have optimized versions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Hardware vendors</a:t>
            </a:r>
            <a:r>
              <a:rPr lang="en-US" altLang="en-US" sz="2000" dirty="0"/>
              <a:t>: IBM, Sun, HP, </a:t>
            </a:r>
            <a:r>
              <a:rPr lang="en-US" altLang="en-US" sz="2000" dirty="0" smtClean="0"/>
              <a:t>Intel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Interconnect </a:t>
            </a:r>
            <a:r>
              <a:rPr lang="en-US" altLang="en-US" sz="2000" dirty="0"/>
              <a:t>vendors: </a:t>
            </a:r>
            <a:r>
              <a:rPr lang="en-US" altLang="en-US" sz="2000" dirty="0" err="1"/>
              <a:t>Myricomm</a:t>
            </a:r>
            <a:r>
              <a:rPr lang="en-US" altLang="en-US" sz="2000" dirty="0"/>
              <a:t>, Quadrics, </a:t>
            </a:r>
            <a:r>
              <a:rPr lang="en-US" altLang="en-US" sz="2000" dirty="0" err="1" smtClean="0"/>
              <a:t>InfiniBand</a:t>
            </a:r>
            <a:r>
              <a:rPr lang="en-US" altLang="en-US" sz="2000" dirty="0" smtClean="0"/>
              <a:t>* </a:t>
            </a:r>
            <a:endParaRPr lang="en-US" altLang="en-US" sz="2000" dirty="0"/>
          </a:p>
          <a:p>
            <a:pPr lvl="2">
              <a:lnSpc>
                <a:spcPct val="80000"/>
              </a:lnSpc>
              <a:buNone/>
            </a:pPr>
            <a:r>
              <a:rPr lang="en-US" altLang="en-US" sz="1800" dirty="0" smtClean="0"/>
              <a:t>*   </a:t>
            </a:r>
            <a:r>
              <a:rPr lang="en-US" altLang="en-US" sz="1800" dirty="0" err="1" smtClean="0"/>
              <a:t>InfiniBand</a:t>
            </a:r>
            <a:r>
              <a:rPr lang="en-US" altLang="en-US" sz="1800" dirty="0"/>
              <a:t>: open source drivers/university MPI collaboration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hlinkClick r:id="rId3"/>
              </a:rPr>
              <a:t>http://www.openib.org/</a:t>
            </a:r>
            <a:r>
              <a:rPr lang="en-US" altLang="en-US" sz="1800" dirty="0"/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>
                <a:hlinkClick r:id="rId4"/>
              </a:rPr>
              <a:t>http://mvapich.cse.ohio-state.edu/</a:t>
            </a:r>
            <a:r>
              <a:rPr lang="en-US" altLang="en-US" sz="1800" dirty="0" smtClean="0"/>
              <a:t> 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Software vendors: MPI/Pro, Platform MPI (was </a:t>
            </a:r>
            <a:r>
              <a:rPr lang="en-US" altLang="en-US" sz="2000" dirty="0" err="1" smtClean="0"/>
              <a:t>Scali</a:t>
            </a:r>
            <a:r>
              <a:rPr lang="en-US" altLang="en-US" sz="2000" dirty="0" smtClean="0"/>
              <a:t> MPI), etc.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Others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MPICH, </a:t>
            </a:r>
            <a:r>
              <a:rPr lang="en-US" altLang="en-US" sz="2000" dirty="0" smtClean="0"/>
              <a:t>				       </a:t>
            </a:r>
            <a:r>
              <a:rPr lang="en-US" altLang="en-US" sz="2000" dirty="0" smtClean="0">
                <a:hlinkClick r:id="rId5"/>
              </a:rPr>
              <a:t>www-unix.mcs.anl.gov/</a:t>
            </a:r>
            <a:r>
              <a:rPr lang="en-US" altLang="en-US" sz="2000" dirty="0" err="1" smtClean="0">
                <a:hlinkClick r:id="rId5"/>
              </a:rPr>
              <a:t>mpi</a:t>
            </a:r>
            <a:r>
              <a:rPr lang="en-US" altLang="en-US" sz="2000" dirty="0" smtClean="0">
                <a:hlinkClick r:id="rId5"/>
              </a:rPr>
              <a:t>/</a:t>
            </a:r>
            <a:r>
              <a:rPr lang="en-US" altLang="en-US" sz="2000" dirty="0" err="1" smtClean="0">
                <a:hlinkClick r:id="rId5"/>
              </a:rPr>
              <a:t>mpich</a:t>
            </a:r>
            <a:r>
              <a:rPr lang="en-US" altLang="en-US" sz="2000" dirty="0">
                <a:hlinkClick r:id="rId5"/>
              </a:rPr>
              <a:t>/</a:t>
            </a:r>
            <a:endParaRPr lang="en-US" altLang="en-US" sz="2000" dirty="0"/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MPICH-G2, </a:t>
            </a:r>
            <a:r>
              <a:rPr lang="en-US" altLang="en-US" sz="1800" dirty="0" err="1" smtClean="0"/>
              <a:t>Globus</a:t>
            </a:r>
            <a:r>
              <a:rPr lang="en-US" altLang="en-US" sz="1800" dirty="0" smtClean="0"/>
              <a:t>-based 		        </a:t>
            </a:r>
            <a:r>
              <a:rPr lang="en-US" altLang="en-US" sz="1800" dirty="0" smtClean="0">
                <a:hlinkClick r:id="rId6"/>
              </a:rPr>
              <a:t>www3.niu.edu/mpi</a:t>
            </a:r>
            <a:r>
              <a:rPr lang="en-US" altLang="en-US" sz="1800" dirty="0">
                <a:hlinkClick r:id="rId6"/>
              </a:rPr>
              <a:t>/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r>
              <a:rPr lang="en-US" altLang="en-US" sz="1800" dirty="0"/>
              <a:t>MPICH-VMI, Virtual Machine </a:t>
            </a:r>
            <a:r>
              <a:rPr lang="en-US" altLang="en-US" sz="1800" dirty="0" smtClean="0"/>
              <a:t>Interface     </a:t>
            </a:r>
            <a:r>
              <a:rPr lang="en-US" altLang="en-US" sz="1800" dirty="0" smtClean="0">
                <a:hlinkClick r:id="rId7"/>
              </a:rPr>
              <a:t>http</a:t>
            </a:r>
            <a:r>
              <a:rPr lang="en-US" altLang="en-US" sz="1800" dirty="0">
                <a:hlinkClick r:id="rId7"/>
              </a:rPr>
              <a:t>://vmi.ncsa.uiuc.edu/</a:t>
            </a:r>
            <a:endParaRPr lang="en-US" altLang="en-US" sz="1800" dirty="0"/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MVAPICH 			        </a:t>
            </a:r>
            <a:r>
              <a:rPr lang="en-US" altLang="en-US" sz="1800" dirty="0" smtClean="0">
                <a:hlinkClick r:id="rId4"/>
              </a:rPr>
              <a:t>http://mvapich.cse.ohio-state.edu/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2000" dirty="0" err="1"/>
              <a:t>OpenMPI</a:t>
            </a:r>
            <a:r>
              <a:rPr lang="en-US" altLang="en-US" sz="2000" dirty="0"/>
              <a:t> (the MPI </a:t>
            </a:r>
            <a:r>
              <a:rPr lang="en-US" altLang="en-US" sz="2000" dirty="0" smtClean="0"/>
              <a:t>formerly </a:t>
            </a:r>
            <a:r>
              <a:rPr lang="en-US" altLang="en-US" sz="2000" dirty="0"/>
              <a:t>LAM/MPI) </a:t>
            </a:r>
            <a:r>
              <a:rPr lang="en-US" altLang="en-US" sz="2000" dirty="0" smtClean="0"/>
              <a:t>   </a:t>
            </a:r>
            <a:r>
              <a:rPr lang="en-US" altLang="en-US" sz="2000" dirty="0" smtClean="0">
                <a:hlinkClick r:id="rId8"/>
              </a:rPr>
              <a:t>http</a:t>
            </a:r>
            <a:r>
              <a:rPr lang="en-US" altLang="en-US" sz="2000" dirty="0">
                <a:hlinkClick r:id="rId8"/>
              </a:rPr>
              <a:t>://www.open-mpi.org</a:t>
            </a:r>
            <a:r>
              <a:rPr lang="en-US" altLang="en-US" sz="2000" dirty="0" smtClean="0">
                <a:hlinkClick r:id="rId8"/>
              </a:rPr>
              <a:t>/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MPI-2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Includes features left out of MPI-1</a:t>
            </a:r>
          </a:p>
          <a:p>
            <a:pPr lvl="1"/>
            <a:r>
              <a:rPr lang="en-US" dirty="0"/>
              <a:t>O</a:t>
            </a:r>
            <a:r>
              <a:rPr lang="en-US" smtClean="0"/>
              <a:t>ne-sided </a:t>
            </a:r>
            <a:r>
              <a:rPr lang="en-US" dirty="0"/>
              <a:t>communications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ynamic </a:t>
            </a:r>
            <a:r>
              <a:rPr lang="en-US" dirty="0"/>
              <a:t>process control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complicated </a:t>
            </a:r>
            <a:r>
              <a:rPr lang="en-US" dirty="0" smtClean="0"/>
              <a:t>collectives</a:t>
            </a:r>
          </a:p>
          <a:p>
            <a:pPr lvl="1"/>
            <a:r>
              <a:rPr lang="en-US" dirty="0" smtClean="0"/>
              <a:t>MPI-IO</a:t>
            </a: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not quickly undertaken after the standard document was released (in 1997)</a:t>
            </a:r>
          </a:p>
          <a:p>
            <a:pPr lvl="1"/>
            <a:r>
              <a:rPr lang="en-US" dirty="0"/>
              <a:t>now </a:t>
            </a:r>
            <a:r>
              <a:rPr lang="en-US" dirty="0" err="1"/>
              <a:t>OpenMPI</a:t>
            </a:r>
            <a:r>
              <a:rPr lang="en-US" dirty="0"/>
              <a:t>, MPICH2 (and its descendants), and the vendor implementations are pretty complete or fully 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MPI Programs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Generally use a special compiler or compiler wrapper script</a:t>
            </a:r>
          </a:p>
          <a:p>
            <a:pPr lvl="1"/>
            <a:r>
              <a:rPr lang="en-US" dirty="0"/>
              <a:t>not defined by the standard</a:t>
            </a:r>
          </a:p>
          <a:p>
            <a:pPr lvl="1"/>
            <a:r>
              <a:rPr lang="en-US" dirty="0"/>
              <a:t>consult your implementation</a:t>
            </a:r>
          </a:p>
          <a:p>
            <a:pPr lvl="1"/>
            <a:r>
              <a:rPr lang="en-US" dirty="0"/>
              <a:t>handles correct include path, library path, and libraries</a:t>
            </a:r>
          </a:p>
          <a:p>
            <a:r>
              <a:rPr lang="en-US" dirty="0"/>
              <a:t>MPICH-style (the most common)</a:t>
            </a:r>
          </a:p>
          <a:p>
            <a:pPr lvl="1"/>
            <a:r>
              <a:rPr lang="en-US" dirty="0"/>
              <a:t>C</a:t>
            </a:r>
          </a:p>
          <a:p>
            <a:pPr lvl="2">
              <a:buFontTx/>
              <a:buNone/>
            </a:pPr>
            <a:r>
              <a:rPr lang="en-US" dirty="0" err="1">
                <a:latin typeface="Courier New" pitchFamily="49" charset="0"/>
              </a:rPr>
              <a:t>mpicc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>
                <a:latin typeface="Courier New" pitchFamily="49" charset="0"/>
              </a:rPr>
              <a:t>o </a:t>
            </a:r>
            <a:r>
              <a:rPr lang="en-US" dirty="0" err="1" smtClean="0">
                <a:latin typeface="Courier New" pitchFamily="49" charset="0"/>
              </a:rPr>
              <a:t>mycexe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mycode.c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Fortran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</a:rPr>
              <a:t>mpif90 </a:t>
            </a:r>
            <a:r>
              <a:rPr lang="en-US" dirty="0">
                <a:latin typeface="Courier New" pitchFamily="49" charset="0"/>
              </a:rPr>
              <a:t>–o </a:t>
            </a:r>
            <a:r>
              <a:rPr lang="en-US" dirty="0" err="1" smtClean="0">
                <a:latin typeface="Courier New" pitchFamily="49" charset="0"/>
              </a:rPr>
              <a:t>myfexe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mycode.f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MPI Programs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MPI programs require some help to get started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computers should I run 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do I access them?</a:t>
            </a:r>
          </a:p>
          <a:p>
            <a:pPr>
              <a:lnSpc>
                <a:spcPct val="90000"/>
              </a:lnSpc>
            </a:pPr>
            <a:r>
              <a:rPr lang="en-US" dirty="0"/>
              <a:t>MPICH-style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mpirun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–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np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10 –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</a:rPr>
              <a:t>machinefile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 mach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a.out</a:t>
            </a:r>
            <a:endParaRPr lang="en-US" sz="24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When batch </a:t>
            </a:r>
            <a:r>
              <a:rPr lang="en-US" dirty="0" smtClean="0"/>
              <a:t>systems </a:t>
            </a:r>
            <a:r>
              <a:rPr lang="en-US" dirty="0"/>
              <a:t>are involved, all bets are off</a:t>
            </a:r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    @TACC Lonestar/Longhorn/Ranger </a:t>
            </a:r>
            <a:r>
              <a:rPr lang="en-US" sz="2800" dirty="0" smtClean="0"/>
              <a:t>(via a job script)</a:t>
            </a:r>
          </a:p>
          <a:p>
            <a:pPr>
              <a:lnSpc>
                <a:spcPct val="90000"/>
              </a:lnSpc>
              <a:buNone/>
            </a:pPr>
            <a:endParaRPr lang="en-US" sz="1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	ibrun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tacc_affinity</a:t>
            </a:r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</a:rPr>
              <a:t>./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</a:rPr>
              <a:t>a.out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000" b="1" dirty="0">
              <a:solidFill>
                <a:srgbClr val="0070C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SGE (Sun Grid Engine) batch utility handles </a:t>
            </a:r>
            <a:r>
              <a:rPr lang="en-US" dirty="0"/>
              <a:t>the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Parallel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executables are nothing more than independent processes launches by </a:t>
            </a:r>
            <a:r>
              <a:rPr lang="en-US" dirty="0" err="1" smtClean="0"/>
              <a:t>ssh</a:t>
            </a:r>
            <a:r>
              <a:rPr lang="en-US" dirty="0" smtClean="0"/>
              <a:t> commands:  </a:t>
            </a:r>
            <a:r>
              <a:rPr lang="en-US" dirty="0" err="1" smtClean="0"/>
              <a:t>ssh</a:t>
            </a:r>
            <a:r>
              <a:rPr lang="en-US" dirty="0" smtClean="0"/>
              <a:t> &lt;</a:t>
            </a:r>
            <a:r>
              <a:rPr lang="en-US" dirty="0" err="1" smtClean="0"/>
              <a:t>nodename</a:t>
            </a:r>
            <a:r>
              <a:rPr lang="en-US" dirty="0" smtClean="0"/>
              <a:t>&gt; &lt;environment&gt; executable.</a:t>
            </a:r>
          </a:p>
          <a:p>
            <a:pPr lvl="1"/>
            <a:r>
              <a:rPr lang="en-US" dirty="0" smtClean="0"/>
              <a:t>Executables need organization info (initialize).</a:t>
            </a:r>
          </a:p>
          <a:p>
            <a:pPr lvl="1"/>
            <a:r>
              <a:rPr lang="en-US" dirty="0" smtClean="0"/>
              <a:t>Executable needs to synchronize.</a:t>
            </a:r>
          </a:p>
          <a:p>
            <a:pPr lvl="1"/>
            <a:r>
              <a:rPr lang="en-US" dirty="0" smtClean="0"/>
              <a:t>Program needs to know its id and # of execs.</a:t>
            </a:r>
          </a:p>
          <a:p>
            <a:pPr lvl="1"/>
            <a:r>
              <a:rPr lang="en-US" dirty="0" smtClean="0"/>
              <a:t>Executable needs to clean up at end.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scenario</a:t>
            </a:r>
            <a:endParaRPr lang="en-US" dirty="0"/>
          </a:p>
        </p:txBody>
      </p:sp>
      <p:pic>
        <p:nvPicPr>
          <p:cNvPr id="5" name="Content Placeholder 4" descr="mpi-interactive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04" t="-1262" r="-6597" b="-3108"/>
          <a:stretch/>
        </p:blipFill>
        <p:spPr>
          <a:xfrm>
            <a:off x="-731838" y="1295401"/>
            <a:ext cx="10479088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21" y="5181600"/>
            <a:ext cx="455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type: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pirun</a:t>
            </a:r>
            <a:r>
              <a:rPr lang="en-US" dirty="0" smtClean="0"/>
              <a:t> –</a:t>
            </a:r>
            <a:r>
              <a:rPr lang="en-US" dirty="0" err="1" smtClean="0"/>
              <a:t>np</a:t>
            </a:r>
            <a:r>
              <a:rPr lang="en-US" dirty="0" smtClean="0"/>
              <a:t> 5 </a:t>
            </a:r>
            <a:r>
              <a:rPr lang="en-US" dirty="0" err="1" smtClean="0"/>
              <a:t>hostfile</a:t>
            </a:r>
            <a:r>
              <a:rPr lang="en-US" dirty="0" smtClean="0"/>
              <a:t> ./</a:t>
            </a:r>
            <a:r>
              <a:rPr lang="en-US" dirty="0" err="1" smtClean="0"/>
              <a:t>myprogram</a:t>
            </a:r>
            <a:r>
              <a:rPr lang="en-US" dirty="0" smtClean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0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submits batch job to queue, executed later by scheduler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mpi-batch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9144000" cy="32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Minimal MPI program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4919"/>
            <a:ext cx="8229600" cy="4525963"/>
          </a:xfrm>
        </p:spPr>
        <p:txBody>
          <a:bodyPr/>
          <a:lstStyle/>
          <a:p>
            <a:r>
              <a:rPr lang="en-US" altLang="en-US" dirty="0"/>
              <a:t> Every MPI program needs these…</a:t>
            </a:r>
          </a:p>
          <a:p>
            <a:pPr lvl="1"/>
            <a:r>
              <a:rPr lang="en-US" altLang="en-US" dirty="0"/>
              <a:t>C version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09600" y="2316162"/>
            <a:ext cx="7620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</a:rPr>
              <a:t>	#</a:t>
            </a:r>
            <a:r>
              <a:rPr lang="en-US" altLang="en-US" sz="2000" dirty="0">
                <a:latin typeface="Courier New" pitchFamily="49" charset="0"/>
              </a:rPr>
              <a:t>include &lt;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mpi.h</a:t>
            </a:r>
            <a:r>
              <a:rPr lang="en-US" altLang="en-US" sz="2000" dirty="0">
                <a:latin typeface="Courier New" pitchFamily="49" charset="0"/>
              </a:rPr>
              <a:t>&gt;                      </a:t>
            </a:r>
          </a:p>
          <a:p>
            <a:r>
              <a:rPr lang="en-US" altLang="en-US" sz="1600" dirty="0" smtClean="0">
                <a:latin typeface="Courier New" pitchFamily="49" charset="0"/>
              </a:rPr>
              <a:t>	 </a:t>
            </a:r>
            <a:r>
              <a:rPr lang="en-US" altLang="en-US" sz="2000" dirty="0" smtClean="0">
                <a:latin typeface="Courier New" pitchFamily="49" charset="0"/>
              </a:rPr>
              <a:t>...</a:t>
            </a:r>
          </a:p>
          <a:p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MPI_Init</a:t>
            </a:r>
            <a:r>
              <a:rPr lang="en-US" altLang="en-US" sz="2000" dirty="0">
                <a:latin typeface="Courier New" pitchFamily="49" charset="0"/>
              </a:rPr>
              <a:t>(&amp;</a:t>
            </a:r>
            <a:r>
              <a:rPr lang="en-US" altLang="en-US" sz="2000" dirty="0" err="1">
                <a:latin typeface="Courier New" pitchFamily="49" charset="0"/>
              </a:rPr>
              <a:t>argc</a:t>
            </a:r>
            <a:r>
              <a:rPr lang="en-US" altLang="en-US" sz="2000" dirty="0">
                <a:latin typeface="Courier New" pitchFamily="49" charset="0"/>
              </a:rPr>
              <a:t>, &amp;</a:t>
            </a:r>
            <a:r>
              <a:rPr lang="en-US" altLang="en-US" sz="2000" dirty="0" err="1">
                <a:latin typeface="Courier New" pitchFamily="49" charset="0"/>
              </a:rPr>
              <a:t>argv</a:t>
            </a:r>
            <a:r>
              <a:rPr lang="en-US" altLang="en-US" sz="2000" dirty="0">
                <a:latin typeface="Courier New" pitchFamily="49" charset="0"/>
              </a:rPr>
              <a:t>);              </a:t>
            </a:r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MPI_Comm_size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 err="1">
                <a:latin typeface="Courier New" pitchFamily="49" charset="0"/>
              </a:rPr>
              <a:t>,&amp;npes</a:t>
            </a:r>
            <a:r>
              <a:rPr lang="en-US" altLang="en-US" sz="2000" dirty="0">
                <a:latin typeface="Courier New" pitchFamily="49" charset="0"/>
              </a:rPr>
              <a:t>); </a:t>
            </a:r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MPI_Comm_rank</a:t>
            </a:r>
            <a:r>
              <a:rPr lang="en-US" altLang="en-US" sz="2000" dirty="0" smtClean="0">
                <a:latin typeface="Courier New" pitchFamily="49" charset="0"/>
              </a:rPr>
              <a:t>(</a:t>
            </a:r>
            <a:r>
              <a:rPr lang="en-US" altLang="en-US" sz="2000" dirty="0" err="1" smtClean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 err="1">
                <a:latin typeface="Courier New" pitchFamily="49" charset="0"/>
              </a:rPr>
              <a:t>,&amp;iam</a:t>
            </a:r>
            <a:r>
              <a:rPr lang="en-US" altLang="en-US" sz="2000" dirty="0">
                <a:latin typeface="Courier New" pitchFamily="49" charset="0"/>
              </a:rPr>
              <a:t>);</a:t>
            </a:r>
          </a:p>
          <a:p>
            <a:r>
              <a:rPr lang="en-US" altLang="en-US" sz="1600" dirty="0" smtClean="0">
                <a:latin typeface="Courier New" pitchFamily="49" charset="0"/>
              </a:rPr>
              <a:t>	...</a:t>
            </a:r>
            <a:endParaRPr lang="en-US" altLang="en-US" sz="16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</a:t>
            </a:r>
            <a:r>
              <a:rPr lang="en-US" altLang="en-US" sz="2000" dirty="0" err="1" smtClean="0">
                <a:latin typeface="Courier New" pitchFamily="49" charset="0"/>
              </a:rPr>
              <a:t>ierr</a:t>
            </a:r>
            <a:r>
              <a:rPr lang="en-US" altLang="en-US" sz="2000" dirty="0" smtClean="0">
                <a:latin typeface="Courier New" pitchFamily="49" charset="0"/>
              </a:rPr>
              <a:t>=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MPI_Finalize</a:t>
            </a:r>
            <a:r>
              <a:rPr lang="en-US" altLang="en-US" sz="2000" dirty="0">
                <a:latin typeface="Courier New" pitchFamily="49" charset="0"/>
              </a:rPr>
              <a:t>();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609600" y="4602162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800" b="0" dirty="0">
                <a:solidFill>
                  <a:schemeClr val="tx1"/>
                </a:solidFill>
                <a:latin typeface="Helvetica" pitchFamily="34" charset="0"/>
              </a:rPr>
              <a:t>In C MPI routines are functions which return the error 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Minimal MPI program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4602"/>
            <a:ext cx="8229600" cy="4525963"/>
          </a:xfrm>
        </p:spPr>
        <p:txBody>
          <a:bodyPr/>
          <a:lstStyle/>
          <a:p>
            <a:r>
              <a:rPr lang="en-US" altLang="en-US" dirty="0"/>
              <a:t> Every MPI program needs these…</a:t>
            </a:r>
          </a:p>
          <a:p>
            <a:pPr lvl="1"/>
            <a:r>
              <a:rPr lang="en-US" altLang="en-US" dirty="0"/>
              <a:t>Fortran version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609600" y="2316162"/>
            <a:ext cx="80329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latin typeface="Courier New" pitchFamily="49" charset="0"/>
              </a:rPr>
              <a:t>	 include '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mpif.h</a:t>
            </a:r>
            <a:r>
              <a:rPr lang="en-US" altLang="en-US" sz="2000" dirty="0" smtClean="0">
                <a:latin typeface="Courier New" pitchFamily="49" charset="0"/>
              </a:rPr>
              <a:t>’		or    use </a:t>
            </a:r>
            <a:r>
              <a:rPr lang="en-US" altLang="en-US" sz="2000" b="1" dirty="0" err="1" smtClean="0">
                <a:solidFill>
                  <a:srgbClr val="0070C0"/>
                </a:solidFill>
                <a:latin typeface="Courier New" pitchFamily="49" charset="0"/>
              </a:rPr>
              <a:t>mpi</a:t>
            </a:r>
            <a:endParaRPr lang="en-US" altLang="en-US" sz="20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...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MPI_Init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MPI_Comm_size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 smtClean="0">
                <a:latin typeface="Courier New" pitchFamily="49" charset="0"/>
              </a:rPr>
              <a:t>npes,ierr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MPI_Comm_rank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>
                <a:solidFill>
                  <a:srgbClr val="0070C0"/>
                </a:solidFill>
                <a:latin typeface="Courier New" pitchFamily="49" charset="0"/>
              </a:rPr>
              <a:t>MPI_COMM_WORLD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iam</a:t>
            </a:r>
            <a:r>
              <a:rPr lang="en-US" altLang="en-US" sz="2000" dirty="0">
                <a:latin typeface="Courier New" pitchFamily="49" charset="0"/>
              </a:rPr>
              <a:t>, 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</a:p>
          <a:p>
            <a:r>
              <a:rPr lang="en-US" altLang="en-US" sz="2000" dirty="0">
                <a:latin typeface="Courier New" pitchFamily="49" charset="0"/>
              </a:rPr>
              <a:t>    </a:t>
            </a:r>
            <a:r>
              <a:rPr lang="en-US" altLang="en-US" sz="2000" dirty="0" smtClean="0">
                <a:latin typeface="Courier New" pitchFamily="49" charset="0"/>
              </a:rPr>
              <a:t>	...</a:t>
            </a: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000" dirty="0" smtClean="0">
                <a:latin typeface="Courier New" pitchFamily="49" charset="0"/>
              </a:rPr>
              <a:t>	call </a:t>
            </a:r>
            <a:r>
              <a:rPr lang="en-US" altLang="en-US" sz="2000" b="1" dirty="0" err="1">
                <a:solidFill>
                  <a:srgbClr val="0070C0"/>
                </a:solidFill>
                <a:latin typeface="Courier New" pitchFamily="49" charset="0"/>
              </a:rPr>
              <a:t>MPI_Finalize</a:t>
            </a:r>
            <a:r>
              <a:rPr lang="en-US" altLang="en-US" sz="2000" dirty="0">
                <a:latin typeface="Courier New" pitchFamily="49" charset="0"/>
              </a:rPr>
              <a:t>(</a:t>
            </a:r>
            <a:r>
              <a:rPr lang="en-US" altLang="en-US" sz="2000" dirty="0" err="1">
                <a:latin typeface="Courier New" pitchFamily="49" charset="0"/>
              </a:rPr>
              <a:t>ierr</a:t>
            </a:r>
            <a:r>
              <a:rPr lang="en-US" altLang="en-US" sz="2000" dirty="0">
                <a:latin typeface="Courier New" pitchFamily="49" charset="0"/>
              </a:rPr>
              <a:t>)</a:t>
            </a:r>
            <a:endParaRPr lang="en-US" altLang="en-US" sz="2400" dirty="0">
              <a:latin typeface="Courier New" pitchFamily="49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685800" y="4830762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2800" b="0">
                <a:solidFill>
                  <a:schemeClr val="tx1"/>
                </a:solidFill>
                <a:latin typeface="Helvetica" pitchFamily="34" charset="0"/>
              </a:rPr>
              <a:t>In Fortran, MPI routines are subroutines with the last parameter as the error 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ea typeface="굴림" pitchFamily="-112" charset="-127"/>
              </a:rPr>
              <a:t>MPI Initialization &amp; Termination</a:t>
            </a:r>
            <a:endParaRPr lang="en-US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3400" y="990600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All processes must initialize and finalize MPI  (each is a </a:t>
            </a:r>
            <a:r>
              <a:rPr lang="en-US" b="1" dirty="0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collective call*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ＭＳ Ｐゴシック" pitchFamily="-112" charset="-128"/>
              <a:cs typeface="+mn-cs"/>
            </a:endParaRPr>
          </a:p>
          <a:p>
            <a:pPr marL="741363" marR="0" lvl="1" indent="-284163" algn="l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MPI_Init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     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: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starts      up the MPI runtime environment</a:t>
            </a:r>
          </a:p>
          <a:p>
            <a:pPr marL="741363" marR="0" lvl="1" indent="-284163" algn="l" defTabSz="914400" rtl="0" eaLnBrk="1" fontAlgn="auto" latinLnBrk="0" hangingPunct="1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MPI_Finalize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: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ndale Mono" pitchFamily="-112" charset="0"/>
                <a:ea typeface="ＭＳ Ｐゴシック" pitchFamily="-112" charset="-128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shuts down the MPI runtime environment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12" charset="-128"/>
                <a:cs typeface="+mn-cs"/>
              </a:rPr>
              <a:t>Must include header files – provides basic MPI definitions and types.</a:t>
            </a:r>
          </a:p>
          <a:p>
            <a:pPr marL="741363" marR="0" lvl="1" indent="-2841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-112" charset="-127"/>
                <a:cs typeface="+mn-cs"/>
              </a:rPr>
              <a:t>Header File</a:t>
            </a:r>
          </a:p>
          <a:p>
            <a:pPr marL="741363" marR="0" lvl="1" indent="-2841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+mn-cs"/>
            </a:endParaRP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+mn-cs"/>
            </a:endParaRP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pitchFamily="-112" charset="-127"/>
              <a:cs typeface="+mn-cs"/>
            </a:endParaRPr>
          </a:p>
          <a:p>
            <a:pPr marL="741363" marR="0" lvl="1" indent="-2841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-11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-112" charset="-127"/>
                <a:cs typeface="+mn-cs"/>
              </a:rPr>
              <a:t>Format of MPI calls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28257"/>
              </p:ext>
            </p:extLst>
          </p:nvPr>
        </p:nvGraphicFramePr>
        <p:xfrm>
          <a:off x="1066800" y="3048000"/>
          <a:ext cx="6324600" cy="737235"/>
        </p:xfrm>
        <a:graphic>
          <a:graphicData uri="http://schemas.openxmlformats.org/drawingml/2006/table">
            <a:tbl>
              <a:tblPr/>
              <a:tblGrid>
                <a:gridCol w="2108200"/>
                <a:gridCol w="2108200"/>
                <a:gridCol w="2108200"/>
              </a:tblGrid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Fortran 77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Fortran 90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C/C++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include ‘mpif.h’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use mpi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#include 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mpi.h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01494"/>
              </p:ext>
            </p:extLst>
          </p:nvPr>
        </p:nvGraphicFramePr>
        <p:xfrm>
          <a:off x="1066800" y="4495800"/>
          <a:ext cx="7239000" cy="742950"/>
        </p:xfrm>
        <a:graphic>
          <a:graphicData uri="http://schemas.openxmlformats.org/drawingml/2006/table">
            <a:tbl>
              <a:tblPr/>
              <a:tblGrid>
                <a:gridCol w="3846513"/>
                <a:gridCol w="33924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Fortran 77/90 binding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(upper or lower case)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12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C/C++ binding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CALL MPI_XYYY(parameters…,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ierr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ierr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 =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MPI_Xyyy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12" charset="0"/>
                          <a:ea typeface="ＭＳ Ｐゴシック" pitchFamily="-112" charset="-128"/>
                        </a:rPr>
                        <a:t>(parameters…)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715000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* Means the entire group of tasks must execute this call.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4525963"/>
          </a:xfrm>
        </p:spPr>
        <p:txBody>
          <a:bodyPr/>
          <a:lstStyle/>
          <a:p>
            <a:r>
              <a:rPr lang="en-US" dirty="0" smtClean="0"/>
              <a:t>Executing OpenMP and MPI</a:t>
            </a:r>
          </a:p>
          <a:p>
            <a:r>
              <a:rPr lang="en-US" dirty="0" smtClean="0"/>
              <a:t>Paradigm/Key Concepts/Advantages</a:t>
            </a:r>
          </a:p>
          <a:p>
            <a:r>
              <a:rPr lang="en-US" dirty="0" smtClean="0"/>
              <a:t>MPI History   version 1 and 2, implementations</a:t>
            </a:r>
          </a:p>
          <a:p>
            <a:r>
              <a:rPr lang="en-US" dirty="0" smtClean="0"/>
              <a:t>Compiling, Running</a:t>
            </a:r>
          </a:p>
          <a:p>
            <a:r>
              <a:rPr lang="en-US" dirty="0" smtClean="0"/>
              <a:t>MPI Initialize, Finalize and task-id/task-count</a:t>
            </a:r>
          </a:p>
          <a:p>
            <a:r>
              <a:rPr lang="en-US" dirty="0" smtClean="0"/>
              <a:t>MPI Communicators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Run Parameters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458200" cy="4702175"/>
          </a:xfrm>
        </p:spPr>
        <p:txBody>
          <a:bodyPr/>
          <a:lstStyle/>
          <a:p>
            <a:pPr marL="341313" indent="-341313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Courier New" pitchFamily="-11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MPI_Comm_size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</a:t>
            </a:r>
            <a:r>
              <a:rPr lang="en-US" sz="2000" b="1" dirty="0" smtClean="0">
                <a:latin typeface="Andale Mono" pitchFamily="-112" charset="0"/>
                <a:ea typeface="ＭＳ Ｐゴシック" pitchFamily="-112" charset="-128"/>
              </a:rPr>
              <a:t>: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  </a:t>
            </a:r>
            <a:r>
              <a:rPr lang="en-US" sz="2000" dirty="0" smtClean="0">
                <a:ea typeface="ＭＳ Ｐゴシック" pitchFamily="-112" charset="-128"/>
              </a:rPr>
              <a:t>gets the number of processes in a run</a:t>
            </a:r>
            <a:endParaRPr lang="en-US" sz="1600" dirty="0" smtClean="0">
              <a:ea typeface="ＭＳ Ｐゴシック" pitchFamily="-112" charset="-128"/>
            </a:endParaRPr>
          </a:p>
          <a:p>
            <a:pPr marL="341313" indent="-341313" eaLnBrk="1" hangingPunct="1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smtClean="0">
                <a:ea typeface="ＭＳ Ｐゴシック" pitchFamily="-112" charset="-128"/>
              </a:rPr>
              <a:t>			</a:t>
            </a:r>
            <a:r>
              <a:rPr lang="en-US" sz="2000" dirty="0" smtClean="0">
                <a:ea typeface="ＭＳ Ｐゴシック" pitchFamily="-112" charset="-128"/>
              </a:rPr>
              <a:t>	Integer</a:t>
            </a:r>
          </a:p>
          <a:p>
            <a:pPr marL="341313" indent="-341313" eaLnBrk="1" hangingPunct="1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 dirty="0" smtClean="0">
                <a:ea typeface="ＭＳ Ｐゴシック" pitchFamily="-112" charset="-128"/>
              </a:rPr>
              <a:t>				</a:t>
            </a:r>
            <a:r>
              <a:rPr lang="en-US" sz="2000" dirty="0" smtClean="0">
                <a:ea typeface="ＭＳ Ｐゴシック" pitchFamily="-112" charset="-128"/>
              </a:rPr>
              <a:t>(typically called just after </a:t>
            </a:r>
            <a:r>
              <a:rPr lang="en-US" sz="2000" b="1" dirty="0" err="1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MPI_Init</a:t>
            </a:r>
            <a:r>
              <a:rPr lang="en-US" sz="2000" dirty="0" smtClean="0">
                <a:ea typeface="ＭＳ Ｐゴシック" pitchFamily="-112" charset="-128"/>
              </a:rPr>
              <a:t>).</a:t>
            </a:r>
          </a:p>
          <a:p>
            <a:pPr marL="341313" indent="-341313" eaLnBrk="1" hangingPunct="1">
              <a:spcBef>
                <a:spcPts val="1250"/>
              </a:spcBef>
              <a:buClr>
                <a:schemeClr val="tx1"/>
              </a:buClr>
              <a:buFont typeface="Courier New" pitchFamily="-112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err="1" smtClean="0">
                <a:solidFill>
                  <a:srgbClr val="0000FF"/>
                </a:solidFill>
                <a:latin typeface="Andale Mono" pitchFamily="-112" charset="0"/>
                <a:ea typeface="ＭＳ Ｐゴシック" pitchFamily="-112" charset="-128"/>
              </a:rPr>
              <a:t>MPI_Comm_rank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ndale Mono" pitchFamily="-112" charset="0"/>
                <a:ea typeface="ＭＳ Ｐゴシック" pitchFamily="-112" charset="-128"/>
              </a:rPr>
              <a:t>:</a:t>
            </a:r>
            <a:r>
              <a:rPr lang="en-US" sz="2000" b="1" dirty="0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   </a:t>
            </a:r>
            <a:r>
              <a:rPr lang="en-US" sz="2000" dirty="0" smtClean="0">
                <a:ea typeface="ＭＳ Ｐゴシック" pitchFamily="-112" charset="-128"/>
              </a:rPr>
              <a:t>gets the process ID  (rank) of the current process, 			integer between 0 and </a:t>
            </a:r>
            <a:r>
              <a:rPr lang="en-US" sz="2000" i="1" dirty="0" smtClean="0">
                <a:ea typeface="ＭＳ Ｐゴシック" pitchFamily="-112" charset="-128"/>
              </a:rPr>
              <a:t>NP</a:t>
            </a:r>
            <a:r>
              <a:rPr lang="en-US" sz="2000" dirty="0" smtClean="0">
                <a:ea typeface="ＭＳ Ｐゴシック" pitchFamily="-112" charset="-128"/>
              </a:rPr>
              <a:t>-1 inclusive </a:t>
            </a:r>
          </a:p>
          <a:p>
            <a:pPr marL="341313" indent="-341313" eaLnBrk="1" hangingPunct="1">
              <a:lnSpc>
                <a:spcPct val="60000"/>
              </a:lnSpc>
              <a:spcBef>
                <a:spcPts val="1250"/>
              </a:spcBef>
              <a:buClr>
                <a:schemeClr val="tx1"/>
              </a:buCl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ea typeface="ＭＳ Ｐゴシック" pitchFamily="-112" charset="-128"/>
              </a:rPr>
              <a:t>				(typically called just after </a:t>
            </a:r>
            <a:r>
              <a:rPr lang="en-US" sz="2000" b="1" dirty="0" err="1" smtClean="0">
                <a:solidFill>
                  <a:srgbClr val="800000"/>
                </a:solidFill>
                <a:latin typeface="Andale Mono" pitchFamily="-112" charset="0"/>
                <a:ea typeface="ＭＳ Ｐゴシック" pitchFamily="-112" charset="-128"/>
              </a:rPr>
              <a:t>MPI_Init</a:t>
            </a:r>
            <a:r>
              <a:rPr lang="en-US" sz="2000" dirty="0" smtClean="0">
                <a:ea typeface="ＭＳ Ｐゴシック" pitchFamily="-112" charset="-128"/>
              </a:rPr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Communicators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029200"/>
          </a:xfrm>
        </p:spPr>
        <p:txBody>
          <a:bodyPr>
            <a:normAutofit fontScale="92500"/>
          </a:bodyPr>
          <a:lstStyle/>
          <a:p>
            <a:r>
              <a:rPr lang="en-US" altLang="en-US" sz="3000" dirty="0"/>
              <a:t>Communicators</a:t>
            </a:r>
          </a:p>
          <a:p>
            <a:pPr lvl="1"/>
            <a:r>
              <a:rPr lang="en-US" sz="2600" dirty="0" smtClean="0">
                <a:ea typeface="굴림" pitchFamily="-112" charset="-127"/>
              </a:rPr>
              <a:t>MPI uses a communicator objects (and groups) to identify a </a:t>
            </a:r>
            <a:r>
              <a:rPr lang="en-US" sz="2600" dirty="0" smtClean="0">
                <a:solidFill>
                  <a:srgbClr val="0070C0"/>
                </a:solidFill>
                <a:ea typeface="굴림" pitchFamily="-112" charset="-127"/>
              </a:rPr>
              <a:t>set of processes which communicate only within their set</a:t>
            </a:r>
            <a:r>
              <a:rPr lang="en-US" sz="2600" dirty="0" smtClean="0">
                <a:ea typeface="굴림" pitchFamily="-112" charset="-127"/>
              </a:rPr>
              <a:t>.</a:t>
            </a:r>
          </a:p>
          <a:p>
            <a:pPr lvl="1"/>
            <a:r>
              <a:rPr lang="en-US" altLang="en-US" sz="2600" dirty="0" smtClean="0"/>
              <a:t>MPI_COMM_WORLD </a:t>
            </a:r>
            <a:r>
              <a:rPr lang="en-US" altLang="en-US" sz="2600" dirty="0"/>
              <a:t>is defined in the MPI include file as </a:t>
            </a:r>
            <a:r>
              <a:rPr lang="en-US" altLang="en-US" sz="2600" dirty="0" smtClean="0"/>
              <a:t/>
            </a:r>
            <a:br>
              <a:rPr lang="en-US" altLang="en-US" sz="2600" dirty="0" smtClean="0"/>
            </a:br>
            <a:r>
              <a:rPr lang="en-US" altLang="en-US" sz="2600" dirty="0" smtClean="0">
                <a:solidFill>
                  <a:srgbClr val="0070C0"/>
                </a:solidFill>
              </a:rPr>
              <a:t>all processes</a:t>
            </a:r>
            <a:r>
              <a:rPr lang="en-US" altLang="en-US" sz="2600" dirty="0" smtClean="0"/>
              <a:t> (ranks) of </a:t>
            </a:r>
            <a:r>
              <a:rPr lang="en-US" altLang="en-US" sz="2600" dirty="0"/>
              <a:t>your job</a:t>
            </a:r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R</a:t>
            </a:r>
            <a:r>
              <a:rPr lang="en-US" altLang="en-US" sz="2600" dirty="0" smtClean="0">
                <a:solidFill>
                  <a:srgbClr val="0070C0"/>
                </a:solidFill>
              </a:rPr>
              <a:t>equired</a:t>
            </a:r>
            <a:r>
              <a:rPr lang="en-US" altLang="en-US" sz="2600" dirty="0" smtClean="0"/>
              <a:t> </a:t>
            </a:r>
            <a:r>
              <a:rPr lang="en-US" altLang="en-US" sz="2600" dirty="0"/>
              <a:t>parameter </a:t>
            </a:r>
            <a:r>
              <a:rPr lang="en-US" altLang="en-US" sz="2600" dirty="0">
                <a:solidFill>
                  <a:srgbClr val="0070C0"/>
                </a:solidFill>
              </a:rPr>
              <a:t>for most MPI calls</a:t>
            </a:r>
          </a:p>
          <a:p>
            <a:pPr lvl="1"/>
            <a:r>
              <a:rPr lang="en-US" altLang="en-US" sz="2600" dirty="0"/>
              <a:t>Y</a:t>
            </a:r>
            <a:r>
              <a:rPr lang="en-US" altLang="en-US" sz="2600" dirty="0" smtClean="0"/>
              <a:t>ou </a:t>
            </a:r>
            <a:r>
              <a:rPr lang="en-US" altLang="en-US" sz="2600" dirty="0">
                <a:solidFill>
                  <a:srgbClr val="0070C0"/>
                </a:solidFill>
              </a:rPr>
              <a:t>can create subsets</a:t>
            </a:r>
            <a:r>
              <a:rPr lang="en-US" altLang="en-US" sz="2600" dirty="0"/>
              <a:t> of MPI_COMM_WORLD</a:t>
            </a:r>
          </a:p>
          <a:p>
            <a:pPr marL="341313" indent="-341313">
              <a:lnSpc>
                <a:spcPct val="80000"/>
              </a:lnSpc>
              <a:spcBef>
                <a:spcPts val="112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600" dirty="0" smtClean="0">
                <a:ea typeface="굴림" pitchFamily="-112" charset="-127"/>
              </a:rPr>
              <a:t>Rank</a:t>
            </a: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굴림" pitchFamily="-112" charset="-127"/>
              </a:rPr>
              <a:t>Unique </a:t>
            </a:r>
            <a:r>
              <a:rPr lang="en-US" sz="2200" i="1" dirty="0" smtClean="0">
                <a:solidFill>
                  <a:srgbClr val="0070C0"/>
                </a:solidFill>
                <a:ea typeface="굴림" pitchFamily="-112" charset="-127"/>
              </a:rPr>
              <a:t>process ID</a:t>
            </a:r>
            <a:r>
              <a:rPr lang="en-US" sz="2200" dirty="0" smtClean="0">
                <a:ea typeface="굴림" pitchFamily="-112" charset="-127"/>
              </a:rPr>
              <a:t> within a communicator</a:t>
            </a: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굴림" pitchFamily="-112" charset="-127"/>
              </a:rPr>
              <a:t>Assigned by the system when the process initializes </a:t>
            </a:r>
            <a:r>
              <a:rPr lang="en-US" sz="1500" dirty="0" smtClean="0">
                <a:ea typeface="굴림" pitchFamily="-112" charset="-127"/>
              </a:rPr>
              <a:t>(for MPI_COMM_WORLD)</a:t>
            </a:r>
            <a:endParaRPr lang="en-US" sz="2200" dirty="0" smtClean="0">
              <a:ea typeface="굴림" pitchFamily="-112" charset="-127"/>
            </a:endParaRP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smtClean="0"/>
              <a:t>Processors within a communicator are assigned numbers </a:t>
            </a:r>
            <a:r>
              <a:rPr lang="en-US" altLang="en-US" sz="2200" dirty="0" smtClean="0">
                <a:solidFill>
                  <a:srgbClr val="0070C0"/>
                </a:solidFill>
              </a:rPr>
              <a:t>0 to n-1</a:t>
            </a:r>
            <a:r>
              <a:rPr lang="en-US" altLang="en-US" sz="2200" dirty="0" smtClean="0"/>
              <a:t> (C/F90)</a:t>
            </a:r>
          </a:p>
          <a:p>
            <a:pPr marL="741363" lvl="1" indent="-284163">
              <a:lnSpc>
                <a:spcPct val="80000"/>
              </a:lnSpc>
              <a:spcBef>
                <a:spcPts val="4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굴림" pitchFamily="-112" charset="-127"/>
              </a:rPr>
              <a:t>Used to specify sources and destinations of messages, </a:t>
            </a:r>
            <a:br>
              <a:rPr lang="en-US" sz="2200" dirty="0" smtClean="0">
                <a:ea typeface="굴림" pitchFamily="-112" charset="-127"/>
              </a:rPr>
            </a:br>
            <a:r>
              <a:rPr lang="en-US" sz="2200" dirty="0" smtClean="0">
                <a:ea typeface="굴림" pitchFamily="-112" charset="-127"/>
              </a:rPr>
              <a:t>process specific indexing and operations.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Include files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MPI include file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C: </a:t>
            </a:r>
            <a:endParaRPr lang="en-US" altLang="en-US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dirty="0" err="1" smtClean="0">
                <a:solidFill>
                  <a:srgbClr val="0070C0"/>
                </a:solidFill>
              </a:rPr>
              <a:t>mpi.h</a:t>
            </a:r>
            <a:endParaRPr lang="en-U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Fortran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en-US" dirty="0" smtClean="0"/>
              <a:t>		</a:t>
            </a:r>
            <a:r>
              <a:rPr lang="en-US" altLang="en-US" dirty="0" err="1" smtClean="0">
                <a:solidFill>
                  <a:srgbClr val="0070C0"/>
                </a:solidFill>
              </a:rPr>
              <a:t>mpif.h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en-US" dirty="0" smtClean="0"/>
              <a:t>		MPI module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>
                <a:solidFill>
                  <a:srgbClr val="0070C0"/>
                </a:solidFill>
                <a:sym typeface="Wingdings" pitchFamily="2" charset="2"/>
              </a:rPr>
              <a:t>use MPI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Defines many constants used within MPI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C, defines the interfaces for the</a:t>
            </a:r>
            <a:r>
              <a:rPr lang="en-US" altLang="en-US" dirty="0">
                <a:solidFill>
                  <a:srgbClr val="0070C0"/>
                </a:solidFill>
              </a:rPr>
              <a:t> functions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C++, the interfaces are different, so be </a:t>
            </a:r>
            <a:r>
              <a:rPr lang="en-US" altLang="en-US" dirty="0" smtClean="0"/>
              <a:t>careful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 F90, module defines interface for </a:t>
            </a:r>
            <a:r>
              <a:rPr lang="en-US" altLang="en-US" dirty="0" smtClean="0">
                <a:solidFill>
                  <a:srgbClr val="0070C0"/>
                </a:solidFill>
              </a:rPr>
              <a:t>subroutines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Compilers know where to find the include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regular compilers are usually called through </a:t>
            </a:r>
            <a:r>
              <a:rPr lang="en-US" altLang="en-US" dirty="0" smtClean="0">
                <a:solidFill>
                  <a:srgbClr val="0070C0"/>
                </a:solidFill>
              </a:rPr>
              <a:t>mpif90/</a:t>
            </a:r>
            <a:r>
              <a:rPr lang="en-US" altLang="en-US" dirty="0" err="1" smtClean="0">
                <a:solidFill>
                  <a:srgbClr val="0070C0"/>
                </a:solidFill>
              </a:rPr>
              <a:t>mpicc</a:t>
            </a:r>
            <a:r>
              <a:rPr lang="en-US" altLang="en-US" dirty="0" smtClean="0">
                <a:solidFill>
                  <a:srgbClr val="0070C0"/>
                </a:solidFill>
              </a:rPr>
              <a:t> wrapper scripts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905000"/>
            <a:ext cx="19812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99836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14236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52436" y="14478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3829" y="665569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Nodes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" y="6655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node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1981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</a:t>
            </a:r>
          </a:p>
          <a:p>
            <a:r>
              <a:rPr lang="en-US" b="1" dirty="0" smtClean="0"/>
              <a:t>Run 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2399836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933236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-114300" y="60960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219200" y="22860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OpenMP World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048036" y="1002268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962436" y="1002268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8800636" y="145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02029" y="665569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Nodes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7048036" y="1611868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581436" y="1611868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019800" y="228600"/>
            <a:ext cx="151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MPI World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14600" y="11430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4343400"/>
            <a:ext cx="2057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Submit production job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Wait for output</a:t>
            </a:r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152400" y="3352800"/>
            <a:ext cx="4114800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submit “sleeper” job</a:t>
            </a:r>
          </a:p>
          <a:p>
            <a:r>
              <a:rPr lang="en-US" sz="1600" dirty="0" err="1" smtClean="0">
                <a:solidFill>
                  <a:schemeClr val="tx1"/>
                </a:solidFill>
              </a:rPr>
              <a:t>ssh</a:t>
            </a:r>
            <a:r>
              <a:rPr lang="en-US" sz="1600" dirty="0" smtClean="0">
                <a:solidFill>
                  <a:schemeClr val="tx1"/>
                </a:solidFill>
              </a:rPr>
              <a:t> to master node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	      </a:t>
            </a:r>
            <a:r>
              <a:rPr lang="en-US" b="1" dirty="0" smtClean="0">
                <a:solidFill>
                  <a:schemeClr val="tx1"/>
                </a:solidFill>
              </a:rPr>
              <a:t>RUN interactively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667000" y="1066800"/>
            <a:ext cx="228600" cy="152400"/>
            <a:chOff x="3810000" y="2819400"/>
            <a:chExt cx="228600" cy="152400"/>
          </a:xfrm>
        </p:grpSpPr>
        <p:sp>
          <p:nvSpPr>
            <p:cNvPr id="15" name="Rectangle 14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67000" y="1447800"/>
            <a:ext cx="228600" cy="152400"/>
            <a:chOff x="3810000" y="2819400"/>
            <a:chExt cx="228600" cy="152400"/>
          </a:xfrm>
        </p:grpSpPr>
        <p:sp>
          <p:nvSpPr>
            <p:cNvPr id="149" name="Rectangle 148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7174903" y="11635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7327303" y="1087398"/>
            <a:ext cx="228600" cy="152400"/>
            <a:chOff x="3810000" y="2819400"/>
            <a:chExt cx="228600" cy="152400"/>
          </a:xfrm>
        </p:grpSpPr>
        <p:sp>
          <p:nvSpPr>
            <p:cNvPr id="157" name="Rectangle 156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7327303" y="1468398"/>
            <a:ext cx="228600" cy="152400"/>
            <a:chOff x="3810000" y="2819400"/>
            <a:chExt cx="228600" cy="152400"/>
          </a:xfrm>
        </p:grpSpPr>
        <p:sp>
          <p:nvSpPr>
            <p:cNvPr id="164" name="Rectangle 163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089303" y="1163598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171" name="Group 170"/>
          <p:cNvGrpSpPr/>
          <p:nvPr/>
        </p:nvGrpSpPr>
        <p:grpSpPr>
          <a:xfrm>
            <a:off x="8241703" y="1087398"/>
            <a:ext cx="228600" cy="152400"/>
            <a:chOff x="3810000" y="2819400"/>
            <a:chExt cx="228600" cy="152400"/>
          </a:xfrm>
        </p:grpSpPr>
        <p:sp>
          <p:nvSpPr>
            <p:cNvPr id="172" name="Rectangle 171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8241703" y="1468398"/>
            <a:ext cx="228600" cy="152400"/>
            <a:chOff x="3810000" y="2819400"/>
            <a:chExt cx="228600" cy="152400"/>
          </a:xfrm>
        </p:grpSpPr>
        <p:sp>
          <p:nvSpPr>
            <p:cNvPr id="179" name="Rectangle 178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7924800" y="5943600"/>
            <a:ext cx="12192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Development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924800" y="6096000"/>
            <a:ext cx="1219200" cy="152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685800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6858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12192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/>
          <p:cNvSpPr txBox="1"/>
          <p:nvPr/>
        </p:nvSpPr>
        <p:spPr>
          <a:xfrm>
            <a:off x="800564" y="11430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194" name="Group 193"/>
          <p:cNvGrpSpPr/>
          <p:nvPr/>
        </p:nvGrpSpPr>
        <p:grpSpPr>
          <a:xfrm>
            <a:off x="952964" y="1066800"/>
            <a:ext cx="228600" cy="152400"/>
            <a:chOff x="3810000" y="2819400"/>
            <a:chExt cx="228600" cy="152400"/>
          </a:xfrm>
        </p:grpSpPr>
        <p:sp>
          <p:nvSpPr>
            <p:cNvPr id="195" name="Rectangle 194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52964" y="1447800"/>
            <a:ext cx="228600" cy="152400"/>
            <a:chOff x="3810000" y="2819400"/>
            <a:chExt cx="228600" cy="152400"/>
          </a:xfrm>
        </p:grpSpPr>
        <p:sp>
          <p:nvSpPr>
            <p:cNvPr id="202" name="Rectangle 201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33400" y="51816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-272534" y="5454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script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" y="52578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#$ -</a:t>
            </a:r>
            <a:r>
              <a:rPr lang="en-US" dirty="0" err="1" smtClean="0"/>
              <a:t>pe</a:t>
            </a:r>
            <a:r>
              <a:rPr lang="en-US" dirty="0" smtClean="0"/>
              <a:t> 1-way 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3400" y="5486400"/>
            <a:ext cx="1683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…</a:t>
            </a:r>
          </a:p>
          <a:p>
            <a:r>
              <a:rPr lang="en-US" sz="1100" b="1" dirty="0" smtClean="0"/>
              <a:t>OMP_NUM_THREADS = #</a:t>
            </a:r>
            <a:endParaRPr 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5802868"/>
            <a:ext cx="81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571036" y="53985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42636" y="57033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3798" y="4267200"/>
            <a:ext cx="71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2590801" y="41910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1784867" y="4463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script</a:t>
            </a:r>
            <a:endParaRPr 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2590801" y="4267200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#$ -</a:t>
            </a:r>
            <a:r>
              <a:rPr lang="en-US" dirty="0" err="1" smtClean="0"/>
              <a:t>pe</a:t>
            </a:r>
            <a:r>
              <a:rPr lang="en-US" dirty="0" smtClean="0"/>
              <a:t> 1-way 12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590801" y="4495800"/>
            <a:ext cx="1683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…</a:t>
            </a:r>
          </a:p>
          <a:p>
            <a:r>
              <a:rPr lang="en-US" sz="1100" b="1" dirty="0" smtClean="0"/>
              <a:t>OMP_NUM_THREADS = #</a:t>
            </a:r>
            <a:endParaRPr lang="en-US" sz="1100" b="1" dirty="0"/>
          </a:p>
        </p:txBody>
      </p:sp>
      <p:sp>
        <p:nvSpPr>
          <p:cNvPr id="219" name="TextBox 218"/>
          <p:cNvSpPr txBox="1"/>
          <p:nvPr/>
        </p:nvSpPr>
        <p:spPr>
          <a:xfrm>
            <a:off x="2590801" y="481226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 900 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2628437" y="44079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000037" y="47127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908698" y="1905000"/>
            <a:ext cx="2025501" cy="838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105400" y="66556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node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5181600" y="1981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5334000" y="9906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53340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5867400" y="1600200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5448764" y="11430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Run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5601164" y="1066800"/>
            <a:ext cx="228600" cy="152400"/>
            <a:chOff x="3810000" y="2819400"/>
            <a:chExt cx="228600" cy="152400"/>
          </a:xfrm>
        </p:grpSpPr>
        <p:sp>
          <p:nvSpPr>
            <p:cNvPr id="230" name="Rectangle 229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5601164" y="1447800"/>
            <a:ext cx="228600" cy="152400"/>
            <a:chOff x="3810000" y="2819400"/>
            <a:chExt cx="228600" cy="152400"/>
          </a:xfrm>
        </p:grpSpPr>
        <p:sp>
          <p:nvSpPr>
            <p:cNvPr id="237" name="Rectangle 236"/>
            <p:cNvSpPr/>
            <p:nvPr/>
          </p:nvSpPr>
          <p:spPr>
            <a:xfrm>
              <a:off x="38100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38862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8100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38862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962400" y="28194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962400" y="2895600"/>
              <a:ext cx="76200" cy="76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Rectangle 243"/>
          <p:cNvSpPr/>
          <p:nvPr/>
        </p:nvSpPr>
        <p:spPr>
          <a:xfrm>
            <a:off x="4914900" y="4343400"/>
            <a:ext cx="2057400" cy="838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Submit production job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Wait for output</a:t>
            </a:r>
          </a:p>
        </p:txBody>
      </p:sp>
      <p:sp>
        <p:nvSpPr>
          <p:cNvPr id="245" name="Rectangle 244"/>
          <p:cNvSpPr/>
          <p:nvPr/>
        </p:nvSpPr>
        <p:spPr>
          <a:xfrm>
            <a:off x="4914900" y="2819400"/>
            <a:ext cx="41148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idev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	      </a:t>
            </a:r>
            <a:r>
              <a:rPr lang="en-US" b="1" dirty="0" smtClean="0">
                <a:solidFill>
                  <a:schemeClr val="tx1"/>
                </a:solidFill>
              </a:rPr>
              <a:t>RUN interactively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		       </a:t>
            </a:r>
            <a:r>
              <a:rPr lang="en-US" sz="1600" dirty="0" err="1" smtClean="0">
                <a:solidFill>
                  <a:schemeClr val="tx1"/>
                </a:solidFill>
              </a:rPr>
              <a:t>ibrun</a:t>
            </a:r>
            <a:r>
              <a:rPr lang="en-US" sz="1600" dirty="0" smtClean="0">
                <a:solidFill>
                  <a:schemeClr val="tx1"/>
                </a:solidFill>
              </a:rPr>
              <a:t>  ./</a:t>
            </a:r>
            <a:r>
              <a:rPr lang="en-US" sz="1600" dirty="0" err="1" smtClean="0">
                <a:solidFill>
                  <a:schemeClr val="tx1"/>
                </a:solidFill>
              </a:rPr>
              <a:t>a.out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5295900" y="5181600"/>
            <a:ext cx="16764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 rot="16200000">
            <a:off x="4489966" y="54541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Job script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5257800" y="5257800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#$ -</a:t>
            </a:r>
            <a:r>
              <a:rPr lang="en-US" dirty="0" err="1" smtClean="0"/>
              <a:t>pe</a:t>
            </a:r>
            <a:r>
              <a:rPr lang="en-US" dirty="0" smtClean="0"/>
              <a:t> 12-way 24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5295900" y="5802868"/>
            <a:ext cx="136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ibrun</a:t>
            </a:r>
            <a:r>
              <a:rPr lang="en-US" dirty="0" smtClean="0"/>
              <a:t> 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251" name="Rectangle 250"/>
          <p:cNvSpPr/>
          <p:nvPr/>
        </p:nvSpPr>
        <p:spPr>
          <a:xfrm>
            <a:off x="5333536" y="53985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6705136" y="5703332"/>
            <a:ext cx="228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4826298" y="4267200"/>
            <a:ext cx="71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261" name="Rectangle 260"/>
          <p:cNvSpPr/>
          <p:nvPr/>
        </p:nvSpPr>
        <p:spPr>
          <a:xfrm>
            <a:off x="152400" y="2806998"/>
            <a:ext cx="41148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chemeClr val="tx1"/>
                </a:solidFill>
              </a:rPr>
              <a:t>idev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		      </a:t>
            </a:r>
            <a:r>
              <a:rPr lang="en-US" b="1" dirty="0" smtClean="0">
                <a:solidFill>
                  <a:schemeClr val="tx1"/>
                </a:solidFill>
              </a:rPr>
              <a:t>RUN interactively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/>
          <p:nvPr/>
        </p:nvCxnSpPr>
        <p:spPr>
          <a:xfrm rot="5400000">
            <a:off x="-304800" y="3581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>
            <a:off x="4419600" y="3581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-838200" y="2819400"/>
            <a:ext cx="998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Parallel Code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3886200" cy="4572000"/>
          </a:xfrm>
        </p:spPr>
        <p:txBody>
          <a:bodyPr>
            <a:noAutofit/>
          </a:bodyPr>
          <a:lstStyle/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The programmer is responsible for determining all parallelism.</a:t>
            </a:r>
          </a:p>
          <a:p>
            <a:pPr marL="741363" lvl="1" indent="-341313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 smtClean="0">
                <a:ea typeface="굴림" pitchFamily="-112" charset="-127"/>
              </a:rPr>
              <a:t>Data Partitioning</a:t>
            </a:r>
          </a:p>
          <a:p>
            <a:pPr marL="741363" lvl="1" indent="-341313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 smtClean="0">
                <a:ea typeface="굴림" pitchFamily="-112" charset="-127"/>
              </a:rPr>
              <a:t>Deriving Parallel Algorithms</a:t>
            </a:r>
          </a:p>
          <a:p>
            <a:pPr marL="741363" lvl="1" indent="-341313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400" dirty="0" smtClean="0">
                <a:ea typeface="굴림" pitchFamily="-112" charset="-127"/>
              </a:rPr>
              <a:t>Moving Data between Processes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Tasks (independent processes executing anywhere) send and receive “messages” to exchange data.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Data transfer requires cooperative operation to be performed by each process (point to point communications).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875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ea typeface="굴림" pitchFamily="-112" charset="-127"/>
              </a:rPr>
              <a:t>Message Passing Interface (MPI) was released in 1994. (MPI-2 in 1996) Now the MPI is the de facto standard for message passing.</a:t>
            </a:r>
          </a:p>
          <a:p>
            <a:pPr marL="341313" indent="-341313" eaLnBrk="1" hangingPunct="1">
              <a:lnSpc>
                <a:spcPct val="50000"/>
              </a:lnSpc>
              <a:spcBef>
                <a:spcPts val="875"/>
              </a:spcBef>
              <a:buClr>
                <a:schemeClr val="tx1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>
                <a:solidFill>
                  <a:srgbClr val="000090"/>
                </a:solidFill>
                <a:ea typeface="ＭＳ Ｐゴシック" pitchFamily="-112" charset="-128"/>
                <a:hlinkClick r:id="rId3"/>
              </a:rPr>
              <a:t>http://www-unix.mcs.anl.gov/mpi/</a:t>
            </a:r>
          </a:p>
          <a:p>
            <a:pPr marL="341313" indent="-341313" eaLnBrk="1" hangingPunct="1">
              <a:lnSpc>
                <a:spcPct val="70000"/>
              </a:lnSpc>
              <a:spcBef>
                <a:spcPts val="875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050" dirty="0" smtClean="0">
              <a:solidFill>
                <a:srgbClr val="99FFCC"/>
              </a:solidFill>
              <a:ea typeface="ＭＳ Ｐゴシック" pitchFamily="-112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76800" y="2133600"/>
            <a:ext cx="1371600" cy="114300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MEMORY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10400" y="2133600"/>
            <a:ext cx="1295400" cy="114300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MEMORY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953000" y="25146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(original)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086600" y="2514600"/>
            <a:ext cx="1143000" cy="685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(copy)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724400" y="1981200"/>
            <a:ext cx="1676400" cy="1905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858000" y="1981200"/>
            <a:ext cx="1600200" cy="19050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4A7EBB"/>
            </a:solidFill>
            <a:prstDash val="dash"/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76800" y="3352800"/>
            <a:ext cx="1371600" cy="3810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CPU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10400" y="3352800"/>
            <a:ext cx="1295400" cy="381000"/>
          </a:xfrm>
          <a:prstGeom prst="rect">
            <a:avLst/>
          </a:prstGeom>
          <a:solidFill>
            <a:srgbClr val="800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CPU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5867400" y="4267200"/>
            <a:ext cx="1447800" cy="381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b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message</a:t>
            </a:r>
          </a:p>
        </p:txBody>
      </p:sp>
      <p:cxnSp>
        <p:nvCxnSpPr>
          <p:cNvPr id="15" name="Shape 14"/>
          <p:cNvCxnSpPr>
            <a:cxnSpLocks noChangeShapeType="1"/>
            <a:stCxn id="10" idx="2"/>
            <a:endCxn id="14" idx="1"/>
          </p:cNvCxnSpPr>
          <p:nvPr/>
        </p:nvCxnSpPr>
        <p:spPr bwMode="auto">
          <a:xfrm rot="16200000" flipH="1">
            <a:off x="5429250" y="4019550"/>
            <a:ext cx="571500" cy="3048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Shape 15"/>
          <p:cNvCxnSpPr>
            <a:cxnSpLocks noChangeShapeType="1"/>
            <a:stCxn id="14" idx="3"/>
            <a:endCxn id="11" idx="2"/>
          </p:cNvCxnSpPr>
          <p:nvPr/>
        </p:nvCxnSpPr>
        <p:spPr bwMode="auto">
          <a:xfrm flipV="1">
            <a:off x="7315200" y="3886200"/>
            <a:ext cx="342900" cy="5715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>
                <a:ea typeface="ＭＳ Ｐゴシック" pitchFamily="-112" charset="-128"/>
              </a:rPr>
              <a:t>Point-to-Point Communication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696200" cy="1524000"/>
          </a:xfrm>
        </p:spPr>
        <p:txBody>
          <a:bodyPr/>
          <a:lstStyle/>
          <a:p>
            <a:pPr marL="341313" indent="-341313" eaLnBrk="1" hangingPunct="1">
              <a:lnSpc>
                <a:spcPct val="7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200" dirty="0" smtClean="0">
              <a:ea typeface="ＭＳ Ｐゴシック" pitchFamily="-112" charset="-128"/>
            </a:endParaRPr>
          </a:p>
          <a:p>
            <a:pPr marL="341313" indent="-341313" eaLnBrk="1" hangingPunct="1">
              <a:lnSpc>
                <a:spcPct val="7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ＭＳ Ｐゴシック" pitchFamily="-112" charset="-128"/>
              </a:rPr>
              <a:t>Sending data from one point (process/task) to another point (process/task)</a:t>
            </a:r>
          </a:p>
          <a:p>
            <a:pPr marL="341313" indent="-341313" eaLnBrk="1" hangingPunct="1">
              <a:lnSpc>
                <a:spcPct val="70000"/>
              </a:lnSpc>
              <a:spcBef>
                <a:spcPts val="1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>
                <a:ea typeface="ＭＳ Ｐゴシック" pitchFamily="-112" charset="-128"/>
              </a:rPr>
              <a:t>One task </a:t>
            </a:r>
            <a:r>
              <a:rPr lang="en-US" sz="2200" dirty="0" smtClean="0">
                <a:solidFill>
                  <a:srgbClr val="00B050"/>
                </a:solidFill>
                <a:ea typeface="ＭＳ Ｐゴシック" pitchFamily="-112" charset="-128"/>
              </a:rPr>
              <a:t>sends</a:t>
            </a:r>
            <a:r>
              <a:rPr lang="en-US" sz="2200" dirty="0" smtClean="0">
                <a:ea typeface="ＭＳ Ｐゴシック" pitchFamily="-112" charset="-128"/>
              </a:rPr>
              <a:t> while another </a:t>
            </a:r>
            <a:r>
              <a:rPr lang="en-US" sz="2200" dirty="0" smtClean="0">
                <a:solidFill>
                  <a:srgbClr val="C00000"/>
                </a:solidFill>
                <a:ea typeface="ＭＳ Ｐゴシック" pitchFamily="-112" charset="-128"/>
              </a:rPr>
              <a:t>receives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3600" y="3429000"/>
            <a:ext cx="9906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task 0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15000" y="3429000"/>
            <a:ext cx="990600" cy="838200"/>
          </a:xfrm>
          <a:prstGeom prst="rect">
            <a:avLst/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task 1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209800" y="3810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5791200" y="3810000"/>
            <a:ext cx="838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000000"/>
                </a:solidFill>
                <a:latin typeface="+mn-lt"/>
                <a:ea typeface="+mn-ea"/>
              </a:rPr>
              <a:t>data</a:t>
            </a:r>
          </a:p>
        </p:txBody>
      </p:sp>
      <p:sp>
        <p:nvSpPr>
          <p:cNvPr id="40968" name="TextBox 41"/>
          <p:cNvSpPr txBox="1">
            <a:spLocks noChangeArrowheads="1"/>
          </p:cNvSpPr>
          <p:nvPr/>
        </p:nvSpPr>
        <p:spPr bwMode="auto">
          <a:xfrm>
            <a:off x="3124200" y="3581400"/>
            <a:ext cx="12458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MPI_Send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969" name="TextBox 42"/>
          <p:cNvSpPr txBox="1">
            <a:spLocks noChangeArrowheads="1"/>
          </p:cNvSpPr>
          <p:nvPr/>
        </p:nvSpPr>
        <p:spPr bwMode="auto">
          <a:xfrm>
            <a:off x="4573879" y="3581400"/>
            <a:ext cx="1217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MPI_Recv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>
            <a:spLocks noChangeArrowheads="1"/>
          </p:cNvSpPr>
          <p:nvPr/>
        </p:nvSpPr>
        <p:spPr bwMode="auto">
          <a:xfrm>
            <a:off x="3733800" y="4267200"/>
            <a:ext cx="1524000" cy="8382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3A7CCB"/>
              </a:gs>
              <a:gs pos="20000">
                <a:srgbClr val="3C7BC7"/>
              </a:gs>
              <a:gs pos="100000">
                <a:srgbClr val="2C5D98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</a:rPr>
              <a:t>network</a:t>
            </a:r>
          </a:p>
        </p:txBody>
      </p:sp>
      <p:cxnSp>
        <p:nvCxnSpPr>
          <p:cNvPr id="24" name="Shape 23"/>
          <p:cNvCxnSpPr>
            <a:cxnSpLocks noChangeShapeType="1"/>
            <a:stCxn id="8" idx="2"/>
            <a:endCxn id="20" idx="1"/>
          </p:cNvCxnSpPr>
          <p:nvPr/>
        </p:nvCxnSpPr>
        <p:spPr bwMode="auto">
          <a:xfrm rot="16200000" flipH="1">
            <a:off x="2895600" y="3848100"/>
            <a:ext cx="571500" cy="11049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6" name="Shape 25"/>
          <p:cNvCxnSpPr>
            <a:cxnSpLocks noChangeShapeType="1"/>
            <a:stCxn id="20" idx="3"/>
            <a:endCxn id="9" idx="2"/>
          </p:cNvCxnSpPr>
          <p:nvPr/>
        </p:nvCxnSpPr>
        <p:spPr bwMode="auto">
          <a:xfrm flipV="1">
            <a:off x="5257800" y="4114800"/>
            <a:ext cx="952500" cy="571500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6" name="Straight Arrow Connector 15"/>
          <p:cNvCxnSpPr>
            <a:stCxn id="40968" idx="3"/>
            <a:endCxn id="40969" idx="1"/>
          </p:cNvCxnSpPr>
          <p:nvPr/>
        </p:nvCxnSpPr>
        <p:spPr>
          <a:xfrm>
            <a:off x="4370054" y="3781455"/>
            <a:ext cx="2038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Basic Communications in MPI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Standard </a:t>
            </a:r>
            <a:r>
              <a:rPr lang="en-US" altLang="en-US" dirty="0" err="1" smtClean="0">
                <a:solidFill>
                  <a:srgbClr val="0070C0"/>
                </a:solidFill>
              </a:rPr>
              <a:t>MPI_Send</a:t>
            </a:r>
            <a:r>
              <a:rPr lang="en-US" altLang="en-US" dirty="0" smtClean="0">
                <a:solidFill>
                  <a:srgbClr val="0070C0"/>
                </a:solidFill>
              </a:rPr>
              <a:t>/</a:t>
            </a:r>
            <a:r>
              <a:rPr lang="en-US" altLang="en-US" dirty="0" err="1" smtClean="0">
                <a:solidFill>
                  <a:srgbClr val="0070C0"/>
                </a:solidFill>
              </a:rPr>
              <a:t>MPI_Recv</a:t>
            </a:r>
            <a:r>
              <a:rPr lang="en-US" altLang="en-US" dirty="0" smtClean="0"/>
              <a:t> routines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Used for basic messaging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dirty="0" smtClean="0"/>
              <a:t>Modes of Operation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Blocking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Call does </a:t>
            </a:r>
            <a:r>
              <a:rPr lang="en-US" altLang="en-US" dirty="0"/>
              <a:t>not return until the </a:t>
            </a:r>
            <a:r>
              <a:rPr lang="en-US" altLang="en-US" dirty="0">
                <a:solidFill>
                  <a:srgbClr val="0070C0"/>
                </a:solidFill>
              </a:rPr>
              <a:t>data </a:t>
            </a:r>
            <a:r>
              <a:rPr lang="en-US" altLang="en-US" dirty="0" smtClean="0">
                <a:solidFill>
                  <a:srgbClr val="0070C0"/>
                </a:solidFill>
              </a:rPr>
              <a:t>area is </a:t>
            </a:r>
            <a:r>
              <a:rPr lang="en-US" altLang="en-US" dirty="0">
                <a:solidFill>
                  <a:srgbClr val="0070C0"/>
                </a:solidFill>
              </a:rPr>
              <a:t>safe to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Non-blocking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Initiates send</a:t>
            </a:r>
            <a:r>
              <a:rPr lang="en-US" altLang="en-US" sz="2400" dirty="0" smtClean="0"/>
              <a:t> or </a:t>
            </a:r>
            <a:r>
              <a:rPr lang="en-US" altLang="en-US" dirty="0" smtClean="0"/>
              <a:t>receive operation, returns </a:t>
            </a:r>
            <a:r>
              <a:rPr lang="en-US" altLang="en-US" dirty="0"/>
              <a:t>immediately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Can check or wait for completion of </a:t>
            </a:r>
            <a:r>
              <a:rPr lang="en-US" altLang="en-US" dirty="0"/>
              <a:t>the </a:t>
            </a:r>
            <a:r>
              <a:rPr lang="en-US" altLang="en-US" dirty="0" smtClean="0"/>
              <a:t>operation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Data area is not safe to used until completion.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Synchronous and Buffered (later)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Types </a:t>
            </a:r>
            <a:r>
              <a:rPr lang="en-US" altLang="en-US" sz="2800" dirty="0" smtClean="0"/>
              <a:t>(basics)</a:t>
            </a:r>
            <a:endParaRPr lang="en-US" alt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Data </a:t>
            </a:r>
            <a:r>
              <a:rPr lang="en-US" altLang="en-US" dirty="0" smtClean="0"/>
              <a:t>types  </a:t>
            </a:r>
            <a:r>
              <a:rPr lang="en-US" altLang="en-US" sz="2800" dirty="0" smtClean="0">
                <a:solidFill>
                  <a:srgbClr val="0000FF"/>
                </a:solidFill>
              </a:rPr>
              <a:t>(more a mapping than declaration)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lvl="1"/>
            <a:r>
              <a:rPr lang="en-US" altLang="en-US" dirty="0" smtClean="0"/>
              <a:t>Specifies the </a:t>
            </a:r>
            <a:r>
              <a:rPr lang="en-US" altLang="en-US" dirty="0"/>
              <a:t>data </a:t>
            </a:r>
            <a:r>
              <a:rPr lang="en-US" altLang="en-US" dirty="0" smtClean="0"/>
              <a:t>type and size in MPI routines</a:t>
            </a:r>
            <a:endParaRPr lang="en-US" altLang="en-US" dirty="0"/>
          </a:p>
          <a:p>
            <a:pPr lvl="1"/>
            <a:r>
              <a:rPr lang="en-US" altLang="en-US" dirty="0" smtClean="0"/>
              <a:t>Predefined MPI types correspond to language types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Methods </a:t>
            </a:r>
            <a:r>
              <a:rPr lang="en-US" altLang="en-US" dirty="0"/>
              <a:t>exists for creating user-defined </a:t>
            </a:r>
            <a:r>
              <a:rPr lang="en-US" altLang="en-US" dirty="0" smtClean="0"/>
              <a:t>types</a:t>
            </a:r>
          </a:p>
          <a:p>
            <a:pPr lvl="1"/>
            <a:r>
              <a:rPr lang="en-US" altLang="en-US" dirty="0" smtClean="0"/>
              <a:t>Simple (just combinations of normal data types)</a:t>
            </a:r>
          </a:p>
          <a:p>
            <a:pPr lvl="1"/>
            <a:r>
              <a:rPr lang="en-US" altLang="en-US" dirty="0" smtClean="0"/>
              <a:t>Advanced (a map of data to be send)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124200"/>
          <a:ext cx="8458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362200"/>
                <a:gridCol w="1905000"/>
                <a:gridCol w="1371600"/>
                <a:gridCol w="762000"/>
              </a:tblGrid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 Type 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Fortran</a:t>
                      </a:r>
                      <a:endPara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Fortran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 Type  </a:t>
                      </a:r>
                      <a:r>
                        <a:rPr lang="en-US" sz="16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32-bit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MPI_REAL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MPI_FLOAT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64-bit floating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MPI_DOUBLE_PRECISION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DOUBLE_PRECISION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MPI_DOUBLE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</a:t>
                      </a:r>
                      <a:endParaRPr lang="en-US" sz="1600" dirty="0"/>
                    </a:p>
                  </a:txBody>
                  <a:tcPr/>
                </a:tc>
              </a:tr>
              <a:tr h="275590">
                <a:tc>
                  <a:txBody>
                    <a:bodyPr/>
                    <a:lstStyle/>
                    <a:p>
                      <a:r>
                        <a:rPr lang="en-US" dirty="0" smtClean="0"/>
                        <a:t>32-bit 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MPI_INTEGER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MPI_INT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OpenMP (shared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3276600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thread - 0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95800" y="3657600"/>
            <a:ext cx="7620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20389" y="3276600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67600" y="3657600"/>
            <a:ext cx="7620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148777" y="3276600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 N-1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5011731"/>
            <a:ext cx="6858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SAME address space for each thread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2438400"/>
            <a:ext cx="1303562" cy="3693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Node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002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338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056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38354" y="573119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90954" y="573119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38800" y="400946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1219200"/>
            <a:ext cx="2206245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program  </a:t>
            </a:r>
            <a:r>
              <a:rPr lang="en-US" dirty="0" err="1" smtClean="0"/>
              <a:t>myomp</a:t>
            </a:r>
            <a:endParaRPr lang="en-US" dirty="0" smtClean="0"/>
          </a:p>
          <a:p>
            <a:r>
              <a:rPr lang="en-US" dirty="0" smtClean="0"/>
              <a:t>real*8  a(100), b(100)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!$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r>
              <a:rPr lang="en-US" dirty="0" smtClean="0"/>
              <a:t>… end program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6203" y="1219200"/>
            <a:ext cx="2282997" cy="14773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double a(100), b(100);</a:t>
            </a:r>
          </a:p>
          <a:p>
            <a:r>
              <a:rPr lang="en-US" dirty="0" smtClean="0"/>
              <a:t>   …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r>
              <a:rPr lang="en-US" dirty="0" smtClean="0"/>
              <a:t>…}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1428929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a.out</a:t>
            </a:r>
            <a:endParaRPr lang="en-US" dirty="0" smtClean="0">
              <a:sym typeface="Wingdings" pitchFamily="2" charset="2"/>
            </a:endParaRPr>
          </a:p>
          <a:p>
            <a:r>
              <a:rPr lang="en-US" sz="1400" b="1" dirty="0" smtClean="0">
                <a:sym typeface="Wingdings" pitchFamily="2" charset="2"/>
              </a:rPr>
              <a:t>Set OMP_NUM_THREADS to N</a:t>
            </a:r>
            <a:endParaRPr lang="en-US" sz="1400" b="1" dirty="0" smtClean="0"/>
          </a:p>
          <a:p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8100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88466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292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2"/>
            <a:endCxn id="8" idx="0"/>
          </p:cNvCxnSpPr>
          <p:nvPr/>
        </p:nvCxnSpPr>
        <p:spPr>
          <a:xfrm rot="5400000">
            <a:off x="2486115" y="2219414"/>
            <a:ext cx="1238071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57600" y="34290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cxnSp>
        <p:nvCxnSpPr>
          <p:cNvPr id="54" name="Shape 53"/>
          <p:cNvCxnSpPr>
            <a:endCxn id="17" idx="0"/>
          </p:cNvCxnSpPr>
          <p:nvPr/>
        </p:nvCxnSpPr>
        <p:spPr>
          <a:xfrm flipV="1">
            <a:off x="3078731" y="3276600"/>
            <a:ext cx="1730831" cy="1085166"/>
          </a:xfrm>
          <a:prstGeom prst="bentConnector4">
            <a:avLst>
              <a:gd name="adj1" fmla="val 35869"/>
              <a:gd name="adj2" fmla="val 1308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endCxn id="21" idx="0"/>
          </p:cNvCxnSpPr>
          <p:nvPr/>
        </p:nvCxnSpPr>
        <p:spPr>
          <a:xfrm flipV="1">
            <a:off x="3078731" y="3276600"/>
            <a:ext cx="4669025" cy="1085166"/>
          </a:xfrm>
          <a:prstGeom prst="bentConnector4">
            <a:avLst>
              <a:gd name="adj1" fmla="val 20813"/>
              <a:gd name="adj2" fmla="val 121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4676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sz="1600" dirty="0" smtClean="0"/>
              <a:t>Forked</a:t>
            </a:r>
          </a:p>
          <a:p>
            <a:pPr algn="ctr"/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209800" y="3657600"/>
            <a:ext cx="152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3622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Fork</a:t>
            </a:r>
          </a:p>
          <a:p>
            <a:pPr algn="ctr"/>
            <a:r>
              <a:rPr lang="en-US" sz="1400" dirty="0" smtClean="0"/>
              <a:t>threads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910482" y="44066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219200" y="3657600"/>
            <a:ext cx="230832" cy="1341978"/>
            <a:chOff x="1023941" y="3962400"/>
            <a:chExt cx="230832" cy="1341978"/>
          </a:xfrm>
        </p:grpSpPr>
        <p:sp>
          <p:nvSpPr>
            <p:cNvPr id="65" name="Rectangle 64"/>
            <p:cNvSpPr/>
            <p:nvPr/>
          </p:nvSpPr>
          <p:spPr>
            <a:xfrm>
              <a:off x="1066800" y="3962400"/>
              <a:ext cx="152400" cy="1295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66800" y="39624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66800" y="41910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6800" y="4419600"/>
              <a:ext cx="152400" cy="3810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66800" y="48006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66800" y="5029200"/>
              <a:ext cx="1524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963668" y="5013273"/>
              <a:ext cx="3513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1"/>
                  </a:solidFill>
                </a:rPr>
                <a:t>N-1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44958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sz="1600" dirty="0" smtClean="0"/>
              <a:t>Forked</a:t>
            </a:r>
          </a:p>
          <a:p>
            <a:pPr algn="ctr"/>
            <a:r>
              <a:rPr lang="en-US" sz="1400" dirty="0" smtClean="0"/>
              <a:t>thread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1143000" y="2819400"/>
            <a:ext cx="7467600" cy="3276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174899" y="5748668"/>
            <a:ext cx="1948290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Thread Private Memory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79899" y="5748668"/>
            <a:ext cx="1380891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Shared Memory</a:t>
            </a:r>
            <a:endParaRPr 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451499" y="5748668"/>
            <a:ext cx="132812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Code Execution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(distributed memory)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478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1524000" y="4267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47800" y="3276600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(task) 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14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3657600" y="4267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163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(task)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53200" y="3657600"/>
            <a:ext cx="1676400" cy="1295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53200" y="3615068"/>
            <a:ext cx="67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A(100)</a:t>
            </a:r>
          </a:p>
          <a:p>
            <a:r>
              <a:rPr lang="en-US" sz="1400" b="1" dirty="0" smtClean="0"/>
              <a:t>B(1)</a:t>
            </a:r>
          </a:p>
          <a:p>
            <a:r>
              <a:rPr lang="en-US" sz="1400" b="1" dirty="0" smtClean="0"/>
              <a:t>…</a:t>
            </a:r>
          </a:p>
          <a:p>
            <a:r>
              <a:rPr lang="en-US" sz="1400" b="1" dirty="0" smtClean="0"/>
              <a:t>B(100)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6629400" y="4267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53200" y="3276600"/>
            <a:ext cx="185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(task) N-1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5011731"/>
            <a:ext cx="487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Separate Address Space for each Process/Task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06455" y="5773731"/>
            <a:ext cx="19989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Different Variables!</a:t>
            </a:r>
            <a:endParaRPr lang="en-US" dirty="0"/>
          </a:p>
        </p:txBody>
      </p:sp>
      <p:cxnSp>
        <p:nvCxnSpPr>
          <p:cNvPr id="25" name="Shape 24"/>
          <p:cNvCxnSpPr>
            <a:stCxn id="34" idx="0"/>
            <a:endCxn id="26" idx="2"/>
          </p:cNvCxnSpPr>
          <p:nvPr/>
        </p:nvCxnSpPr>
        <p:spPr>
          <a:xfrm rot="16200000" flipV="1">
            <a:off x="2042694" y="4595669"/>
            <a:ext cx="849868" cy="1506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002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hape 24"/>
          <p:cNvCxnSpPr>
            <a:stCxn id="23" idx="0"/>
            <a:endCxn id="29" idx="2"/>
          </p:cNvCxnSpPr>
          <p:nvPr/>
        </p:nvCxnSpPr>
        <p:spPr>
          <a:xfrm rot="16200000" flipV="1">
            <a:off x="3552080" y="5219883"/>
            <a:ext cx="849868" cy="2578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38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24"/>
          <p:cNvCxnSpPr>
            <a:stCxn id="35" idx="0"/>
            <a:endCxn id="31" idx="2"/>
          </p:cNvCxnSpPr>
          <p:nvPr/>
        </p:nvCxnSpPr>
        <p:spPr>
          <a:xfrm rot="5400000" flipH="1" flipV="1">
            <a:off x="5471693" y="4425525"/>
            <a:ext cx="849868" cy="1846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705600" y="469526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06455" y="5773731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59055" y="5773731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38800" y="400946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2400" y="1219200"/>
            <a:ext cx="2206245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program  </a:t>
            </a:r>
            <a:r>
              <a:rPr lang="en-US" dirty="0" err="1" smtClean="0"/>
              <a:t>mympi</a:t>
            </a:r>
            <a:endParaRPr lang="en-US" dirty="0" smtClean="0"/>
          </a:p>
          <a:p>
            <a:r>
              <a:rPr lang="en-US" dirty="0" smtClean="0"/>
              <a:t>real*8  a(100), b(100)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end program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56203" y="1219200"/>
            <a:ext cx="2282997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 () {</a:t>
            </a:r>
          </a:p>
          <a:p>
            <a:r>
              <a:rPr lang="en-US" dirty="0" smtClean="0"/>
              <a:t>double a(100), b(100);</a:t>
            </a:r>
          </a:p>
          <a:p>
            <a:r>
              <a:rPr lang="en-US" dirty="0" smtClean="0"/>
              <a:t> 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142892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a.out</a:t>
            </a:r>
            <a:endParaRPr lang="en-US" dirty="0" smtClean="0"/>
          </a:p>
          <a:p>
            <a:r>
              <a:rPr lang="en-US" dirty="0" smtClean="0"/>
              <a:t>Launch on N cores</a:t>
            </a:r>
          </a:p>
          <a:p>
            <a:r>
              <a:rPr lang="en-US" dirty="0" smtClean="0"/>
              <a:t>    ibrun  ./</a:t>
            </a:r>
            <a:r>
              <a:rPr lang="en-US" dirty="0" err="1" smtClean="0"/>
              <a:t>a.out</a:t>
            </a:r>
            <a:endParaRPr lang="en-US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8100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288466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029200" y="2190929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2" idx="2"/>
            <a:endCxn id="8" idx="0"/>
          </p:cNvCxnSpPr>
          <p:nvPr/>
        </p:nvCxnSpPr>
        <p:spPr>
          <a:xfrm rot="5400000">
            <a:off x="2486115" y="2219414"/>
            <a:ext cx="1238071" cy="163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2"/>
            <a:endCxn id="17" idx="2"/>
          </p:cNvCxnSpPr>
          <p:nvPr/>
        </p:nvCxnSpPr>
        <p:spPr>
          <a:xfrm rot="5400000">
            <a:off x="3788097" y="3031262"/>
            <a:ext cx="1226403" cy="2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2"/>
            <a:endCxn id="18" idx="0"/>
          </p:cNvCxnSpPr>
          <p:nvPr/>
        </p:nvCxnSpPr>
        <p:spPr>
          <a:xfrm rot="16200000" flipH="1">
            <a:off x="5648415" y="1914614"/>
            <a:ext cx="1238071" cy="22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266686">
            <a:off x="4648200" y="226712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37" name="Rectangle 36"/>
          <p:cNvSpPr/>
          <p:nvPr/>
        </p:nvSpPr>
        <p:spPr>
          <a:xfrm>
            <a:off x="23622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4958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467600" y="3657600"/>
            <a:ext cx="762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64266" y="5454501"/>
            <a:ext cx="1427186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Process Memory</a:t>
            </a:r>
            <a:endParaRPr 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164266" y="5759301"/>
            <a:ext cx="132812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Code Execution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143000" y="2819400"/>
            <a:ext cx="7467600" cy="32766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 Paradigm</a:t>
            </a:r>
            <a:endParaRPr lang="en-US" dirty="0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Parallel </a:t>
            </a:r>
            <a:r>
              <a:rPr lang="en-US" sz="2400" dirty="0" smtClean="0">
                <a:solidFill>
                  <a:srgbClr val="0070C0"/>
                </a:solidFill>
              </a:rPr>
              <a:t>MPI Program is launched as separate processes (tasks),</a:t>
            </a:r>
            <a:r>
              <a:rPr lang="en-US" sz="2400" dirty="0" smtClean="0"/>
              <a:t> each with their own address space.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Requires partitioning data across tasks.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0070C0"/>
                </a:solidFill>
              </a:rPr>
              <a:t>Data is explicitly moved </a:t>
            </a:r>
            <a:r>
              <a:rPr lang="en-US" sz="2400" dirty="0" smtClean="0"/>
              <a:t>from task to task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task accesses the data of another task through a transaction called “message passing” in which a copy of the data (message) is transferred (passed) from one task to another. 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There are two classes of message passing (transfers)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Point-to-Point messages </a:t>
            </a:r>
            <a:r>
              <a:rPr lang="en-US" sz="2000" dirty="0" smtClean="0"/>
              <a:t>involve only two tasks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Collective messages </a:t>
            </a:r>
            <a:r>
              <a:rPr lang="en-US" sz="2000" dirty="0" smtClean="0"/>
              <a:t>involve a set of tasks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Access to subsets of complex data structures is simplified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0070C0"/>
                </a:solidFill>
              </a:rPr>
              <a:t>data subset is described as a single Data Type </a:t>
            </a:r>
            <a:r>
              <a:rPr lang="en-US" sz="2000" dirty="0" smtClean="0"/>
              <a:t>entity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Transfers use </a:t>
            </a:r>
            <a:r>
              <a:rPr lang="en-US" sz="2400" dirty="0" smtClean="0">
                <a:solidFill>
                  <a:srgbClr val="0070C0"/>
                </a:solidFill>
              </a:rPr>
              <a:t>synchronous or asynchronous protocols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Messaging can be arranged into efficient topologies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</a:t>
            </a:r>
            <a:r>
              <a:rPr lang="en-US" altLang="en-US" dirty="0" smtClean="0"/>
              <a:t>Concepts-- Summary</a:t>
            </a:r>
            <a:endParaRPr lang="en-US" alt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Used to create parallel </a:t>
            </a:r>
            <a:r>
              <a:rPr lang="en-US" altLang="en-US" dirty="0">
                <a:solidFill>
                  <a:srgbClr val="000099"/>
                </a:solidFill>
              </a:rPr>
              <a:t>SPMD</a:t>
            </a:r>
            <a:r>
              <a:rPr lang="en-US" altLang="en-US" dirty="0"/>
              <a:t> programs on distributed-memory machines with explicit message passing </a:t>
            </a:r>
          </a:p>
          <a:p>
            <a:r>
              <a:rPr lang="en-US" altLang="en-US" dirty="0"/>
              <a:t>Routines available for</a:t>
            </a:r>
          </a:p>
          <a:p>
            <a:pPr lvl="1"/>
            <a:r>
              <a:rPr lang="en-US" altLang="en-US" dirty="0" smtClean="0"/>
              <a:t>Point-to-Point </a:t>
            </a:r>
            <a:r>
              <a:rPr lang="en-US" altLang="en-US" dirty="0"/>
              <a:t>C</a:t>
            </a:r>
            <a:r>
              <a:rPr lang="en-US" altLang="en-US" dirty="0" smtClean="0"/>
              <a:t>ommunication</a:t>
            </a:r>
            <a:endParaRPr lang="en-US" altLang="en-US" dirty="0"/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ollective Communication</a:t>
            </a:r>
            <a:endParaRPr lang="en-US" altLang="en-US" dirty="0"/>
          </a:p>
          <a:p>
            <a:pPr lvl="2"/>
            <a:r>
              <a:rPr lang="en-US" altLang="en-US" dirty="0"/>
              <a:t>1-to-many</a:t>
            </a:r>
          </a:p>
          <a:p>
            <a:pPr lvl="2"/>
            <a:r>
              <a:rPr lang="en-US" altLang="en-US" dirty="0"/>
              <a:t>many-to-1</a:t>
            </a:r>
          </a:p>
          <a:p>
            <a:pPr lvl="2"/>
            <a:r>
              <a:rPr lang="en-US" altLang="en-US" dirty="0" smtClean="0"/>
              <a:t>many-to-many</a:t>
            </a:r>
          </a:p>
          <a:p>
            <a:pPr lvl="1"/>
            <a:r>
              <a:rPr lang="en-US" altLang="en-US" dirty="0" smtClean="0"/>
              <a:t>Data Types</a:t>
            </a:r>
            <a:endParaRPr lang="en-US" altLang="en-US" dirty="0"/>
          </a:p>
          <a:p>
            <a:pPr lvl="1"/>
            <a:r>
              <a:rPr lang="en-US" altLang="en-US" dirty="0" smtClean="0"/>
              <a:t>Synchronization (barriers, non-blocking MP)</a:t>
            </a:r>
          </a:p>
          <a:p>
            <a:pPr lvl="1"/>
            <a:r>
              <a:rPr lang="en-US" altLang="en-US" dirty="0" smtClean="0"/>
              <a:t>Parallel IO</a:t>
            </a:r>
          </a:p>
          <a:p>
            <a:pPr lvl="1"/>
            <a:r>
              <a:rPr lang="en-US" altLang="en-US" dirty="0" smtClean="0"/>
              <a:t>Topologies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Message Passing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334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Universality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Message passing model works on </a:t>
            </a:r>
            <a:r>
              <a:rPr lang="en-US" sz="3100" dirty="0" smtClean="0"/>
              <a:t>separate processors connected by </a:t>
            </a:r>
            <a:r>
              <a:rPr lang="en-US" sz="3100" dirty="0" smtClean="0">
                <a:solidFill>
                  <a:srgbClr val="0070C0"/>
                </a:solidFill>
              </a:rPr>
              <a:t>any network </a:t>
            </a:r>
            <a:r>
              <a:rPr lang="en-US" sz="3100" dirty="0" smtClean="0"/>
              <a:t>(and even on shared memory systems)</a:t>
            </a:r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matches the hardware </a:t>
            </a:r>
            <a:r>
              <a:rPr lang="en-US" sz="3100" dirty="0" smtClean="0"/>
              <a:t>of most of today’s parallel supercomputers as well as ad hoc networks of computers</a:t>
            </a:r>
          </a:p>
          <a:p>
            <a:r>
              <a:rPr lang="en-US" sz="3600" dirty="0" smtClean="0"/>
              <a:t>Performance/Scalability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3100" dirty="0" smtClean="0">
                <a:solidFill>
                  <a:srgbClr val="0070C0"/>
                </a:solidFill>
              </a:rPr>
              <a:t>Scalability</a:t>
            </a:r>
            <a:r>
              <a:rPr lang="en-US" sz="3100" dirty="0" smtClean="0"/>
              <a:t> is the most </a:t>
            </a:r>
            <a:r>
              <a:rPr lang="en-US" sz="3100" dirty="0"/>
              <a:t>compelling reason why message passing will remain a permanent </a:t>
            </a:r>
            <a:r>
              <a:rPr lang="en-US" sz="3100" dirty="0" smtClean="0"/>
              <a:t>component of HPC (High Performance Computing)</a:t>
            </a:r>
            <a:endParaRPr lang="en-US" sz="3100" dirty="0"/>
          </a:p>
          <a:p>
            <a:pPr lvl="1"/>
            <a:r>
              <a:rPr lang="en-US" sz="3100" dirty="0"/>
              <a:t>A</a:t>
            </a:r>
            <a:r>
              <a:rPr lang="en-US" sz="3100" dirty="0" smtClean="0"/>
              <a:t>s </a:t>
            </a:r>
            <a:r>
              <a:rPr lang="en-US" sz="3100" dirty="0"/>
              <a:t>modern </a:t>
            </a:r>
            <a:r>
              <a:rPr lang="en-US" sz="3100" dirty="0" smtClean="0"/>
              <a:t>systems increase core counts, </a:t>
            </a:r>
            <a:r>
              <a:rPr lang="en-US" sz="3100" dirty="0">
                <a:solidFill>
                  <a:srgbClr val="0070C0"/>
                </a:solidFill>
              </a:rPr>
              <a:t>management </a:t>
            </a:r>
            <a:r>
              <a:rPr lang="en-US" sz="3100" dirty="0" smtClean="0">
                <a:solidFill>
                  <a:srgbClr val="0070C0"/>
                </a:solidFill>
              </a:rPr>
              <a:t>of </a:t>
            </a:r>
            <a:r>
              <a:rPr lang="en-US" sz="3100" dirty="0">
                <a:solidFill>
                  <a:srgbClr val="0070C0"/>
                </a:solidFill>
              </a:rPr>
              <a:t>the</a:t>
            </a:r>
            <a:r>
              <a:rPr lang="en-US" sz="3100" dirty="0"/>
              <a:t> </a:t>
            </a:r>
            <a:r>
              <a:rPr lang="en-US" sz="3100" dirty="0">
                <a:solidFill>
                  <a:srgbClr val="0070C0"/>
                </a:solidFill>
              </a:rPr>
              <a:t>memory hierarchy (including distributed memory) is the key </a:t>
            </a:r>
            <a:r>
              <a:rPr lang="en-US" sz="3100" dirty="0" smtClean="0">
                <a:solidFill>
                  <a:srgbClr val="0070C0"/>
                </a:solidFill>
              </a:rPr>
              <a:t>to extracting the highest performance</a:t>
            </a:r>
            <a:endParaRPr lang="en-US" sz="3100" dirty="0">
              <a:solidFill>
                <a:srgbClr val="0070C0"/>
              </a:solidFill>
            </a:endParaRPr>
          </a:p>
          <a:p>
            <a:pPr lvl="1"/>
            <a:r>
              <a:rPr lang="en-US" sz="3100" dirty="0" smtClean="0"/>
              <a:t>Each </a:t>
            </a:r>
            <a:r>
              <a:rPr lang="en-US" sz="3100" dirty="0" smtClean="0">
                <a:solidFill>
                  <a:srgbClr val="0070C0"/>
                </a:solidFill>
              </a:rPr>
              <a:t>message passing process only directly uses its local data</a:t>
            </a:r>
            <a:r>
              <a:rPr lang="en-US" sz="3100" dirty="0" smtClean="0"/>
              <a:t>, avoiding complexities of process-shared data, and allowing compilers </a:t>
            </a:r>
            <a:r>
              <a:rPr lang="en-US" sz="3100" dirty="0"/>
              <a:t>and cache management hardware to function </a:t>
            </a:r>
            <a:r>
              <a:rPr lang="en-US" sz="3100" dirty="0" smtClean="0"/>
              <a:t>without contention.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MPI-1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MPI-1 - Message Passing Interface (v. </a:t>
            </a:r>
            <a:r>
              <a:rPr lang="en-US" altLang="en-US" dirty="0">
                <a:solidFill>
                  <a:srgbClr val="000099"/>
                </a:solidFill>
              </a:rPr>
              <a:t>1.2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Library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0099"/>
                </a:solidFill>
              </a:rPr>
              <a:t>Specification</a:t>
            </a:r>
            <a:r>
              <a:rPr lang="en-US" altLang="en-US" dirty="0" smtClean="0"/>
              <a:t>: defined </a:t>
            </a:r>
            <a:r>
              <a:rPr lang="en-US" altLang="en-US" dirty="0">
                <a:solidFill>
                  <a:srgbClr val="000099"/>
                </a:solidFill>
              </a:rPr>
              <a:t>by committee </a:t>
            </a:r>
            <a:r>
              <a:rPr lang="en-US" altLang="en-US" dirty="0"/>
              <a:t>of vendors, implementers, and parallel programmers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Designed with </a:t>
            </a:r>
            <a:r>
              <a:rPr lang="en-US" altLang="en-US" dirty="0" smtClean="0">
                <a:solidFill>
                  <a:srgbClr val="000099"/>
                </a:solidFill>
              </a:rPr>
              <a:t>SPMD</a:t>
            </a:r>
            <a:r>
              <a:rPr lang="en-US" altLang="en-US" dirty="0" smtClean="0"/>
              <a:t> (single program, multiple data) technique in mind.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Available on almost all parallel machines in C/C++ and Fortran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About 125 </a:t>
            </a:r>
            <a:r>
              <a:rPr lang="en-US" altLang="en-US" dirty="0" smtClean="0"/>
              <a:t>routines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</a:rPr>
              <a:t>6 basic routines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rest </a:t>
            </a:r>
            <a:r>
              <a:rPr lang="en-US" altLang="en-US" dirty="0" smtClean="0"/>
              <a:t>are </a:t>
            </a:r>
            <a:r>
              <a:rPr lang="en-US" altLang="en-US" dirty="0" smtClean="0">
                <a:solidFill>
                  <a:srgbClr val="000099"/>
                </a:solidFill>
              </a:rPr>
              <a:t>extensions </a:t>
            </a:r>
            <a:r>
              <a:rPr lang="en-US" altLang="en-US" dirty="0" smtClean="0"/>
              <a:t>that can </a:t>
            </a:r>
            <a:r>
              <a:rPr lang="en-US" altLang="en-US" dirty="0" smtClean="0">
                <a:solidFill>
                  <a:srgbClr val="000099"/>
                </a:solidFill>
              </a:rPr>
              <a:t>simplify</a:t>
            </a:r>
            <a:r>
              <a:rPr lang="en-US" altLang="en-US" dirty="0" smtClean="0"/>
              <a:t> algorithm implementation and </a:t>
            </a:r>
            <a:r>
              <a:rPr lang="en-US" altLang="en-US" dirty="0" smtClean="0">
                <a:solidFill>
                  <a:srgbClr val="000099"/>
                </a:solidFill>
              </a:rPr>
              <a:t>optimize</a:t>
            </a:r>
            <a:r>
              <a:rPr lang="en-US" altLang="en-US" dirty="0" smtClean="0"/>
              <a:t> performance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MPI-1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8001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Web</a:t>
            </a:r>
          </a:p>
          <a:p>
            <a:pPr lvl="1"/>
            <a:r>
              <a:rPr lang="en-US" sz="2000" dirty="0" smtClean="0">
                <a:hlinkClick r:id="rId3"/>
              </a:rPr>
              <a:t>www-unix.mcs.anl.gov/</a:t>
            </a:r>
            <a:r>
              <a:rPr lang="en-US" sz="2000" dirty="0" err="1" smtClean="0">
                <a:hlinkClick r:id="rId3"/>
              </a:rPr>
              <a:t>mpi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www.mcs.anl.gov/research/projects/mpich2/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hwww.mpi-forum.org/</a:t>
            </a:r>
            <a:endParaRPr lang="en-US" sz="2000" dirty="0" smtClean="0"/>
          </a:p>
          <a:p>
            <a:r>
              <a:rPr lang="en-US" sz="2400" dirty="0" smtClean="0"/>
              <a:t>Books</a:t>
            </a:r>
          </a:p>
          <a:p>
            <a:pPr lvl="1"/>
            <a:r>
              <a:rPr lang="en-US" sz="2000" i="1" dirty="0" smtClean="0"/>
              <a:t>Using MPI</a:t>
            </a:r>
            <a:r>
              <a:rPr lang="en-US" sz="2000" dirty="0" smtClean="0"/>
              <a:t>, by </a:t>
            </a:r>
            <a:r>
              <a:rPr lang="en-US" sz="2000" dirty="0" err="1" smtClean="0"/>
              <a:t>Gropp</a:t>
            </a:r>
            <a:r>
              <a:rPr lang="en-US" sz="2000" dirty="0" smtClean="0"/>
              <a:t>, Lusk, and </a:t>
            </a:r>
            <a:r>
              <a:rPr lang="en-US" sz="2000" dirty="0" err="1" smtClean="0"/>
              <a:t>Skjellum</a:t>
            </a:r>
            <a:endParaRPr lang="en-US" sz="2000" dirty="0" smtClean="0"/>
          </a:p>
          <a:p>
            <a:pPr lvl="1"/>
            <a:r>
              <a:rPr lang="en-US" sz="2000" i="1" dirty="0" smtClean="0"/>
              <a:t>MPI Annotated Reference Manual, </a:t>
            </a:r>
            <a:r>
              <a:rPr lang="en-US" sz="2000" dirty="0" smtClean="0"/>
              <a:t>by Marc </a:t>
            </a:r>
            <a:r>
              <a:rPr lang="en-US" sz="2000" dirty="0" err="1" smtClean="0"/>
              <a:t>Snir</a:t>
            </a:r>
            <a:r>
              <a:rPr lang="en-US" sz="2000" dirty="0" smtClean="0"/>
              <a:t>, </a:t>
            </a:r>
            <a:r>
              <a:rPr lang="en-US" sz="2000" i="1" dirty="0" smtClean="0"/>
              <a:t>et al</a:t>
            </a:r>
          </a:p>
          <a:p>
            <a:pPr lvl="1"/>
            <a:r>
              <a:rPr lang="en-US" sz="2000" i="1" dirty="0" smtClean="0"/>
              <a:t>Parallel Programming with MPI</a:t>
            </a:r>
            <a:r>
              <a:rPr lang="en-US" sz="2000" dirty="0" smtClean="0"/>
              <a:t>, by Peter Pacheco</a:t>
            </a:r>
          </a:p>
          <a:p>
            <a:pPr lvl="1"/>
            <a:r>
              <a:rPr lang="en-US" sz="2000" i="1" dirty="0" smtClean="0"/>
              <a:t>Using MPI-2</a:t>
            </a:r>
            <a:r>
              <a:rPr lang="en-US" sz="2000" dirty="0" smtClean="0"/>
              <a:t>, by </a:t>
            </a:r>
            <a:r>
              <a:rPr lang="en-US" sz="2000" dirty="0" err="1" smtClean="0"/>
              <a:t>Gropp</a:t>
            </a:r>
            <a:r>
              <a:rPr lang="en-US" sz="2000" dirty="0" smtClean="0"/>
              <a:t>, Lusk and </a:t>
            </a:r>
            <a:r>
              <a:rPr lang="en-US" sz="2000" dirty="0" err="1" smtClean="0"/>
              <a:t>Thakur</a:t>
            </a:r>
            <a:endParaRPr lang="en-US" sz="2000" dirty="0" smtClean="0"/>
          </a:p>
          <a:p>
            <a:r>
              <a:rPr lang="en-US" sz="2400" dirty="0" smtClean="0"/>
              <a:t>Getting Started</a:t>
            </a:r>
          </a:p>
          <a:p>
            <a:pPr lvl="1"/>
            <a:r>
              <a:rPr lang="en-US" dirty="0" smtClean="0">
                <a:hlinkClick r:id="rId6"/>
              </a:rPr>
              <a:t>www.mcs.anl.gov/research/projects/mpi/tutorial/gropp/talk.html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http://ci-tutor.ncsa.illinois.edu/</a:t>
            </a:r>
          </a:p>
          <a:p>
            <a:pPr lvl="1"/>
            <a:r>
              <a:rPr lang="en-US" dirty="0" smtClean="0">
                <a:hlinkClick r:id="rId7"/>
              </a:rPr>
              <a:t>www.nersc.gov/nusers/help/tutorials/mpi/intro/</a:t>
            </a:r>
            <a:r>
              <a:rPr lang="en-US" dirty="0" smtClean="0"/>
              <a:t>  (simple, direct)</a:t>
            </a:r>
          </a:p>
          <a:p>
            <a:pPr lvl="1"/>
            <a:r>
              <a:rPr lang="en-US" dirty="0" smtClean="0">
                <a:hlinkClick r:id="rId8"/>
              </a:rPr>
              <a:t>https://computing.llnl.gov/?set=training&amp;page=index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Advanced:  </a:t>
            </a:r>
            <a:r>
              <a:rPr lang="en-US" dirty="0" smtClean="0">
                <a:hlinkClick r:id="rId9"/>
              </a:rPr>
              <a:t>www.mcs.anl.gov/research/projects/mpi/tutorial/</a:t>
            </a:r>
            <a:r>
              <a:rPr lang="en-US" dirty="0" smtClean="0"/>
              <a:t> </a:t>
            </a:r>
          </a:p>
          <a:p>
            <a:r>
              <a:rPr lang="en-US" sz="2400" dirty="0" smtClean="0"/>
              <a:t>Standard</a:t>
            </a:r>
          </a:p>
          <a:p>
            <a:pPr lvl="1"/>
            <a:r>
              <a:rPr lang="en-US" sz="2000" dirty="0" smtClean="0"/>
              <a:t>www.mpi-forum.org/docs/</a:t>
            </a:r>
          </a:p>
          <a:p>
            <a:pPr lvl="1"/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D56EB-2375-43B7-8104-DD7EC416D8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1861</Words>
  <Application>Microsoft Macintosh PowerPoint</Application>
  <PresentationFormat>On-screen Show (4:3)</PresentationFormat>
  <Paragraphs>454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Parallel Computing for Science &amp; Engineering Spring 2013: MPI introduction</vt:lpstr>
      <vt:lpstr>Outline</vt:lpstr>
      <vt:lpstr>OpenMP (shared memory)</vt:lpstr>
      <vt:lpstr>MPI (distributed memory)</vt:lpstr>
      <vt:lpstr>Message Passing Paradigm</vt:lpstr>
      <vt:lpstr>Key Concepts-- Summary</vt:lpstr>
      <vt:lpstr>Advantages of Message Passing</vt:lpstr>
      <vt:lpstr>MPI-1</vt:lpstr>
      <vt:lpstr>MPI-1</vt:lpstr>
      <vt:lpstr>MPI-1 Implementations </vt:lpstr>
      <vt:lpstr>MPI-2</vt:lpstr>
      <vt:lpstr>Compiling MPI Programs</vt:lpstr>
      <vt:lpstr>Running MPI Programs</vt:lpstr>
      <vt:lpstr>The Parallel Code</vt:lpstr>
      <vt:lpstr>Interactive scenario</vt:lpstr>
      <vt:lpstr>Batch scenario</vt:lpstr>
      <vt:lpstr>Minimal MPI program</vt:lpstr>
      <vt:lpstr>Minimal MPI program</vt:lpstr>
      <vt:lpstr>MPI Initialization &amp; Termination</vt:lpstr>
      <vt:lpstr>Run Parameters</vt:lpstr>
      <vt:lpstr>Communicators</vt:lpstr>
      <vt:lpstr>Include files</vt:lpstr>
      <vt:lpstr>PowerPoint Presentation</vt:lpstr>
      <vt:lpstr>Parallel Code</vt:lpstr>
      <vt:lpstr>Point-to-Point Communication</vt:lpstr>
      <vt:lpstr>Basic Communications in MPI</vt:lpstr>
      <vt:lpstr>Data Types (basics)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hedda</dc:creator>
  <cp:lastModifiedBy>Victor Eijkhout</cp:lastModifiedBy>
  <cp:revision>153</cp:revision>
  <dcterms:created xsi:type="dcterms:W3CDTF">2009-01-28T21:14:34Z</dcterms:created>
  <dcterms:modified xsi:type="dcterms:W3CDTF">2013-02-19T18:17:51Z</dcterms:modified>
</cp:coreProperties>
</file>