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notesSlides/notesSlide1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11" r:id="rId2"/>
    <p:sldId id="271" r:id="rId3"/>
    <p:sldId id="304" r:id="rId4"/>
    <p:sldId id="272" r:id="rId5"/>
    <p:sldId id="312" r:id="rId6"/>
    <p:sldId id="313" r:id="rId7"/>
    <p:sldId id="314" r:id="rId8"/>
    <p:sldId id="315" r:id="rId9"/>
    <p:sldId id="316" r:id="rId10"/>
    <p:sldId id="317" r:id="rId11"/>
    <p:sldId id="303" r:id="rId12"/>
    <p:sldId id="277" r:id="rId13"/>
    <p:sldId id="274" r:id="rId14"/>
    <p:sldId id="278" r:id="rId15"/>
    <p:sldId id="279" r:id="rId16"/>
    <p:sldId id="282" r:id="rId17"/>
    <p:sldId id="300" r:id="rId18"/>
    <p:sldId id="301" r:id="rId19"/>
    <p:sldId id="302" r:id="rId20"/>
    <p:sldId id="305" r:id="rId21"/>
    <p:sldId id="318" r:id="rId22"/>
    <p:sldId id="270" r:id="rId23"/>
    <p:sldId id="319" r:id="rId24"/>
    <p:sldId id="268" r:id="rId25"/>
    <p:sldId id="259" r:id="rId26"/>
    <p:sldId id="260" r:id="rId27"/>
    <p:sldId id="269" r:id="rId28"/>
    <p:sldId id="320" r:id="rId29"/>
    <p:sldId id="262" r:id="rId30"/>
    <p:sldId id="265" r:id="rId31"/>
    <p:sldId id="266" r:id="rId32"/>
    <p:sldId id="291" r:id="rId33"/>
    <p:sldId id="292" r:id="rId34"/>
    <p:sldId id="322" r:id="rId35"/>
    <p:sldId id="323" r:id="rId36"/>
    <p:sldId id="325" r:id="rId37"/>
    <p:sldId id="288" r:id="rId38"/>
    <p:sldId id="324" r:id="rId39"/>
    <p:sldId id="284" r:id="rId40"/>
    <p:sldId id="309" r:id="rId41"/>
    <p:sldId id="299" r:id="rId42"/>
    <p:sldId id="296" r:id="rId43"/>
    <p:sldId id="295" r:id="rId44"/>
    <p:sldId id="298" r:id="rId45"/>
    <p:sldId id="310" r:id="rId46"/>
    <p:sldId id="321" r:id="rId47"/>
  </p:sldIdLst>
  <p:sldSz cx="9144000" cy="6858000" type="screen4x3"/>
  <p:notesSz cx="702310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1222"/>
        <p:guide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2D58F67-A66F-7145-9D0F-511C1A906ACA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D457924-E2A9-EF4C-ABC4-690AEC12D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4B530966-BA52-4240-9C62-EF224D0590AA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2E608E3-71C7-0B44-91DD-DC2522C31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46B8A0-8B2C-654E-B97E-3DC17E962C5B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9B63C-EE59-524B-A3B9-1DDB8FD15FEF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9CF84A-3B41-D44A-AB81-5F20EFD6F13B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85B79-9E84-2D4E-AB66-BE5B47E6E07F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97E57E-529D-3B4E-8822-B32546BF0CE4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158CEB-D9C6-0B44-B5C5-109EBA952E40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2134D2-CBCB-D341-9438-4C975B1268B2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2D9A2B-241A-7848-A5C5-45CFA4196F92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42F215-FA4C-784E-9A71-9B0FFF2640F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36AC6B-AA47-5C45-BC36-1292D50AAA22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D1326A-FBE3-A94F-B883-6CDA39959353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9E779D-0288-1542-9423-5B668D655E1D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F09897-B1AD-EF43-85DF-D1DB795B643C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A66569-C10E-8E44-AD86-F700231D0714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A97867-E15D-354F-95D3-B0F93C5A9476}" type="slidenum">
              <a:rPr lang="en-US" sz="1200">
                <a:latin typeface="Calibri" charset="0"/>
              </a:rPr>
              <a:pPr eaLnBrk="1" hangingPunct="1"/>
              <a:t>29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C9194C-3C69-6840-9738-C617B4ED0B5A}" type="slidenum">
              <a:rPr lang="en-US" sz="1200">
                <a:latin typeface="Calibri" charset="0"/>
              </a:rPr>
              <a:pPr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E1EB59-7E6C-4A4D-83D0-86A21CB8EB1C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1D053A-1D0B-2645-AB9D-59CB309E1D9C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8442FD-1DF6-9A4F-81BF-5133262FB1EB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8FD43F-8A6D-884C-AD1F-15E4C9B1615F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A97867-E15D-354F-95D3-B0F93C5A9476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C9194C-3C69-6840-9738-C617B4ED0B5A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C9194C-3C69-6840-9738-C617B4ED0B5A}" type="slidenum">
              <a:rPr lang="en-US" sz="1200">
                <a:latin typeface="Calibri" charset="0"/>
              </a:rPr>
              <a:pPr eaLnBrk="1" hangingPunct="1"/>
              <a:t>36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BAABEF-3B33-1F44-924B-5447A7F8F613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42383D-D332-154E-8337-BA010CB5F9AE}" type="slidenum">
              <a:rPr lang="en-US" sz="1200">
                <a:latin typeface="Calibri" charset="0"/>
              </a:rPr>
              <a:pPr eaLnBrk="1" hangingPunct="1"/>
              <a:t>38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1FD570-99D1-2F48-B083-7E760AF14292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0BE5D1-6F8D-9346-84F9-88C62367EA4A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932765-597E-5442-BD54-639ADB0CB737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AB5EC4-483A-894B-8090-6E330CAD0924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6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6180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622F2F2A-A854-A040-862E-E4E69D188D93}" type="slidenum">
              <a:rPr lang="en-US" sz="1200"/>
              <a:pPr algn="r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1AF22E-3DB5-E649-9EE7-23545C213CD2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5D81D6-DBEF-FE46-927E-C131FD3438F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4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4132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C933A7C9-5B58-004D-906C-16B90DE9F405}" type="slidenum">
              <a:rPr lang="en-US" sz="1200"/>
              <a:pPr algn="r"/>
              <a:t>46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9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9252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E9B034D4-F706-6343-8BF8-EBD5E9643905}" type="slidenum">
              <a:rPr lang="en-US" sz="1200"/>
              <a:pPr algn="r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4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4132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C933A7C9-5B58-004D-906C-16B90DE9F405}" type="slidenum">
              <a:rPr lang="en-US" sz="1200"/>
              <a:pPr algn="r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1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1300" name="Slide Number Placeholder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B433E185-3ACD-D246-9507-3E9A57CCD3B7}" type="slidenum">
              <a:rPr lang="en-US" sz="1200"/>
              <a:pPr algn="r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198DAF-507E-3E44-A770-416DB2F65A03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8CEDFF-EF5B-A14F-86B5-7F2811539E26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ictur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25"/>
            <a:ext cx="9144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6C4996E6-72D0-084A-80A6-2E0E7157AEF7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9871F766-9392-E74D-8D20-99EB56C1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3DB23465-DF2D-554E-8572-A3AD5B283094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677B0E37-86F2-5949-9A0D-132608682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BF6C9D8D-9505-E744-B90C-9D2139F7E8EF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6199A77F-11FD-2944-BFCD-4DB837389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2184793E-CE26-064D-93E0-30020E187513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56BA8C3D-D5B9-3749-B714-2BEAC72F5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67A295FA-6E74-DF4F-9770-648A954640DF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BDBCA601-CC46-4040-8BF6-B307CF82E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9A42570F-D054-E944-901F-F1B25707309C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5C6FE76E-81CF-C34C-AA30-03632BB6A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7379E13D-25D7-4D43-A355-0CC11B93ED89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FD8AE914-6051-DB4E-8FDC-57BE6B331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D9201738-F231-8D44-8D2C-3B4C79FB0370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1185D70D-807B-AF4F-BDD4-EADAA2D77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EE36D583-75FD-DD49-A82E-9122F87A3F05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F39C0ADF-3B6A-5849-95E6-52F9D3602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37DC292D-1C39-A545-B457-70C0CB9382BE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35AF4AB5-27AE-8D45-AB38-6B1444ABA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9DDC6B64-14F2-6948-9834-E7A9983ADAFB}" type="datetimeFigureOut">
              <a:rPr lang="en-US"/>
              <a:pPr>
                <a:defRPr/>
              </a:pPr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charset="0"/>
              </a:defRPr>
            </a:lvl1pPr>
          </a:lstStyle>
          <a:p>
            <a:pPr>
              <a:defRPr/>
            </a:pPr>
            <a:fld id="{E40DF434-B800-A443-B999-A872D029C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Picture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25"/>
            <a:ext cx="9144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EijkhoutHPC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acc.utexas.edu/~eijkhout/istc/istc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166100" cy="2667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Parallel Computing for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Science &amp; Engineering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SSC 374/394c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1" dirty="0" smtClean="0">
                <a:latin typeface="Calibri" charset="0"/>
              </a:rPr>
              <a:t>Introduction to Parallel Computing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162800" cy="1752600"/>
          </a:xfrm>
          <a:noFill/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Instructors:</a:t>
            </a:r>
          </a:p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Victor Eijkhout, Research Scientist, TACC</a:t>
            </a:r>
          </a:p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Kent, Milfeld, Research Associate, TACC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basic idea (cont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d)</a:t>
            </a:r>
          </a:p>
        </p:txBody>
      </p:sp>
      <p:sp>
        <p:nvSpPr>
          <p:cNvPr id="31027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Spread operations over many processors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If </a:t>
            </a:r>
            <a:r>
              <a:rPr lang="en-US" sz="2400" i="1" dirty="0">
                <a:latin typeface="Calibri" charset="0"/>
              </a:rPr>
              <a:t>n</a:t>
            </a:r>
            <a:r>
              <a:rPr lang="en-US" sz="2400" dirty="0">
                <a:latin typeface="Calibri" charset="0"/>
              </a:rPr>
              <a:t> operations take time </a:t>
            </a:r>
            <a:r>
              <a:rPr lang="en-US" sz="2400" i="1" dirty="0">
                <a:latin typeface="Calibri" charset="0"/>
              </a:rPr>
              <a:t>t</a:t>
            </a:r>
            <a:r>
              <a:rPr lang="en-US" sz="2400" dirty="0">
                <a:latin typeface="Calibri" charset="0"/>
              </a:rPr>
              <a:t> on 1 processor,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Does it always become </a:t>
            </a:r>
            <a:r>
              <a:rPr lang="en-US" sz="2400" i="1" dirty="0">
                <a:latin typeface="Calibri" charset="0"/>
              </a:rPr>
              <a:t>t/p</a:t>
            </a:r>
            <a:r>
              <a:rPr lang="en-US" sz="2400" dirty="0">
                <a:latin typeface="Calibri" charset="0"/>
              </a:rPr>
              <a:t> on </a:t>
            </a:r>
            <a:r>
              <a:rPr lang="en-US" sz="2400" i="1" dirty="0">
                <a:latin typeface="Calibri" charset="0"/>
              </a:rPr>
              <a:t>p</a:t>
            </a:r>
            <a:r>
              <a:rPr lang="en-US" sz="2400" dirty="0">
                <a:latin typeface="Calibri" charset="0"/>
              </a:rPr>
              <a:t> processors (</a:t>
            </a:r>
            <a:r>
              <a:rPr lang="en-US" sz="2400" i="1" dirty="0">
                <a:latin typeface="Calibri" charset="0"/>
              </a:rPr>
              <a:t>p&lt;=n</a:t>
            </a:r>
            <a:r>
              <a:rPr lang="en-US" sz="2400" dirty="0">
                <a:latin typeface="Calibri" charset="0"/>
              </a:rPr>
              <a:t>)?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4648200" cy="400110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 = sum( x[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=0,n-1 )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04800" y="3962400"/>
            <a:ext cx="4648200" cy="2033588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for (p=0; p&lt;n/2; p++)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x[2p,0] = x[2p]+x[2p+1]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for (p=0; p&lt;n/4; p++)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x[4p,1] = x[4p]+x[4p+2]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for ( .. p&lt;n/8 .. )</a:t>
            </a:r>
          </a:p>
          <a:p>
            <a:endParaRPr lang="en-US" sz="18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Et cetera</a:t>
            </a: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5334000" y="3200400"/>
            <a:ext cx="3810000" cy="286232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Conclusion: n operations can be done with n/2 processors, in total time log</a:t>
            </a:r>
            <a:r>
              <a:rPr lang="en-US" sz="2000" baseline="-25000" dirty="0"/>
              <a:t>2</a:t>
            </a:r>
            <a:r>
              <a:rPr lang="en-US" sz="2000" dirty="0"/>
              <a:t>n</a:t>
            </a:r>
          </a:p>
          <a:p>
            <a:endParaRPr lang="en-US" sz="2000" dirty="0"/>
          </a:p>
          <a:p>
            <a:r>
              <a:rPr lang="en-US" sz="2000" dirty="0"/>
              <a:t>Theoretical question: can addition be done faster?</a:t>
            </a:r>
          </a:p>
          <a:p>
            <a:endParaRPr lang="en-US" sz="2000" dirty="0"/>
          </a:p>
          <a:p>
            <a:r>
              <a:rPr lang="en-US" sz="2000" dirty="0"/>
              <a:t>Practical question: can we even do this?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cap="none">
                <a:latin typeface="Calibri" charset="0"/>
              </a:rPr>
              <a:t>THEORETICAL BACKGROUND</a:t>
            </a:r>
          </a:p>
        </p:txBody>
      </p:sp>
      <p:sp>
        <p:nvSpPr>
          <p:cNvPr id="29698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Speedup &amp; Parallel Efficiency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3886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Speedup:</a:t>
            </a:r>
          </a:p>
          <a:p>
            <a:pPr lvl="1" eaLnBrk="1" hangingPunct="1">
              <a:buFontTx/>
              <a:buNone/>
            </a:pPr>
            <a:endParaRPr lang="en-US">
              <a:latin typeface="Calibri" charset="0"/>
            </a:endParaRPr>
          </a:p>
          <a:p>
            <a:pPr lvl="1" eaLnBrk="1" hangingPunct="1"/>
            <a:r>
              <a:rPr lang="en-US" sz="1600" i="1">
                <a:latin typeface="Calibri" charset="0"/>
              </a:rPr>
              <a:t>p</a:t>
            </a:r>
            <a:r>
              <a:rPr lang="en-US" sz="1600">
                <a:latin typeface="Calibri" charset="0"/>
              </a:rPr>
              <a:t> = # of processors</a:t>
            </a:r>
          </a:p>
          <a:p>
            <a:pPr lvl="1" eaLnBrk="1" hangingPunct="1"/>
            <a:r>
              <a:rPr lang="en-US" sz="1600" i="1">
                <a:latin typeface="Calibri" charset="0"/>
              </a:rPr>
              <a:t>Ts</a:t>
            </a:r>
            <a:r>
              <a:rPr lang="en-US" sz="1600">
                <a:latin typeface="Calibri" charset="0"/>
              </a:rPr>
              <a:t> = execution time of the sequential algorithm</a:t>
            </a:r>
          </a:p>
          <a:p>
            <a:pPr lvl="1" eaLnBrk="1" hangingPunct="1"/>
            <a:r>
              <a:rPr lang="en-US" sz="1600" i="1">
                <a:latin typeface="Calibri" charset="0"/>
              </a:rPr>
              <a:t>Tp</a:t>
            </a:r>
            <a:r>
              <a:rPr lang="en-US" sz="1600">
                <a:latin typeface="Calibri" charset="0"/>
              </a:rPr>
              <a:t> = execution time of the parallel algorithm with </a:t>
            </a:r>
            <a:r>
              <a:rPr lang="en-US" sz="1600" i="1">
                <a:latin typeface="Calibri" charset="0"/>
              </a:rPr>
              <a:t>p</a:t>
            </a:r>
            <a:r>
              <a:rPr lang="en-US" sz="1600">
                <a:latin typeface="Calibri" charset="0"/>
              </a:rPr>
              <a:t> processors</a:t>
            </a:r>
          </a:p>
          <a:p>
            <a:pPr lvl="1" eaLnBrk="1" hangingPunct="1"/>
            <a:r>
              <a:rPr lang="en-US" sz="1600" i="1">
                <a:latin typeface="Calibri" charset="0"/>
              </a:rPr>
              <a:t>Sp= P</a:t>
            </a:r>
            <a:r>
              <a:rPr lang="en-US" sz="1600">
                <a:latin typeface="Calibri" charset="0"/>
              </a:rPr>
              <a:t> (linear speedup: ideal)</a:t>
            </a:r>
          </a:p>
          <a:p>
            <a:pPr eaLnBrk="1" hangingPunct="1"/>
            <a:r>
              <a:rPr lang="en-US" sz="2400">
                <a:latin typeface="Calibri" charset="0"/>
              </a:rPr>
              <a:t>Parallel efficiency</a:t>
            </a:r>
          </a:p>
          <a:p>
            <a:pPr lvl="1" eaLnBrk="1" hangingPunct="1"/>
            <a:endParaRPr lang="en-US" sz="2000">
              <a:latin typeface="Calibri" charset="0"/>
            </a:endParaRPr>
          </a:p>
          <a:p>
            <a:pPr lvl="1" eaLnBrk="1" hangingPunct="1"/>
            <a:endParaRPr lang="en-US" sz="2000">
              <a:latin typeface="Calibri" charset="0"/>
            </a:endParaRPr>
          </a:p>
          <a:p>
            <a:pPr lvl="1"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2590800" y="1828800"/>
          <a:ext cx="1143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4" imgW="482600" imgH="406400" progId="">
                  <p:embed/>
                </p:oleObj>
              </mc:Choice>
              <mc:Fallback>
                <p:oleObj name="Equation" r:id="rId4" imgW="482600" imgH="406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11430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1600200" y="5029200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6" imgW="939800" imgH="419100" progId="">
                  <p:embed/>
                </p:oleObj>
              </mc:Choice>
              <mc:Fallback>
                <p:oleObj name="Equation" r:id="rId6" imgW="939800" imgH="4191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1371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27"/>
          <p:cNvGrpSpPr>
            <a:grpSpLocks/>
          </p:cNvGrpSpPr>
          <p:nvPr/>
        </p:nvGrpSpPr>
        <p:grpSpPr bwMode="auto">
          <a:xfrm>
            <a:off x="4648200" y="2076450"/>
            <a:ext cx="4035425" cy="3354388"/>
            <a:chOff x="4449791" y="2119134"/>
            <a:chExt cx="4035274" cy="3354011"/>
          </a:xfrm>
        </p:grpSpPr>
        <p:cxnSp>
          <p:nvCxnSpPr>
            <p:cNvPr id="31750" name="Straight Arrow Connector 7"/>
            <p:cNvCxnSpPr>
              <a:cxnSpLocks noChangeShapeType="1"/>
            </p:cNvCxnSpPr>
            <p:nvPr/>
          </p:nvCxnSpPr>
          <p:spPr bwMode="auto">
            <a:xfrm>
              <a:off x="4876800" y="5105400"/>
              <a:ext cx="3276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1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3390901" y="3619500"/>
              <a:ext cx="29718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2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4876800" y="2514600"/>
              <a:ext cx="2590800" cy="2590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reeform 10"/>
            <p:cNvSpPr/>
            <p:nvPr/>
          </p:nvSpPr>
          <p:spPr>
            <a:xfrm>
              <a:off x="4879988" y="3498517"/>
              <a:ext cx="3014549" cy="1600020"/>
            </a:xfrm>
            <a:custGeom>
              <a:avLst/>
              <a:gdLst>
                <a:gd name="connsiteX0" fmla="*/ 0 w 3015258"/>
                <a:gd name="connsiteY0" fmla="*/ 1598868 h 1598868"/>
                <a:gd name="connsiteX1" fmla="*/ 1580726 w 3015258"/>
                <a:gd name="connsiteY1" fmla="*/ 274092 h 1598868"/>
                <a:gd name="connsiteX2" fmla="*/ 3015258 w 3015258"/>
                <a:gd name="connsiteY2" fmla="*/ 0 h 1598868"/>
                <a:gd name="connsiteX3" fmla="*/ 3015258 w 3015258"/>
                <a:gd name="connsiteY3" fmla="*/ 0 h 1598868"/>
                <a:gd name="connsiteX4" fmla="*/ 3015258 w 3015258"/>
                <a:gd name="connsiteY4" fmla="*/ 0 h 15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5258" h="1598868">
                  <a:moveTo>
                    <a:pt x="0" y="1598868"/>
                  </a:moveTo>
                  <a:cubicBezTo>
                    <a:pt x="539091" y="1069719"/>
                    <a:pt x="1078183" y="540570"/>
                    <a:pt x="1580726" y="274092"/>
                  </a:cubicBezTo>
                  <a:cubicBezTo>
                    <a:pt x="2083269" y="7614"/>
                    <a:pt x="3015258" y="0"/>
                    <a:pt x="3015258" y="0"/>
                  </a:cubicBezTo>
                  <a:lnTo>
                    <a:pt x="3015258" y="0"/>
                  </a:lnTo>
                  <a:lnTo>
                    <a:pt x="3015258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870463" y="2457234"/>
              <a:ext cx="2009700" cy="2641303"/>
            </a:xfrm>
            <a:custGeom>
              <a:avLst/>
              <a:gdLst>
                <a:gd name="connsiteX0" fmla="*/ 0 w 2010173"/>
                <a:gd name="connsiteY0" fmla="*/ 2640416 h 2640416"/>
                <a:gd name="connsiteX1" fmla="*/ 1443670 w 2010173"/>
                <a:gd name="connsiteY1" fmla="*/ 1023275 h 2640416"/>
                <a:gd name="connsiteX2" fmla="*/ 2010173 w 2010173"/>
                <a:gd name="connsiteY2" fmla="*/ 0 h 264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0173" h="2640416">
                  <a:moveTo>
                    <a:pt x="0" y="2640416"/>
                  </a:moveTo>
                  <a:cubicBezTo>
                    <a:pt x="554320" y="2051880"/>
                    <a:pt x="1108641" y="1463344"/>
                    <a:pt x="1443670" y="1023275"/>
                  </a:cubicBezTo>
                  <a:cubicBezTo>
                    <a:pt x="1778699" y="583206"/>
                    <a:pt x="2010173" y="0"/>
                    <a:pt x="2010173" y="0"/>
                  </a:cubicBezTo>
                </a:path>
              </a:pathLst>
            </a:cu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755" name="TextBox 12"/>
            <p:cNvSpPr txBox="1">
              <a:spLocks noChangeArrowheads="1"/>
            </p:cNvSpPr>
            <p:nvPr/>
          </p:nvSpPr>
          <p:spPr bwMode="auto">
            <a:xfrm>
              <a:off x="4449791" y="2601680"/>
              <a:ext cx="404797" cy="366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Calibri" charset="0"/>
                </a:rPr>
                <a:t>Sp</a:t>
              </a:r>
            </a:p>
          </p:txBody>
        </p:sp>
        <p:sp>
          <p:nvSpPr>
            <p:cNvPr id="31756" name="TextBox 13"/>
            <p:cNvSpPr txBox="1">
              <a:spLocks noChangeArrowheads="1"/>
            </p:cNvSpPr>
            <p:nvPr/>
          </p:nvSpPr>
          <p:spPr bwMode="auto">
            <a:xfrm>
              <a:off x="5870550" y="5106474"/>
              <a:ext cx="1590616" cy="366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# of processors</a:t>
              </a:r>
            </a:p>
          </p:txBody>
        </p:sp>
        <p:sp>
          <p:nvSpPr>
            <p:cNvPr id="31757" name="TextBox 15"/>
            <p:cNvSpPr txBox="1">
              <a:spLocks noChangeArrowheads="1"/>
            </p:cNvSpPr>
            <p:nvPr/>
          </p:nvSpPr>
          <p:spPr bwMode="auto">
            <a:xfrm>
              <a:off x="7067481" y="2985812"/>
              <a:ext cx="1417584" cy="3460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Calibri" charset="0"/>
                </a:rPr>
                <a:t>linear speedup</a:t>
              </a:r>
            </a:p>
          </p:txBody>
        </p:sp>
        <p:sp>
          <p:nvSpPr>
            <p:cNvPr id="31758" name="TextBox 16"/>
            <p:cNvSpPr txBox="1">
              <a:spLocks noChangeArrowheads="1"/>
            </p:cNvSpPr>
            <p:nvPr/>
          </p:nvSpPr>
          <p:spPr bwMode="auto">
            <a:xfrm>
              <a:off x="5159377" y="2119134"/>
              <a:ext cx="1944615" cy="3460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Calibri" charset="0"/>
                </a:rPr>
                <a:t>super-linear speedup</a:t>
              </a:r>
            </a:p>
          </p:txBody>
        </p:sp>
        <p:sp>
          <p:nvSpPr>
            <p:cNvPr id="31759" name="TextBox 17"/>
            <p:cNvSpPr txBox="1">
              <a:spLocks noChangeArrowheads="1"/>
            </p:cNvSpPr>
            <p:nvPr/>
          </p:nvSpPr>
          <p:spPr bwMode="auto">
            <a:xfrm>
              <a:off x="6295984" y="4212811"/>
              <a:ext cx="1539818" cy="346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Calibri" charset="0"/>
                </a:rPr>
                <a:t>normal speedup</a:t>
              </a:r>
            </a:p>
          </p:txBody>
        </p:sp>
        <p:cxnSp>
          <p:nvCxnSpPr>
            <p:cNvPr id="31760" name="Straight Arrow Connector 19"/>
            <p:cNvCxnSpPr>
              <a:cxnSpLocks noChangeShapeType="1"/>
              <a:stCxn id="31758" idx="2"/>
            </p:cNvCxnSpPr>
            <p:nvPr/>
          </p:nvCxnSpPr>
          <p:spPr bwMode="auto">
            <a:xfrm rot="16200000" flipH="1">
              <a:off x="5985968" y="2604962"/>
              <a:ext cx="676093" cy="3815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Straight Arrow Connector 23"/>
            <p:cNvCxnSpPr>
              <a:cxnSpLocks noChangeShapeType="1"/>
              <a:stCxn id="31757" idx="0"/>
            </p:cNvCxnSpPr>
            <p:nvPr/>
          </p:nvCxnSpPr>
          <p:spPr bwMode="auto">
            <a:xfrm rot="16200000" flipV="1">
              <a:off x="7365667" y="2573376"/>
              <a:ext cx="383747" cy="4408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Straight Arrow Connector 25"/>
            <p:cNvCxnSpPr>
              <a:cxnSpLocks noChangeShapeType="1"/>
              <a:stCxn id="31759" idx="0"/>
            </p:cNvCxnSpPr>
            <p:nvPr/>
          </p:nvCxnSpPr>
          <p:spPr bwMode="auto">
            <a:xfrm rot="16200000" flipV="1">
              <a:off x="6562560" y="3707282"/>
              <a:ext cx="457327" cy="5528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Limits of Parallel Computing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Theoretical Upper Limits</a:t>
            </a:r>
          </a:p>
          <a:p>
            <a:pPr lvl="1" eaLnBrk="1" hangingPunct="1"/>
            <a:r>
              <a:rPr lang="en-US">
                <a:latin typeface="Calibri" charset="0"/>
              </a:rPr>
              <a:t>Amdahl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Law</a:t>
            </a:r>
          </a:p>
          <a:p>
            <a:pPr eaLnBrk="1" hangingPunct="1"/>
            <a:r>
              <a:rPr lang="en-US">
                <a:latin typeface="Calibri" charset="0"/>
              </a:rPr>
              <a:t>Practical Limits</a:t>
            </a:r>
          </a:p>
          <a:p>
            <a:pPr lvl="1" eaLnBrk="1" hangingPunct="1"/>
            <a:r>
              <a:rPr lang="en-US">
                <a:latin typeface="Calibri" charset="0"/>
              </a:rPr>
              <a:t>Load balancing</a:t>
            </a:r>
          </a:p>
          <a:p>
            <a:pPr lvl="1" eaLnBrk="1" hangingPunct="1"/>
            <a:r>
              <a:rPr lang="en-US">
                <a:latin typeface="Calibri" charset="0"/>
              </a:rPr>
              <a:t>Non-computational sections</a:t>
            </a:r>
          </a:p>
          <a:p>
            <a:pPr eaLnBrk="1" hangingPunct="1"/>
            <a:r>
              <a:rPr lang="en-US">
                <a:latin typeface="Calibri" charset="0"/>
              </a:rPr>
              <a:t>Other Considerations</a:t>
            </a:r>
          </a:p>
          <a:p>
            <a:pPr lvl="1" eaLnBrk="1" hangingPunct="1"/>
            <a:r>
              <a:rPr lang="en-US">
                <a:latin typeface="Calibri" charset="0"/>
              </a:rPr>
              <a:t>time to re-write code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Amdahl’s Law</a:t>
            </a:r>
          </a:p>
        </p:txBody>
      </p:sp>
      <p:sp>
        <p:nvSpPr>
          <p:cNvPr id="35842" name="Rectangle 17"/>
          <p:cNvSpPr>
            <a:spLocks noGrp="1" noChangeArrowheads="1"/>
          </p:cNvSpPr>
          <p:nvPr>
            <p:ph sz="half" idx="1"/>
          </p:nvPr>
        </p:nvSpPr>
        <p:spPr>
          <a:xfrm>
            <a:off x="685800" y="1447800"/>
            <a:ext cx="762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All parallel programs contain</a:t>
            </a:r>
            <a:r>
              <a:rPr lang="en-US" sz="1900">
                <a:latin typeface="Calibri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parallel sections (we hope!)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serial sections (unfortunately)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Serial sections limit the parallel effectiveness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Amdahl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s Law states this formally</a:t>
            </a:r>
            <a:endParaRPr lang="en-US" altLang="ja-JP" sz="20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Effect of multiple processors on speed up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latin typeface="Calibri" charset="0"/>
              </a:rPr>
              <a:t>where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>
                <a:latin typeface="Calibri" charset="0"/>
              </a:rPr>
              <a:t>f</a:t>
            </a:r>
            <a:r>
              <a:rPr lang="en-US" sz="1800" baseline="-25000"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= serial fraction of code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>
                <a:latin typeface="Calibri" charset="0"/>
              </a:rPr>
              <a:t>f</a:t>
            </a:r>
            <a:r>
              <a:rPr lang="en-US" sz="1800" baseline="-25000"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= parallel fraction of code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i="1">
                <a:latin typeface="Calibri" charset="0"/>
              </a:rPr>
              <a:t>P </a:t>
            </a:r>
            <a:r>
              <a:rPr lang="en-US" sz="1800">
                <a:latin typeface="Calibri" charset="0"/>
              </a:rPr>
              <a:t>= number of processors</a:t>
            </a:r>
          </a:p>
          <a:p>
            <a:pPr lvl="1" eaLnBrk="1" hangingPunct="1">
              <a:lnSpc>
                <a:spcPct val="90000"/>
              </a:lnSpc>
            </a:pPr>
            <a:endParaRPr lang="en-US" sz="15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>
              <a:latin typeface="Calibri" charset="0"/>
            </a:endParaRPr>
          </a:p>
        </p:txBody>
      </p:sp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1609725" y="3636963"/>
          <a:ext cx="35845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4" imgW="1930400" imgH="584200" progId="Equation.3">
                  <p:embed/>
                </p:oleObj>
              </mc:Choice>
              <mc:Fallback>
                <p:oleObj name="Equation" r:id="rId4" imgW="1930400" imgH="584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636963"/>
                        <a:ext cx="35845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Amdahl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Law</a:t>
            </a:r>
            <a:endParaRPr lang="en-US">
              <a:latin typeface="Calibri" charset="0"/>
            </a:endParaRPr>
          </a:p>
        </p:txBody>
      </p:sp>
      <p:pic>
        <p:nvPicPr>
          <p:cNvPr id="37890" name="Content Placeholder 7" descr="648px-AmdahlsLaw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33" r="-20833"/>
          <a:stretch>
            <a:fillRect/>
          </a:stretch>
        </p:blipFill>
        <p:spPr>
          <a:xfrm>
            <a:off x="457200" y="1447800"/>
            <a:ext cx="8491538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990600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Practical Limits: Amdahl</a:t>
            </a:r>
            <a:r>
              <a:rPr lang="ja-JP" altLang="en-US" sz="3200">
                <a:latin typeface="Calibri" charset="0"/>
              </a:rPr>
              <a:t>’</a:t>
            </a:r>
            <a:r>
              <a:rPr lang="en-US" altLang="ja-JP" sz="3200">
                <a:latin typeface="Calibri" charset="0"/>
              </a:rPr>
              <a:t>s Law vs. Reality</a:t>
            </a:r>
            <a:endParaRPr lang="en-US" sz="3200">
              <a:latin typeface="Calibri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52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In reality, the situation is even worse than predicted by Amdahl</a:t>
            </a:r>
            <a:r>
              <a:rPr lang="ja-JP" altLang="en-US" sz="2200">
                <a:latin typeface="Calibri" charset="0"/>
              </a:rPr>
              <a:t>’</a:t>
            </a:r>
            <a:r>
              <a:rPr lang="en-US" altLang="ja-JP" sz="2200">
                <a:latin typeface="Calibri" charset="0"/>
              </a:rPr>
              <a:t>s Law due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Load balancing (waiting)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Scheduling (shared processors or memory)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Cost of Communications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I/O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</p:txBody>
      </p:sp>
      <p:pic>
        <p:nvPicPr>
          <p:cNvPr id="39939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3452813"/>
            <a:ext cx="498475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91"/>
          <p:cNvSpPr txBox="1">
            <a:spLocks noChangeArrowheads="1"/>
          </p:cNvSpPr>
          <p:nvPr/>
        </p:nvSpPr>
        <p:spPr bwMode="auto">
          <a:xfrm>
            <a:off x="2222500" y="4191000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 charset="0"/>
              </a:rPr>
              <a:t>Sp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Gustafson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Law</a:t>
            </a:r>
            <a:endParaRPr lang="en-US">
              <a:latin typeface="Calibri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6200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Effect of multiple processors on run time of a problem with a </a:t>
            </a:r>
            <a:r>
              <a:rPr lang="en-US" sz="2400" i="1">
                <a:latin typeface="Calibri" charset="0"/>
              </a:rPr>
              <a:t>fixed amount of parallel work per processor.</a:t>
            </a:r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lvl="1" eaLnBrk="1" hangingPunct="1"/>
            <a:endParaRPr lang="en-US" sz="2000" i="1">
              <a:latin typeface="Calibri" charset="0"/>
            </a:endParaRPr>
          </a:p>
          <a:p>
            <a:pPr lvl="1" eaLnBrk="1" hangingPunct="1"/>
            <a:endParaRPr lang="en-US" sz="2000" i="1">
              <a:latin typeface="Calibri" charset="0"/>
            </a:endParaRPr>
          </a:p>
          <a:p>
            <a:pPr lvl="1" eaLnBrk="1" hangingPunct="1"/>
            <a:r>
              <a:rPr lang="en-US" sz="2000" i="1">
                <a:latin typeface="Symbol" charset="0"/>
              </a:rPr>
              <a:t>a</a:t>
            </a:r>
            <a:r>
              <a:rPr lang="en-US" sz="2000" i="1">
                <a:latin typeface="Calibri" charset="0"/>
              </a:rPr>
              <a:t> </a:t>
            </a:r>
            <a:r>
              <a:rPr lang="en-US" sz="2000">
                <a:latin typeface="Calibri" charset="0"/>
              </a:rPr>
              <a:t>is the fraction of non-parallelized code where the parallel work per processor is fixed (not the same as </a:t>
            </a:r>
            <a:r>
              <a:rPr lang="en-US" sz="2000" i="1">
                <a:latin typeface="Calibri" charset="0"/>
              </a:rPr>
              <a:t>f</a:t>
            </a:r>
            <a:r>
              <a:rPr lang="en-US" sz="2000" i="1" baseline="-25000">
                <a:latin typeface="Calibri" charset="0"/>
              </a:rPr>
              <a:t>p </a:t>
            </a:r>
            <a:r>
              <a:rPr lang="en-US" sz="2000">
                <a:latin typeface="Calibri" charset="0"/>
              </a:rPr>
              <a:t>from Amdahl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s)</a:t>
            </a:r>
            <a:endParaRPr lang="en-US" altLang="ja-JP" sz="2000" i="1" baseline="-25000">
              <a:latin typeface="Calibri" charset="0"/>
            </a:endParaRPr>
          </a:p>
          <a:p>
            <a:pPr lvl="1" eaLnBrk="1" hangingPunct="1"/>
            <a:r>
              <a:rPr lang="en-US" sz="2000" i="1">
                <a:latin typeface="Calibri" charset="0"/>
              </a:rPr>
              <a:t>P</a:t>
            </a:r>
            <a:r>
              <a:rPr lang="en-US" sz="2000">
                <a:latin typeface="Calibri" charset="0"/>
              </a:rPr>
              <a:t> is the number of processors</a:t>
            </a:r>
            <a:endParaRPr lang="en-US" sz="2000" i="1">
              <a:latin typeface="Calibri" charset="0"/>
            </a:endParaRPr>
          </a:p>
        </p:txBody>
      </p:sp>
      <p:graphicFrame>
        <p:nvGraphicFramePr>
          <p:cNvPr id="4198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3063" y="2973388"/>
          <a:ext cx="2819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4" imgW="1193800" imgH="190500" progId="">
                  <p:embed/>
                </p:oleObj>
              </mc:Choice>
              <mc:Fallback>
                <p:oleObj name="Equation" r:id="rId4" imgW="1193800" imgH="190500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2973388"/>
                        <a:ext cx="2819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Comparison of Amdahl and Gustafson</a:t>
            </a:r>
          </a:p>
        </p:txBody>
      </p:sp>
      <p:sp>
        <p:nvSpPr>
          <p:cNvPr id="4403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2766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Amdahl : fixed work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084638" y="1752600"/>
            <a:ext cx="4632325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>
                <a:latin typeface="Calibri" charset="0"/>
              </a:rPr>
              <a:t>Gustafson : fixed work per processor</a:t>
            </a:r>
          </a:p>
        </p:txBody>
      </p:sp>
      <p:grpSp>
        <p:nvGrpSpPr>
          <p:cNvPr id="44036" name="Group 50"/>
          <p:cNvGrpSpPr>
            <a:grpSpLocks/>
          </p:cNvGrpSpPr>
          <p:nvPr/>
        </p:nvGrpSpPr>
        <p:grpSpPr bwMode="auto">
          <a:xfrm>
            <a:off x="1295400" y="2286000"/>
            <a:ext cx="1752600" cy="1493838"/>
            <a:chOff x="288" y="1440"/>
            <a:chExt cx="1104" cy="941"/>
          </a:xfrm>
        </p:grpSpPr>
        <p:grpSp>
          <p:nvGrpSpPr>
            <p:cNvPr id="44054" name="Group 32"/>
            <p:cNvGrpSpPr>
              <a:grpSpLocks/>
            </p:cNvGrpSpPr>
            <p:nvPr/>
          </p:nvGrpSpPr>
          <p:grpSpPr bwMode="auto">
            <a:xfrm>
              <a:off x="672" y="1440"/>
              <a:ext cx="576" cy="768"/>
              <a:chOff x="576" y="1440"/>
              <a:chExt cx="576" cy="768"/>
            </a:xfrm>
          </p:grpSpPr>
          <p:sp>
            <p:nvSpPr>
              <p:cNvPr id="44056" name="AutoShape 6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7" name="AutoShape 7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96" cy="384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8" name="AutoShape 23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9" name="AutoShape 24"/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96" cy="192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0" name="AutoShape 25"/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96" cy="192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1" name="AutoShape 26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2" name="AutoShape 27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96" cy="9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3" name="AutoShape 2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96" cy="9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4" name="AutoShape 29"/>
              <p:cNvSpPr>
                <a:spLocks noChangeArrowheads="1"/>
              </p:cNvSpPr>
              <p:nvPr/>
            </p:nvSpPr>
            <p:spPr bwMode="auto">
              <a:xfrm>
                <a:off x="1056" y="2016"/>
                <a:ext cx="96" cy="9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65" name="AutoShape 30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" cy="9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</p:grpSp>
        <p:sp>
          <p:nvSpPr>
            <p:cNvPr id="44055" name="Text Box 34"/>
            <p:cNvSpPr txBox="1">
              <a:spLocks noChangeArrowheads="1"/>
            </p:cNvSpPr>
            <p:nvPr/>
          </p:nvSpPr>
          <p:spPr bwMode="auto">
            <a:xfrm>
              <a:off x="288" y="2208"/>
              <a:ext cx="1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solidFill>
                    <a:schemeClr val="bg1"/>
                  </a:solidFill>
                  <a:latin typeface="Calibri" charset="0"/>
                </a:rPr>
                <a:t>cpus     1       2       4</a:t>
              </a:r>
            </a:p>
          </p:txBody>
        </p:sp>
      </p:grpSp>
      <p:grpSp>
        <p:nvGrpSpPr>
          <p:cNvPr id="44037" name="Group 51"/>
          <p:cNvGrpSpPr>
            <a:grpSpLocks/>
          </p:cNvGrpSpPr>
          <p:nvPr/>
        </p:nvGrpSpPr>
        <p:grpSpPr bwMode="auto">
          <a:xfrm>
            <a:off x="5410200" y="2286000"/>
            <a:ext cx="1752600" cy="1471613"/>
            <a:chOff x="2448" y="1440"/>
            <a:chExt cx="1104" cy="2184"/>
          </a:xfrm>
        </p:grpSpPr>
        <p:grpSp>
          <p:nvGrpSpPr>
            <p:cNvPr id="44042" name="Group 33"/>
            <p:cNvGrpSpPr>
              <a:grpSpLocks/>
            </p:cNvGrpSpPr>
            <p:nvPr/>
          </p:nvGrpSpPr>
          <p:grpSpPr bwMode="auto">
            <a:xfrm>
              <a:off x="2832" y="1440"/>
              <a:ext cx="576" cy="1728"/>
              <a:chOff x="2832" y="1440"/>
              <a:chExt cx="576" cy="1728"/>
            </a:xfrm>
          </p:grpSpPr>
          <p:sp>
            <p:nvSpPr>
              <p:cNvPr id="44044" name="AutoShape 8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5" name="AutoShape 9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6" name="AutoShape 12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7" name="AutoShape 13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8" name="AutoShape 10"/>
              <p:cNvSpPr>
                <a:spLocks noChangeArrowheads="1"/>
              </p:cNvSpPr>
              <p:nvPr/>
            </p:nvSpPr>
            <p:spPr bwMode="auto">
              <a:xfrm>
                <a:off x="3072" y="1440"/>
                <a:ext cx="96" cy="3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49" name="AutoShape 11"/>
              <p:cNvSpPr>
                <a:spLocks noChangeArrowheads="1"/>
              </p:cNvSpPr>
              <p:nvPr/>
            </p:nvSpPr>
            <p:spPr bwMode="auto">
              <a:xfrm>
                <a:off x="3072" y="1824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0" name="AutoShape 16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1" name="AutoShape 18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2" name="AutoShape 19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44053" name="AutoShape 20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96" cy="336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</p:grpSp>
        <p:sp>
          <p:nvSpPr>
            <p:cNvPr id="44043" name="Text Box 49"/>
            <p:cNvSpPr txBox="1">
              <a:spLocks noChangeArrowheads="1"/>
            </p:cNvSpPr>
            <p:nvPr/>
          </p:nvSpPr>
          <p:spPr bwMode="auto">
            <a:xfrm>
              <a:off x="2448" y="3217"/>
              <a:ext cx="110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solidFill>
                    <a:schemeClr val="bg1"/>
                  </a:solidFill>
                  <a:latin typeface="Calibri" charset="0"/>
                </a:rPr>
                <a:t>cpus     1       2       4</a:t>
              </a:r>
            </a:p>
          </p:txBody>
        </p:sp>
      </p:grpSp>
      <p:graphicFrame>
        <p:nvGraphicFramePr>
          <p:cNvPr id="44038" name="Object 7"/>
          <p:cNvGraphicFramePr>
            <a:graphicFrameLocks noChangeAspect="1"/>
          </p:cNvGraphicFramePr>
          <p:nvPr/>
        </p:nvGraphicFramePr>
        <p:xfrm>
          <a:off x="977900" y="3817938"/>
          <a:ext cx="2413000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Equation" r:id="rId4" imgW="7035800" imgH="6515100" progId="">
                  <p:embed/>
                </p:oleObj>
              </mc:Choice>
              <mc:Fallback>
                <p:oleObj name="Equation" r:id="rId4" imgW="7035800" imgH="65151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817938"/>
                        <a:ext cx="2413000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8"/>
          <p:cNvGraphicFramePr>
            <a:graphicFrameLocks noChangeAspect="1"/>
          </p:cNvGraphicFramePr>
          <p:nvPr/>
        </p:nvGraphicFramePr>
        <p:xfrm>
          <a:off x="5181600" y="3952875"/>
          <a:ext cx="2559050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Equation" r:id="rId6" imgW="1447800" imgH="1130300" progId="">
                  <p:embed/>
                </p:oleObj>
              </mc:Choice>
              <mc:Fallback>
                <p:oleObj name="Equation" r:id="rId6" imgW="1447800" imgH="11303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52875"/>
                        <a:ext cx="2559050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9"/>
          <p:cNvGraphicFramePr>
            <a:graphicFrameLocks noChangeAspect="1"/>
          </p:cNvGraphicFramePr>
          <p:nvPr/>
        </p:nvGraphicFramePr>
        <p:xfrm>
          <a:off x="685800" y="2895600"/>
          <a:ext cx="1035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Equation" r:id="rId8" imgW="5270500" imgH="2324100" progId="">
                  <p:embed/>
                </p:oleObj>
              </mc:Choice>
              <mc:Fallback>
                <p:oleObj name="Equation" r:id="rId8" imgW="5270500" imgH="23241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1035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"/>
          <p:cNvGraphicFramePr>
            <a:graphicFrameLocks noChangeAspect="1"/>
          </p:cNvGraphicFramePr>
          <p:nvPr/>
        </p:nvGraphicFramePr>
        <p:xfrm>
          <a:off x="4695825" y="2997200"/>
          <a:ext cx="9318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0" name="Equation" r:id="rId10" imgW="457200" imgH="114300" progId="">
                  <p:embed/>
                </p:oleObj>
              </mc:Choice>
              <mc:Fallback>
                <p:oleObj name="Equation" r:id="rId10" imgW="457200" imgH="1143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2997200"/>
                        <a:ext cx="9318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Scaling: Strong vs. Weak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We want to know how quickly we can complete analysis on a particular data set by increasing the PE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Amdahl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Known as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strong scaling</a:t>
            </a:r>
            <a:r>
              <a:rPr lang="ja-JP" altLang="en-US" sz="2000">
                <a:latin typeface="Calibri" charset="0"/>
              </a:rPr>
              <a:t>”</a:t>
            </a:r>
            <a:endParaRPr lang="en-US" altLang="ja-JP" sz="20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We want to know if we can analyze more data in approximately the same amount of time by increasing the PE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Gustafson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Known as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weak scaling</a:t>
            </a:r>
            <a:r>
              <a:rPr lang="ja-JP" altLang="en-US" sz="2000">
                <a:latin typeface="Calibri" charset="0"/>
              </a:rPr>
              <a:t>”</a:t>
            </a:r>
            <a:endParaRPr lang="en-US" sz="200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Overview</a:t>
            </a:r>
          </a:p>
          <a:p>
            <a:pPr eaLnBrk="1" hangingPunct="1"/>
            <a:r>
              <a:rPr lang="en-US">
                <a:latin typeface="Calibri" charset="0"/>
              </a:rPr>
              <a:t>Theoretical background</a:t>
            </a:r>
          </a:p>
          <a:p>
            <a:pPr eaLnBrk="1" hangingPunct="1"/>
            <a:r>
              <a:rPr lang="en-US">
                <a:latin typeface="Calibri" charset="0"/>
              </a:rPr>
              <a:t>Parallel computing systems</a:t>
            </a:r>
          </a:p>
          <a:p>
            <a:pPr eaLnBrk="1" hangingPunct="1"/>
            <a:r>
              <a:rPr lang="en-US">
                <a:latin typeface="Calibri" charset="0"/>
              </a:rPr>
              <a:t>Parallel programming models</a:t>
            </a:r>
          </a:p>
          <a:p>
            <a:pPr eaLnBrk="1" hangingPunct="1"/>
            <a:r>
              <a:rPr lang="en-US">
                <a:latin typeface="Calibri" charset="0"/>
              </a:rPr>
              <a:t>MPI/OpenMP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cap="none">
                <a:latin typeface="Calibri" charset="0"/>
              </a:rPr>
              <a:t>PARALLEL SYSTEMS</a:t>
            </a: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latin typeface="Calibri" charset="0"/>
              </a:rPr>
              <a:t>Classification #1: instruction streams</a:t>
            </a:r>
            <a:endParaRPr lang="en-US" sz="3600" cap="none" dirty="0">
              <a:latin typeface="Calibri" charset="0"/>
            </a:endParaRP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9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>
                <a:latin typeface="Calibri" charset="0"/>
              </a:rPr>
              <a:t>“</a:t>
            </a:r>
            <a:r>
              <a:rPr lang="en-US" altLang="ja-JP" sz="4000">
                <a:latin typeface="Calibri" charset="0"/>
              </a:rPr>
              <a:t>Old school</a:t>
            </a:r>
            <a:r>
              <a:rPr lang="ja-JP" altLang="en-US" sz="4000">
                <a:latin typeface="Calibri" charset="0"/>
              </a:rPr>
              <a:t>”</a:t>
            </a:r>
            <a:r>
              <a:rPr lang="en-US" altLang="ja-JP" sz="4000">
                <a:latin typeface="Calibri" charset="0"/>
              </a:rPr>
              <a:t> hardware classification</a:t>
            </a:r>
            <a:endParaRPr lang="en-US" sz="4000">
              <a:latin typeface="Calibri" charset="0"/>
            </a:endParaRPr>
          </a:p>
        </p:txBody>
      </p:sp>
      <p:sp>
        <p:nvSpPr>
          <p:cNvPr id="50178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charset="0"/>
              </a:rPr>
              <a:t>SISD   </a:t>
            </a:r>
            <a:r>
              <a:rPr lang="en-US" sz="2400" dirty="0">
                <a:latin typeface="Calibri" charset="0"/>
              </a:rPr>
              <a:t>o</a:t>
            </a:r>
            <a:r>
              <a:rPr lang="en-US" sz="2400" dirty="0" smtClean="0">
                <a:latin typeface="Calibri" charset="0"/>
              </a:rPr>
              <a:t>ld-fashioned (von Neumann) one-instruction-at-a-time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solidFill>
                  <a:srgbClr val="4F81BD"/>
                </a:solidFill>
                <a:latin typeface="Calibri" charset="0"/>
              </a:rPr>
              <a:t>SIMD </a:t>
            </a:r>
            <a:r>
              <a:rPr lang="en-US" sz="2400" dirty="0">
                <a:latin typeface="Calibri" charset="0"/>
              </a:rPr>
              <a:t>a</a:t>
            </a:r>
            <a:r>
              <a:rPr lang="en-US" sz="2400" dirty="0" smtClean="0">
                <a:latin typeface="Calibri" charset="0"/>
              </a:rPr>
              <a:t>rray processors, vector pipelines, SSE/AVX instructions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Calibri" charset="0"/>
              </a:rPr>
              <a:t>MIMD </a:t>
            </a:r>
            <a:r>
              <a:rPr lang="en-US" sz="2400" dirty="0" smtClean="0">
                <a:latin typeface="Calibri" charset="0"/>
              </a:rPr>
              <a:t>every processor its own data and instruction stream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Calibri" charset="0"/>
              </a:rPr>
              <a:t>SPMD </a:t>
            </a:r>
            <a:r>
              <a:rPr lang="en-US" sz="2400" dirty="0" smtClean="0">
                <a:latin typeface="Calibri" charset="0"/>
              </a:rPr>
              <a:t>like MIMD, but all the same executable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rgbClr val="4F81BD"/>
                </a:solidFill>
                <a:latin typeface="Calibri" charset="0"/>
              </a:rPr>
              <a:t>SIMT </a:t>
            </a:r>
            <a:r>
              <a:rPr lang="en-US" sz="2400" dirty="0" smtClean="0">
                <a:latin typeface="Calibri" charset="0"/>
              </a:rPr>
              <a:t>like SIMD, but not entirely synchronized: GPUs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latin typeface="Calibri" charset="0"/>
              </a:rPr>
              <a:t>Classification #2: memory model</a:t>
            </a:r>
            <a:endParaRPr lang="en-US" sz="3600" cap="none" dirty="0">
              <a:latin typeface="Calibri" charset="0"/>
            </a:endParaRP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2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>
            <a:cxnSpLocks noChangeShapeType="1"/>
          </p:cNvCxnSpPr>
          <p:nvPr/>
        </p:nvCxnSpPr>
        <p:spPr bwMode="auto">
          <a:xfrm rot="5400000" flipH="1" flipV="1">
            <a:off x="5495132" y="2620169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Straight Connector 128"/>
          <p:cNvCxnSpPr>
            <a:cxnSpLocks noChangeShapeType="1"/>
          </p:cNvCxnSpPr>
          <p:nvPr/>
        </p:nvCxnSpPr>
        <p:spPr bwMode="auto">
          <a:xfrm rot="5400000" flipH="1" flipV="1">
            <a:off x="5901532" y="2620169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Connector 129"/>
          <p:cNvCxnSpPr>
            <a:cxnSpLocks noChangeShapeType="1"/>
          </p:cNvCxnSpPr>
          <p:nvPr/>
        </p:nvCxnSpPr>
        <p:spPr bwMode="auto">
          <a:xfrm rot="5400000" flipH="1" flipV="1">
            <a:off x="6299994" y="2620169"/>
            <a:ext cx="2159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Straight Connector 130"/>
          <p:cNvCxnSpPr>
            <a:cxnSpLocks noChangeShapeType="1"/>
          </p:cNvCxnSpPr>
          <p:nvPr/>
        </p:nvCxnSpPr>
        <p:spPr bwMode="auto">
          <a:xfrm rot="5400000" flipH="1" flipV="1">
            <a:off x="6688932" y="2620169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Straight Connector 131"/>
          <p:cNvCxnSpPr>
            <a:cxnSpLocks noChangeShapeType="1"/>
          </p:cNvCxnSpPr>
          <p:nvPr/>
        </p:nvCxnSpPr>
        <p:spPr bwMode="auto">
          <a:xfrm rot="5400000" flipH="1" flipV="1">
            <a:off x="7087394" y="2620169"/>
            <a:ext cx="2159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Straight Connector 105"/>
          <p:cNvCxnSpPr>
            <a:cxnSpLocks noChangeShapeType="1"/>
            <a:stCxn id="64" idx="0"/>
          </p:cNvCxnSpPr>
          <p:nvPr/>
        </p:nvCxnSpPr>
        <p:spPr bwMode="auto">
          <a:xfrm rot="5400000" flipH="1" flipV="1">
            <a:off x="1584325" y="2352675"/>
            <a:ext cx="217488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rot="5400000" flipH="1" flipV="1">
            <a:off x="1990725" y="2352675"/>
            <a:ext cx="217488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rot="5400000" flipH="1" flipV="1">
            <a:off x="2388394" y="2353469"/>
            <a:ext cx="2174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108"/>
          <p:cNvCxnSpPr>
            <a:cxnSpLocks noChangeShapeType="1"/>
          </p:cNvCxnSpPr>
          <p:nvPr/>
        </p:nvCxnSpPr>
        <p:spPr bwMode="auto">
          <a:xfrm rot="5400000" flipH="1" flipV="1">
            <a:off x="2778125" y="2352675"/>
            <a:ext cx="217488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Connector 109"/>
          <p:cNvCxnSpPr>
            <a:cxnSpLocks noChangeShapeType="1"/>
          </p:cNvCxnSpPr>
          <p:nvPr/>
        </p:nvCxnSpPr>
        <p:spPr bwMode="auto">
          <a:xfrm rot="5400000" flipH="1" flipV="1">
            <a:off x="3175794" y="2353469"/>
            <a:ext cx="2174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Shared and distributed memory</a:t>
            </a:r>
          </a:p>
        </p:txBody>
      </p:sp>
      <p:sp>
        <p:nvSpPr>
          <p:cNvPr id="54284" name="Content Placeholder 6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All processors have access to a pool of shared memory</a:t>
            </a: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Access times vary from CPU to CPU in NUMA systems</a:t>
            </a: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Example: SGI </a:t>
            </a:r>
            <a:r>
              <a:rPr lang="en-US" sz="2200" dirty="0" err="1" smtClean="0">
                <a:latin typeface="Calibri" charset="0"/>
              </a:rPr>
              <a:t>Altix</a:t>
            </a:r>
            <a:r>
              <a:rPr lang="en-US" sz="2200" dirty="0">
                <a:latin typeface="Calibri" charset="0"/>
              </a:rPr>
              <a:t> </a:t>
            </a:r>
            <a:r>
              <a:rPr lang="en-US" sz="2200" dirty="0" smtClean="0">
                <a:latin typeface="Calibri" charset="0"/>
              </a:rPr>
              <a:t>(SMP), multicore processors</a:t>
            </a:r>
            <a:endParaRPr lang="en-US" sz="2200" dirty="0">
              <a:latin typeface="Calibri" charset="0"/>
            </a:endParaRPr>
          </a:p>
        </p:txBody>
      </p:sp>
      <p:sp>
        <p:nvSpPr>
          <p:cNvPr id="54285" name="Content Placeholder 6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Memory is local to each processor</a:t>
            </a: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Data exchange by message passing over a network</a:t>
            </a:r>
          </a:p>
          <a:p>
            <a:pPr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Example: Clusters with single-socket blades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558925" y="2462213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58925" y="1973263"/>
            <a:ext cx="1862138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62150" y="2462213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759075" y="2462213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363788" y="2462213"/>
            <a:ext cx="268287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152775" y="2462213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cxnSp>
        <p:nvCxnSpPr>
          <p:cNvPr id="111" name="Straight Connector 110"/>
          <p:cNvCxnSpPr>
            <a:cxnSpLocks noChangeShapeType="1"/>
            <a:stCxn id="116" idx="0"/>
          </p:cNvCxnSpPr>
          <p:nvPr/>
        </p:nvCxnSpPr>
        <p:spPr bwMode="auto">
          <a:xfrm rot="5400000" flipH="1" flipV="1">
            <a:off x="5495132" y="2135981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rot="5400000" flipH="1" flipV="1">
            <a:off x="5901532" y="2135981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Connector 112"/>
          <p:cNvCxnSpPr>
            <a:cxnSpLocks noChangeShapeType="1"/>
          </p:cNvCxnSpPr>
          <p:nvPr/>
        </p:nvCxnSpPr>
        <p:spPr bwMode="auto">
          <a:xfrm rot="5400000" flipH="1" flipV="1">
            <a:off x="6299994" y="2135981"/>
            <a:ext cx="2159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cxnSpLocks noChangeShapeType="1"/>
          </p:cNvCxnSpPr>
          <p:nvPr/>
        </p:nvCxnSpPr>
        <p:spPr bwMode="auto">
          <a:xfrm rot="5400000" flipH="1" flipV="1">
            <a:off x="6688932" y="2135981"/>
            <a:ext cx="2159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114"/>
          <p:cNvCxnSpPr>
            <a:cxnSpLocks noChangeShapeType="1"/>
          </p:cNvCxnSpPr>
          <p:nvPr/>
        </p:nvCxnSpPr>
        <p:spPr bwMode="auto">
          <a:xfrm rot="5400000" flipH="1" flipV="1">
            <a:off x="7087394" y="2135981"/>
            <a:ext cx="2159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Rectangle 115"/>
          <p:cNvSpPr/>
          <p:nvPr/>
        </p:nvSpPr>
        <p:spPr>
          <a:xfrm>
            <a:off x="5468938" y="2244725"/>
            <a:ext cx="268287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872163" y="22447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69088" y="2244725"/>
            <a:ext cx="268287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275388" y="22447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064375" y="22447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470525" y="1762125"/>
            <a:ext cx="266700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873750" y="1762125"/>
            <a:ext cx="266700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670675" y="1762125"/>
            <a:ext cx="266700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275388" y="1762125"/>
            <a:ext cx="268287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064375" y="1762125"/>
            <a:ext cx="268288" cy="266700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468938" y="2728913"/>
            <a:ext cx="1862137" cy="273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cxnSpLocks noChangeShapeType="1"/>
            <a:stCxn id="7" idx="0"/>
            <a:endCxn id="12" idx="2"/>
          </p:cNvCxnSpPr>
          <p:nvPr/>
        </p:nvCxnSpPr>
        <p:spPr bwMode="auto">
          <a:xfrm rot="16200000" flipV="1">
            <a:off x="2075656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56"/>
          <p:cNvCxnSpPr>
            <a:cxnSpLocks noChangeShapeType="1"/>
            <a:stCxn id="51" idx="0"/>
            <a:endCxn id="53" idx="2"/>
          </p:cNvCxnSpPr>
          <p:nvPr/>
        </p:nvCxnSpPr>
        <p:spPr bwMode="auto">
          <a:xfrm rot="16200000" flipV="1">
            <a:off x="3204369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58" idx="0"/>
            <a:endCxn id="60" idx="2"/>
          </p:cNvCxnSpPr>
          <p:nvPr/>
        </p:nvCxnSpPr>
        <p:spPr bwMode="auto">
          <a:xfrm rot="16200000" flipV="1">
            <a:off x="4329906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/>
          <p:cNvCxnSpPr>
            <a:cxnSpLocks noChangeShapeType="1"/>
            <a:stCxn id="65" idx="0"/>
            <a:endCxn id="67" idx="2"/>
          </p:cNvCxnSpPr>
          <p:nvPr/>
        </p:nvCxnSpPr>
        <p:spPr bwMode="auto">
          <a:xfrm rot="16200000" flipV="1">
            <a:off x="5457031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79"/>
          <p:cNvCxnSpPr>
            <a:cxnSpLocks noChangeShapeType="1"/>
            <a:stCxn id="74" idx="0"/>
            <a:endCxn id="76" idx="2"/>
          </p:cNvCxnSpPr>
          <p:nvPr/>
        </p:nvCxnSpPr>
        <p:spPr bwMode="auto">
          <a:xfrm rot="16200000" flipV="1">
            <a:off x="6583363" y="1879600"/>
            <a:ext cx="115888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81"/>
          <p:cNvCxnSpPr>
            <a:stCxn id="7" idx="2"/>
          </p:cNvCxnSpPr>
          <p:nvPr/>
        </p:nvCxnSpPr>
        <p:spPr>
          <a:xfrm rot="5400000">
            <a:off x="2042319" y="3017044"/>
            <a:ext cx="182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1" idx="2"/>
          </p:cNvCxnSpPr>
          <p:nvPr/>
        </p:nvCxnSpPr>
        <p:spPr>
          <a:xfrm rot="5400000">
            <a:off x="3171032" y="3017044"/>
            <a:ext cx="182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 noChangeShapeType="1"/>
            <a:stCxn id="58" idx="2"/>
            <a:endCxn id="41" idx="0"/>
          </p:cNvCxnSpPr>
          <p:nvPr/>
        </p:nvCxnSpPr>
        <p:spPr bwMode="auto">
          <a:xfrm rot="16200000" flipH="1">
            <a:off x="4298951" y="3014662"/>
            <a:ext cx="182562" cy="47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Connector 89"/>
          <p:cNvCxnSpPr>
            <a:cxnSpLocks noChangeShapeType="1"/>
            <a:stCxn id="65" idx="2"/>
          </p:cNvCxnSpPr>
          <p:nvPr/>
        </p:nvCxnSpPr>
        <p:spPr bwMode="auto">
          <a:xfrm rot="16200000" flipH="1">
            <a:off x="5423694" y="3017044"/>
            <a:ext cx="182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Connector 91"/>
          <p:cNvCxnSpPr>
            <a:cxnSpLocks noChangeShapeType="1"/>
            <a:stCxn id="74" idx="2"/>
          </p:cNvCxnSpPr>
          <p:nvPr/>
        </p:nvCxnSpPr>
        <p:spPr bwMode="auto">
          <a:xfrm rot="16200000" flipH="1">
            <a:off x="6550819" y="3017044"/>
            <a:ext cx="182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systems</a:t>
            </a:r>
          </a:p>
        </p:txBody>
      </p:sp>
      <p:sp>
        <p:nvSpPr>
          <p:cNvPr id="56332" name="Content Placeholder 5"/>
          <p:cNvSpPr>
            <a:spLocks noGrp="1"/>
          </p:cNvSpPr>
          <p:nvPr>
            <p:ph idx="1"/>
          </p:nvPr>
        </p:nvSpPr>
        <p:spPr>
          <a:xfrm>
            <a:off x="457200" y="3629025"/>
            <a:ext cx="8229600" cy="2497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A limited number, N, of processors have access to a common pool of shared memory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To use more than N processors requires data exchange over a network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Example: Cluster with multi-socket blades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2113" y="1938338"/>
            <a:ext cx="944562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463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0525" y="1550988"/>
            <a:ext cx="946150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14563" y="207168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463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14563" y="250983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52588" y="3108325"/>
            <a:ext cx="5481637" cy="27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89238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24175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89238" y="1550988"/>
            <a:ext cx="944562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43275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24175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43275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16363" y="1938338"/>
            <a:ext cx="944562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49713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14775" y="1550988"/>
            <a:ext cx="946150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468813" y="207168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9713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68813" y="250983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41900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6838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41900" y="1550988"/>
            <a:ext cx="944563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595938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76838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95938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69025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02375" y="2071688"/>
            <a:ext cx="268288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69025" y="1550988"/>
            <a:ext cx="944563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23063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02375" y="2509838"/>
            <a:ext cx="268288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23063" y="25098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 noChangeShapeType="1"/>
            <a:stCxn id="4" idx="0"/>
            <a:endCxn id="6" idx="2"/>
          </p:cNvCxnSpPr>
          <p:nvPr/>
        </p:nvCxnSpPr>
        <p:spPr bwMode="auto">
          <a:xfrm rot="16200000" flipV="1">
            <a:off x="2075656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  <a:stCxn id="12" idx="0"/>
            <a:endCxn id="14" idx="2"/>
          </p:cNvCxnSpPr>
          <p:nvPr/>
        </p:nvCxnSpPr>
        <p:spPr bwMode="auto">
          <a:xfrm rot="16200000" flipV="1">
            <a:off x="3204369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  <a:stCxn id="19" idx="0"/>
            <a:endCxn id="21" idx="2"/>
          </p:cNvCxnSpPr>
          <p:nvPr/>
        </p:nvCxnSpPr>
        <p:spPr bwMode="auto">
          <a:xfrm rot="16200000" flipV="1">
            <a:off x="4329906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26" idx="0"/>
            <a:endCxn id="28" idx="2"/>
          </p:cNvCxnSpPr>
          <p:nvPr/>
        </p:nvCxnSpPr>
        <p:spPr bwMode="auto">
          <a:xfrm rot="16200000" flipV="1">
            <a:off x="5457031" y="1880394"/>
            <a:ext cx="1158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>
            <a:cxnSpLocks noChangeShapeType="1"/>
            <a:stCxn id="33" idx="0"/>
            <a:endCxn id="35" idx="2"/>
          </p:cNvCxnSpPr>
          <p:nvPr/>
        </p:nvCxnSpPr>
        <p:spPr bwMode="auto">
          <a:xfrm rot="16200000" flipV="1">
            <a:off x="6583363" y="1879600"/>
            <a:ext cx="115888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stCxn id="4" idx="2"/>
          </p:cNvCxnSpPr>
          <p:nvPr/>
        </p:nvCxnSpPr>
        <p:spPr>
          <a:xfrm rot="5400000">
            <a:off x="2042319" y="3017044"/>
            <a:ext cx="182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</p:cNvCxnSpPr>
          <p:nvPr/>
        </p:nvCxnSpPr>
        <p:spPr>
          <a:xfrm rot="5400000">
            <a:off x="3171032" y="3017044"/>
            <a:ext cx="182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ShapeType="1"/>
            <a:stCxn id="19" idx="2"/>
            <a:endCxn id="10" idx="0"/>
          </p:cNvCxnSpPr>
          <p:nvPr/>
        </p:nvCxnSpPr>
        <p:spPr bwMode="auto">
          <a:xfrm rot="16200000" flipH="1">
            <a:off x="4298951" y="3014662"/>
            <a:ext cx="182562" cy="47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  <a:stCxn id="26" idx="2"/>
          </p:cNvCxnSpPr>
          <p:nvPr/>
        </p:nvCxnSpPr>
        <p:spPr bwMode="auto">
          <a:xfrm rot="16200000" flipH="1">
            <a:off x="5423694" y="3017044"/>
            <a:ext cx="182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  <a:stCxn id="33" idx="2"/>
          </p:cNvCxnSpPr>
          <p:nvPr/>
        </p:nvCxnSpPr>
        <p:spPr bwMode="auto">
          <a:xfrm rot="16200000" flipH="1">
            <a:off x="6550819" y="3017044"/>
            <a:ext cx="182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Multi-core systems</a:t>
            </a:r>
          </a:p>
        </p:txBody>
      </p:sp>
      <p:sp>
        <p:nvSpPr>
          <p:cNvPr id="58380" name="Content Placeholder 2"/>
          <p:cNvSpPr>
            <a:spLocks noGrp="1"/>
          </p:cNvSpPr>
          <p:nvPr>
            <p:ph idx="1"/>
          </p:nvPr>
        </p:nvSpPr>
        <p:spPr>
          <a:xfrm>
            <a:off x="457200" y="3876675"/>
            <a:ext cx="8229600" cy="2249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Extension of hybrid model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</a:rPr>
              <a:t>Communication details increasingly complex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Cache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Main memory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Quick Path / Hyper Transport socket connections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Node to node connection via network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2113" y="1938338"/>
            <a:ext cx="944562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463" y="207168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0525" y="1550988"/>
            <a:ext cx="946150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2588" y="3108325"/>
            <a:ext cx="5481637" cy="27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9238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9238" y="1550988"/>
            <a:ext cx="944562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6363" y="1938338"/>
            <a:ext cx="944562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14775" y="1550988"/>
            <a:ext cx="946150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1900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41900" y="1550988"/>
            <a:ext cx="944563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69025" y="1938338"/>
            <a:ext cx="946150" cy="987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69025" y="1550988"/>
            <a:ext cx="944563" cy="27146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cxnSp>
        <p:nvCxnSpPr>
          <p:cNvPr id="58393" name="Straight Connector 45"/>
          <p:cNvCxnSpPr>
            <a:cxnSpLocks noChangeShapeType="1"/>
            <a:stCxn id="5" idx="0"/>
            <a:endCxn id="5" idx="2"/>
          </p:cNvCxnSpPr>
          <p:nvPr/>
        </p:nvCxnSpPr>
        <p:spPr bwMode="auto">
          <a:xfrm rot="16200000" flipH="1">
            <a:off x="1796257" y="2205831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Straight Connector 47"/>
          <p:cNvCxnSpPr>
            <a:cxnSpLocks noChangeShapeType="1"/>
            <a:stCxn id="5" idx="1"/>
          </p:cNvCxnSpPr>
          <p:nvPr/>
        </p:nvCxnSpPr>
        <p:spPr bwMode="auto">
          <a:xfrm rot="10800000" flipH="1" flipV="1">
            <a:off x="1795463" y="2205038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50"/>
          <p:cNvSpPr/>
          <p:nvPr/>
        </p:nvSpPr>
        <p:spPr>
          <a:xfrm>
            <a:off x="2214563" y="2071688"/>
            <a:ext cx="268287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396" name="Straight Connector 51"/>
          <p:cNvCxnSpPr>
            <a:cxnSpLocks noChangeShapeType="1"/>
            <a:stCxn id="51" idx="0"/>
            <a:endCxn id="51" idx="2"/>
          </p:cNvCxnSpPr>
          <p:nvPr/>
        </p:nvCxnSpPr>
        <p:spPr bwMode="auto">
          <a:xfrm rot="16200000" flipH="1">
            <a:off x="2214563" y="2205038"/>
            <a:ext cx="268287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7" name="Straight Connector 52"/>
          <p:cNvCxnSpPr>
            <a:cxnSpLocks noChangeShapeType="1"/>
            <a:stCxn id="51" idx="1"/>
          </p:cNvCxnSpPr>
          <p:nvPr/>
        </p:nvCxnSpPr>
        <p:spPr bwMode="auto">
          <a:xfrm rot="10800000" flipH="1" flipV="1">
            <a:off x="2214563" y="2205038"/>
            <a:ext cx="268287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1793875" y="2492375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399" name="Straight Connector 54"/>
          <p:cNvCxnSpPr>
            <a:cxnSpLocks noChangeShapeType="1"/>
            <a:stCxn id="54" idx="0"/>
            <a:endCxn id="54" idx="2"/>
          </p:cNvCxnSpPr>
          <p:nvPr/>
        </p:nvCxnSpPr>
        <p:spPr bwMode="auto">
          <a:xfrm rot="16200000" flipH="1">
            <a:off x="1793875" y="262572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0" name="Straight Connector 55"/>
          <p:cNvCxnSpPr>
            <a:cxnSpLocks noChangeShapeType="1"/>
            <a:stCxn id="54" idx="1"/>
          </p:cNvCxnSpPr>
          <p:nvPr/>
        </p:nvCxnSpPr>
        <p:spPr bwMode="auto">
          <a:xfrm rot="10800000" flipH="1" flipV="1">
            <a:off x="1793875" y="262572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2214563" y="249078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02" name="Straight Connector 57"/>
          <p:cNvCxnSpPr>
            <a:cxnSpLocks noChangeShapeType="1"/>
            <a:stCxn id="57" idx="0"/>
            <a:endCxn id="57" idx="2"/>
          </p:cNvCxnSpPr>
          <p:nvPr/>
        </p:nvCxnSpPr>
        <p:spPr bwMode="auto">
          <a:xfrm rot="16200000" flipH="1">
            <a:off x="2215357" y="2624931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3" name="Straight Connector 58"/>
          <p:cNvCxnSpPr>
            <a:cxnSpLocks noChangeShapeType="1"/>
            <a:stCxn id="57" idx="1"/>
          </p:cNvCxnSpPr>
          <p:nvPr/>
        </p:nvCxnSpPr>
        <p:spPr bwMode="auto">
          <a:xfrm rot="10800000" flipH="1" flipV="1">
            <a:off x="2214563" y="2624138"/>
            <a:ext cx="268287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72"/>
          <p:cNvSpPr/>
          <p:nvPr/>
        </p:nvSpPr>
        <p:spPr>
          <a:xfrm>
            <a:off x="2928938" y="20796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05" name="Straight Connector 73"/>
          <p:cNvCxnSpPr>
            <a:cxnSpLocks noChangeShapeType="1"/>
            <a:stCxn id="73" idx="0"/>
            <a:endCxn id="73" idx="2"/>
          </p:cNvCxnSpPr>
          <p:nvPr/>
        </p:nvCxnSpPr>
        <p:spPr bwMode="auto">
          <a:xfrm rot="16200000" flipH="1">
            <a:off x="2929732" y="2213769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6" name="Straight Connector 74"/>
          <p:cNvCxnSpPr>
            <a:cxnSpLocks noChangeShapeType="1"/>
            <a:stCxn id="73" idx="1"/>
          </p:cNvCxnSpPr>
          <p:nvPr/>
        </p:nvCxnSpPr>
        <p:spPr bwMode="auto">
          <a:xfrm rot="10800000" flipH="1" flipV="1">
            <a:off x="2928938" y="22129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>
          <a:xfrm>
            <a:off x="3348038" y="2079625"/>
            <a:ext cx="268287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08" name="Straight Connector 76"/>
          <p:cNvCxnSpPr>
            <a:cxnSpLocks noChangeShapeType="1"/>
            <a:stCxn id="76" idx="0"/>
            <a:endCxn id="76" idx="2"/>
          </p:cNvCxnSpPr>
          <p:nvPr/>
        </p:nvCxnSpPr>
        <p:spPr bwMode="auto">
          <a:xfrm rot="16200000" flipH="1">
            <a:off x="3348038" y="2212975"/>
            <a:ext cx="26828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9" name="Straight Connector 77"/>
          <p:cNvCxnSpPr>
            <a:cxnSpLocks noChangeShapeType="1"/>
            <a:stCxn id="76" idx="1"/>
          </p:cNvCxnSpPr>
          <p:nvPr/>
        </p:nvCxnSpPr>
        <p:spPr bwMode="auto">
          <a:xfrm rot="10800000" flipH="1" flipV="1">
            <a:off x="3348038" y="2212975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ectangle 78"/>
          <p:cNvSpPr/>
          <p:nvPr/>
        </p:nvSpPr>
        <p:spPr>
          <a:xfrm>
            <a:off x="2927350" y="2500313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11" name="Straight Connector 79"/>
          <p:cNvCxnSpPr>
            <a:cxnSpLocks noChangeShapeType="1"/>
            <a:stCxn id="79" idx="0"/>
            <a:endCxn id="79" idx="2"/>
          </p:cNvCxnSpPr>
          <p:nvPr/>
        </p:nvCxnSpPr>
        <p:spPr bwMode="auto">
          <a:xfrm rot="16200000" flipH="1">
            <a:off x="2927350" y="2633663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2" name="Straight Connector 80"/>
          <p:cNvCxnSpPr>
            <a:cxnSpLocks noChangeShapeType="1"/>
            <a:stCxn id="79" idx="1"/>
          </p:cNvCxnSpPr>
          <p:nvPr/>
        </p:nvCxnSpPr>
        <p:spPr bwMode="auto">
          <a:xfrm rot="10800000" flipH="1" flipV="1">
            <a:off x="2927350" y="2633663"/>
            <a:ext cx="26828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ectangle 81"/>
          <p:cNvSpPr/>
          <p:nvPr/>
        </p:nvSpPr>
        <p:spPr>
          <a:xfrm>
            <a:off x="3348038" y="2498725"/>
            <a:ext cx="268287" cy="268288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14" name="Straight Connector 82"/>
          <p:cNvCxnSpPr>
            <a:cxnSpLocks noChangeShapeType="1"/>
            <a:stCxn id="82" idx="0"/>
            <a:endCxn id="82" idx="2"/>
          </p:cNvCxnSpPr>
          <p:nvPr/>
        </p:nvCxnSpPr>
        <p:spPr bwMode="auto">
          <a:xfrm rot="16200000" flipH="1">
            <a:off x="3348832" y="2632869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5" name="Straight Connector 83"/>
          <p:cNvCxnSpPr>
            <a:cxnSpLocks noChangeShapeType="1"/>
            <a:stCxn id="82" idx="1"/>
          </p:cNvCxnSpPr>
          <p:nvPr/>
        </p:nvCxnSpPr>
        <p:spPr bwMode="auto">
          <a:xfrm rot="10800000" flipH="1" flipV="1">
            <a:off x="3348038" y="2632075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Rectangle 84"/>
          <p:cNvSpPr/>
          <p:nvPr/>
        </p:nvSpPr>
        <p:spPr>
          <a:xfrm>
            <a:off x="4054475" y="2079625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17" name="Straight Connector 85"/>
          <p:cNvCxnSpPr>
            <a:cxnSpLocks noChangeShapeType="1"/>
            <a:stCxn id="85" idx="0"/>
            <a:endCxn id="85" idx="2"/>
          </p:cNvCxnSpPr>
          <p:nvPr/>
        </p:nvCxnSpPr>
        <p:spPr bwMode="auto">
          <a:xfrm rot="16200000" flipH="1">
            <a:off x="4054475" y="22129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8" name="Straight Connector 86"/>
          <p:cNvCxnSpPr>
            <a:cxnSpLocks noChangeShapeType="1"/>
            <a:stCxn id="85" idx="1"/>
          </p:cNvCxnSpPr>
          <p:nvPr/>
        </p:nvCxnSpPr>
        <p:spPr bwMode="auto">
          <a:xfrm rot="10800000" flipH="1" flipV="1">
            <a:off x="4054475" y="22129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4475163" y="20780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20" name="Straight Connector 88"/>
          <p:cNvCxnSpPr>
            <a:cxnSpLocks noChangeShapeType="1"/>
            <a:stCxn id="88" idx="0"/>
            <a:endCxn id="88" idx="2"/>
          </p:cNvCxnSpPr>
          <p:nvPr/>
        </p:nvCxnSpPr>
        <p:spPr bwMode="auto">
          <a:xfrm rot="16200000" flipH="1">
            <a:off x="4474369" y="2212181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1" name="Straight Connector 89"/>
          <p:cNvCxnSpPr>
            <a:cxnSpLocks noChangeShapeType="1"/>
            <a:stCxn id="88" idx="1"/>
          </p:cNvCxnSpPr>
          <p:nvPr/>
        </p:nvCxnSpPr>
        <p:spPr bwMode="auto">
          <a:xfrm rot="10800000" flipH="1" flipV="1">
            <a:off x="4475163" y="22129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ectangle 90"/>
          <p:cNvSpPr/>
          <p:nvPr/>
        </p:nvSpPr>
        <p:spPr>
          <a:xfrm>
            <a:off x="4054475" y="2498725"/>
            <a:ext cx="266700" cy="268288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23" name="Straight Connector 91"/>
          <p:cNvCxnSpPr>
            <a:cxnSpLocks noChangeShapeType="1"/>
            <a:stCxn id="91" idx="0"/>
            <a:endCxn id="91" idx="2"/>
          </p:cNvCxnSpPr>
          <p:nvPr/>
        </p:nvCxnSpPr>
        <p:spPr bwMode="auto">
          <a:xfrm rot="16200000" flipH="1">
            <a:off x="4055269" y="2632869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4" name="Straight Connector 92"/>
          <p:cNvCxnSpPr>
            <a:cxnSpLocks noChangeShapeType="1"/>
            <a:stCxn id="91" idx="1"/>
          </p:cNvCxnSpPr>
          <p:nvPr/>
        </p:nvCxnSpPr>
        <p:spPr bwMode="auto">
          <a:xfrm rot="10800000" flipH="1" flipV="1">
            <a:off x="4054475" y="2633663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Rectangle 93"/>
          <p:cNvSpPr/>
          <p:nvPr/>
        </p:nvSpPr>
        <p:spPr>
          <a:xfrm>
            <a:off x="4475163" y="2498725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26" name="Straight Connector 94"/>
          <p:cNvCxnSpPr>
            <a:cxnSpLocks noChangeShapeType="1"/>
            <a:stCxn id="94" idx="0"/>
            <a:endCxn id="94" idx="2"/>
          </p:cNvCxnSpPr>
          <p:nvPr/>
        </p:nvCxnSpPr>
        <p:spPr bwMode="auto">
          <a:xfrm rot="16200000" flipH="1">
            <a:off x="4473575" y="26320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7" name="Straight Connector 95"/>
          <p:cNvCxnSpPr>
            <a:cxnSpLocks noChangeShapeType="1"/>
            <a:stCxn id="94" idx="1"/>
          </p:cNvCxnSpPr>
          <p:nvPr/>
        </p:nvCxnSpPr>
        <p:spPr bwMode="auto">
          <a:xfrm rot="10800000" flipH="1" flipV="1">
            <a:off x="4475163" y="26320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172075" y="2079625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29" name="Straight Connector 97"/>
          <p:cNvCxnSpPr>
            <a:cxnSpLocks noChangeShapeType="1"/>
            <a:stCxn id="97" idx="0"/>
            <a:endCxn id="97" idx="2"/>
          </p:cNvCxnSpPr>
          <p:nvPr/>
        </p:nvCxnSpPr>
        <p:spPr bwMode="auto">
          <a:xfrm rot="16200000" flipH="1">
            <a:off x="5172075" y="22129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0" name="Straight Connector 98"/>
          <p:cNvCxnSpPr>
            <a:cxnSpLocks noChangeShapeType="1"/>
            <a:stCxn id="97" idx="1"/>
          </p:cNvCxnSpPr>
          <p:nvPr/>
        </p:nvCxnSpPr>
        <p:spPr bwMode="auto">
          <a:xfrm rot="10800000" flipH="1" flipV="1">
            <a:off x="5172075" y="22129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Rectangle 99"/>
          <p:cNvSpPr/>
          <p:nvPr/>
        </p:nvSpPr>
        <p:spPr>
          <a:xfrm>
            <a:off x="5591175" y="2078038"/>
            <a:ext cx="268288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32" name="Straight Connector 100"/>
          <p:cNvCxnSpPr>
            <a:cxnSpLocks noChangeShapeType="1"/>
            <a:stCxn id="100" idx="0"/>
            <a:endCxn id="100" idx="2"/>
          </p:cNvCxnSpPr>
          <p:nvPr/>
        </p:nvCxnSpPr>
        <p:spPr bwMode="auto">
          <a:xfrm rot="16200000" flipH="1">
            <a:off x="5591969" y="2212181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3" name="Straight Connector 101"/>
          <p:cNvCxnSpPr>
            <a:cxnSpLocks noChangeShapeType="1"/>
            <a:stCxn id="100" idx="1"/>
          </p:cNvCxnSpPr>
          <p:nvPr/>
        </p:nvCxnSpPr>
        <p:spPr bwMode="auto">
          <a:xfrm rot="10800000" flipH="1" flipV="1">
            <a:off x="5591175" y="2211388"/>
            <a:ext cx="26828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102"/>
          <p:cNvSpPr/>
          <p:nvPr/>
        </p:nvSpPr>
        <p:spPr>
          <a:xfrm>
            <a:off x="5170488" y="2498725"/>
            <a:ext cx="268287" cy="268288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35" name="Straight Connector 103"/>
          <p:cNvCxnSpPr>
            <a:cxnSpLocks noChangeShapeType="1"/>
            <a:stCxn id="103" idx="0"/>
            <a:endCxn id="103" idx="2"/>
          </p:cNvCxnSpPr>
          <p:nvPr/>
        </p:nvCxnSpPr>
        <p:spPr bwMode="auto">
          <a:xfrm rot="16200000" flipH="1">
            <a:off x="5171282" y="2632869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6" name="Straight Connector 104"/>
          <p:cNvCxnSpPr>
            <a:cxnSpLocks noChangeShapeType="1"/>
            <a:stCxn id="103" idx="1"/>
          </p:cNvCxnSpPr>
          <p:nvPr/>
        </p:nvCxnSpPr>
        <p:spPr bwMode="auto">
          <a:xfrm rot="10800000" flipH="1" flipV="1">
            <a:off x="5170488" y="2632075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105"/>
          <p:cNvSpPr/>
          <p:nvPr/>
        </p:nvSpPr>
        <p:spPr>
          <a:xfrm>
            <a:off x="5591175" y="2498725"/>
            <a:ext cx="268288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38" name="Straight Connector 106"/>
          <p:cNvCxnSpPr>
            <a:cxnSpLocks noChangeShapeType="1"/>
            <a:stCxn id="106" idx="0"/>
            <a:endCxn id="106" idx="2"/>
          </p:cNvCxnSpPr>
          <p:nvPr/>
        </p:nvCxnSpPr>
        <p:spPr bwMode="auto">
          <a:xfrm rot="16200000" flipH="1">
            <a:off x="5591175" y="26320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9" name="Straight Connector 107"/>
          <p:cNvCxnSpPr>
            <a:cxnSpLocks noChangeShapeType="1"/>
            <a:stCxn id="106" idx="1"/>
          </p:cNvCxnSpPr>
          <p:nvPr/>
        </p:nvCxnSpPr>
        <p:spPr bwMode="auto">
          <a:xfrm rot="10800000" flipH="1" flipV="1">
            <a:off x="5591175" y="2632075"/>
            <a:ext cx="2682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Rectangle 108"/>
          <p:cNvSpPr/>
          <p:nvPr/>
        </p:nvSpPr>
        <p:spPr>
          <a:xfrm>
            <a:off x="6288088" y="2078038"/>
            <a:ext cx="268287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41" name="Straight Connector 109"/>
          <p:cNvCxnSpPr>
            <a:cxnSpLocks noChangeShapeType="1"/>
            <a:stCxn id="109" idx="0"/>
            <a:endCxn id="109" idx="2"/>
          </p:cNvCxnSpPr>
          <p:nvPr/>
        </p:nvCxnSpPr>
        <p:spPr bwMode="auto">
          <a:xfrm rot="16200000" flipH="1">
            <a:off x="6288882" y="2212181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42" name="Straight Connector 110"/>
          <p:cNvCxnSpPr>
            <a:cxnSpLocks noChangeShapeType="1"/>
            <a:stCxn id="109" idx="1"/>
          </p:cNvCxnSpPr>
          <p:nvPr/>
        </p:nvCxnSpPr>
        <p:spPr bwMode="auto">
          <a:xfrm rot="10800000" flipH="1" flipV="1">
            <a:off x="6288088" y="2212975"/>
            <a:ext cx="268287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6708775" y="2078038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44" name="Straight Connector 112"/>
          <p:cNvCxnSpPr>
            <a:cxnSpLocks noChangeShapeType="1"/>
            <a:stCxn id="112" idx="0"/>
            <a:endCxn id="112" idx="2"/>
          </p:cNvCxnSpPr>
          <p:nvPr/>
        </p:nvCxnSpPr>
        <p:spPr bwMode="auto">
          <a:xfrm rot="16200000" flipH="1">
            <a:off x="6707188" y="2211388"/>
            <a:ext cx="268287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45" name="Straight Connector 113"/>
          <p:cNvCxnSpPr>
            <a:cxnSpLocks noChangeShapeType="1"/>
            <a:stCxn id="112" idx="1"/>
          </p:cNvCxnSpPr>
          <p:nvPr/>
        </p:nvCxnSpPr>
        <p:spPr bwMode="auto">
          <a:xfrm rot="10800000" flipH="1" flipV="1">
            <a:off x="6708775" y="2211388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114"/>
          <p:cNvSpPr/>
          <p:nvPr/>
        </p:nvSpPr>
        <p:spPr>
          <a:xfrm>
            <a:off x="6288088" y="2498725"/>
            <a:ext cx="266700" cy="2667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47" name="Straight Connector 115"/>
          <p:cNvCxnSpPr>
            <a:cxnSpLocks noChangeShapeType="1"/>
            <a:stCxn id="115" idx="0"/>
            <a:endCxn id="115" idx="2"/>
          </p:cNvCxnSpPr>
          <p:nvPr/>
        </p:nvCxnSpPr>
        <p:spPr bwMode="auto">
          <a:xfrm rot="16200000" flipH="1">
            <a:off x="6288088" y="2632075"/>
            <a:ext cx="26828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48" name="Straight Connector 116"/>
          <p:cNvCxnSpPr>
            <a:cxnSpLocks noChangeShapeType="1"/>
            <a:stCxn id="115" idx="1"/>
          </p:cNvCxnSpPr>
          <p:nvPr/>
        </p:nvCxnSpPr>
        <p:spPr bwMode="auto">
          <a:xfrm rot="10800000" flipH="1" flipV="1">
            <a:off x="6288088" y="26320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Rectangle 117"/>
          <p:cNvSpPr/>
          <p:nvPr/>
        </p:nvSpPr>
        <p:spPr>
          <a:xfrm>
            <a:off x="6708775" y="2497138"/>
            <a:ext cx="266700" cy="268287"/>
          </a:xfrm>
          <a:prstGeom prst="rect">
            <a:avLst/>
          </a:prstGeom>
          <a:solidFill>
            <a:srgbClr val="800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450" name="Straight Connector 118"/>
          <p:cNvCxnSpPr>
            <a:cxnSpLocks noChangeShapeType="1"/>
            <a:stCxn id="118" idx="0"/>
            <a:endCxn id="118" idx="2"/>
          </p:cNvCxnSpPr>
          <p:nvPr/>
        </p:nvCxnSpPr>
        <p:spPr bwMode="auto">
          <a:xfrm rot="16200000" flipH="1">
            <a:off x="6707982" y="2631281"/>
            <a:ext cx="266700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51" name="Straight Connector 119"/>
          <p:cNvCxnSpPr>
            <a:cxnSpLocks noChangeShapeType="1"/>
            <a:stCxn id="118" idx="1"/>
          </p:cNvCxnSpPr>
          <p:nvPr/>
        </p:nvCxnSpPr>
        <p:spPr bwMode="auto">
          <a:xfrm rot="10800000" flipH="1" flipV="1">
            <a:off x="6708775" y="2632075"/>
            <a:ext cx="26670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Co-processor Systems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57200" y="3970338"/>
            <a:ext cx="8229600" cy="215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Calculations made in both CPUs and co-processors (GPU, MIC)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 charset="0"/>
              </a:rPr>
              <a:t>Programmability is tricky: two different processor types</a:t>
            </a: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Requires specific libraries and compilers (GPU: CUDA, </a:t>
            </a:r>
            <a:r>
              <a:rPr lang="en-US" sz="1800" dirty="0" err="1">
                <a:latin typeface="Calibri" charset="0"/>
              </a:rPr>
              <a:t>OpenCL</a:t>
            </a:r>
            <a:r>
              <a:rPr lang="en-US" sz="1800" dirty="0">
                <a:latin typeface="Calibri" charset="0"/>
              </a:rPr>
              <a:t>, MIC: </a:t>
            </a:r>
            <a:r>
              <a:rPr lang="en-US" sz="1800" dirty="0" err="1">
                <a:latin typeface="Calibri" charset="0"/>
              </a:rPr>
              <a:t>OpenMP</a:t>
            </a:r>
            <a:r>
              <a:rPr lang="en-US" sz="1800" dirty="0">
                <a:latin typeface="Calibri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5700" y="3108325"/>
            <a:ext cx="7027863" cy="273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  <p:grpSp>
        <p:nvGrpSpPr>
          <p:cNvPr id="60420" name="Group 176"/>
          <p:cNvGrpSpPr>
            <a:grpSpLocks/>
          </p:cNvGrpSpPr>
          <p:nvPr/>
        </p:nvGrpSpPr>
        <p:grpSpPr bwMode="auto">
          <a:xfrm>
            <a:off x="1154113" y="1550988"/>
            <a:ext cx="1508125" cy="1558925"/>
            <a:chOff x="948446" y="1549723"/>
            <a:chExt cx="1506887" cy="1558747"/>
          </a:xfrm>
        </p:grpSpPr>
        <p:sp>
          <p:nvSpPr>
            <p:cNvPr id="94" name="Rectangle 93"/>
            <p:cNvSpPr/>
            <p:nvPr/>
          </p:nvSpPr>
          <p:spPr>
            <a:xfrm>
              <a:off x="2057197" y="1938616"/>
              <a:ext cx="398136" cy="9904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48446" y="1938616"/>
              <a:ext cx="972338" cy="987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3272" y="2071950"/>
              <a:ext cx="266481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90" name="Straight Connector 25"/>
            <p:cNvCxnSpPr>
              <a:cxnSpLocks noChangeShapeType="1"/>
              <a:stCxn id="5" idx="0"/>
              <a:endCxn id="5" idx="2"/>
            </p:cNvCxnSpPr>
            <p:nvPr/>
          </p:nvCxnSpPr>
          <p:spPr bwMode="auto">
            <a:xfrm rot="16200000" flipH="1">
              <a:off x="1082920" y="2205643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1" name="Straight Connector 26"/>
            <p:cNvCxnSpPr>
              <a:cxnSpLocks noChangeShapeType="1"/>
              <a:stCxn id="5" idx="1"/>
            </p:cNvCxnSpPr>
            <p:nvPr/>
          </p:nvCxnSpPr>
          <p:spPr bwMode="auto">
            <a:xfrm rot="10800000" flipH="1" flipV="1">
              <a:off x="1082919" y="2205643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>
            <a:xfrm>
              <a:off x="1502028" y="2071950"/>
              <a:ext cx="268068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93" name="Straight Connector 28"/>
            <p:cNvCxnSpPr>
              <a:cxnSpLocks noChangeShapeType="1"/>
              <a:stCxn id="28" idx="0"/>
              <a:endCxn id="28" idx="2"/>
            </p:cNvCxnSpPr>
            <p:nvPr/>
          </p:nvCxnSpPr>
          <p:spPr bwMode="auto">
            <a:xfrm rot="16200000" flipH="1">
              <a:off x="1502683" y="220484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4" name="Straight Connector 29"/>
            <p:cNvCxnSpPr>
              <a:cxnSpLocks noChangeShapeType="1"/>
              <a:stCxn id="28" idx="1"/>
            </p:cNvCxnSpPr>
            <p:nvPr/>
          </p:nvCxnSpPr>
          <p:spPr bwMode="auto">
            <a:xfrm rot="10800000" flipH="1" flipV="1">
              <a:off x="1502682" y="220484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30"/>
            <p:cNvSpPr/>
            <p:nvPr/>
          </p:nvSpPr>
          <p:spPr>
            <a:xfrm>
              <a:off x="1081687" y="2491003"/>
              <a:ext cx="268067" cy="26825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96" name="Straight Connector 31"/>
            <p:cNvCxnSpPr>
              <a:cxnSpLocks noChangeShapeType="1"/>
              <a:stCxn id="31" idx="0"/>
              <a:endCxn id="31" idx="2"/>
            </p:cNvCxnSpPr>
            <p:nvPr/>
          </p:nvCxnSpPr>
          <p:spPr bwMode="auto">
            <a:xfrm rot="16200000" flipH="1">
              <a:off x="1082126" y="2625404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7" name="Straight Connector 32"/>
            <p:cNvCxnSpPr>
              <a:cxnSpLocks noChangeShapeType="1"/>
              <a:stCxn id="31" idx="1"/>
            </p:cNvCxnSpPr>
            <p:nvPr/>
          </p:nvCxnSpPr>
          <p:spPr bwMode="auto">
            <a:xfrm rot="10800000" flipH="1" flipV="1">
              <a:off x="1082125" y="2625404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Rectangle 33"/>
            <p:cNvSpPr/>
            <p:nvPr/>
          </p:nvSpPr>
          <p:spPr>
            <a:xfrm>
              <a:off x="1502028" y="2491003"/>
              <a:ext cx="268068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99" name="Straight Connector 34"/>
            <p:cNvCxnSpPr>
              <a:cxnSpLocks noChangeShapeType="1"/>
              <a:stCxn id="34" idx="0"/>
              <a:endCxn id="34" idx="2"/>
            </p:cNvCxnSpPr>
            <p:nvPr/>
          </p:nvCxnSpPr>
          <p:spPr bwMode="auto">
            <a:xfrm rot="16200000" flipH="1">
              <a:off x="1502681" y="262460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0" name="Straight Connector 35"/>
            <p:cNvCxnSpPr>
              <a:cxnSpLocks noChangeShapeType="1"/>
              <a:stCxn id="34" idx="1"/>
            </p:cNvCxnSpPr>
            <p:nvPr/>
          </p:nvCxnSpPr>
          <p:spPr bwMode="auto">
            <a:xfrm rot="10800000" flipH="1" flipV="1">
              <a:off x="1502680" y="262460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Rectangle 92"/>
            <p:cNvSpPr/>
            <p:nvPr/>
          </p:nvSpPr>
          <p:spPr>
            <a:xfrm>
              <a:off x="2130825" y="2249565"/>
              <a:ext cx="262467" cy="5606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GPU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50032" y="1549723"/>
              <a:ext cx="972339" cy="27301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Memory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 flipV="1">
              <a:off x="2130162" y="2011632"/>
              <a:ext cx="261723" cy="13650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92" name="Straight Connector 91"/>
            <p:cNvCxnSpPr>
              <a:cxnSpLocks noChangeShapeType="1"/>
              <a:stCxn id="90" idx="0"/>
              <a:endCxn id="93" idx="0"/>
            </p:cNvCxnSpPr>
            <p:nvPr/>
          </p:nvCxnSpPr>
          <p:spPr bwMode="auto">
            <a:xfrm rot="16200000" flipH="1">
              <a:off x="2211023" y="2198936"/>
              <a:ext cx="10158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Straight Connector 95"/>
            <p:cNvCxnSpPr>
              <a:stCxn id="4" idx="3"/>
              <a:endCxn id="94" idx="1"/>
            </p:cNvCxnSpPr>
            <p:nvPr/>
          </p:nvCxnSpPr>
          <p:spPr>
            <a:xfrm>
              <a:off x="1920784" y="2432272"/>
              <a:ext cx="136413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4" idx="2"/>
              <a:endCxn id="4" idx="0"/>
            </p:cNvCxnSpPr>
            <p:nvPr/>
          </p:nvCxnSpPr>
          <p:spPr>
            <a:xfrm rot="5400000">
              <a:off x="1377471" y="1880679"/>
              <a:ext cx="1158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4" idx="2"/>
            </p:cNvCxnSpPr>
            <p:nvPr/>
          </p:nvCxnSpPr>
          <p:spPr>
            <a:xfrm rot="5400000">
              <a:off x="1344138" y="3017200"/>
              <a:ext cx="180954" cy="15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21" name="Group 177"/>
          <p:cNvGrpSpPr>
            <a:grpSpLocks/>
          </p:cNvGrpSpPr>
          <p:nvPr/>
        </p:nvGrpSpPr>
        <p:grpSpPr bwMode="auto">
          <a:xfrm>
            <a:off x="3017838" y="1549400"/>
            <a:ext cx="1508125" cy="1558925"/>
            <a:chOff x="948446" y="1549723"/>
            <a:chExt cx="1506887" cy="1558747"/>
          </a:xfrm>
        </p:grpSpPr>
        <p:sp>
          <p:nvSpPr>
            <p:cNvPr id="179" name="Rectangle 178"/>
            <p:cNvSpPr/>
            <p:nvPr/>
          </p:nvSpPr>
          <p:spPr>
            <a:xfrm>
              <a:off x="2057197" y="1938617"/>
              <a:ext cx="398136" cy="9904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948446" y="1938617"/>
              <a:ext cx="972338" cy="987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83272" y="2071951"/>
              <a:ext cx="266481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69" name="Straight Connector 181"/>
            <p:cNvCxnSpPr>
              <a:cxnSpLocks noChangeShapeType="1"/>
              <a:stCxn id="181" idx="0"/>
              <a:endCxn id="181" idx="2"/>
            </p:cNvCxnSpPr>
            <p:nvPr/>
          </p:nvCxnSpPr>
          <p:spPr bwMode="auto">
            <a:xfrm rot="16200000" flipH="1">
              <a:off x="1082920" y="2205643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0" name="Straight Connector 182"/>
            <p:cNvCxnSpPr>
              <a:cxnSpLocks noChangeShapeType="1"/>
              <a:stCxn id="181" idx="1"/>
            </p:cNvCxnSpPr>
            <p:nvPr/>
          </p:nvCxnSpPr>
          <p:spPr bwMode="auto">
            <a:xfrm rot="10800000" flipH="1" flipV="1">
              <a:off x="1082919" y="2205643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Rectangle 183"/>
            <p:cNvSpPr/>
            <p:nvPr/>
          </p:nvSpPr>
          <p:spPr>
            <a:xfrm>
              <a:off x="1502028" y="2071951"/>
              <a:ext cx="268068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72" name="Straight Connector 184"/>
            <p:cNvCxnSpPr>
              <a:cxnSpLocks noChangeShapeType="1"/>
              <a:stCxn id="184" idx="0"/>
              <a:endCxn id="184" idx="2"/>
            </p:cNvCxnSpPr>
            <p:nvPr/>
          </p:nvCxnSpPr>
          <p:spPr bwMode="auto">
            <a:xfrm rot="16200000" flipH="1">
              <a:off x="1502683" y="220484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3" name="Straight Connector 185"/>
            <p:cNvCxnSpPr>
              <a:cxnSpLocks noChangeShapeType="1"/>
              <a:stCxn id="184" idx="1"/>
            </p:cNvCxnSpPr>
            <p:nvPr/>
          </p:nvCxnSpPr>
          <p:spPr bwMode="auto">
            <a:xfrm rot="10800000" flipH="1" flipV="1">
              <a:off x="1502682" y="220484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Rectangle 186"/>
            <p:cNvSpPr/>
            <p:nvPr/>
          </p:nvSpPr>
          <p:spPr>
            <a:xfrm>
              <a:off x="1081687" y="2491004"/>
              <a:ext cx="268067" cy="268256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75" name="Straight Connector 187"/>
            <p:cNvCxnSpPr>
              <a:cxnSpLocks noChangeShapeType="1"/>
              <a:stCxn id="187" idx="0"/>
              <a:endCxn id="187" idx="2"/>
            </p:cNvCxnSpPr>
            <p:nvPr/>
          </p:nvCxnSpPr>
          <p:spPr bwMode="auto">
            <a:xfrm rot="16200000" flipH="1">
              <a:off x="1082126" y="2625404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6" name="Straight Connector 188"/>
            <p:cNvCxnSpPr>
              <a:cxnSpLocks noChangeShapeType="1"/>
              <a:stCxn id="187" idx="1"/>
            </p:cNvCxnSpPr>
            <p:nvPr/>
          </p:nvCxnSpPr>
          <p:spPr bwMode="auto">
            <a:xfrm rot="10800000" flipH="1" flipV="1">
              <a:off x="1082125" y="2625404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Rectangle 189"/>
            <p:cNvSpPr/>
            <p:nvPr/>
          </p:nvSpPr>
          <p:spPr>
            <a:xfrm>
              <a:off x="1502028" y="2491004"/>
              <a:ext cx="268068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78" name="Straight Connector 190"/>
            <p:cNvCxnSpPr>
              <a:cxnSpLocks noChangeShapeType="1"/>
              <a:stCxn id="190" idx="0"/>
              <a:endCxn id="190" idx="2"/>
            </p:cNvCxnSpPr>
            <p:nvPr/>
          </p:nvCxnSpPr>
          <p:spPr bwMode="auto">
            <a:xfrm rot="16200000" flipH="1">
              <a:off x="1502681" y="262460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9" name="Straight Connector 191"/>
            <p:cNvCxnSpPr>
              <a:cxnSpLocks noChangeShapeType="1"/>
              <a:stCxn id="190" idx="1"/>
            </p:cNvCxnSpPr>
            <p:nvPr/>
          </p:nvCxnSpPr>
          <p:spPr bwMode="auto">
            <a:xfrm rot="10800000" flipH="1" flipV="1">
              <a:off x="1502680" y="262460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3" name="Rectangle 192"/>
            <p:cNvSpPr/>
            <p:nvPr/>
          </p:nvSpPr>
          <p:spPr>
            <a:xfrm>
              <a:off x="2130825" y="2249565"/>
              <a:ext cx="262467" cy="5606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GPU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50032" y="1549723"/>
              <a:ext cx="972339" cy="27301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Memory</a:t>
              </a:r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 flipV="1">
              <a:off x="2130162" y="2011633"/>
              <a:ext cx="261723" cy="13650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196" name="Straight Connector 195"/>
            <p:cNvCxnSpPr>
              <a:cxnSpLocks noChangeShapeType="1"/>
              <a:stCxn id="195" idx="0"/>
              <a:endCxn id="193" idx="0"/>
            </p:cNvCxnSpPr>
            <p:nvPr/>
          </p:nvCxnSpPr>
          <p:spPr bwMode="auto">
            <a:xfrm rot="16200000" flipH="1">
              <a:off x="2211023" y="2198937"/>
              <a:ext cx="10158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Straight Connector 196"/>
            <p:cNvCxnSpPr>
              <a:stCxn id="180" idx="3"/>
              <a:endCxn id="179" idx="1"/>
            </p:cNvCxnSpPr>
            <p:nvPr/>
          </p:nvCxnSpPr>
          <p:spPr>
            <a:xfrm>
              <a:off x="1920784" y="2432272"/>
              <a:ext cx="13641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4" idx="2"/>
              <a:endCxn id="180" idx="0"/>
            </p:cNvCxnSpPr>
            <p:nvPr/>
          </p:nvCxnSpPr>
          <p:spPr>
            <a:xfrm rot="5400000">
              <a:off x="1377471" y="1880679"/>
              <a:ext cx="1158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80" idx="2"/>
            </p:cNvCxnSpPr>
            <p:nvPr/>
          </p:nvCxnSpPr>
          <p:spPr>
            <a:xfrm rot="5400000">
              <a:off x="1344138" y="3017200"/>
              <a:ext cx="180954" cy="15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22" name="Group 199"/>
          <p:cNvGrpSpPr>
            <a:grpSpLocks/>
          </p:cNvGrpSpPr>
          <p:nvPr/>
        </p:nvGrpSpPr>
        <p:grpSpPr bwMode="auto">
          <a:xfrm>
            <a:off x="4875213" y="1549400"/>
            <a:ext cx="1506537" cy="1558925"/>
            <a:chOff x="948446" y="1549723"/>
            <a:chExt cx="1506887" cy="1558747"/>
          </a:xfrm>
        </p:grpSpPr>
        <p:sp>
          <p:nvSpPr>
            <p:cNvPr id="201" name="Rectangle 200"/>
            <p:cNvSpPr/>
            <p:nvPr/>
          </p:nvSpPr>
          <p:spPr>
            <a:xfrm>
              <a:off x="2056778" y="1938617"/>
              <a:ext cx="398555" cy="9904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48446" y="1938617"/>
              <a:ext cx="973363" cy="987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83414" y="2071951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48" name="Straight Connector 203"/>
            <p:cNvCxnSpPr>
              <a:cxnSpLocks noChangeShapeType="1"/>
              <a:stCxn id="203" idx="0"/>
              <a:endCxn id="203" idx="2"/>
            </p:cNvCxnSpPr>
            <p:nvPr/>
          </p:nvCxnSpPr>
          <p:spPr bwMode="auto">
            <a:xfrm rot="16200000" flipH="1">
              <a:off x="1082920" y="2205643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9" name="Straight Connector 204"/>
            <p:cNvCxnSpPr>
              <a:cxnSpLocks noChangeShapeType="1"/>
              <a:stCxn id="203" idx="1"/>
            </p:cNvCxnSpPr>
            <p:nvPr/>
          </p:nvCxnSpPr>
          <p:spPr bwMode="auto">
            <a:xfrm rot="10800000" flipH="1" flipV="1">
              <a:off x="1082919" y="2205643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Rectangle 205"/>
            <p:cNvSpPr/>
            <p:nvPr/>
          </p:nvSpPr>
          <p:spPr>
            <a:xfrm>
              <a:off x="1502612" y="2071951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51" name="Straight Connector 206"/>
            <p:cNvCxnSpPr>
              <a:cxnSpLocks noChangeShapeType="1"/>
              <a:stCxn id="206" idx="0"/>
              <a:endCxn id="206" idx="2"/>
            </p:cNvCxnSpPr>
            <p:nvPr/>
          </p:nvCxnSpPr>
          <p:spPr bwMode="auto">
            <a:xfrm rot="16200000" flipH="1">
              <a:off x="1502683" y="220484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2" name="Straight Connector 207"/>
            <p:cNvCxnSpPr>
              <a:cxnSpLocks noChangeShapeType="1"/>
              <a:stCxn id="206" idx="1"/>
            </p:cNvCxnSpPr>
            <p:nvPr/>
          </p:nvCxnSpPr>
          <p:spPr bwMode="auto">
            <a:xfrm rot="10800000" flipH="1" flipV="1">
              <a:off x="1502682" y="220484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" name="Rectangle 208"/>
            <p:cNvSpPr/>
            <p:nvPr/>
          </p:nvSpPr>
          <p:spPr>
            <a:xfrm>
              <a:off x="1081827" y="2491004"/>
              <a:ext cx="268349" cy="268256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54" name="Straight Connector 209"/>
            <p:cNvCxnSpPr>
              <a:cxnSpLocks noChangeShapeType="1"/>
              <a:stCxn id="209" idx="0"/>
              <a:endCxn id="209" idx="2"/>
            </p:cNvCxnSpPr>
            <p:nvPr/>
          </p:nvCxnSpPr>
          <p:spPr bwMode="auto">
            <a:xfrm rot="16200000" flipH="1">
              <a:off x="1082126" y="2625404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5" name="Straight Connector 210"/>
            <p:cNvCxnSpPr>
              <a:cxnSpLocks noChangeShapeType="1"/>
              <a:stCxn id="209" idx="1"/>
            </p:cNvCxnSpPr>
            <p:nvPr/>
          </p:nvCxnSpPr>
          <p:spPr bwMode="auto">
            <a:xfrm rot="10800000" flipH="1" flipV="1">
              <a:off x="1082125" y="2625404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" name="Rectangle 211"/>
            <p:cNvSpPr/>
            <p:nvPr/>
          </p:nvSpPr>
          <p:spPr>
            <a:xfrm>
              <a:off x="1502612" y="2491004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57" name="Straight Connector 212"/>
            <p:cNvCxnSpPr>
              <a:cxnSpLocks noChangeShapeType="1"/>
              <a:stCxn id="212" idx="0"/>
              <a:endCxn id="212" idx="2"/>
            </p:cNvCxnSpPr>
            <p:nvPr/>
          </p:nvCxnSpPr>
          <p:spPr bwMode="auto">
            <a:xfrm rot="16200000" flipH="1">
              <a:off x="1502681" y="262460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8" name="Straight Connector 213"/>
            <p:cNvCxnSpPr>
              <a:cxnSpLocks noChangeShapeType="1"/>
              <a:stCxn id="212" idx="1"/>
            </p:cNvCxnSpPr>
            <p:nvPr/>
          </p:nvCxnSpPr>
          <p:spPr bwMode="auto">
            <a:xfrm rot="10800000" flipH="1" flipV="1">
              <a:off x="1502680" y="262460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Rectangle 214"/>
            <p:cNvSpPr/>
            <p:nvPr/>
          </p:nvSpPr>
          <p:spPr>
            <a:xfrm>
              <a:off x="2130825" y="2249565"/>
              <a:ext cx="262467" cy="5606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GPU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50033" y="1549723"/>
              <a:ext cx="971776" cy="27301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Memory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 flipV="1">
              <a:off x="2129820" y="2011633"/>
              <a:ext cx="261998" cy="13650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18" name="Straight Connector 217"/>
            <p:cNvCxnSpPr>
              <a:cxnSpLocks noChangeShapeType="1"/>
              <a:stCxn id="217" idx="0"/>
              <a:endCxn id="215" idx="0"/>
            </p:cNvCxnSpPr>
            <p:nvPr/>
          </p:nvCxnSpPr>
          <p:spPr bwMode="auto">
            <a:xfrm rot="16200000" flipH="1">
              <a:off x="2210819" y="2198937"/>
              <a:ext cx="10158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218"/>
            <p:cNvCxnSpPr>
              <a:stCxn id="202" idx="3"/>
              <a:endCxn id="201" idx="1"/>
            </p:cNvCxnSpPr>
            <p:nvPr/>
          </p:nvCxnSpPr>
          <p:spPr>
            <a:xfrm>
              <a:off x="1921809" y="2432272"/>
              <a:ext cx="13496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16" idx="2"/>
              <a:endCxn id="202" idx="0"/>
            </p:cNvCxnSpPr>
            <p:nvPr/>
          </p:nvCxnSpPr>
          <p:spPr>
            <a:xfrm rot="5400000">
              <a:off x="1377191" y="1879885"/>
              <a:ext cx="115875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202" idx="2"/>
            </p:cNvCxnSpPr>
            <p:nvPr/>
          </p:nvCxnSpPr>
          <p:spPr>
            <a:xfrm rot="5400000">
              <a:off x="1344650" y="3017199"/>
              <a:ext cx="180954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23" name="Group 221"/>
          <p:cNvGrpSpPr>
            <a:grpSpLocks/>
          </p:cNvGrpSpPr>
          <p:nvPr/>
        </p:nvGrpSpPr>
        <p:grpSpPr bwMode="auto">
          <a:xfrm>
            <a:off x="6677025" y="1549400"/>
            <a:ext cx="1506538" cy="1558925"/>
            <a:chOff x="948446" y="1549723"/>
            <a:chExt cx="1506887" cy="1558747"/>
          </a:xfrm>
        </p:grpSpPr>
        <p:sp>
          <p:nvSpPr>
            <p:cNvPr id="223" name="Rectangle 222"/>
            <p:cNvSpPr/>
            <p:nvPr/>
          </p:nvSpPr>
          <p:spPr>
            <a:xfrm>
              <a:off x="2056778" y="1938617"/>
              <a:ext cx="398555" cy="9904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48446" y="1938617"/>
              <a:ext cx="973363" cy="987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83415" y="2071951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27" name="Straight Connector 225"/>
            <p:cNvCxnSpPr>
              <a:cxnSpLocks noChangeShapeType="1"/>
              <a:stCxn id="225" idx="0"/>
              <a:endCxn id="225" idx="2"/>
            </p:cNvCxnSpPr>
            <p:nvPr/>
          </p:nvCxnSpPr>
          <p:spPr bwMode="auto">
            <a:xfrm rot="16200000" flipH="1">
              <a:off x="1082920" y="2205643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8" name="Straight Connector 226"/>
            <p:cNvCxnSpPr>
              <a:cxnSpLocks noChangeShapeType="1"/>
              <a:stCxn id="225" idx="1"/>
            </p:cNvCxnSpPr>
            <p:nvPr/>
          </p:nvCxnSpPr>
          <p:spPr bwMode="auto">
            <a:xfrm rot="10800000" flipH="1" flipV="1">
              <a:off x="1082919" y="2205643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8" name="Rectangle 227"/>
            <p:cNvSpPr/>
            <p:nvPr/>
          </p:nvSpPr>
          <p:spPr>
            <a:xfrm>
              <a:off x="1502612" y="2071951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30" name="Straight Connector 228"/>
            <p:cNvCxnSpPr>
              <a:cxnSpLocks noChangeShapeType="1"/>
              <a:stCxn id="228" idx="0"/>
              <a:endCxn id="228" idx="2"/>
            </p:cNvCxnSpPr>
            <p:nvPr/>
          </p:nvCxnSpPr>
          <p:spPr bwMode="auto">
            <a:xfrm rot="16200000" flipH="1">
              <a:off x="1502683" y="220484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1" name="Straight Connector 229"/>
            <p:cNvCxnSpPr>
              <a:cxnSpLocks noChangeShapeType="1"/>
              <a:stCxn id="228" idx="1"/>
            </p:cNvCxnSpPr>
            <p:nvPr/>
          </p:nvCxnSpPr>
          <p:spPr bwMode="auto">
            <a:xfrm rot="10800000" flipH="1" flipV="1">
              <a:off x="1502682" y="220484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1" name="Rectangle 230"/>
            <p:cNvSpPr/>
            <p:nvPr/>
          </p:nvSpPr>
          <p:spPr>
            <a:xfrm>
              <a:off x="1081827" y="2491004"/>
              <a:ext cx="268350" cy="268256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33" name="Straight Connector 231"/>
            <p:cNvCxnSpPr>
              <a:cxnSpLocks noChangeShapeType="1"/>
              <a:stCxn id="231" idx="0"/>
              <a:endCxn id="231" idx="2"/>
            </p:cNvCxnSpPr>
            <p:nvPr/>
          </p:nvCxnSpPr>
          <p:spPr bwMode="auto">
            <a:xfrm rot="16200000" flipH="1">
              <a:off x="1082126" y="2625404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4" name="Straight Connector 232"/>
            <p:cNvCxnSpPr>
              <a:cxnSpLocks noChangeShapeType="1"/>
              <a:stCxn id="231" idx="1"/>
            </p:cNvCxnSpPr>
            <p:nvPr/>
          </p:nvCxnSpPr>
          <p:spPr bwMode="auto">
            <a:xfrm rot="10800000" flipH="1" flipV="1">
              <a:off x="1082125" y="2625404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4" name="Rectangle 233"/>
            <p:cNvSpPr/>
            <p:nvPr/>
          </p:nvSpPr>
          <p:spPr>
            <a:xfrm>
              <a:off x="1502612" y="2491004"/>
              <a:ext cx="266762" cy="26667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36" name="Straight Connector 234"/>
            <p:cNvCxnSpPr>
              <a:cxnSpLocks noChangeShapeType="1"/>
              <a:stCxn id="234" idx="0"/>
              <a:endCxn id="234" idx="2"/>
            </p:cNvCxnSpPr>
            <p:nvPr/>
          </p:nvCxnSpPr>
          <p:spPr bwMode="auto">
            <a:xfrm rot="16200000" flipH="1">
              <a:off x="1502681" y="2624609"/>
              <a:ext cx="267361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7" name="Straight Connector 235"/>
            <p:cNvCxnSpPr>
              <a:cxnSpLocks noChangeShapeType="1"/>
              <a:stCxn id="234" idx="1"/>
            </p:cNvCxnSpPr>
            <p:nvPr/>
          </p:nvCxnSpPr>
          <p:spPr bwMode="auto">
            <a:xfrm rot="10800000" flipH="1" flipV="1">
              <a:off x="1502680" y="2624609"/>
              <a:ext cx="267361" cy="158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" name="Rectangle 236"/>
            <p:cNvSpPr/>
            <p:nvPr/>
          </p:nvSpPr>
          <p:spPr>
            <a:xfrm>
              <a:off x="2130825" y="2249565"/>
              <a:ext cx="262467" cy="56061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wordArt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GPU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950034" y="1549723"/>
              <a:ext cx="971775" cy="27301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Memory</a:t>
              </a: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 flipV="1">
              <a:off x="2129820" y="2011633"/>
              <a:ext cx="261999" cy="13650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40" name="Straight Connector 239"/>
            <p:cNvCxnSpPr>
              <a:cxnSpLocks noChangeShapeType="1"/>
              <a:stCxn id="239" idx="0"/>
              <a:endCxn id="237" idx="0"/>
            </p:cNvCxnSpPr>
            <p:nvPr/>
          </p:nvCxnSpPr>
          <p:spPr bwMode="auto">
            <a:xfrm rot="16200000" flipH="1">
              <a:off x="2210819" y="2198937"/>
              <a:ext cx="10158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Straight Connector 240"/>
            <p:cNvCxnSpPr>
              <a:stCxn id="224" idx="3"/>
              <a:endCxn id="223" idx="1"/>
            </p:cNvCxnSpPr>
            <p:nvPr/>
          </p:nvCxnSpPr>
          <p:spPr>
            <a:xfrm>
              <a:off x="1921809" y="2432272"/>
              <a:ext cx="13496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8" idx="2"/>
              <a:endCxn id="224" idx="0"/>
            </p:cNvCxnSpPr>
            <p:nvPr/>
          </p:nvCxnSpPr>
          <p:spPr>
            <a:xfrm rot="5400000">
              <a:off x="1377190" y="1879885"/>
              <a:ext cx="11587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224" idx="2"/>
            </p:cNvCxnSpPr>
            <p:nvPr/>
          </p:nvCxnSpPr>
          <p:spPr>
            <a:xfrm rot="5400000">
              <a:off x="1344650" y="3017199"/>
              <a:ext cx="1809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latin typeface="Calibri" charset="0"/>
              </a:rPr>
              <a:t>Classification #3: process dynamism</a:t>
            </a:r>
            <a:endParaRPr lang="en-US" sz="3600" cap="none" dirty="0">
              <a:latin typeface="Calibri" charset="0"/>
            </a:endParaRP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17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“Process-based” parallelism</a:t>
            </a:r>
            <a:endParaRPr lang="en-US" dirty="0">
              <a:latin typeface="Calibri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67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MIMD &amp; SPMD: one process per processor/core, lives for the life of the run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Great for distributed memory: task creation and migration is hard.</a:t>
            </a:r>
            <a:endParaRPr lang="en-US" dirty="0">
              <a:latin typeface="Calibri" charset="0"/>
            </a:endParaRPr>
          </a:p>
        </p:txBody>
      </p:sp>
      <p:pic>
        <p:nvPicPr>
          <p:cNvPr id="2" name="Picture 1" descr="timeline-spm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52" y="3546995"/>
            <a:ext cx="5394356" cy="25888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cap="none">
                <a:latin typeface="Calibri" charset="0"/>
              </a:rPr>
              <a:t>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1"/>
                </a:solidFill>
                <a:latin typeface="Calibri" charset="0"/>
              </a:rPr>
              <a:t>S</a:t>
            </a:r>
            <a:r>
              <a:rPr lang="en-US">
                <a:latin typeface="Calibri" charset="0"/>
              </a:rPr>
              <a:t>ingle </a:t>
            </a:r>
            <a:r>
              <a:rPr lang="en-US" b="1">
                <a:solidFill>
                  <a:srgbClr val="4F81BD"/>
                </a:solidFill>
                <a:latin typeface="Calibri" charset="0"/>
              </a:rPr>
              <a:t>P</a:t>
            </a:r>
            <a:r>
              <a:rPr lang="en-US">
                <a:latin typeface="Calibri" charset="0"/>
              </a:rPr>
              <a:t>rogram </a:t>
            </a:r>
            <a:r>
              <a:rPr lang="en-US" b="1">
                <a:solidFill>
                  <a:srgbClr val="4F81BD"/>
                </a:solidFill>
                <a:latin typeface="Calibri" charset="0"/>
              </a:rPr>
              <a:t>M</a:t>
            </a:r>
            <a:r>
              <a:rPr lang="en-US">
                <a:latin typeface="Calibri" charset="0"/>
              </a:rPr>
              <a:t>ultiple </a:t>
            </a:r>
            <a:r>
              <a:rPr lang="en-US" b="1">
                <a:solidFill>
                  <a:srgbClr val="4F81BD"/>
                </a:solidFill>
                <a:latin typeface="Calibri" charset="0"/>
              </a:rPr>
              <a:t>D</a:t>
            </a:r>
            <a:r>
              <a:rPr lang="en-US">
                <a:latin typeface="Calibri" charset="0"/>
              </a:rPr>
              <a:t>ata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SPMD: dominant programming model for shared and distributed memory machines.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One source code is written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Code can have conditional execution based on which processor is executing the copy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All copies of code start simultaneously and communicate and sync with each other periodically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MPMD: </a:t>
            </a:r>
            <a:r>
              <a:rPr lang="en-US" sz="2400" dirty="0" smtClean="0">
                <a:latin typeface="Calibri" charset="0"/>
              </a:rPr>
              <a:t>not often used (climate models), </a:t>
            </a:r>
            <a:r>
              <a:rPr lang="en-US" sz="2400" dirty="0" err="1" smtClean="0">
                <a:latin typeface="Calibri" charset="0"/>
              </a:rPr>
              <a:t>kinda</a:t>
            </a:r>
            <a:r>
              <a:rPr lang="en-US" sz="2400" dirty="0" smtClean="0">
                <a:latin typeface="Calibri" charset="0"/>
              </a:rPr>
              <a:t> tricky</a:t>
            </a:r>
            <a:endParaRPr lang="en-US" sz="24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SPMD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7125" y="1795463"/>
            <a:ext cx="1431925" cy="438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9275" y="4343400"/>
            <a:ext cx="1431925" cy="43973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processor 3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1388" y="4343400"/>
            <a:ext cx="1431925" cy="43973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processor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1913" y="4341813"/>
            <a:ext cx="1433512" cy="43973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processor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343400"/>
            <a:ext cx="1431925" cy="43973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processor 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3389313"/>
            <a:ext cx="1431925" cy="8112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sp>
        <p:nvSpPr>
          <p:cNvPr id="12" name="Oval 11"/>
          <p:cNvSpPr/>
          <p:nvPr/>
        </p:nvSpPr>
        <p:spPr>
          <a:xfrm>
            <a:off x="2601913" y="3389313"/>
            <a:ext cx="1433512" cy="8112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sp>
        <p:nvSpPr>
          <p:cNvPr id="13" name="Oval 12"/>
          <p:cNvSpPr/>
          <p:nvPr/>
        </p:nvSpPr>
        <p:spPr>
          <a:xfrm>
            <a:off x="4751388" y="3389313"/>
            <a:ext cx="1431925" cy="8112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sp>
        <p:nvSpPr>
          <p:cNvPr id="14" name="Oval 13"/>
          <p:cNvSpPr/>
          <p:nvPr/>
        </p:nvSpPr>
        <p:spPr>
          <a:xfrm>
            <a:off x="6899275" y="3389313"/>
            <a:ext cx="1431925" cy="8112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source.c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10800000" flipV="1">
            <a:off x="1690688" y="2349500"/>
            <a:ext cx="1803400" cy="8397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H="1" flipV="1">
            <a:off x="5280025" y="2349500"/>
            <a:ext cx="1804988" cy="8397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/>
          <p:nvPr/>
        </p:nvCxnSpPr>
        <p:spPr>
          <a:xfrm rot="5400000">
            <a:off x="3344863" y="2498725"/>
            <a:ext cx="839788" cy="541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16200000" flipH="1">
            <a:off x="4590256" y="2499519"/>
            <a:ext cx="839788" cy="5397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457200" y="4954588"/>
            <a:ext cx="7874000" cy="4381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</a:p>
        </p:txBody>
      </p:sp>
      <p:cxnSp>
        <p:nvCxnSpPr>
          <p:cNvPr id="24" name="Straight Connector 23"/>
          <p:cNvCxnSpPr>
            <a:stCxn id="8" idx="2"/>
          </p:cNvCxnSpPr>
          <p:nvPr/>
        </p:nvCxnSpPr>
        <p:spPr>
          <a:xfrm rot="5400000">
            <a:off x="1083469" y="4864894"/>
            <a:ext cx="171450" cy="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240882" y="4864894"/>
            <a:ext cx="171450" cy="7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382419" y="4864894"/>
            <a:ext cx="171450" cy="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538244" y="4864894"/>
            <a:ext cx="171450" cy="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Data Decomposition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For distributed memory systems, the </a:t>
            </a:r>
            <a:r>
              <a:rPr lang="ja-JP" altLang="en-US" sz="2400">
                <a:latin typeface="Calibri" charset="0"/>
              </a:rPr>
              <a:t>‘</a:t>
            </a:r>
            <a:r>
              <a:rPr lang="en-US" altLang="ja-JP" sz="2400">
                <a:latin typeface="Calibri" charset="0"/>
              </a:rPr>
              <a:t>whole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 grid or sum of particles is decomposed to the individual nodes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Each node works on its section of the problem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Nodes can exchange information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3429000" y="2895600"/>
            <a:ext cx="225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Grid of Problem to be solved</a:t>
            </a: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1727200" y="3200400"/>
            <a:ext cx="28194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Node #1 works on this area 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the problem</a:t>
            </a:r>
            <a:endParaRPr 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1724025" y="4495800"/>
            <a:ext cx="2819400" cy="1143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Node #3 works on this area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the problem</a:t>
            </a:r>
          </a:p>
        </p:txBody>
      </p:sp>
      <p:sp>
        <p:nvSpPr>
          <p:cNvPr id="87046" name="Rectangle 7"/>
          <p:cNvSpPr>
            <a:spLocks noChangeArrowheads="1"/>
          </p:cNvSpPr>
          <p:nvPr/>
        </p:nvSpPr>
        <p:spPr bwMode="auto">
          <a:xfrm>
            <a:off x="4546600" y="4495800"/>
            <a:ext cx="2819400" cy="1143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   Node #4 works on this area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the problem</a:t>
            </a:r>
          </a:p>
        </p:txBody>
      </p:sp>
      <p:sp>
        <p:nvSpPr>
          <p:cNvPr id="87047" name="Rectangle 8"/>
          <p:cNvSpPr>
            <a:spLocks noChangeArrowheads="1"/>
          </p:cNvSpPr>
          <p:nvPr/>
        </p:nvSpPr>
        <p:spPr bwMode="auto">
          <a:xfrm>
            <a:off x="4546600" y="3200400"/>
            <a:ext cx="28194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   Node #2 works on this area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of the problem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 rot="-5400000">
            <a:off x="1231900" y="42989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y</a:t>
            </a:r>
          </a:p>
        </p:txBody>
      </p:sp>
      <p:sp>
        <p:nvSpPr>
          <p:cNvPr id="87049" name="Line 10"/>
          <p:cNvSpPr>
            <a:spLocks noChangeShapeType="1"/>
          </p:cNvSpPr>
          <p:nvPr/>
        </p:nvSpPr>
        <p:spPr bwMode="auto">
          <a:xfrm flipV="1">
            <a:off x="1346200" y="3352800"/>
            <a:ext cx="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1"/>
          <p:cNvSpPr>
            <a:spLocks noChangeShapeType="1"/>
          </p:cNvSpPr>
          <p:nvPr/>
        </p:nvSpPr>
        <p:spPr bwMode="auto">
          <a:xfrm>
            <a:off x="1346200" y="4572000"/>
            <a:ext cx="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4394200" y="5638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87052" name="Line 13"/>
          <p:cNvSpPr>
            <a:spLocks noChangeShapeType="1"/>
          </p:cNvSpPr>
          <p:nvPr/>
        </p:nvSpPr>
        <p:spPr bwMode="auto">
          <a:xfrm>
            <a:off x="4622800" y="57912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4"/>
          <p:cNvSpPr>
            <a:spLocks noChangeShapeType="1"/>
          </p:cNvSpPr>
          <p:nvPr/>
        </p:nvSpPr>
        <p:spPr bwMode="auto">
          <a:xfrm flipH="1">
            <a:off x="1727200" y="57912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5"/>
          <p:cNvSpPr>
            <a:spLocks noChangeShapeType="1"/>
          </p:cNvSpPr>
          <p:nvPr/>
        </p:nvSpPr>
        <p:spPr bwMode="auto">
          <a:xfrm>
            <a:off x="4394200" y="5029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Text Box 16"/>
          <p:cNvSpPr txBox="1">
            <a:spLocks noChangeArrowheads="1"/>
          </p:cNvSpPr>
          <p:nvPr/>
        </p:nvSpPr>
        <p:spPr bwMode="auto">
          <a:xfrm>
            <a:off x="4543425" y="3946525"/>
            <a:ext cx="785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exchange</a:t>
            </a:r>
          </a:p>
        </p:txBody>
      </p:sp>
      <p:sp>
        <p:nvSpPr>
          <p:cNvPr id="87056" name="Text Box 17"/>
          <p:cNvSpPr txBox="1">
            <a:spLocks noChangeArrowheads="1"/>
          </p:cNvSpPr>
          <p:nvPr/>
        </p:nvSpPr>
        <p:spPr bwMode="auto">
          <a:xfrm>
            <a:off x="4543425" y="5029200"/>
            <a:ext cx="758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exchange</a:t>
            </a: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>
            <a:off x="4394200" y="3886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Text Box 19"/>
          <p:cNvSpPr txBox="1">
            <a:spLocks noChangeArrowheads="1"/>
          </p:cNvSpPr>
          <p:nvPr/>
        </p:nvSpPr>
        <p:spPr bwMode="auto">
          <a:xfrm>
            <a:off x="2438400" y="4221163"/>
            <a:ext cx="758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exchange</a:t>
            </a:r>
          </a:p>
        </p:txBody>
      </p:sp>
      <p:sp>
        <p:nvSpPr>
          <p:cNvPr id="87059" name="Text Box 20"/>
          <p:cNvSpPr txBox="1">
            <a:spLocks noChangeArrowheads="1"/>
          </p:cNvSpPr>
          <p:nvPr/>
        </p:nvSpPr>
        <p:spPr bwMode="auto">
          <a:xfrm>
            <a:off x="5791200" y="4470400"/>
            <a:ext cx="758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exchange</a:t>
            </a:r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 rot="5400000">
            <a:off x="3100388" y="4495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Line 22"/>
          <p:cNvSpPr>
            <a:spLocks noChangeShapeType="1"/>
          </p:cNvSpPr>
          <p:nvPr/>
        </p:nvSpPr>
        <p:spPr bwMode="auto">
          <a:xfrm rot="5400000">
            <a:off x="5600700" y="449103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Typical Data Decomposition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Example:  integrate 2-D propagation problem: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609600" y="3048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1600">
              <a:latin typeface="Calibri" charset="0"/>
            </a:endParaRPr>
          </a:p>
        </p:txBody>
      </p:sp>
      <p:graphicFrame>
        <p:nvGraphicFramePr>
          <p:cNvPr id="89092" name="Object 5"/>
          <p:cNvGraphicFramePr>
            <a:graphicFrameLocks noChangeAspect="1"/>
          </p:cNvGraphicFramePr>
          <p:nvPr/>
        </p:nvGraphicFramePr>
        <p:xfrm>
          <a:off x="2613025" y="1828800"/>
          <a:ext cx="2644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7" name="Equation" r:id="rId4" imgW="4724400" imgH="1384300" progId="">
                  <p:embed/>
                </p:oleObj>
              </mc:Choice>
              <mc:Fallback>
                <p:oleObj name="Equation" r:id="rId4" imgW="4724400" imgH="13843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1828800"/>
                        <a:ext cx="2644775" cy="774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6"/>
          <p:cNvGraphicFramePr>
            <a:graphicFrameLocks noChangeAspect="1"/>
          </p:cNvGraphicFramePr>
          <p:nvPr/>
        </p:nvGraphicFramePr>
        <p:xfrm>
          <a:off x="2249488" y="2668588"/>
          <a:ext cx="64627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8" name="Equation" r:id="rId6" imgW="4114800" imgH="520700" progId="">
                  <p:embed/>
                </p:oleObj>
              </mc:Choice>
              <mc:Fallback>
                <p:oleObj name="Equation" r:id="rId6" imgW="4114800" imgH="5207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668588"/>
                        <a:ext cx="6462712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Text Box 7"/>
          <p:cNvSpPr txBox="1">
            <a:spLocks noChangeArrowheads="1"/>
          </p:cNvSpPr>
          <p:nvPr/>
        </p:nvSpPr>
        <p:spPr bwMode="auto">
          <a:xfrm>
            <a:off x="517525" y="1916113"/>
            <a:ext cx="17272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Starting partial 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differential equation:</a:t>
            </a:r>
          </a:p>
        </p:txBody>
      </p:sp>
      <p:sp>
        <p:nvSpPr>
          <p:cNvPr id="89095" name="Text Box 8"/>
          <p:cNvSpPr txBox="1">
            <a:spLocks noChangeArrowheads="1"/>
          </p:cNvSpPr>
          <p:nvPr/>
        </p:nvSpPr>
        <p:spPr bwMode="auto">
          <a:xfrm>
            <a:off x="533400" y="2832100"/>
            <a:ext cx="1392238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Finite Difference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Approximation:</a:t>
            </a:r>
          </a:p>
        </p:txBody>
      </p:sp>
      <p:grpSp>
        <p:nvGrpSpPr>
          <p:cNvPr id="89096" name="Group 9"/>
          <p:cNvGrpSpPr>
            <a:grpSpLocks/>
          </p:cNvGrpSpPr>
          <p:nvPr/>
        </p:nvGrpSpPr>
        <p:grpSpPr bwMode="auto">
          <a:xfrm>
            <a:off x="2590800" y="3594100"/>
            <a:ext cx="1009650" cy="1104900"/>
            <a:chOff x="1008" y="2544"/>
            <a:chExt cx="768" cy="384"/>
          </a:xfrm>
        </p:grpSpPr>
        <p:sp>
          <p:nvSpPr>
            <p:cNvPr id="89134" name="Rectangle 10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35" name="Text Box 11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#0</a:t>
              </a:r>
            </a:p>
          </p:txBody>
        </p:sp>
      </p:grpSp>
      <p:grpSp>
        <p:nvGrpSpPr>
          <p:cNvPr id="89097" name="Group 12"/>
          <p:cNvGrpSpPr>
            <a:grpSpLocks/>
          </p:cNvGrpSpPr>
          <p:nvPr/>
        </p:nvGrpSpPr>
        <p:grpSpPr bwMode="auto">
          <a:xfrm>
            <a:off x="3600450" y="3594100"/>
            <a:ext cx="1009650" cy="1104900"/>
            <a:chOff x="1008" y="2544"/>
            <a:chExt cx="768" cy="384"/>
          </a:xfrm>
        </p:grpSpPr>
        <p:sp>
          <p:nvSpPr>
            <p:cNvPr id="89132" name="Rectangle 13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33" name="Text Box 14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#1</a:t>
              </a:r>
            </a:p>
          </p:txBody>
        </p:sp>
      </p:grpSp>
      <p:grpSp>
        <p:nvGrpSpPr>
          <p:cNvPr id="89098" name="Group 15"/>
          <p:cNvGrpSpPr>
            <a:grpSpLocks/>
          </p:cNvGrpSpPr>
          <p:nvPr/>
        </p:nvGrpSpPr>
        <p:grpSpPr bwMode="auto">
          <a:xfrm>
            <a:off x="4610100" y="3594100"/>
            <a:ext cx="1009650" cy="1104900"/>
            <a:chOff x="1008" y="2544"/>
            <a:chExt cx="768" cy="384"/>
          </a:xfrm>
        </p:grpSpPr>
        <p:sp>
          <p:nvSpPr>
            <p:cNvPr id="89130" name="Rectangle 16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31" name="Text Box 17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#2</a:t>
              </a:r>
            </a:p>
          </p:txBody>
        </p:sp>
      </p:grpSp>
      <p:grpSp>
        <p:nvGrpSpPr>
          <p:cNvPr id="89099" name="Group 18"/>
          <p:cNvGrpSpPr>
            <a:grpSpLocks/>
          </p:cNvGrpSpPr>
          <p:nvPr/>
        </p:nvGrpSpPr>
        <p:grpSpPr bwMode="auto">
          <a:xfrm>
            <a:off x="2590800" y="4699000"/>
            <a:ext cx="1009650" cy="1104900"/>
            <a:chOff x="1008" y="2544"/>
            <a:chExt cx="768" cy="384"/>
          </a:xfrm>
        </p:grpSpPr>
        <p:sp>
          <p:nvSpPr>
            <p:cNvPr id="89128" name="Rectangle 19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9" name="Text Box 20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#4</a:t>
              </a:r>
            </a:p>
          </p:txBody>
        </p:sp>
      </p:grpSp>
      <p:grpSp>
        <p:nvGrpSpPr>
          <p:cNvPr id="89100" name="Group 21"/>
          <p:cNvGrpSpPr>
            <a:grpSpLocks/>
          </p:cNvGrpSpPr>
          <p:nvPr/>
        </p:nvGrpSpPr>
        <p:grpSpPr bwMode="auto">
          <a:xfrm>
            <a:off x="3600450" y="4699000"/>
            <a:ext cx="1009650" cy="1104900"/>
            <a:chOff x="1008" y="2544"/>
            <a:chExt cx="768" cy="384"/>
          </a:xfrm>
        </p:grpSpPr>
        <p:sp>
          <p:nvSpPr>
            <p:cNvPr id="89126" name="Rectangle 22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7" name="Text Box 23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#5</a:t>
              </a:r>
            </a:p>
          </p:txBody>
        </p:sp>
      </p:grpSp>
      <p:grpSp>
        <p:nvGrpSpPr>
          <p:cNvPr id="89101" name="Group 24"/>
          <p:cNvGrpSpPr>
            <a:grpSpLocks/>
          </p:cNvGrpSpPr>
          <p:nvPr/>
        </p:nvGrpSpPr>
        <p:grpSpPr bwMode="auto">
          <a:xfrm>
            <a:off x="4610100" y="4699000"/>
            <a:ext cx="1009650" cy="1104900"/>
            <a:chOff x="1008" y="2544"/>
            <a:chExt cx="768" cy="384"/>
          </a:xfrm>
        </p:grpSpPr>
        <p:sp>
          <p:nvSpPr>
            <p:cNvPr id="89124" name="Rectangle 25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5" name="Text Box 26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#6</a:t>
              </a:r>
            </a:p>
          </p:txBody>
        </p:sp>
      </p:grpSp>
      <p:grpSp>
        <p:nvGrpSpPr>
          <p:cNvPr id="89102" name="Group 27"/>
          <p:cNvGrpSpPr>
            <a:grpSpLocks/>
          </p:cNvGrpSpPr>
          <p:nvPr/>
        </p:nvGrpSpPr>
        <p:grpSpPr bwMode="auto">
          <a:xfrm>
            <a:off x="5619750" y="3594100"/>
            <a:ext cx="1009650" cy="1104900"/>
            <a:chOff x="1008" y="2544"/>
            <a:chExt cx="768" cy="384"/>
          </a:xfrm>
        </p:grpSpPr>
        <p:sp>
          <p:nvSpPr>
            <p:cNvPr id="89122" name="Rectangle 28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3" name="Text Box 29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#3</a:t>
              </a:r>
            </a:p>
          </p:txBody>
        </p:sp>
      </p:grpSp>
      <p:grpSp>
        <p:nvGrpSpPr>
          <p:cNvPr id="89103" name="Group 30"/>
          <p:cNvGrpSpPr>
            <a:grpSpLocks/>
          </p:cNvGrpSpPr>
          <p:nvPr/>
        </p:nvGrpSpPr>
        <p:grpSpPr bwMode="auto">
          <a:xfrm>
            <a:off x="5619750" y="4699000"/>
            <a:ext cx="1009650" cy="1104900"/>
            <a:chOff x="1008" y="2544"/>
            <a:chExt cx="768" cy="384"/>
          </a:xfrm>
        </p:grpSpPr>
        <p:sp>
          <p:nvSpPr>
            <p:cNvPr id="89120" name="Rectangle 31"/>
            <p:cNvSpPr>
              <a:spLocks noChangeArrowheads="1"/>
            </p:cNvSpPr>
            <p:nvPr/>
          </p:nvSpPr>
          <p:spPr bwMode="auto">
            <a:xfrm>
              <a:off x="1008" y="2544"/>
              <a:ext cx="768" cy="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  <p:sp>
          <p:nvSpPr>
            <p:cNvPr id="89121" name="Text Box 32"/>
            <p:cNvSpPr txBox="1">
              <a:spLocks noChangeArrowheads="1"/>
            </p:cNvSpPr>
            <p:nvPr/>
          </p:nvSpPr>
          <p:spPr bwMode="auto">
            <a:xfrm>
              <a:off x="1237" y="2647"/>
              <a:ext cx="452" cy="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PE #7</a:t>
              </a:r>
            </a:p>
          </p:txBody>
        </p:sp>
      </p:grpSp>
      <p:sp>
        <p:nvSpPr>
          <p:cNvPr id="89104" name="AutoShape 33"/>
          <p:cNvSpPr>
            <a:spLocks noChangeArrowheads="1"/>
          </p:cNvSpPr>
          <p:nvPr/>
        </p:nvSpPr>
        <p:spPr bwMode="auto">
          <a:xfrm>
            <a:off x="5486400" y="41275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5" name="AutoShape 34"/>
          <p:cNvSpPr>
            <a:spLocks noChangeArrowheads="1"/>
          </p:cNvSpPr>
          <p:nvPr/>
        </p:nvSpPr>
        <p:spPr bwMode="auto">
          <a:xfrm>
            <a:off x="4495800" y="41275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6" name="AutoShape 35"/>
          <p:cNvSpPr>
            <a:spLocks noChangeArrowheads="1"/>
          </p:cNvSpPr>
          <p:nvPr/>
        </p:nvSpPr>
        <p:spPr bwMode="auto">
          <a:xfrm>
            <a:off x="3505200" y="41275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7" name="AutoShape 36"/>
          <p:cNvSpPr>
            <a:spLocks noChangeArrowheads="1"/>
          </p:cNvSpPr>
          <p:nvPr/>
        </p:nvSpPr>
        <p:spPr bwMode="auto">
          <a:xfrm>
            <a:off x="3505200" y="51943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8" name="AutoShape 37"/>
          <p:cNvSpPr>
            <a:spLocks noChangeArrowheads="1"/>
          </p:cNvSpPr>
          <p:nvPr/>
        </p:nvSpPr>
        <p:spPr bwMode="auto">
          <a:xfrm>
            <a:off x="4495800" y="51943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09" name="AutoShape 38"/>
          <p:cNvSpPr>
            <a:spLocks noChangeArrowheads="1"/>
          </p:cNvSpPr>
          <p:nvPr/>
        </p:nvSpPr>
        <p:spPr bwMode="auto">
          <a:xfrm>
            <a:off x="5486400" y="5194300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0" name="AutoShape 39"/>
          <p:cNvSpPr>
            <a:spLocks noChangeArrowheads="1"/>
          </p:cNvSpPr>
          <p:nvPr/>
        </p:nvSpPr>
        <p:spPr bwMode="auto">
          <a:xfrm rot="-5400000">
            <a:off x="6020595" y="4583906"/>
            <a:ext cx="252412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1" name="AutoShape 40"/>
          <p:cNvSpPr>
            <a:spLocks noChangeArrowheads="1"/>
          </p:cNvSpPr>
          <p:nvPr/>
        </p:nvSpPr>
        <p:spPr bwMode="auto">
          <a:xfrm rot="-5400000">
            <a:off x="3059906" y="4572794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2" name="AutoShape 41"/>
          <p:cNvSpPr>
            <a:spLocks noChangeArrowheads="1"/>
          </p:cNvSpPr>
          <p:nvPr/>
        </p:nvSpPr>
        <p:spPr bwMode="auto">
          <a:xfrm rot="-5400000">
            <a:off x="3974306" y="4572794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3" name="AutoShape 42"/>
          <p:cNvSpPr>
            <a:spLocks noChangeArrowheads="1"/>
          </p:cNvSpPr>
          <p:nvPr/>
        </p:nvSpPr>
        <p:spPr bwMode="auto">
          <a:xfrm rot="-5400000">
            <a:off x="5041106" y="4572794"/>
            <a:ext cx="252413" cy="2762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89114" name="Text Box 43"/>
          <p:cNvSpPr txBox="1">
            <a:spLocks noChangeArrowheads="1"/>
          </p:cNvSpPr>
          <p:nvPr/>
        </p:nvSpPr>
        <p:spPr bwMode="auto">
          <a:xfrm rot="-5400000">
            <a:off x="2224088" y="44132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y</a:t>
            </a:r>
          </a:p>
        </p:txBody>
      </p:sp>
      <p:sp>
        <p:nvSpPr>
          <p:cNvPr id="89115" name="Line 44"/>
          <p:cNvSpPr>
            <a:spLocks noChangeShapeType="1"/>
          </p:cNvSpPr>
          <p:nvPr/>
        </p:nvSpPr>
        <p:spPr bwMode="auto">
          <a:xfrm>
            <a:off x="2362200" y="4813300"/>
            <a:ext cx="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6" name="Line 45"/>
          <p:cNvSpPr>
            <a:spLocks noChangeShapeType="1"/>
          </p:cNvSpPr>
          <p:nvPr/>
        </p:nvSpPr>
        <p:spPr bwMode="auto">
          <a:xfrm flipV="1">
            <a:off x="2362200" y="35941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7" name="Text Box 46"/>
          <p:cNvSpPr txBox="1">
            <a:spLocks noChangeArrowheads="1"/>
          </p:cNvSpPr>
          <p:nvPr/>
        </p:nvSpPr>
        <p:spPr bwMode="auto">
          <a:xfrm>
            <a:off x="4467225" y="5829300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89118" name="Line 47"/>
          <p:cNvSpPr>
            <a:spLocks noChangeShapeType="1"/>
          </p:cNvSpPr>
          <p:nvPr/>
        </p:nvSpPr>
        <p:spPr bwMode="auto">
          <a:xfrm>
            <a:off x="4876800" y="6032500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9" name="Line 48"/>
          <p:cNvSpPr>
            <a:spLocks noChangeShapeType="1"/>
          </p:cNvSpPr>
          <p:nvPr/>
        </p:nvSpPr>
        <p:spPr bwMode="auto">
          <a:xfrm flipH="1">
            <a:off x="2514600" y="6032500"/>
            <a:ext cx="182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“Task-based” parallelism</a:t>
            </a:r>
            <a:endParaRPr lang="en-US" dirty="0">
              <a:latin typeface="Calibri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67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Threading models: tasks can be created at will, placed on whatever processor/core is free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Great on shared memory</a:t>
            </a:r>
            <a:endParaRPr lang="en-US" dirty="0">
              <a:latin typeface="Calibri" charset="0"/>
            </a:endParaRPr>
          </a:p>
        </p:txBody>
      </p:sp>
      <p:pic>
        <p:nvPicPr>
          <p:cNvPr id="4" name="Picture 3" descr="timeline-thre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18" y="3546995"/>
            <a:ext cx="6020682" cy="25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0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</a:rPr>
              <a:t>Dynamic thread creation</a:t>
            </a:r>
            <a:endParaRPr lang="en-US" dirty="0">
              <a:latin typeface="Calibri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7209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Old: </a:t>
            </a:r>
            <a:r>
              <a:rPr lang="en-US" sz="2400" dirty="0" err="1" smtClean="0">
                <a:latin typeface="Calibri" charset="0"/>
              </a:rPr>
              <a:t>pthreads</a:t>
            </a:r>
            <a:endParaRPr lang="en-US" sz="2400" dirty="0" smtClean="0">
              <a:latin typeface="Calibri" charset="0"/>
            </a:endParaRPr>
          </a:p>
          <a:p>
            <a:pPr eaLnBrk="1" hangingPunct="1"/>
            <a:r>
              <a:rPr lang="en-US" sz="2400" dirty="0" smtClean="0">
                <a:latin typeface="Calibri" charset="0"/>
              </a:rPr>
              <a:t>Newer: </a:t>
            </a:r>
            <a:r>
              <a:rPr lang="en-US" sz="2400" dirty="0" err="1" smtClean="0">
                <a:latin typeface="Calibri" charset="0"/>
              </a:rPr>
              <a:t>Cilk</a:t>
            </a:r>
            <a:r>
              <a:rPr lang="en-US" sz="2400" dirty="0" smtClean="0">
                <a:latin typeface="Calibri" charset="0"/>
              </a:rPr>
              <a:t>+ (Intel), </a:t>
            </a:r>
            <a:r>
              <a:rPr lang="en-US" sz="2400" dirty="0" err="1" smtClean="0">
                <a:latin typeface="Calibri" charset="0"/>
              </a:rPr>
              <a:t>OpenMP</a:t>
            </a:r>
            <a:r>
              <a:rPr lang="en-US" sz="2400" dirty="0" smtClean="0">
                <a:latin typeface="Calibri" charset="0"/>
              </a:rPr>
              <a:t> (open standard)</a:t>
            </a:r>
            <a:endParaRPr lang="en-US" dirty="0">
              <a:latin typeface="Calibri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799" y="2677409"/>
            <a:ext cx="3848183" cy="2677656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sum=0;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void adder(){sum = sum+1;}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main()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pthread_t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threads[NTHREADS];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for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=0;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&lt;NTHREADS;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++)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pthread_create</a:t>
            </a:r>
            <a:endParaRPr lang="en-US" sz="14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(threads+i,NULL,&amp;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adder,NULL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for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=0;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&lt;NTHREADS;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++)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pthread_join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(threads[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],NULL);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41538" y="2665967"/>
            <a:ext cx="3848183" cy="2031325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cilk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fib(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n){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if (n&lt;2) return 1;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else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rst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=0;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rst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+= spawn fib(n-1);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rst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+= spawn fib(n-2);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sync;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return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rst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4137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</a:rPr>
              <a:t>General tasks</a:t>
            </a:r>
            <a:endParaRPr lang="en-US" dirty="0">
              <a:latin typeface="Calibri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7209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Can be realized with </a:t>
            </a:r>
            <a:r>
              <a:rPr lang="en-US" sz="2400" dirty="0" err="1" smtClean="0">
                <a:latin typeface="Calibri" charset="0"/>
              </a:rPr>
              <a:t>OpenMP</a:t>
            </a:r>
            <a:r>
              <a:rPr lang="en-US" sz="2400" dirty="0" smtClean="0">
                <a:latin typeface="Calibri" charset="0"/>
              </a:rPr>
              <a:t> tasks</a:t>
            </a:r>
            <a:endParaRPr lang="en-US" sz="2400" dirty="0" smtClean="0">
              <a:latin typeface="Calibri" charset="0"/>
            </a:endParaRPr>
          </a:p>
          <a:p>
            <a:pPr eaLnBrk="1" hangingPunct="1"/>
            <a:r>
              <a:rPr lang="en-US" sz="2400" dirty="0" smtClean="0">
                <a:latin typeface="Calibri" charset="0"/>
              </a:rPr>
              <a:t>Dedicated task graph packages: </a:t>
            </a:r>
            <a:r>
              <a:rPr lang="en-US" sz="2400" dirty="0" err="1" smtClean="0">
                <a:latin typeface="Calibri" charset="0"/>
              </a:rPr>
              <a:t>CnC</a:t>
            </a:r>
            <a:r>
              <a:rPr lang="en-US" sz="2400" dirty="0" smtClean="0">
                <a:latin typeface="Calibri" charset="0"/>
              </a:rPr>
              <a:t>, Quark, </a:t>
            </a:r>
            <a:r>
              <a:rPr lang="en-US" sz="2400" dirty="0" err="1" smtClean="0">
                <a:latin typeface="Calibri" charset="0"/>
              </a:rPr>
              <a:t>SuperMatrix</a:t>
            </a:r>
            <a:r>
              <a:rPr lang="en-US" sz="2400" dirty="0" smtClean="0">
                <a:latin typeface="Calibri" charset="0"/>
              </a:rPr>
              <a:t>,….</a:t>
            </a:r>
            <a:endParaRPr lang="en-US" dirty="0">
              <a:latin typeface="Calibri" charset="0"/>
            </a:endParaRPr>
          </a:p>
        </p:txBody>
      </p:sp>
      <p:pic>
        <p:nvPicPr>
          <p:cNvPr id="2" name="Picture 1" descr="task-graph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47" y="2677409"/>
            <a:ext cx="6351317" cy="29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79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>
                <a:latin typeface="Calibri" charset="0"/>
              </a:rPr>
              <a:t>OpenMP</a:t>
            </a:r>
            <a:r>
              <a:rPr lang="en-US" sz="3200" dirty="0">
                <a:latin typeface="Calibri" charset="0"/>
              </a:rPr>
              <a:t> </a:t>
            </a:r>
            <a:r>
              <a:rPr lang="en-US" sz="3200" dirty="0" smtClean="0">
                <a:latin typeface="Calibri" charset="0"/>
              </a:rPr>
              <a:t>Example: </a:t>
            </a:r>
            <a:r>
              <a:rPr lang="en-US" sz="3200" dirty="0">
                <a:latin typeface="Calibri" charset="0"/>
              </a:rPr>
              <a:t>Parallel Loop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!$OMP PARALLEL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	do </a:t>
            </a:r>
            <a:r>
              <a:rPr lang="en-US" sz="1900" b="1" dirty="0" err="1">
                <a:solidFill>
                  <a:srgbClr val="0000FF"/>
                </a:solidFill>
                <a:latin typeface="Andale Mono" charset="0"/>
                <a:cs typeface="Andale Mono" charset="0"/>
              </a:rPr>
              <a:t>i</a:t>
            </a: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=1,128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		b(</a:t>
            </a:r>
            <a:r>
              <a:rPr lang="en-US" sz="1900" b="1" dirty="0" err="1">
                <a:solidFill>
                  <a:srgbClr val="0000FF"/>
                </a:solidFill>
                <a:latin typeface="Andale Mono" charset="0"/>
                <a:cs typeface="Andale Mono" charset="0"/>
              </a:rPr>
              <a:t>i</a:t>
            </a: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) = a(</a:t>
            </a:r>
            <a:r>
              <a:rPr lang="en-US" sz="1900" b="1" dirty="0" err="1">
                <a:solidFill>
                  <a:srgbClr val="0000FF"/>
                </a:solidFill>
                <a:latin typeface="Andale Mono" charset="0"/>
                <a:cs typeface="Andale Mono" charset="0"/>
              </a:rPr>
              <a:t>i</a:t>
            </a: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) + c(</a:t>
            </a:r>
            <a:r>
              <a:rPr lang="en-US" sz="1900" b="1" dirty="0" err="1">
                <a:solidFill>
                  <a:srgbClr val="0000FF"/>
                </a:solidFill>
                <a:latin typeface="Andale Mono" charset="0"/>
                <a:cs typeface="Andale Mono" charset="0"/>
              </a:rPr>
              <a:t>i</a:t>
            </a: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	end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900" b="1" dirty="0">
                <a:solidFill>
                  <a:srgbClr val="0000FF"/>
                </a:solidFill>
                <a:latin typeface="Andale Mono" charset="0"/>
                <a:cs typeface="Andale Mono" charset="0"/>
              </a:rPr>
              <a:t>!$OMP END PARALLEL DO </a:t>
            </a:r>
            <a:endParaRPr lang="en-US" sz="2600" b="1" dirty="0">
              <a:solidFill>
                <a:srgbClr val="0000FF"/>
              </a:solidFill>
              <a:latin typeface="Andale Mono" charset="0"/>
              <a:cs typeface="Andale Mono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900" dirty="0" smtClean="0">
                <a:latin typeface="Calibri" charset="0"/>
              </a:rPr>
              <a:t>Easy parallelism: tasks correspond to loop iterations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 smtClean="0">
                <a:latin typeface="Calibri" charset="0"/>
              </a:rPr>
              <a:t>(Actually, tasks are </a:t>
            </a:r>
            <a:r>
              <a:rPr lang="en-US" sz="1900" i="1" dirty="0" smtClean="0">
                <a:latin typeface="Calibri" charset="0"/>
              </a:rPr>
              <a:t>groups</a:t>
            </a:r>
            <a:r>
              <a:rPr lang="en-US" sz="1900" dirty="0" smtClean="0">
                <a:latin typeface="Calibri" charset="0"/>
              </a:rPr>
              <a:t> of iterations)</a:t>
            </a:r>
            <a:endParaRPr lang="en-US" sz="19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latin typeface="Calibri" charset="0"/>
              </a:rPr>
              <a:t>The first directive specifies that the loop immediately following should be executed in parallel. </a:t>
            </a:r>
            <a:r>
              <a:rPr lang="en-US" sz="1900" dirty="0" smtClean="0">
                <a:latin typeface="Calibri" charset="0"/>
              </a:rPr>
              <a:t> The </a:t>
            </a:r>
            <a:r>
              <a:rPr lang="en-US" sz="1900" dirty="0">
                <a:latin typeface="Calibri" charset="0"/>
              </a:rPr>
              <a:t>second directive specifies the end of the parallel section (optional)</a:t>
            </a:r>
            <a:r>
              <a:rPr lang="en-US" sz="1900" dirty="0" smtClean="0">
                <a:latin typeface="Calibri" charset="0"/>
              </a:rPr>
              <a:t>.</a:t>
            </a:r>
            <a:endParaRPr lang="en-US" sz="19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latin typeface="Calibri" charset="0"/>
              </a:rPr>
              <a:t>For codes that spend the majority of their time executing the content of simple loops, the PARALLEL DO directive can result in significant parallel performance</a:t>
            </a:r>
            <a:r>
              <a:rPr lang="en-US" sz="1900" dirty="0" smtClean="0">
                <a:latin typeface="Calibri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 err="1" smtClean="0">
                <a:latin typeface="Calibri" charset="0"/>
              </a:rPr>
              <a:t>OpenMP</a:t>
            </a:r>
            <a:r>
              <a:rPr lang="en-US" sz="1900" dirty="0" smtClean="0">
                <a:latin typeface="Calibri" charset="0"/>
              </a:rPr>
              <a:t> also has a general task mechanism</a:t>
            </a:r>
            <a:endParaRPr lang="en-US" sz="19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eaLnBrk="1" hangingPunct="1"/>
            <a:r>
              <a:rPr lang="en-US" sz="3600" cap="none" dirty="0" smtClean="0">
                <a:latin typeface="Calibri" charset="0"/>
              </a:rPr>
              <a:t>Different world views</a:t>
            </a:r>
            <a:endParaRPr lang="en-US" sz="3600" cap="none" dirty="0">
              <a:latin typeface="Calibri" charset="0"/>
            </a:endParaRP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8"/>
          </a:xfrm>
        </p:spPr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98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libri" charset="0"/>
              </a:rPr>
              <a:t>Shared memory data access</a:t>
            </a:r>
            <a:endParaRPr lang="en-US" sz="3200" dirty="0">
              <a:latin typeface="Calibri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One code will run on 2 CPUs</a:t>
            </a:r>
          </a:p>
          <a:p>
            <a:pPr eaLnBrk="1" hangingPunct="1"/>
            <a:r>
              <a:rPr lang="en-US" sz="2000">
                <a:latin typeface="Calibri" charset="0"/>
              </a:rPr>
              <a:t>Program has array of data to be operated on by 2 CPUs so array is split into two parts.</a:t>
            </a: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217374" y="2743200"/>
            <a:ext cx="2906826" cy="3539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 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if CPU=a then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=1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=50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elseif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CPU=b then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=51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=100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end if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 I =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,</a:t>
            </a:r>
            <a:endParaRPr lang="en-US" sz="14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x =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A(I) = f(x)</a:t>
            </a: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4191000" y="2362200"/>
            <a:ext cx="78898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CPU A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994525" y="2347913"/>
            <a:ext cx="7778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CPU B</a:t>
            </a: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3276600" y="2743200"/>
            <a:ext cx="2819400" cy="24622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=1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=50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 I=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,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x =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A(I) = f(x)</a:t>
            </a: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6172200" y="2743200"/>
            <a:ext cx="2743200" cy="24622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=51</a:t>
            </a:r>
          </a:p>
          <a:p>
            <a:pPr eaLnBrk="1" hangingPunct="1"/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=100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 I=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,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x =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4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A(I) = f(x)</a:t>
            </a:r>
          </a:p>
          <a:p>
            <a:pPr eaLnBrk="1" hangingPunct="1"/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do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Parallel Computing?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Parallel computing: use of multiple processors or computers working together on a common task.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Each processor works on part of the problem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Processors can exchange information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Distributed </a:t>
            </a:r>
            <a:r>
              <a:rPr lang="en-US" sz="3200" dirty="0" smtClean="0">
                <a:latin typeface="Calibri" charset="0"/>
              </a:rPr>
              <a:t>memory data access</a:t>
            </a:r>
            <a:endParaRPr lang="en-US" sz="3200" dirty="0">
              <a:latin typeface="Calibri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Since each CPU has local address space: local indexing only</a:t>
            </a:r>
          </a:p>
        </p:txBody>
      </p:sp>
      <p:sp>
        <p:nvSpPr>
          <p:cNvPr id="72707" name="Text Box 7"/>
          <p:cNvSpPr txBox="1">
            <a:spLocks noChangeArrowheads="1"/>
          </p:cNvSpPr>
          <p:nvPr/>
        </p:nvSpPr>
        <p:spPr bwMode="auto">
          <a:xfrm>
            <a:off x="1600200" y="2393950"/>
            <a:ext cx="10572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CPU A</a:t>
            </a:r>
          </a:p>
        </p:txBody>
      </p:sp>
      <p:sp>
        <p:nvSpPr>
          <p:cNvPr id="72708" name="Text Box 8"/>
          <p:cNvSpPr txBox="1">
            <a:spLocks noChangeArrowheads="1"/>
          </p:cNvSpPr>
          <p:nvPr/>
        </p:nvSpPr>
        <p:spPr bwMode="auto">
          <a:xfrm>
            <a:off x="5962650" y="2363788"/>
            <a:ext cx="10826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CPU B</a:t>
            </a:r>
          </a:p>
        </p:txBody>
      </p:sp>
      <p:sp>
        <p:nvSpPr>
          <p:cNvPr id="72709" name="Text Box 9"/>
          <p:cNvSpPr txBox="1">
            <a:spLocks noChangeArrowheads="1"/>
          </p:cNvSpPr>
          <p:nvPr/>
        </p:nvSpPr>
        <p:spPr bwMode="auto">
          <a:xfrm>
            <a:off x="685800" y="2774950"/>
            <a:ext cx="3775075" cy="25545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=1</a:t>
            </a:r>
          </a:p>
          <a:p>
            <a:pPr eaLnBrk="1" hangingPunct="1"/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=50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do I=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6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 x =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(I-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low_limit+1) = f(x)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end do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  <p:sp>
        <p:nvSpPr>
          <p:cNvPr id="72710" name="Text Box 10"/>
          <p:cNvSpPr txBox="1">
            <a:spLocks noChangeArrowheads="1"/>
          </p:cNvSpPr>
          <p:nvPr/>
        </p:nvSpPr>
        <p:spPr bwMode="auto">
          <a:xfrm>
            <a:off x="5140325" y="2759075"/>
            <a:ext cx="3814763" cy="25545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program: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=51</a:t>
            </a:r>
          </a:p>
          <a:p>
            <a:pPr eaLnBrk="1" hangingPunct="1"/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=100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do I=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low_limit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  x =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*1./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upper_limit</a:t>
            </a:r>
            <a:endParaRPr lang="en-US" sz="16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  A(I-low_limit+1) = f(x)</a:t>
            </a:r>
          </a:p>
          <a:p>
            <a:pPr eaLnBrk="1" hangingPunct="1"/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end 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do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end program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Accessing Shared Variables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If multiple processors want to write to a shared variable at the same time, there could be conflicts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Process 1 and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read 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compute X+1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write X </a:t>
            </a: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Programmer, language, and/or architecture must provide ways of resolving conflicts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27638" y="2641600"/>
            <a:ext cx="2176462" cy="782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Shared variable X in memory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2425" y="3900488"/>
            <a:ext cx="1858963" cy="88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X+1 in proc1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6663" y="3900488"/>
            <a:ext cx="1858962" cy="88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solidFill>
                  <a:srgbClr val="FFFF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X+1 in proc2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227638" y="3424238"/>
            <a:ext cx="476250" cy="47625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6200000" flipH="1">
            <a:off x="6927850" y="3424238"/>
            <a:ext cx="476250" cy="47625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Message Passing Communication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Processes in message passing programs communicate by passing messages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Basic message passing primitives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Send (parameters list)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Receive (parameter list)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</a:rPr>
              <a:t>Parameters depend on the library used</a:t>
            </a:r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1828800" y="2286000"/>
            <a:ext cx="7620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  <a:latin typeface="Times New Roman" charset="0"/>
              </a:rPr>
              <a:t>A</a:t>
            </a:r>
          </a:p>
        </p:txBody>
      </p:sp>
      <p:sp>
        <p:nvSpPr>
          <p:cNvPr id="97284" name="Text Box 5"/>
          <p:cNvSpPr txBox="1">
            <a:spLocks noChangeArrowheads="1"/>
          </p:cNvSpPr>
          <p:nvPr/>
        </p:nvSpPr>
        <p:spPr bwMode="auto">
          <a:xfrm>
            <a:off x="5562600" y="2286000"/>
            <a:ext cx="7620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FFFF"/>
                </a:solidFill>
                <a:latin typeface="Times New Roman" charset="0"/>
              </a:rPr>
              <a:t>B</a:t>
            </a:r>
          </a:p>
        </p:txBody>
      </p:sp>
      <p:sp>
        <p:nvSpPr>
          <p:cNvPr id="97285" name="Line 6"/>
          <p:cNvSpPr>
            <a:spLocks noChangeShapeType="1"/>
          </p:cNvSpPr>
          <p:nvPr/>
        </p:nvSpPr>
        <p:spPr bwMode="auto">
          <a:xfrm>
            <a:off x="2743200" y="2438400"/>
            <a:ext cx="2590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6" name="Line 7"/>
          <p:cNvSpPr>
            <a:spLocks noChangeShapeType="1"/>
          </p:cNvSpPr>
          <p:nvPr/>
        </p:nvSpPr>
        <p:spPr bwMode="auto">
          <a:xfrm flipH="1">
            <a:off x="2819400" y="2743200"/>
            <a:ext cx="2438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MPI: Sends and Receives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MPI programs must send and receive data between the processors (communication)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r>
              <a:rPr lang="en-US" sz="2400">
                <a:latin typeface="Calibri" charset="0"/>
              </a:rPr>
              <a:t>The most basic calls in MPI (besides the three initialization and one finalization calls) are: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MPI_Send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MPI_Recv</a:t>
            </a:r>
          </a:p>
          <a:p>
            <a:pPr lvl="1" eaLnBrk="1" hangingPunct="1"/>
            <a:endParaRPr lang="en-US" sz="2000">
              <a:latin typeface="Calibri" charset="0"/>
            </a:endParaRPr>
          </a:p>
          <a:p>
            <a:pPr eaLnBrk="1" hangingPunct="1"/>
            <a:r>
              <a:rPr lang="en-US" sz="2400">
                <a:latin typeface="Calibri" charset="0"/>
              </a:rPr>
              <a:t>These calls are blocking: the source processor issuing the send/receive cannot move to the next statement until the target processor issues the matching receive/send.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Final Thoughts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Systems with multiple shared memory nodes are becoming common for reasons of economics and engineering.</a:t>
            </a:r>
          </a:p>
          <a:p>
            <a:pPr eaLnBrk="1" hangingPunct="1"/>
            <a:r>
              <a:rPr lang="en-US" sz="2800">
                <a:latin typeface="Calibri" charset="0"/>
              </a:rPr>
              <a:t>Going forward, this means that the most practical programming paradigms to learn are </a:t>
            </a:r>
          </a:p>
          <a:p>
            <a:pPr lvl="1" eaLnBrk="1" hangingPunct="1"/>
            <a:r>
              <a:rPr lang="en-US">
                <a:latin typeface="Calibri" charset="0"/>
              </a:rPr>
              <a:t>Pure MPI , and</a:t>
            </a:r>
          </a:p>
          <a:p>
            <a:pPr lvl="1" eaLnBrk="1" hangingPunct="1"/>
            <a:r>
              <a:rPr lang="en-US">
                <a:latin typeface="Calibri" charset="0"/>
              </a:rPr>
              <a:t>OpenMP + MPI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525"/>
          </a:xfrm>
        </p:spPr>
        <p:txBody>
          <a:bodyPr/>
          <a:lstStyle/>
          <a:p>
            <a:r>
              <a:rPr lang="en-US">
                <a:latin typeface="Calibri" charset="0"/>
              </a:rPr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713" y="1417638"/>
            <a:ext cx="3571875" cy="4525962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General page: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http://www.tacc.utexas.edu/~eijkhout/istc/istc.html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Direct download:</a:t>
            </a:r>
            <a:br>
              <a:rPr lang="en-US" sz="1800" dirty="0" smtClean="0"/>
            </a:br>
            <a:r>
              <a:rPr lang="en-US" sz="1800" dirty="0" smtClean="0">
                <a:hlinkClick r:id="rId3"/>
              </a:rPr>
              <a:t>http://tinyurl.com/EijkhoutHPC</a:t>
            </a:r>
            <a:endParaRPr lang="en-US" sz="1800" dirty="0" smtClean="0"/>
          </a:p>
          <a:p>
            <a:pPr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hlinkClick r:id="rId3"/>
            </a:endParaRPr>
          </a:p>
        </p:txBody>
      </p:sp>
      <p:pic>
        <p:nvPicPr>
          <p:cNvPr id="103427" name="Picture 3" descr="9237313_co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173163"/>
            <a:ext cx="3800475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Title</a:t>
            </a:r>
            <a:endParaRPr lang="en-US" dirty="0">
              <a:latin typeface="Calibri" charset="0"/>
            </a:endParaRPr>
          </a:p>
        </p:txBody>
      </p:sp>
      <p:sp>
        <p:nvSpPr>
          <p:cNvPr id="30310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Text</a:t>
            </a:r>
            <a:endParaRPr lang="en-US" sz="2400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4876800" cy="461665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code</a:t>
            </a:r>
            <a:endParaRPr lang="en-US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8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basic idea</a:t>
            </a:r>
          </a:p>
        </p:txBody>
      </p:sp>
      <p:sp>
        <p:nvSpPr>
          <p:cNvPr id="30515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Spread operations over many processors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If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operations take time </a:t>
            </a:r>
            <a:r>
              <a:rPr lang="en-US" sz="2400" i="1">
                <a:latin typeface="Calibri" charset="0"/>
              </a:rPr>
              <a:t>t</a:t>
            </a:r>
            <a:r>
              <a:rPr lang="en-US" sz="2400">
                <a:latin typeface="Calibri" charset="0"/>
              </a:rPr>
              <a:t> on 1 processor,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Does this become </a:t>
            </a:r>
            <a:r>
              <a:rPr lang="en-US" sz="2400" i="1">
                <a:latin typeface="Calibri" charset="0"/>
              </a:rPr>
              <a:t>t/p</a:t>
            </a:r>
            <a:r>
              <a:rPr lang="en-US" sz="2400">
                <a:latin typeface="Calibri" charset="0"/>
              </a:rPr>
              <a:t> on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>
                <a:latin typeface="Calibri" charset="0"/>
              </a:rPr>
              <a:t> processors (</a:t>
            </a:r>
            <a:r>
              <a:rPr lang="en-US" sz="2400" i="1">
                <a:latin typeface="Calibri" charset="0"/>
              </a:rPr>
              <a:t>p&lt;=n</a:t>
            </a:r>
            <a:r>
              <a:rPr lang="en-US" sz="2400">
                <a:latin typeface="Calibri" charset="0"/>
              </a:rPr>
              <a:t>)?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4330700" cy="830997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for (i=0; i&lt;n; i++)</a:t>
            </a:r>
          </a:p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  a[i] = b[i]+c[i]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04800" y="4038600"/>
            <a:ext cx="2057400" cy="385763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a = b+c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5486400" y="3966369"/>
            <a:ext cx="3165475" cy="91598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Idealized version: every process has one array element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parallel-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647113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basic idea</a:t>
            </a:r>
          </a:p>
        </p:txBody>
      </p:sp>
      <p:sp>
        <p:nvSpPr>
          <p:cNvPr id="30822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Spread operations over many processors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If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operations take time </a:t>
            </a:r>
            <a:r>
              <a:rPr lang="en-US" sz="2400" i="1">
                <a:latin typeface="Calibri" charset="0"/>
              </a:rPr>
              <a:t>t</a:t>
            </a:r>
            <a:r>
              <a:rPr lang="en-US" sz="2400">
                <a:latin typeface="Calibri" charset="0"/>
              </a:rPr>
              <a:t> on 1 processor,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Does this become </a:t>
            </a:r>
            <a:r>
              <a:rPr lang="en-US" sz="2400" i="1">
                <a:latin typeface="Calibri" charset="0"/>
              </a:rPr>
              <a:t>t/p</a:t>
            </a:r>
            <a:r>
              <a:rPr lang="en-US" sz="2400">
                <a:latin typeface="Calibri" charset="0"/>
              </a:rPr>
              <a:t> on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>
                <a:latin typeface="Calibri" charset="0"/>
              </a:rPr>
              <a:t> processors (</a:t>
            </a:r>
            <a:r>
              <a:rPr lang="en-US" sz="2400" i="1">
                <a:latin typeface="Calibri" charset="0"/>
              </a:rPr>
              <a:t>p&lt;=n</a:t>
            </a:r>
            <a:r>
              <a:rPr lang="en-US" sz="2400">
                <a:latin typeface="Calibri" charset="0"/>
              </a:rPr>
              <a:t>)?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3975100" cy="830997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for (i=0; i&lt;n; i++)</a:t>
            </a:r>
          </a:p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  a[i] = b[i]+c[i]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04800" y="4038600"/>
            <a:ext cx="2057400" cy="385763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a = b+c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04800" y="4953000"/>
            <a:ext cx="5892800" cy="830997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for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my_low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my_high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++)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a[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 = b[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]+c[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]</a:t>
            </a:r>
          </a:p>
        </p:txBody>
      </p:sp>
      <p:sp>
        <p:nvSpPr>
          <p:cNvPr id="308231" name="Rectangle 1031"/>
          <p:cNvSpPr>
            <a:spLocks noChangeArrowheads="1"/>
          </p:cNvSpPr>
          <p:nvPr/>
        </p:nvSpPr>
        <p:spPr bwMode="auto">
          <a:xfrm>
            <a:off x="5486400" y="3581400"/>
            <a:ext cx="3165475" cy="91598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Idealized version: every process has one array element</a:t>
            </a:r>
          </a:p>
        </p:txBody>
      </p:sp>
      <p:sp>
        <p:nvSpPr>
          <p:cNvPr id="308232" name="Rectangle 1032"/>
          <p:cNvSpPr>
            <a:spLocks noChangeArrowheads="1"/>
          </p:cNvSpPr>
          <p:nvPr/>
        </p:nvSpPr>
        <p:spPr bwMode="auto">
          <a:xfrm>
            <a:off x="6197600" y="4953000"/>
            <a:ext cx="2946400" cy="120032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Slightly less ideal: each processor has part of the array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basic idea (cont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d)</a:t>
            </a:r>
          </a:p>
        </p:txBody>
      </p:sp>
      <p:sp>
        <p:nvSpPr>
          <p:cNvPr id="30310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447800"/>
            <a:ext cx="84582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Spread operations over many processors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If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operations take time </a:t>
            </a:r>
            <a:r>
              <a:rPr lang="en-US" sz="2400" i="1">
                <a:latin typeface="Calibri" charset="0"/>
              </a:rPr>
              <a:t>t</a:t>
            </a:r>
            <a:r>
              <a:rPr lang="en-US" sz="2400">
                <a:latin typeface="Calibri" charset="0"/>
              </a:rPr>
              <a:t> on 1 processor,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Does it always become </a:t>
            </a:r>
            <a:r>
              <a:rPr lang="en-US" sz="2400" i="1">
                <a:latin typeface="Calibri" charset="0"/>
              </a:rPr>
              <a:t>t/p</a:t>
            </a:r>
            <a:r>
              <a:rPr lang="en-US" sz="2400">
                <a:latin typeface="Calibri" charset="0"/>
              </a:rPr>
              <a:t> on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>
                <a:latin typeface="Calibri" charset="0"/>
              </a:rPr>
              <a:t> processors (</a:t>
            </a:r>
            <a:r>
              <a:rPr lang="en-US" sz="2400" i="1">
                <a:latin typeface="Calibri" charset="0"/>
              </a:rPr>
              <a:t>p&lt;=n</a:t>
            </a:r>
            <a:r>
              <a:rPr lang="en-US" sz="2400">
                <a:latin typeface="Calibri" charset="0"/>
              </a:rPr>
              <a:t>)?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4876800" cy="461665"/>
          </a:xfrm>
          <a:prstGeom prst="rect">
            <a:avLst/>
          </a:prstGeom>
          <a:gradFill rotWithShape="1">
            <a:gsLst>
              <a:gs pos="0">
                <a:srgbClr val="E8F7EB"/>
              </a:gs>
              <a:gs pos="64999">
                <a:srgbClr val="C4E8CB"/>
              </a:gs>
              <a:gs pos="100000">
                <a:srgbClr val="AAE0B4"/>
              </a:gs>
            </a:gsLst>
            <a:lin ang="5400000" scaled="1"/>
          </a:gradFill>
          <a:ln w="19050">
            <a:solidFill>
              <a:srgbClr val="09853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s = sum( x[i], i=0,n-1 )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1026" descr="parallel-s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02675" cy="25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White_Powerpoint_Template.potx</Template>
  <TotalTime>1056</TotalTime>
  <Words>2118</Words>
  <Application>Microsoft Macintosh PowerPoint</Application>
  <PresentationFormat>On-screen Show (4:3)</PresentationFormat>
  <Paragraphs>465</Paragraphs>
  <Slides>46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White_Powerpoint_Template</vt:lpstr>
      <vt:lpstr>Equation</vt:lpstr>
      <vt:lpstr>Parallel Computing for Science &amp; Engineering SSC 374/394c Introduction to Parallel Computing</vt:lpstr>
      <vt:lpstr>Outline</vt:lpstr>
      <vt:lpstr>OVERVIEW</vt:lpstr>
      <vt:lpstr>What is Parallel Computing?</vt:lpstr>
      <vt:lpstr>The basic idea</vt:lpstr>
      <vt:lpstr>PowerPoint Presentation</vt:lpstr>
      <vt:lpstr>The basic idea</vt:lpstr>
      <vt:lpstr>The basic idea (cont’d)</vt:lpstr>
      <vt:lpstr>PowerPoint Presentation</vt:lpstr>
      <vt:lpstr>The basic idea (cont’d)</vt:lpstr>
      <vt:lpstr>THEORETICAL BACKGROUND</vt:lpstr>
      <vt:lpstr>Speedup &amp; Parallel Efficiency</vt:lpstr>
      <vt:lpstr>Limits of Parallel Computing</vt:lpstr>
      <vt:lpstr>Amdahl’s Law</vt:lpstr>
      <vt:lpstr>Amdahl’s Law</vt:lpstr>
      <vt:lpstr>Practical Limits: Amdahl’s Law vs. Reality</vt:lpstr>
      <vt:lpstr>Gustafson’s Law</vt:lpstr>
      <vt:lpstr>Comparison of Amdahl and Gustafson</vt:lpstr>
      <vt:lpstr>Scaling: Strong vs. Weak</vt:lpstr>
      <vt:lpstr>PARALLEL SYSTEMS</vt:lpstr>
      <vt:lpstr>Classification #1: instruction streams</vt:lpstr>
      <vt:lpstr>“Old school” hardware classification</vt:lpstr>
      <vt:lpstr>Classification #2: memory model</vt:lpstr>
      <vt:lpstr>Shared and distributed memory</vt:lpstr>
      <vt:lpstr>Hybrid systems</vt:lpstr>
      <vt:lpstr>Multi-core systems</vt:lpstr>
      <vt:lpstr>Co-processor Systems</vt:lpstr>
      <vt:lpstr>Classification #3: process dynamism</vt:lpstr>
      <vt:lpstr>“Process-based” parallelism</vt:lpstr>
      <vt:lpstr>Single Program Multiple Data</vt:lpstr>
      <vt:lpstr>SPMD Model</vt:lpstr>
      <vt:lpstr>Data Decomposition</vt:lpstr>
      <vt:lpstr>Typical Data Decomposition</vt:lpstr>
      <vt:lpstr>“Task-based” parallelism</vt:lpstr>
      <vt:lpstr>Dynamic thread creation</vt:lpstr>
      <vt:lpstr>General tasks</vt:lpstr>
      <vt:lpstr>OpenMP Example: Parallel Loop</vt:lpstr>
      <vt:lpstr>Different world views</vt:lpstr>
      <vt:lpstr>Shared memory data access</vt:lpstr>
      <vt:lpstr>Distributed memory data access</vt:lpstr>
      <vt:lpstr>Accessing Shared Variables</vt:lpstr>
      <vt:lpstr>Message Passing Communication</vt:lpstr>
      <vt:lpstr>MPI: Sends and Receives</vt:lpstr>
      <vt:lpstr>Final Thoughts</vt:lpstr>
      <vt:lpstr>Further reading</vt:lpstr>
      <vt:lpstr>Title</vt:lpstr>
    </vt:vector>
  </TitlesOfParts>
  <Company>Texas Advanced Computing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Computing</dc:title>
  <dc:creator>Carlos</dc:creator>
  <cp:lastModifiedBy>Victor Eijkhout</cp:lastModifiedBy>
  <cp:revision>62</cp:revision>
  <dcterms:created xsi:type="dcterms:W3CDTF">2010-02-16T15:36:50Z</dcterms:created>
  <dcterms:modified xsi:type="dcterms:W3CDTF">2013-01-17T14:39:21Z</dcterms:modified>
</cp:coreProperties>
</file>