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4"/>
  </p:notesMasterIdLst>
  <p:sldIdLst>
    <p:sldId id="256" r:id="rId2"/>
    <p:sldId id="287" r:id="rId3"/>
    <p:sldId id="292" r:id="rId4"/>
    <p:sldId id="294" r:id="rId5"/>
    <p:sldId id="297" r:id="rId6"/>
    <p:sldId id="293" r:id="rId7"/>
    <p:sldId id="295" r:id="rId8"/>
    <p:sldId id="296" r:id="rId9"/>
    <p:sldId id="281" r:id="rId10"/>
    <p:sldId id="291" r:id="rId11"/>
    <p:sldId id="288" r:id="rId12"/>
    <p:sldId id="257" r:id="rId13"/>
    <p:sldId id="258" r:id="rId14"/>
    <p:sldId id="260" r:id="rId15"/>
    <p:sldId id="261" r:id="rId16"/>
    <p:sldId id="259" r:id="rId17"/>
    <p:sldId id="262" r:id="rId18"/>
    <p:sldId id="263" r:id="rId19"/>
    <p:sldId id="266" r:id="rId20"/>
    <p:sldId id="264" r:id="rId21"/>
    <p:sldId id="285" r:id="rId22"/>
    <p:sldId id="267" r:id="rId23"/>
    <p:sldId id="268" r:id="rId24"/>
    <p:sldId id="269" r:id="rId25"/>
    <p:sldId id="279" r:id="rId26"/>
    <p:sldId id="282" r:id="rId27"/>
    <p:sldId id="286" r:id="rId28"/>
    <p:sldId id="289" r:id="rId29"/>
    <p:sldId id="278" r:id="rId30"/>
    <p:sldId id="283" r:id="rId31"/>
    <p:sldId id="290" r:id="rId32"/>
    <p:sldId id="280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81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081859690459319"/>
          <c:y val="0.10796142669666293"/>
          <c:w val="0.85564436261865862"/>
          <c:h val="0.6969802972052341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Binomial</c:v>
                </c:pt>
              </c:strCache>
            </c:strRef>
          </c:tx>
          <c:spPr>
            <a:ln w="28584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8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Sheet1!$A$2:$A$22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  <c:pt idx="17">
                  <c:v>131072</c:v>
                </c:pt>
                <c:pt idx="18">
                  <c:v>262144</c:v>
                </c:pt>
                <c:pt idx="19">
                  <c:v>524288</c:v>
                </c:pt>
                <c:pt idx="20">
                  <c:v>1048576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8.09</c:v>
                </c:pt>
                <c:pt idx="1">
                  <c:v>7.93</c:v>
                </c:pt>
                <c:pt idx="2">
                  <c:v>8.42</c:v>
                </c:pt>
                <c:pt idx="3">
                  <c:v>9.89</c:v>
                </c:pt>
                <c:pt idx="4">
                  <c:v>10.67</c:v>
                </c:pt>
                <c:pt idx="5">
                  <c:v>11.58</c:v>
                </c:pt>
                <c:pt idx="6">
                  <c:v>13.12</c:v>
                </c:pt>
                <c:pt idx="7">
                  <c:v>15.29</c:v>
                </c:pt>
                <c:pt idx="8">
                  <c:v>18.45</c:v>
                </c:pt>
                <c:pt idx="9">
                  <c:v>23.48</c:v>
                </c:pt>
                <c:pt idx="10">
                  <c:v>48.86</c:v>
                </c:pt>
                <c:pt idx="11">
                  <c:v>76.13</c:v>
                </c:pt>
                <c:pt idx="12">
                  <c:v>121.18</c:v>
                </c:pt>
                <c:pt idx="13">
                  <c:v>214.82</c:v>
                </c:pt>
                <c:pt idx="14">
                  <c:v>380.6</c:v>
                </c:pt>
                <c:pt idx="15">
                  <c:v>777.47</c:v>
                </c:pt>
                <c:pt idx="16">
                  <c:v>1936.52</c:v>
                </c:pt>
                <c:pt idx="17">
                  <c:v>5401.65</c:v>
                </c:pt>
                <c:pt idx="18">
                  <c:v>12306.43</c:v>
                </c:pt>
                <c:pt idx="19">
                  <c:v>28717.78</c:v>
                </c:pt>
                <c:pt idx="20">
                  <c:v>66267.789999999994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Direct </c:v>
                </c:pt>
              </c:strCache>
            </c:strRef>
          </c:tx>
          <c:spPr>
            <a:ln w="28584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8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Sheet1!$A$2:$A$22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  <c:pt idx="17">
                  <c:v>131072</c:v>
                </c:pt>
                <c:pt idx="18">
                  <c:v>262144</c:v>
                </c:pt>
                <c:pt idx="19">
                  <c:v>524288</c:v>
                </c:pt>
                <c:pt idx="20">
                  <c:v>1048576</c:v>
                </c:pt>
              </c:numCache>
            </c:num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19.37</c:v>
                </c:pt>
                <c:pt idx="1">
                  <c:v>19.8</c:v>
                </c:pt>
                <c:pt idx="2">
                  <c:v>19.64</c:v>
                </c:pt>
                <c:pt idx="3">
                  <c:v>19.77</c:v>
                </c:pt>
                <c:pt idx="4">
                  <c:v>19.84</c:v>
                </c:pt>
                <c:pt idx="5">
                  <c:v>19.87</c:v>
                </c:pt>
                <c:pt idx="6">
                  <c:v>20</c:v>
                </c:pt>
                <c:pt idx="7">
                  <c:v>20.56</c:v>
                </c:pt>
                <c:pt idx="8">
                  <c:v>35.67</c:v>
                </c:pt>
                <c:pt idx="9">
                  <c:v>36.47</c:v>
                </c:pt>
                <c:pt idx="10">
                  <c:v>37.32</c:v>
                </c:pt>
                <c:pt idx="11">
                  <c:v>51.42</c:v>
                </c:pt>
                <c:pt idx="12">
                  <c:v>61.64</c:v>
                </c:pt>
                <c:pt idx="13">
                  <c:v>59.57</c:v>
                </c:pt>
                <c:pt idx="14">
                  <c:v>105.44</c:v>
                </c:pt>
                <c:pt idx="15">
                  <c:v>275.43</c:v>
                </c:pt>
                <c:pt idx="16">
                  <c:v>659.07</c:v>
                </c:pt>
                <c:pt idx="17">
                  <c:v>1241.3399999999999</c:v>
                </c:pt>
                <c:pt idx="18">
                  <c:v>2456.08</c:v>
                </c:pt>
                <c:pt idx="19">
                  <c:v>4822.25</c:v>
                </c:pt>
                <c:pt idx="20">
                  <c:v>9239.2900000000009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Two-level</c:v>
                </c:pt>
              </c:strCache>
            </c:strRef>
          </c:tx>
          <c:spPr>
            <a:ln w="28584" cap="rnd">
              <a:solidFill>
                <a:srgbClr val="00B0F0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8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Sheet1!$A$2:$A$22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  <c:pt idx="17">
                  <c:v>131072</c:v>
                </c:pt>
                <c:pt idx="18">
                  <c:v>262144</c:v>
                </c:pt>
                <c:pt idx="19">
                  <c:v>524288</c:v>
                </c:pt>
                <c:pt idx="20">
                  <c:v>1048576</c:v>
                </c:pt>
              </c:numCache>
            </c:num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9.49</c:v>
                </c:pt>
                <c:pt idx="1">
                  <c:v>9.4499999999999993</c:v>
                </c:pt>
                <c:pt idx="2">
                  <c:v>9.15</c:v>
                </c:pt>
                <c:pt idx="3">
                  <c:v>8.8800000000000008</c:v>
                </c:pt>
                <c:pt idx="4">
                  <c:v>7.84</c:v>
                </c:pt>
                <c:pt idx="5">
                  <c:v>8.3800000000000008</c:v>
                </c:pt>
                <c:pt idx="6">
                  <c:v>8.02</c:v>
                </c:pt>
                <c:pt idx="7">
                  <c:v>34.06</c:v>
                </c:pt>
                <c:pt idx="8">
                  <c:v>35.19</c:v>
                </c:pt>
                <c:pt idx="9">
                  <c:v>37.19</c:v>
                </c:pt>
                <c:pt idx="10">
                  <c:v>45.55</c:v>
                </c:pt>
                <c:pt idx="11">
                  <c:v>82.96</c:v>
                </c:pt>
                <c:pt idx="12">
                  <c:v>113.88</c:v>
                </c:pt>
                <c:pt idx="13">
                  <c:v>176.06</c:v>
                </c:pt>
                <c:pt idx="14">
                  <c:v>308.54000000000002</c:v>
                </c:pt>
                <c:pt idx="15">
                  <c:v>1418.43</c:v>
                </c:pt>
                <c:pt idx="16">
                  <c:v>2803.98</c:v>
                </c:pt>
                <c:pt idx="17">
                  <c:v>5464.87</c:v>
                </c:pt>
                <c:pt idx="18">
                  <c:v>12978.26</c:v>
                </c:pt>
                <c:pt idx="19">
                  <c:v>26221.58</c:v>
                </c:pt>
                <c:pt idx="20">
                  <c:v>51947.67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5846704"/>
        <c:axId val="225846144"/>
      </c:lineChart>
      <c:catAx>
        <c:axId val="2258467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330" b="0" i="0" u="none" strike="noStrike" baseline="0">
                    <a:solidFill>
                      <a:srgbClr val="333333"/>
                    </a:solidFill>
                    <a:latin typeface="Verdana"/>
                    <a:ea typeface="Verdana"/>
                    <a:cs typeface="Verdana"/>
                  </a:defRPr>
                </a:pPr>
                <a:r>
                  <a:rPr lang="en-US"/>
                  <a:t>Message size</a:t>
                </a:r>
              </a:p>
            </c:rich>
          </c:tx>
          <c:layout/>
          <c:overlay val="0"/>
          <c:spPr>
            <a:noFill/>
            <a:ln w="25408">
              <a:noFill/>
            </a:ln>
          </c:spPr>
        </c:title>
        <c:numFmt formatCode="General" sourceLinked="1"/>
        <c:majorTickMark val="none"/>
        <c:minorTickMark val="none"/>
        <c:tickLblPos val="low"/>
        <c:spPr>
          <a:ln w="6352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5846144"/>
        <c:crosses val="autoZero"/>
        <c:auto val="1"/>
        <c:lblAlgn val="ctr"/>
        <c:lblOffset val="100"/>
        <c:noMultiLvlLbl val="0"/>
      </c:catAx>
      <c:valAx>
        <c:axId val="225846144"/>
        <c:scaling>
          <c:logBase val="10"/>
          <c:orientation val="minMax"/>
        </c:scaling>
        <c:delete val="0"/>
        <c:axPos val="l"/>
        <c:majorGridlines>
          <c:spPr>
            <a:ln w="9528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330" b="0" i="0" u="none" strike="noStrike" baseline="0">
                    <a:solidFill>
                      <a:srgbClr val="333333"/>
                    </a:solidFill>
                    <a:latin typeface="Verdana"/>
                    <a:ea typeface="Verdana"/>
                    <a:cs typeface="Verdana"/>
                  </a:defRPr>
                </a:pPr>
                <a:r>
                  <a:rPr lang="en-US" dirty="0"/>
                  <a:t>Time </a:t>
                </a:r>
                <a:r>
                  <a:rPr lang="en-US" dirty="0" smtClean="0"/>
                  <a:t>(</a:t>
                </a:r>
                <a:r>
                  <a:rPr lang="en-US" sz="1330" b="0" i="0" u="none" strike="noStrike" baseline="0" dirty="0" smtClean="0">
                    <a:effectLst/>
                  </a:rPr>
                  <a:t>µs</a:t>
                </a:r>
                <a:r>
                  <a:rPr lang="en-US" dirty="0" smtClean="0"/>
                  <a:t>)</a:t>
                </a:r>
                <a:endParaRPr lang="en-US" dirty="0"/>
              </a:p>
            </c:rich>
          </c:tx>
          <c:layout/>
          <c:overlay val="0"/>
          <c:spPr>
            <a:noFill/>
            <a:ln w="25408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6352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5846704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t"/>
      <c:layout/>
      <c:overlay val="1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>
      <a:softEdge rad="88900"/>
    </a:effectLst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081859690459319"/>
          <c:y val="0.10796142669666293"/>
          <c:w val="0.85564430189019602"/>
          <c:h val="0.7026359205099362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Binomial</c:v>
                </c:pt>
              </c:strCache>
            </c:strRef>
          </c:tx>
          <c:spPr>
            <a:ln w="28584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8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Sheet1!$A$2:$A$22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  <c:pt idx="17">
                  <c:v>131072</c:v>
                </c:pt>
                <c:pt idx="18">
                  <c:v>262144</c:v>
                </c:pt>
                <c:pt idx="19">
                  <c:v>524288</c:v>
                </c:pt>
                <c:pt idx="20">
                  <c:v>1048576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1.25</c:v>
                </c:pt>
                <c:pt idx="1">
                  <c:v>1.24</c:v>
                </c:pt>
                <c:pt idx="2">
                  <c:v>1.26</c:v>
                </c:pt>
                <c:pt idx="3">
                  <c:v>1.29</c:v>
                </c:pt>
                <c:pt idx="4">
                  <c:v>1.36</c:v>
                </c:pt>
                <c:pt idx="5">
                  <c:v>1.35</c:v>
                </c:pt>
                <c:pt idx="6">
                  <c:v>1.38</c:v>
                </c:pt>
                <c:pt idx="7">
                  <c:v>1.48</c:v>
                </c:pt>
                <c:pt idx="8">
                  <c:v>1.6</c:v>
                </c:pt>
                <c:pt idx="9">
                  <c:v>1.85</c:v>
                </c:pt>
                <c:pt idx="10">
                  <c:v>4.25</c:v>
                </c:pt>
                <c:pt idx="11">
                  <c:v>6.11</c:v>
                </c:pt>
                <c:pt idx="12">
                  <c:v>9.16</c:v>
                </c:pt>
                <c:pt idx="13">
                  <c:v>16.690000000000001</c:v>
                </c:pt>
                <c:pt idx="14">
                  <c:v>26.62</c:v>
                </c:pt>
                <c:pt idx="15">
                  <c:v>45.61</c:v>
                </c:pt>
                <c:pt idx="16">
                  <c:v>99.44</c:v>
                </c:pt>
                <c:pt idx="17">
                  <c:v>247.67</c:v>
                </c:pt>
                <c:pt idx="18">
                  <c:v>594.05999999999995</c:v>
                </c:pt>
                <c:pt idx="19">
                  <c:v>1501.28</c:v>
                </c:pt>
                <c:pt idx="20">
                  <c:v>3619.32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Direct </c:v>
                </c:pt>
              </c:strCache>
            </c:strRef>
          </c:tx>
          <c:spPr>
            <a:ln w="28584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8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Sheet1!$A$2:$A$22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  <c:pt idx="17">
                  <c:v>131072</c:v>
                </c:pt>
                <c:pt idx="18">
                  <c:v>262144</c:v>
                </c:pt>
                <c:pt idx="19">
                  <c:v>524288</c:v>
                </c:pt>
                <c:pt idx="20">
                  <c:v>1048576</c:v>
                </c:pt>
              </c:numCache>
            </c:num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1.35</c:v>
                </c:pt>
                <c:pt idx="1">
                  <c:v>1.35</c:v>
                </c:pt>
                <c:pt idx="2">
                  <c:v>1.35</c:v>
                </c:pt>
                <c:pt idx="3">
                  <c:v>1.34</c:v>
                </c:pt>
                <c:pt idx="4">
                  <c:v>1.34</c:v>
                </c:pt>
                <c:pt idx="5">
                  <c:v>1.35</c:v>
                </c:pt>
                <c:pt idx="6">
                  <c:v>1.36</c:v>
                </c:pt>
                <c:pt idx="7">
                  <c:v>1.37</c:v>
                </c:pt>
                <c:pt idx="8">
                  <c:v>1.37</c:v>
                </c:pt>
                <c:pt idx="9">
                  <c:v>1.42</c:v>
                </c:pt>
                <c:pt idx="10">
                  <c:v>1.56</c:v>
                </c:pt>
                <c:pt idx="11">
                  <c:v>1.78</c:v>
                </c:pt>
                <c:pt idx="12">
                  <c:v>2.2000000000000002</c:v>
                </c:pt>
                <c:pt idx="13">
                  <c:v>8.4</c:v>
                </c:pt>
                <c:pt idx="14">
                  <c:v>11.21</c:v>
                </c:pt>
                <c:pt idx="15">
                  <c:v>166.43</c:v>
                </c:pt>
                <c:pt idx="16">
                  <c:v>455.96</c:v>
                </c:pt>
                <c:pt idx="17">
                  <c:v>884.74</c:v>
                </c:pt>
                <c:pt idx="18">
                  <c:v>1767.66</c:v>
                </c:pt>
                <c:pt idx="19">
                  <c:v>3728.65</c:v>
                </c:pt>
                <c:pt idx="20">
                  <c:v>8678.64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Two-level</c:v>
                </c:pt>
              </c:strCache>
            </c:strRef>
          </c:tx>
          <c:spPr>
            <a:ln w="28584" cap="rnd">
              <a:solidFill>
                <a:srgbClr val="00B0F0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8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Sheet1!$A$2:$A$22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  <c:pt idx="17">
                  <c:v>131072</c:v>
                </c:pt>
                <c:pt idx="18">
                  <c:v>262144</c:v>
                </c:pt>
                <c:pt idx="19">
                  <c:v>524288</c:v>
                </c:pt>
                <c:pt idx="20">
                  <c:v>1048576</c:v>
                </c:pt>
              </c:numCache>
            </c:num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0.54</c:v>
                </c:pt>
                <c:pt idx="1">
                  <c:v>0.55000000000000004</c:v>
                </c:pt>
                <c:pt idx="2">
                  <c:v>0.55000000000000004</c:v>
                </c:pt>
                <c:pt idx="3">
                  <c:v>0.56000000000000005</c:v>
                </c:pt>
                <c:pt idx="4">
                  <c:v>0.56999999999999995</c:v>
                </c:pt>
                <c:pt idx="5">
                  <c:v>0.59</c:v>
                </c:pt>
                <c:pt idx="6">
                  <c:v>0.57999999999999996</c:v>
                </c:pt>
                <c:pt idx="7">
                  <c:v>0.63</c:v>
                </c:pt>
                <c:pt idx="8">
                  <c:v>0.72</c:v>
                </c:pt>
                <c:pt idx="9">
                  <c:v>0.88</c:v>
                </c:pt>
                <c:pt idx="10">
                  <c:v>1.1499999999999999</c:v>
                </c:pt>
                <c:pt idx="11">
                  <c:v>2.56</c:v>
                </c:pt>
                <c:pt idx="12">
                  <c:v>4.26</c:v>
                </c:pt>
                <c:pt idx="13">
                  <c:v>24.48</c:v>
                </c:pt>
                <c:pt idx="14">
                  <c:v>38.43</c:v>
                </c:pt>
                <c:pt idx="15">
                  <c:v>64.42</c:v>
                </c:pt>
                <c:pt idx="16">
                  <c:v>118.92</c:v>
                </c:pt>
                <c:pt idx="17">
                  <c:v>510.62</c:v>
                </c:pt>
                <c:pt idx="18">
                  <c:v>1011.48</c:v>
                </c:pt>
                <c:pt idx="19">
                  <c:v>2153.41</c:v>
                </c:pt>
                <c:pt idx="20">
                  <c:v>5060.72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048656"/>
        <c:axId val="198687360"/>
      </c:lineChart>
      <c:catAx>
        <c:axId val="460486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330" b="0" i="0" u="none" strike="noStrike" baseline="0">
                    <a:solidFill>
                      <a:srgbClr val="333333"/>
                    </a:solidFill>
                    <a:latin typeface="Verdana"/>
                    <a:ea typeface="Verdana"/>
                    <a:cs typeface="Verdana"/>
                  </a:defRPr>
                </a:pPr>
                <a:r>
                  <a:rPr lang="en-US"/>
                  <a:t>Message size</a:t>
                </a:r>
              </a:p>
            </c:rich>
          </c:tx>
          <c:layout/>
          <c:overlay val="0"/>
          <c:spPr>
            <a:noFill/>
            <a:ln w="25408">
              <a:noFill/>
            </a:ln>
          </c:spPr>
        </c:title>
        <c:numFmt formatCode="General" sourceLinked="1"/>
        <c:majorTickMark val="none"/>
        <c:minorTickMark val="none"/>
        <c:tickLblPos val="low"/>
        <c:spPr>
          <a:ln w="6352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687360"/>
        <c:crosses val="autoZero"/>
        <c:auto val="1"/>
        <c:lblAlgn val="ctr"/>
        <c:lblOffset val="100"/>
        <c:noMultiLvlLbl val="0"/>
      </c:catAx>
      <c:valAx>
        <c:axId val="198687360"/>
        <c:scaling>
          <c:logBase val="10"/>
          <c:orientation val="minMax"/>
        </c:scaling>
        <c:delete val="0"/>
        <c:axPos val="l"/>
        <c:majorGridlines>
          <c:spPr>
            <a:ln w="9528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330" b="0" i="0" u="none" strike="noStrike" baseline="0">
                    <a:solidFill>
                      <a:srgbClr val="333333"/>
                    </a:solidFill>
                    <a:latin typeface="Verdana"/>
                    <a:ea typeface="Verdana"/>
                    <a:cs typeface="Verdana"/>
                  </a:defRPr>
                </a:pPr>
                <a:r>
                  <a:rPr lang="en-US" dirty="0"/>
                  <a:t>Time </a:t>
                </a:r>
                <a:r>
                  <a:rPr lang="en-US" dirty="0" smtClean="0"/>
                  <a:t>(</a:t>
                </a:r>
                <a:r>
                  <a:rPr lang="en-US" sz="1330" b="0" i="0" u="none" strike="noStrike" baseline="0" dirty="0" smtClean="0">
                    <a:effectLst/>
                  </a:rPr>
                  <a:t>µs</a:t>
                </a:r>
                <a:r>
                  <a:rPr lang="en-US" dirty="0" smtClean="0"/>
                  <a:t>)</a:t>
                </a:r>
                <a:endParaRPr lang="en-US" dirty="0"/>
              </a:p>
            </c:rich>
          </c:tx>
          <c:layout/>
          <c:overlay val="0"/>
          <c:spPr>
            <a:noFill/>
            <a:ln w="25408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6352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48656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t"/>
      <c:layout/>
      <c:overlay val="1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>
      <a:softEdge rad="88900"/>
    </a:effectLst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081859690459319"/>
          <c:y val="0.10796142669666293"/>
          <c:w val="0.85564430189019602"/>
          <c:h val="0.7026359205099362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Binomial</c:v>
                </c:pt>
              </c:strCache>
            </c:strRef>
          </c:tx>
          <c:spPr>
            <a:ln w="28584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8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Sheet1!$A$2:$A$22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  <c:pt idx="17">
                  <c:v>131072</c:v>
                </c:pt>
                <c:pt idx="18">
                  <c:v>262144</c:v>
                </c:pt>
                <c:pt idx="19">
                  <c:v>524288</c:v>
                </c:pt>
                <c:pt idx="20">
                  <c:v>1048576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1.37</c:v>
                </c:pt>
                <c:pt idx="1">
                  <c:v>1.36</c:v>
                </c:pt>
                <c:pt idx="2">
                  <c:v>1.39</c:v>
                </c:pt>
                <c:pt idx="3">
                  <c:v>1.41</c:v>
                </c:pt>
                <c:pt idx="4">
                  <c:v>1.45</c:v>
                </c:pt>
                <c:pt idx="5">
                  <c:v>1.49</c:v>
                </c:pt>
                <c:pt idx="6">
                  <c:v>1.53</c:v>
                </c:pt>
                <c:pt idx="7">
                  <c:v>1.69</c:v>
                </c:pt>
                <c:pt idx="8">
                  <c:v>1.92</c:v>
                </c:pt>
                <c:pt idx="9">
                  <c:v>2.4300000000000002</c:v>
                </c:pt>
                <c:pt idx="10">
                  <c:v>5.7</c:v>
                </c:pt>
                <c:pt idx="11">
                  <c:v>8.07</c:v>
                </c:pt>
                <c:pt idx="12">
                  <c:v>12.42</c:v>
                </c:pt>
                <c:pt idx="13">
                  <c:v>23.42</c:v>
                </c:pt>
                <c:pt idx="14">
                  <c:v>42.74</c:v>
                </c:pt>
                <c:pt idx="15">
                  <c:v>96.24</c:v>
                </c:pt>
                <c:pt idx="16">
                  <c:v>210.68</c:v>
                </c:pt>
                <c:pt idx="17">
                  <c:v>495.88</c:v>
                </c:pt>
                <c:pt idx="18">
                  <c:v>1178.9000000000001</c:v>
                </c:pt>
                <c:pt idx="19">
                  <c:v>2726.33</c:v>
                </c:pt>
                <c:pt idx="20">
                  <c:v>6011.49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Direct </c:v>
                </c:pt>
              </c:strCache>
            </c:strRef>
          </c:tx>
          <c:spPr>
            <a:ln w="28584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8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Sheet1!$A$2:$A$22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  <c:pt idx="17">
                  <c:v>131072</c:v>
                </c:pt>
                <c:pt idx="18">
                  <c:v>262144</c:v>
                </c:pt>
                <c:pt idx="19">
                  <c:v>524288</c:v>
                </c:pt>
                <c:pt idx="20">
                  <c:v>1048576</c:v>
                </c:pt>
              </c:numCache>
            </c:num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1.99</c:v>
                </c:pt>
                <c:pt idx="1">
                  <c:v>1.96</c:v>
                </c:pt>
                <c:pt idx="2">
                  <c:v>1.99</c:v>
                </c:pt>
                <c:pt idx="3">
                  <c:v>1.95</c:v>
                </c:pt>
                <c:pt idx="4">
                  <c:v>1.93</c:v>
                </c:pt>
                <c:pt idx="5">
                  <c:v>2</c:v>
                </c:pt>
                <c:pt idx="6">
                  <c:v>1.99</c:v>
                </c:pt>
                <c:pt idx="7">
                  <c:v>2.0699999999999998</c:v>
                </c:pt>
                <c:pt idx="8">
                  <c:v>2.02</c:v>
                </c:pt>
                <c:pt idx="9">
                  <c:v>2.12</c:v>
                </c:pt>
                <c:pt idx="10">
                  <c:v>2.2000000000000002</c:v>
                </c:pt>
                <c:pt idx="11">
                  <c:v>2.5</c:v>
                </c:pt>
                <c:pt idx="12">
                  <c:v>2.9</c:v>
                </c:pt>
                <c:pt idx="13">
                  <c:v>6.4</c:v>
                </c:pt>
                <c:pt idx="14">
                  <c:v>8.09</c:v>
                </c:pt>
                <c:pt idx="15">
                  <c:v>772.47</c:v>
                </c:pt>
                <c:pt idx="16">
                  <c:v>1856.01</c:v>
                </c:pt>
                <c:pt idx="17">
                  <c:v>3656.89</c:v>
                </c:pt>
                <c:pt idx="18">
                  <c:v>7257.97</c:v>
                </c:pt>
                <c:pt idx="19">
                  <c:v>14820.69</c:v>
                </c:pt>
                <c:pt idx="20">
                  <c:v>30859.89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Two-level</c:v>
                </c:pt>
              </c:strCache>
            </c:strRef>
          </c:tx>
          <c:spPr>
            <a:ln w="28584" cap="rnd">
              <a:solidFill>
                <a:srgbClr val="00B0F0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8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Sheet1!$A$2:$A$22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  <c:pt idx="17">
                  <c:v>131072</c:v>
                </c:pt>
                <c:pt idx="18">
                  <c:v>262144</c:v>
                </c:pt>
                <c:pt idx="19">
                  <c:v>524288</c:v>
                </c:pt>
                <c:pt idx="20">
                  <c:v>1048576</c:v>
                </c:pt>
              </c:numCache>
            </c:num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0.55000000000000004</c:v>
                </c:pt>
                <c:pt idx="1">
                  <c:v>0.55000000000000004</c:v>
                </c:pt>
                <c:pt idx="2">
                  <c:v>0.56000000000000005</c:v>
                </c:pt>
                <c:pt idx="3">
                  <c:v>0.56000000000000005</c:v>
                </c:pt>
                <c:pt idx="4">
                  <c:v>0.56999999999999995</c:v>
                </c:pt>
                <c:pt idx="5">
                  <c:v>0.59</c:v>
                </c:pt>
                <c:pt idx="6">
                  <c:v>0.56999999999999995</c:v>
                </c:pt>
                <c:pt idx="7">
                  <c:v>0.62</c:v>
                </c:pt>
                <c:pt idx="8">
                  <c:v>0.71</c:v>
                </c:pt>
                <c:pt idx="9">
                  <c:v>0.87</c:v>
                </c:pt>
                <c:pt idx="10">
                  <c:v>1.1399999999999999</c:v>
                </c:pt>
                <c:pt idx="11">
                  <c:v>5.43</c:v>
                </c:pt>
                <c:pt idx="12">
                  <c:v>9.7799999999999994</c:v>
                </c:pt>
                <c:pt idx="13">
                  <c:v>35.26</c:v>
                </c:pt>
                <c:pt idx="14">
                  <c:v>60.08</c:v>
                </c:pt>
                <c:pt idx="15">
                  <c:v>107.99</c:v>
                </c:pt>
                <c:pt idx="16">
                  <c:v>203.33</c:v>
                </c:pt>
                <c:pt idx="17">
                  <c:v>675.62</c:v>
                </c:pt>
                <c:pt idx="18">
                  <c:v>1336.08</c:v>
                </c:pt>
                <c:pt idx="19">
                  <c:v>2765.62</c:v>
                </c:pt>
                <c:pt idx="20">
                  <c:v>6402.05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8690720"/>
        <c:axId val="198691280"/>
      </c:lineChart>
      <c:catAx>
        <c:axId val="1986907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330" b="0" i="0" u="none" strike="noStrike" baseline="0">
                    <a:solidFill>
                      <a:srgbClr val="333333"/>
                    </a:solidFill>
                    <a:latin typeface="Verdana"/>
                    <a:ea typeface="Verdana"/>
                    <a:cs typeface="Verdana"/>
                  </a:defRPr>
                </a:pPr>
                <a:r>
                  <a:rPr lang="en-US"/>
                  <a:t>Message size</a:t>
                </a:r>
              </a:p>
            </c:rich>
          </c:tx>
          <c:layout/>
          <c:overlay val="0"/>
          <c:spPr>
            <a:noFill/>
            <a:ln w="25408">
              <a:noFill/>
            </a:ln>
          </c:spPr>
        </c:title>
        <c:numFmt formatCode="General" sourceLinked="1"/>
        <c:majorTickMark val="none"/>
        <c:minorTickMark val="none"/>
        <c:tickLblPos val="low"/>
        <c:spPr>
          <a:ln w="6352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691280"/>
        <c:crosses val="autoZero"/>
        <c:auto val="1"/>
        <c:lblAlgn val="ctr"/>
        <c:lblOffset val="100"/>
        <c:noMultiLvlLbl val="0"/>
      </c:catAx>
      <c:valAx>
        <c:axId val="198691280"/>
        <c:scaling>
          <c:logBase val="10"/>
          <c:orientation val="minMax"/>
        </c:scaling>
        <c:delete val="0"/>
        <c:axPos val="l"/>
        <c:majorGridlines>
          <c:spPr>
            <a:ln w="9528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330" b="0" i="0" u="none" strike="noStrike" baseline="0">
                    <a:solidFill>
                      <a:srgbClr val="333333"/>
                    </a:solidFill>
                    <a:latin typeface="Verdana"/>
                    <a:ea typeface="Verdana"/>
                    <a:cs typeface="Verdana"/>
                  </a:defRPr>
                </a:pPr>
                <a:r>
                  <a:rPr lang="en-US" dirty="0"/>
                  <a:t>Time </a:t>
                </a:r>
                <a:r>
                  <a:rPr lang="en-US" dirty="0" smtClean="0"/>
                  <a:t>(</a:t>
                </a:r>
                <a:r>
                  <a:rPr lang="en-US" sz="1330" b="0" i="0" u="none" strike="noStrike" baseline="0" dirty="0" smtClean="0">
                    <a:effectLst/>
                  </a:rPr>
                  <a:t>µs</a:t>
                </a:r>
                <a:r>
                  <a:rPr lang="en-US" dirty="0" smtClean="0"/>
                  <a:t>)</a:t>
                </a:r>
                <a:endParaRPr lang="en-US" dirty="0"/>
              </a:p>
            </c:rich>
          </c:tx>
          <c:layout/>
          <c:overlay val="0"/>
          <c:spPr>
            <a:noFill/>
            <a:ln w="25408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6352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690720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t"/>
      <c:layout/>
      <c:overlay val="1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>
      <a:softEdge rad="88900"/>
    </a:effectLst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081859690459319"/>
          <c:y val="0.10796142669666293"/>
          <c:w val="0.85564430189019602"/>
          <c:h val="0.7026359205099362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Binomial</c:v>
                </c:pt>
              </c:strCache>
            </c:strRef>
          </c:tx>
          <c:spPr>
            <a:ln w="28584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8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Sheet1!$A$2:$A$22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  <c:pt idx="17">
                  <c:v>131072</c:v>
                </c:pt>
                <c:pt idx="18">
                  <c:v>262144</c:v>
                </c:pt>
                <c:pt idx="19">
                  <c:v>524288</c:v>
                </c:pt>
                <c:pt idx="20">
                  <c:v>1048576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1.47</c:v>
                </c:pt>
                <c:pt idx="1">
                  <c:v>1.46</c:v>
                </c:pt>
                <c:pt idx="2">
                  <c:v>1.49</c:v>
                </c:pt>
                <c:pt idx="3">
                  <c:v>1.53</c:v>
                </c:pt>
                <c:pt idx="4">
                  <c:v>1.56</c:v>
                </c:pt>
                <c:pt idx="5">
                  <c:v>1.6</c:v>
                </c:pt>
                <c:pt idx="6">
                  <c:v>1.67</c:v>
                </c:pt>
                <c:pt idx="7">
                  <c:v>2.0499999999999998</c:v>
                </c:pt>
                <c:pt idx="8">
                  <c:v>2.2799999999999998</c:v>
                </c:pt>
                <c:pt idx="9">
                  <c:v>2.78</c:v>
                </c:pt>
                <c:pt idx="10">
                  <c:v>6.32</c:v>
                </c:pt>
                <c:pt idx="11">
                  <c:v>10.45</c:v>
                </c:pt>
                <c:pt idx="12">
                  <c:v>17.54</c:v>
                </c:pt>
                <c:pt idx="13">
                  <c:v>37.5</c:v>
                </c:pt>
                <c:pt idx="14">
                  <c:v>74.25</c:v>
                </c:pt>
                <c:pt idx="15">
                  <c:v>155.9</c:v>
                </c:pt>
                <c:pt idx="16">
                  <c:v>353.28</c:v>
                </c:pt>
                <c:pt idx="17">
                  <c:v>804.43</c:v>
                </c:pt>
                <c:pt idx="18">
                  <c:v>1802.91</c:v>
                </c:pt>
                <c:pt idx="19">
                  <c:v>3987.81</c:v>
                </c:pt>
                <c:pt idx="20">
                  <c:v>8584.39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Direct</c:v>
                </c:pt>
              </c:strCache>
            </c:strRef>
          </c:tx>
          <c:spPr>
            <a:ln w="28584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8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Sheet1!$A$2:$A$22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  <c:pt idx="17">
                  <c:v>131072</c:v>
                </c:pt>
                <c:pt idx="18">
                  <c:v>262144</c:v>
                </c:pt>
                <c:pt idx="19">
                  <c:v>524288</c:v>
                </c:pt>
                <c:pt idx="20">
                  <c:v>1048576</c:v>
                </c:pt>
              </c:numCache>
            </c:num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3.21</c:v>
                </c:pt>
                <c:pt idx="1">
                  <c:v>3.27</c:v>
                </c:pt>
                <c:pt idx="2">
                  <c:v>3.24</c:v>
                </c:pt>
                <c:pt idx="3">
                  <c:v>3.24</c:v>
                </c:pt>
                <c:pt idx="4">
                  <c:v>3.31</c:v>
                </c:pt>
                <c:pt idx="5">
                  <c:v>3.38</c:v>
                </c:pt>
                <c:pt idx="6">
                  <c:v>3.38</c:v>
                </c:pt>
                <c:pt idx="7">
                  <c:v>3.37</c:v>
                </c:pt>
                <c:pt idx="8">
                  <c:v>3.47</c:v>
                </c:pt>
                <c:pt idx="9">
                  <c:v>3.57</c:v>
                </c:pt>
                <c:pt idx="10">
                  <c:v>3.74</c:v>
                </c:pt>
                <c:pt idx="11">
                  <c:v>4.09</c:v>
                </c:pt>
                <c:pt idx="12">
                  <c:v>4.5599999999999996</c:v>
                </c:pt>
                <c:pt idx="13">
                  <c:v>8.4700000000000006</c:v>
                </c:pt>
                <c:pt idx="14">
                  <c:v>12.55</c:v>
                </c:pt>
                <c:pt idx="15">
                  <c:v>3574.62</c:v>
                </c:pt>
                <c:pt idx="16">
                  <c:v>8209.36</c:v>
                </c:pt>
                <c:pt idx="17">
                  <c:v>16193.89</c:v>
                </c:pt>
                <c:pt idx="18">
                  <c:v>31796.55</c:v>
                </c:pt>
                <c:pt idx="19">
                  <c:v>63494.75</c:v>
                </c:pt>
                <c:pt idx="20">
                  <c:v>127675.2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Two-level</c:v>
                </c:pt>
              </c:strCache>
            </c:strRef>
          </c:tx>
          <c:spPr>
            <a:ln w="28584" cap="rnd">
              <a:solidFill>
                <a:srgbClr val="00B0F0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8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Sheet1!$A$2:$A$22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  <c:pt idx="17">
                  <c:v>131072</c:v>
                </c:pt>
                <c:pt idx="18">
                  <c:v>262144</c:v>
                </c:pt>
                <c:pt idx="19">
                  <c:v>524288</c:v>
                </c:pt>
                <c:pt idx="20">
                  <c:v>1048576</c:v>
                </c:pt>
              </c:numCache>
            </c:num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0.63</c:v>
                </c:pt>
                <c:pt idx="1">
                  <c:v>0.63</c:v>
                </c:pt>
                <c:pt idx="2">
                  <c:v>0.63</c:v>
                </c:pt>
                <c:pt idx="3">
                  <c:v>0.64</c:v>
                </c:pt>
                <c:pt idx="4">
                  <c:v>0.64</c:v>
                </c:pt>
                <c:pt idx="5">
                  <c:v>0.67</c:v>
                </c:pt>
                <c:pt idx="6">
                  <c:v>0.63</c:v>
                </c:pt>
                <c:pt idx="7">
                  <c:v>0.69</c:v>
                </c:pt>
                <c:pt idx="8">
                  <c:v>0.78</c:v>
                </c:pt>
                <c:pt idx="9">
                  <c:v>0.91</c:v>
                </c:pt>
                <c:pt idx="10">
                  <c:v>1.18</c:v>
                </c:pt>
                <c:pt idx="11">
                  <c:v>16.170000000000002</c:v>
                </c:pt>
                <c:pt idx="12">
                  <c:v>32.33</c:v>
                </c:pt>
                <c:pt idx="13">
                  <c:v>82.28</c:v>
                </c:pt>
                <c:pt idx="14">
                  <c:v>154.71</c:v>
                </c:pt>
                <c:pt idx="15">
                  <c:v>297.7</c:v>
                </c:pt>
                <c:pt idx="16">
                  <c:v>583.99</c:v>
                </c:pt>
                <c:pt idx="17">
                  <c:v>1440.96</c:v>
                </c:pt>
                <c:pt idx="18">
                  <c:v>2861.22</c:v>
                </c:pt>
                <c:pt idx="19">
                  <c:v>5841.87</c:v>
                </c:pt>
                <c:pt idx="20">
                  <c:v>12582.53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8694640"/>
        <c:axId val="198695200"/>
      </c:lineChart>
      <c:catAx>
        <c:axId val="1986946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330" b="0" i="0" u="none" strike="noStrike" baseline="0">
                    <a:solidFill>
                      <a:srgbClr val="333333"/>
                    </a:solidFill>
                    <a:latin typeface="Verdana"/>
                    <a:ea typeface="Verdana"/>
                    <a:cs typeface="Verdana"/>
                  </a:defRPr>
                </a:pPr>
                <a:r>
                  <a:rPr lang="en-US"/>
                  <a:t>Message size</a:t>
                </a:r>
              </a:p>
            </c:rich>
          </c:tx>
          <c:layout/>
          <c:overlay val="0"/>
          <c:spPr>
            <a:noFill/>
            <a:ln w="25408">
              <a:noFill/>
            </a:ln>
          </c:spPr>
        </c:title>
        <c:numFmt formatCode="General" sourceLinked="1"/>
        <c:majorTickMark val="none"/>
        <c:minorTickMark val="none"/>
        <c:tickLblPos val="low"/>
        <c:spPr>
          <a:ln w="6352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695200"/>
        <c:crosses val="autoZero"/>
        <c:auto val="1"/>
        <c:lblAlgn val="ctr"/>
        <c:lblOffset val="100"/>
        <c:noMultiLvlLbl val="0"/>
      </c:catAx>
      <c:valAx>
        <c:axId val="198695200"/>
        <c:scaling>
          <c:logBase val="10"/>
          <c:orientation val="minMax"/>
        </c:scaling>
        <c:delete val="0"/>
        <c:axPos val="l"/>
        <c:majorGridlines>
          <c:spPr>
            <a:ln w="9528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330" b="0" i="0" u="none" strike="noStrike" baseline="0">
                    <a:solidFill>
                      <a:srgbClr val="333333"/>
                    </a:solidFill>
                    <a:latin typeface="Verdana"/>
                    <a:ea typeface="Verdana"/>
                    <a:cs typeface="Verdana"/>
                  </a:defRPr>
                </a:pPr>
                <a:r>
                  <a:rPr lang="en-US" dirty="0"/>
                  <a:t>Time </a:t>
                </a:r>
                <a:r>
                  <a:rPr lang="en-US" dirty="0" smtClean="0"/>
                  <a:t>(</a:t>
                </a:r>
                <a:r>
                  <a:rPr lang="en-US" sz="1330" b="0" i="0" u="none" strike="noStrike" baseline="0" dirty="0" smtClean="0">
                    <a:effectLst/>
                  </a:rPr>
                  <a:t>µs</a:t>
                </a:r>
                <a:r>
                  <a:rPr lang="en-US" dirty="0" smtClean="0"/>
                  <a:t>)</a:t>
                </a:r>
                <a:endParaRPr lang="en-US" dirty="0"/>
              </a:p>
            </c:rich>
          </c:tx>
          <c:layout/>
          <c:overlay val="0"/>
          <c:spPr>
            <a:noFill/>
            <a:ln w="25408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6352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694640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t"/>
      <c:layout/>
      <c:overlay val="1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>
      <a:softEdge rad="88900"/>
    </a:effectLst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E64F4B0-CD60-4DDF-A73D-F0A721D5B9E4}" type="datetimeFigureOut">
              <a:rPr lang="en-US"/>
              <a:pPr>
                <a:defRPr/>
              </a:pPr>
              <a:t>4/18/2013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28AF938-990C-440E-9761-B95F0CA147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795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103E4A81-8191-4C0D-97F2-EC571FD237CD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96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DCB8CEC-8388-4E0D-898A-A94B7E68C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90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261CC-7660-4630-BB5E-6A4D6CB3A2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4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92467-4D90-4313-8581-463F492E11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0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FA6E9-7829-4553-A75B-895804325C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65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AAFBB-F58D-46E1-B730-288F258D60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1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E3585-4443-40C6-BF52-80399FCA4F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9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5DF3F-042C-41FF-B3DD-7C1C27B041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58A10-4DAA-4FF6-99BC-D60DE6C0EE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5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015F1-EDAB-4DCB-8801-85B95E8CFD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805B4-6934-4E85-918F-47505CCD59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4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64ACF3-693E-40D4-9C99-243E447DB6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4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D0B103F-5200-49B5-B3AF-4FA80EC278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cs typeface="Arial" panose="020B060402020202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mvapich.cse.ohio-state.edu/publication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Collective </a:t>
            </a:r>
            <a:r>
              <a:rPr lang="en-US" dirty="0" smtClean="0"/>
              <a:t>Communications inside MPI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Jerome Vienne</a:t>
            </a:r>
          </a:p>
        </p:txBody>
      </p:sp>
      <p:sp>
        <p:nvSpPr>
          <p:cNvPr id="410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C3BEBB76-4708-42CF-AABC-3A5169CD80A4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MVAPICH Algorithm choices</a:t>
            </a:r>
            <a:endParaRPr lang="en-US" b="1" dirty="0" smtClean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Depend on Platform</a:t>
            </a:r>
          </a:p>
          <a:p>
            <a:pPr eaLnBrk="1" hangingPunct="1"/>
            <a:r>
              <a:rPr lang="en-US" dirty="0" smtClean="0"/>
              <a:t>Depend on system size</a:t>
            </a:r>
          </a:p>
          <a:p>
            <a:pPr eaLnBrk="1" hangingPunct="1"/>
            <a:r>
              <a:rPr lang="en-US" dirty="0" smtClean="0"/>
              <a:t>Based on OSU Micro Benchmarks (OMB) results</a:t>
            </a:r>
          </a:p>
          <a:p>
            <a:pPr eaLnBrk="1" hangingPunct="1"/>
            <a:r>
              <a:rPr lang="en-US" dirty="0" smtClean="0"/>
              <a:t>For each Platform:</a:t>
            </a:r>
            <a:br>
              <a:rPr lang="en-US" dirty="0" smtClean="0"/>
            </a:br>
            <a:r>
              <a:rPr lang="en-US" dirty="0" smtClean="0"/>
              <a:t>Step 1: Point-to-Point Tuning</a:t>
            </a:r>
            <a:br>
              <a:rPr lang="en-US" dirty="0" smtClean="0"/>
            </a:br>
            <a:r>
              <a:rPr lang="en-US" dirty="0" smtClean="0"/>
              <a:t>Step 2: Collective Tuning 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081D18FB-3B4E-416B-87BA-5C6C22CB1EED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Overview of algorithms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Binomial Tree</a:t>
            </a:r>
          </a:p>
          <a:p>
            <a:pPr eaLnBrk="1" hangingPunct="1"/>
            <a:r>
              <a:rPr lang="en-US" sz="2800" dirty="0" smtClean="0"/>
              <a:t>Barrier (Butterfly, Dissemination, Tournament…)</a:t>
            </a:r>
          </a:p>
          <a:p>
            <a:pPr eaLnBrk="1" hangingPunct="1"/>
            <a:r>
              <a:rPr lang="en-US" sz="2800" dirty="0" err="1" smtClean="0"/>
              <a:t>Allgather</a:t>
            </a:r>
            <a:endParaRPr lang="en-US" sz="2800" dirty="0" smtClean="0"/>
          </a:p>
          <a:p>
            <a:pPr eaLnBrk="1" hangingPunct="1"/>
            <a:r>
              <a:rPr lang="en-US" sz="2800" dirty="0" err="1" smtClean="0"/>
              <a:t>Alltoall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Reduce-Scatter for commutative operations: Recursive halving algorithm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CBBE4481-B6C8-46DE-993C-E701B9356474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Binomial Tree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b="1" smtClean="0"/>
              <a:t>Definition (Binomial Tree)</a:t>
            </a:r>
            <a:r>
              <a:rPr lang="en-US" sz="2100" smtClean="0"/>
              <a:t>  The </a:t>
            </a:r>
            <a:r>
              <a:rPr lang="en-US" sz="2100" i="1" smtClean="0"/>
              <a:t>binomial tree of order k≥0 </a:t>
            </a:r>
            <a:r>
              <a:rPr lang="en-US" sz="2100" smtClean="0"/>
              <a:t>with root </a:t>
            </a:r>
            <a:r>
              <a:rPr lang="en-US" sz="2100" i="1" smtClean="0"/>
              <a:t>R</a:t>
            </a:r>
            <a:r>
              <a:rPr lang="en-US" sz="2100" smtClean="0"/>
              <a:t> is the tree B</a:t>
            </a:r>
            <a:r>
              <a:rPr lang="en-US" sz="2100" baseline="-25000" smtClean="0"/>
              <a:t>k</a:t>
            </a:r>
            <a:r>
              <a:rPr lang="en-US" sz="2100" smtClean="0"/>
              <a:t> defined as follows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100" smtClean="0"/>
              <a:t>	1. If </a:t>
            </a:r>
            <a:r>
              <a:rPr lang="en-US" sz="2100" i="1" smtClean="0"/>
              <a:t>k</a:t>
            </a:r>
            <a:r>
              <a:rPr lang="en-US" sz="2100" smtClean="0"/>
              <a:t>=0, B</a:t>
            </a:r>
            <a:r>
              <a:rPr lang="en-US" sz="2100" baseline="-25000" smtClean="0"/>
              <a:t>k</a:t>
            </a:r>
            <a:r>
              <a:rPr lang="en-US" sz="2100" smtClean="0"/>
              <a:t> ={R}. i.e., the binomial tree of order zero consists of a single node, </a:t>
            </a:r>
            <a:r>
              <a:rPr lang="en-US" sz="2100" i="1" smtClean="0"/>
              <a:t>R</a:t>
            </a:r>
            <a:r>
              <a:rPr lang="en-US" sz="2100" smtClean="0"/>
              <a:t>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100" smtClean="0"/>
              <a:t>	2. If </a:t>
            </a:r>
            <a:r>
              <a:rPr lang="en-US" sz="2100" i="1" smtClean="0"/>
              <a:t>k&gt;</a:t>
            </a:r>
            <a:r>
              <a:rPr lang="en-US" sz="2100" smtClean="0"/>
              <a:t>0, B</a:t>
            </a:r>
            <a:r>
              <a:rPr lang="en-US" sz="2100" baseline="-25000" smtClean="0"/>
              <a:t>k</a:t>
            </a:r>
            <a:r>
              <a:rPr lang="en-US" sz="2100" smtClean="0"/>
              <a:t> ={R, B</a:t>
            </a:r>
            <a:r>
              <a:rPr lang="en-US" sz="2100" baseline="-25000" smtClean="0"/>
              <a:t>0</a:t>
            </a:r>
            <a:r>
              <a:rPr lang="en-US" sz="2100" smtClean="0"/>
              <a:t>, B</a:t>
            </a:r>
            <a:r>
              <a:rPr lang="en-US" sz="2100" baseline="-25000" smtClean="0"/>
              <a:t>1</a:t>
            </a:r>
            <a:r>
              <a:rPr lang="en-US" sz="2100" smtClean="0"/>
              <a:t>,…B</a:t>
            </a:r>
            <a:r>
              <a:rPr lang="en-US" sz="2100" baseline="-25000" smtClean="0"/>
              <a:t>k-1</a:t>
            </a:r>
            <a:r>
              <a:rPr lang="en-US" sz="2100" smtClean="0"/>
              <a:t>}. i.e., the binomial tree of order </a:t>
            </a:r>
            <a:r>
              <a:rPr lang="en-US" sz="2100" i="1" smtClean="0"/>
              <a:t>k&gt;</a:t>
            </a:r>
            <a:r>
              <a:rPr lang="en-US" sz="2100" smtClean="0"/>
              <a:t>0 comprises the root </a:t>
            </a:r>
            <a:r>
              <a:rPr lang="en-US" sz="2100" i="1" smtClean="0"/>
              <a:t>R</a:t>
            </a:r>
            <a:r>
              <a:rPr lang="en-US" sz="2100" smtClean="0"/>
              <a:t>, and </a:t>
            </a:r>
            <a:r>
              <a:rPr lang="en-US" sz="2100" i="1" smtClean="0"/>
              <a:t>k</a:t>
            </a:r>
            <a:r>
              <a:rPr lang="en-US" sz="2100" smtClean="0"/>
              <a:t> binomial subtrees, B</a:t>
            </a:r>
            <a:r>
              <a:rPr lang="en-US" sz="2100" baseline="-25000" smtClean="0"/>
              <a:t>0 </a:t>
            </a:r>
            <a:r>
              <a:rPr lang="en-US" sz="2100" smtClean="0"/>
              <a:t>- B</a:t>
            </a:r>
            <a:r>
              <a:rPr lang="en-US" sz="2100" baseline="-25000" smtClean="0"/>
              <a:t>k-1</a:t>
            </a:r>
            <a:r>
              <a:rPr lang="en-US" sz="2100" smtClean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B</a:t>
            </a:r>
            <a:r>
              <a:rPr lang="en-US" sz="2100" baseline="-25000" smtClean="0"/>
              <a:t>k</a:t>
            </a:r>
            <a:r>
              <a:rPr lang="en-US" sz="2100" smtClean="0"/>
              <a:t> contains 2</a:t>
            </a:r>
            <a:r>
              <a:rPr lang="en-US" sz="2100" baseline="30000" smtClean="0"/>
              <a:t>k</a:t>
            </a:r>
            <a:r>
              <a:rPr lang="en-US" sz="2100" smtClean="0"/>
              <a:t> nodes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The height of B</a:t>
            </a:r>
            <a:r>
              <a:rPr lang="en-US" sz="2100" baseline="-25000" smtClean="0"/>
              <a:t>k</a:t>
            </a:r>
            <a:r>
              <a:rPr lang="en-US" sz="2100" smtClean="0"/>
              <a:t> is k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The number of nodes at level </a:t>
            </a:r>
            <a:r>
              <a:rPr lang="en-US" sz="2100" i="1" smtClean="0"/>
              <a:t>l</a:t>
            </a:r>
            <a:r>
              <a:rPr lang="en-US" sz="2100" smtClean="0"/>
              <a:t> in B</a:t>
            </a:r>
            <a:r>
              <a:rPr lang="en-US" sz="2100" baseline="-25000" smtClean="0"/>
              <a:t>k</a:t>
            </a:r>
            <a:r>
              <a:rPr lang="en-US" sz="2100" smtClean="0"/>
              <a:t>, where  0≤l≤k, is given by the </a:t>
            </a:r>
            <a:r>
              <a:rPr lang="en-US" sz="2100" i="1" smtClean="0"/>
              <a:t>binomial coefficient</a:t>
            </a:r>
            <a:r>
              <a:rPr lang="en-US" sz="2100" smtClean="0"/>
              <a:t>  </a:t>
            </a:r>
            <a:r>
              <a:rPr lang="en-US" sz="2100" baseline="30000" smtClean="0"/>
              <a:t>k</a:t>
            </a:r>
            <a:r>
              <a:rPr lang="en-US" sz="2100" smtClean="0"/>
              <a:t>C</a:t>
            </a:r>
            <a:r>
              <a:rPr lang="en-US" sz="2100" baseline="-25000" smtClean="0"/>
              <a:t>l</a:t>
            </a:r>
            <a:endParaRPr lang="en-US" sz="2100" smtClean="0"/>
          </a:p>
        </p:txBody>
      </p:sp>
      <p:sp>
        <p:nvSpPr>
          <p:cNvPr id="1126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C6E17FCC-7870-4761-AEB7-3BDF06604268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Binomial Trees</a:t>
            </a: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1600200" y="27432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B</a:t>
            </a:r>
            <a:r>
              <a:rPr lang="en-US" b="1" baseline="-25000"/>
              <a:t>0</a:t>
            </a:r>
          </a:p>
        </p:txBody>
      </p:sp>
      <p:sp>
        <p:nvSpPr>
          <p:cNvPr id="12292" name="Oval 5"/>
          <p:cNvSpPr>
            <a:spLocks noChangeArrowheads="1"/>
          </p:cNvSpPr>
          <p:nvPr/>
        </p:nvSpPr>
        <p:spPr bwMode="auto">
          <a:xfrm>
            <a:off x="1524000" y="20574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12293" name="Oval 6"/>
          <p:cNvSpPr>
            <a:spLocks noChangeArrowheads="1"/>
          </p:cNvSpPr>
          <p:nvPr/>
        </p:nvSpPr>
        <p:spPr bwMode="auto">
          <a:xfrm>
            <a:off x="2895600" y="20574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12294" name="Oval 7"/>
          <p:cNvSpPr>
            <a:spLocks noChangeArrowheads="1"/>
          </p:cNvSpPr>
          <p:nvPr/>
        </p:nvSpPr>
        <p:spPr bwMode="auto">
          <a:xfrm>
            <a:off x="2895600" y="28194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12295" name="Line 8"/>
          <p:cNvSpPr>
            <a:spLocks noChangeShapeType="1"/>
          </p:cNvSpPr>
          <p:nvPr/>
        </p:nvSpPr>
        <p:spPr bwMode="auto">
          <a:xfrm>
            <a:off x="3124200" y="243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Text Box 9"/>
          <p:cNvSpPr txBox="1">
            <a:spLocks noChangeArrowheads="1"/>
          </p:cNvSpPr>
          <p:nvPr/>
        </p:nvSpPr>
        <p:spPr bwMode="auto">
          <a:xfrm>
            <a:off x="2895600" y="3352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B</a:t>
            </a:r>
            <a:r>
              <a:rPr lang="en-US" b="1" baseline="-25000"/>
              <a:t>1</a:t>
            </a:r>
          </a:p>
        </p:txBody>
      </p:sp>
      <p:sp>
        <p:nvSpPr>
          <p:cNvPr id="12297" name="Oval 10"/>
          <p:cNvSpPr>
            <a:spLocks noChangeArrowheads="1"/>
          </p:cNvSpPr>
          <p:nvPr/>
        </p:nvSpPr>
        <p:spPr bwMode="auto">
          <a:xfrm>
            <a:off x="4191000" y="2133600"/>
            <a:ext cx="4572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12298" name="Oval 12"/>
          <p:cNvSpPr>
            <a:spLocks noChangeArrowheads="1"/>
          </p:cNvSpPr>
          <p:nvPr/>
        </p:nvSpPr>
        <p:spPr bwMode="auto">
          <a:xfrm>
            <a:off x="3962400" y="28194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12299" name="Oval 13"/>
          <p:cNvSpPr>
            <a:spLocks noChangeArrowheads="1"/>
          </p:cNvSpPr>
          <p:nvPr/>
        </p:nvSpPr>
        <p:spPr bwMode="auto">
          <a:xfrm>
            <a:off x="4724400" y="28194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2</a:t>
            </a:r>
          </a:p>
        </p:txBody>
      </p:sp>
      <p:sp>
        <p:nvSpPr>
          <p:cNvPr id="12300" name="Oval 14"/>
          <p:cNvSpPr>
            <a:spLocks noChangeArrowheads="1"/>
          </p:cNvSpPr>
          <p:nvPr/>
        </p:nvSpPr>
        <p:spPr bwMode="auto">
          <a:xfrm>
            <a:off x="4724400" y="35814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3</a:t>
            </a:r>
          </a:p>
        </p:txBody>
      </p:sp>
      <p:sp>
        <p:nvSpPr>
          <p:cNvPr id="12301" name="Line 15"/>
          <p:cNvSpPr>
            <a:spLocks noChangeShapeType="1"/>
          </p:cNvSpPr>
          <p:nvPr/>
        </p:nvSpPr>
        <p:spPr bwMode="auto">
          <a:xfrm>
            <a:off x="4953000" y="3200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16"/>
          <p:cNvSpPr>
            <a:spLocks noChangeShapeType="1"/>
          </p:cNvSpPr>
          <p:nvPr/>
        </p:nvSpPr>
        <p:spPr bwMode="auto">
          <a:xfrm flipH="1">
            <a:off x="4191000" y="2438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Line 17"/>
          <p:cNvSpPr>
            <a:spLocks noChangeShapeType="1"/>
          </p:cNvSpPr>
          <p:nvPr/>
        </p:nvSpPr>
        <p:spPr bwMode="auto">
          <a:xfrm>
            <a:off x="4419600" y="2438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Oval 18"/>
          <p:cNvSpPr>
            <a:spLocks noChangeArrowheads="1"/>
          </p:cNvSpPr>
          <p:nvPr/>
        </p:nvSpPr>
        <p:spPr bwMode="auto">
          <a:xfrm>
            <a:off x="6553200" y="2133600"/>
            <a:ext cx="4572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12305" name="Oval 19"/>
          <p:cNvSpPr>
            <a:spLocks noChangeArrowheads="1"/>
          </p:cNvSpPr>
          <p:nvPr/>
        </p:nvSpPr>
        <p:spPr bwMode="auto">
          <a:xfrm>
            <a:off x="5791200" y="28194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12306" name="Oval 20"/>
          <p:cNvSpPr>
            <a:spLocks noChangeArrowheads="1"/>
          </p:cNvSpPr>
          <p:nvPr/>
        </p:nvSpPr>
        <p:spPr bwMode="auto">
          <a:xfrm>
            <a:off x="6553200" y="28194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2</a:t>
            </a:r>
          </a:p>
        </p:txBody>
      </p:sp>
      <p:sp>
        <p:nvSpPr>
          <p:cNvPr id="12307" name="Oval 21"/>
          <p:cNvSpPr>
            <a:spLocks noChangeArrowheads="1"/>
          </p:cNvSpPr>
          <p:nvPr/>
        </p:nvSpPr>
        <p:spPr bwMode="auto">
          <a:xfrm>
            <a:off x="6553200" y="35814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3</a:t>
            </a:r>
          </a:p>
        </p:txBody>
      </p:sp>
      <p:sp>
        <p:nvSpPr>
          <p:cNvPr id="12308" name="Line 22"/>
          <p:cNvSpPr>
            <a:spLocks noChangeShapeType="1"/>
          </p:cNvSpPr>
          <p:nvPr/>
        </p:nvSpPr>
        <p:spPr bwMode="auto">
          <a:xfrm>
            <a:off x="6781800" y="3200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9" name="Oval 23"/>
          <p:cNvSpPr>
            <a:spLocks noChangeArrowheads="1"/>
          </p:cNvSpPr>
          <p:nvPr/>
        </p:nvSpPr>
        <p:spPr bwMode="auto">
          <a:xfrm>
            <a:off x="7467600" y="2819400"/>
            <a:ext cx="4572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4</a:t>
            </a:r>
          </a:p>
        </p:txBody>
      </p:sp>
      <p:sp>
        <p:nvSpPr>
          <p:cNvPr id="12310" name="Oval 24"/>
          <p:cNvSpPr>
            <a:spLocks noChangeArrowheads="1"/>
          </p:cNvSpPr>
          <p:nvPr/>
        </p:nvSpPr>
        <p:spPr bwMode="auto">
          <a:xfrm>
            <a:off x="7239000" y="35052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5</a:t>
            </a:r>
          </a:p>
        </p:txBody>
      </p:sp>
      <p:sp>
        <p:nvSpPr>
          <p:cNvPr id="12311" name="Oval 25"/>
          <p:cNvSpPr>
            <a:spLocks noChangeArrowheads="1"/>
          </p:cNvSpPr>
          <p:nvPr/>
        </p:nvSpPr>
        <p:spPr bwMode="auto">
          <a:xfrm>
            <a:off x="8001000" y="35052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6</a:t>
            </a:r>
          </a:p>
        </p:txBody>
      </p:sp>
      <p:sp>
        <p:nvSpPr>
          <p:cNvPr id="12312" name="Oval 26"/>
          <p:cNvSpPr>
            <a:spLocks noChangeArrowheads="1"/>
          </p:cNvSpPr>
          <p:nvPr/>
        </p:nvSpPr>
        <p:spPr bwMode="auto">
          <a:xfrm>
            <a:off x="8001000" y="42672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7</a:t>
            </a:r>
          </a:p>
        </p:txBody>
      </p:sp>
      <p:sp>
        <p:nvSpPr>
          <p:cNvPr id="12313" name="Line 27"/>
          <p:cNvSpPr>
            <a:spLocks noChangeShapeType="1"/>
          </p:cNvSpPr>
          <p:nvPr/>
        </p:nvSpPr>
        <p:spPr bwMode="auto">
          <a:xfrm>
            <a:off x="8229600" y="388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4" name="Line 28"/>
          <p:cNvSpPr>
            <a:spLocks noChangeShapeType="1"/>
          </p:cNvSpPr>
          <p:nvPr/>
        </p:nvSpPr>
        <p:spPr bwMode="auto">
          <a:xfrm flipH="1">
            <a:off x="7467600" y="3124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5" name="Line 29"/>
          <p:cNvSpPr>
            <a:spLocks noChangeShapeType="1"/>
          </p:cNvSpPr>
          <p:nvPr/>
        </p:nvSpPr>
        <p:spPr bwMode="auto">
          <a:xfrm>
            <a:off x="7696200" y="31242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6" name="Line 30"/>
          <p:cNvSpPr>
            <a:spLocks noChangeShapeType="1"/>
          </p:cNvSpPr>
          <p:nvPr/>
        </p:nvSpPr>
        <p:spPr bwMode="auto">
          <a:xfrm flipH="1">
            <a:off x="6019800" y="24384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7" name="Line 31"/>
          <p:cNvSpPr>
            <a:spLocks noChangeShapeType="1"/>
          </p:cNvSpPr>
          <p:nvPr/>
        </p:nvSpPr>
        <p:spPr bwMode="auto">
          <a:xfrm>
            <a:off x="6858000" y="24384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8" name="Line 32"/>
          <p:cNvSpPr>
            <a:spLocks noChangeShapeType="1"/>
          </p:cNvSpPr>
          <p:nvPr/>
        </p:nvSpPr>
        <p:spPr bwMode="auto">
          <a:xfrm>
            <a:off x="6858000" y="243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9" name="Text Box 33"/>
          <p:cNvSpPr txBox="1">
            <a:spLocks noChangeArrowheads="1"/>
          </p:cNvSpPr>
          <p:nvPr/>
        </p:nvSpPr>
        <p:spPr bwMode="auto">
          <a:xfrm>
            <a:off x="4419600" y="4419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B</a:t>
            </a:r>
            <a:r>
              <a:rPr lang="en-US" b="1" baseline="-25000"/>
              <a:t>2</a:t>
            </a:r>
          </a:p>
        </p:txBody>
      </p:sp>
      <p:sp>
        <p:nvSpPr>
          <p:cNvPr id="12320" name="Text Box 34"/>
          <p:cNvSpPr txBox="1">
            <a:spLocks noChangeArrowheads="1"/>
          </p:cNvSpPr>
          <p:nvPr/>
        </p:nvSpPr>
        <p:spPr bwMode="auto">
          <a:xfrm>
            <a:off x="6934200" y="4800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B</a:t>
            </a:r>
            <a:r>
              <a:rPr lang="en-US" b="1" baseline="-25000"/>
              <a:t>3</a:t>
            </a:r>
          </a:p>
        </p:txBody>
      </p:sp>
      <p:sp>
        <p:nvSpPr>
          <p:cNvPr id="1232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853A9300-AA3C-4976-A511-6AF6DE446B77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1216025"/>
          </a:xfrm>
        </p:spPr>
        <p:txBody>
          <a:bodyPr/>
          <a:lstStyle/>
          <a:p>
            <a:pPr eaLnBrk="1" hangingPunct="1"/>
            <a:r>
              <a:rPr lang="en-US" smtClean="0"/>
              <a:t>Binomial Trees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873125" y="4433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B</a:t>
            </a:r>
            <a:r>
              <a:rPr lang="en-US" b="1" baseline="-25000"/>
              <a:t>0</a:t>
            </a: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796925" y="3748088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2168525" y="3748088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2</a:t>
            </a:r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2168525" y="4510088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3</a:t>
            </a:r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2397125" y="41290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2168525" y="5043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B</a:t>
            </a:r>
            <a:r>
              <a:rPr lang="en-US" b="1" baseline="-25000"/>
              <a:t>1</a:t>
            </a:r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3463925" y="3824288"/>
            <a:ext cx="4572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4</a:t>
            </a:r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3235325" y="4510088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5</a:t>
            </a:r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3997325" y="4510088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6</a:t>
            </a:r>
          </a:p>
        </p:txBody>
      </p: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3997325" y="5272088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7</a:t>
            </a:r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4225925" y="48910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 flipH="1">
            <a:off x="3463925" y="412908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>
            <a:off x="3692525" y="4129088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Oval 16"/>
          <p:cNvSpPr>
            <a:spLocks noChangeArrowheads="1"/>
          </p:cNvSpPr>
          <p:nvPr/>
        </p:nvSpPr>
        <p:spPr bwMode="auto">
          <a:xfrm>
            <a:off x="5826125" y="3824288"/>
            <a:ext cx="4572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8</a:t>
            </a:r>
          </a:p>
        </p:txBody>
      </p:sp>
      <p:sp>
        <p:nvSpPr>
          <p:cNvPr id="13329" name="Oval 17"/>
          <p:cNvSpPr>
            <a:spLocks noChangeArrowheads="1"/>
          </p:cNvSpPr>
          <p:nvPr/>
        </p:nvSpPr>
        <p:spPr bwMode="auto">
          <a:xfrm>
            <a:off x="5064125" y="4510088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9</a:t>
            </a:r>
          </a:p>
        </p:txBody>
      </p:sp>
      <p:sp>
        <p:nvSpPr>
          <p:cNvPr id="13330" name="Oval 18"/>
          <p:cNvSpPr>
            <a:spLocks noChangeArrowheads="1"/>
          </p:cNvSpPr>
          <p:nvPr/>
        </p:nvSpPr>
        <p:spPr bwMode="auto">
          <a:xfrm>
            <a:off x="5826125" y="4510088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10</a:t>
            </a:r>
          </a:p>
        </p:txBody>
      </p:sp>
      <p:sp>
        <p:nvSpPr>
          <p:cNvPr id="13331" name="Oval 19"/>
          <p:cNvSpPr>
            <a:spLocks noChangeArrowheads="1"/>
          </p:cNvSpPr>
          <p:nvPr/>
        </p:nvSpPr>
        <p:spPr bwMode="auto">
          <a:xfrm>
            <a:off x="5826125" y="5272088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11</a:t>
            </a:r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>
            <a:off x="6054725" y="48910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Oval 21"/>
          <p:cNvSpPr>
            <a:spLocks noChangeArrowheads="1"/>
          </p:cNvSpPr>
          <p:nvPr/>
        </p:nvSpPr>
        <p:spPr bwMode="auto">
          <a:xfrm>
            <a:off x="6740525" y="4510088"/>
            <a:ext cx="4572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12</a:t>
            </a:r>
          </a:p>
        </p:txBody>
      </p:sp>
      <p:sp>
        <p:nvSpPr>
          <p:cNvPr id="13334" name="Oval 22"/>
          <p:cNvSpPr>
            <a:spLocks noChangeArrowheads="1"/>
          </p:cNvSpPr>
          <p:nvPr/>
        </p:nvSpPr>
        <p:spPr bwMode="auto">
          <a:xfrm>
            <a:off x="6511925" y="5195888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13</a:t>
            </a:r>
          </a:p>
        </p:txBody>
      </p:sp>
      <p:sp>
        <p:nvSpPr>
          <p:cNvPr id="13335" name="Oval 23"/>
          <p:cNvSpPr>
            <a:spLocks noChangeArrowheads="1"/>
          </p:cNvSpPr>
          <p:nvPr/>
        </p:nvSpPr>
        <p:spPr bwMode="auto">
          <a:xfrm>
            <a:off x="7273925" y="5195888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14</a:t>
            </a:r>
          </a:p>
        </p:txBody>
      </p:sp>
      <p:sp>
        <p:nvSpPr>
          <p:cNvPr id="13336" name="Oval 24"/>
          <p:cNvSpPr>
            <a:spLocks noChangeArrowheads="1"/>
          </p:cNvSpPr>
          <p:nvPr/>
        </p:nvSpPr>
        <p:spPr bwMode="auto">
          <a:xfrm>
            <a:off x="7273925" y="5957888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15</a:t>
            </a:r>
          </a:p>
        </p:txBody>
      </p:sp>
      <p:sp>
        <p:nvSpPr>
          <p:cNvPr id="13337" name="Line 25"/>
          <p:cNvSpPr>
            <a:spLocks noChangeShapeType="1"/>
          </p:cNvSpPr>
          <p:nvPr/>
        </p:nvSpPr>
        <p:spPr bwMode="auto">
          <a:xfrm>
            <a:off x="7502525" y="55768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 flipH="1">
            <a:off x="6740525" y="481488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>
            <a:off x="6969125" y="4814888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 flipH="1">
            <a:off x="5292725" y="4129088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1" name="Line 29"/>
          <p:cNvSpPr>
            <a:spLocks noChangeShapeType="1"/>
          </p:cNvSpPr>
          <p:nvPr/>
        </p:nvSpPr>
        <p:spPr bwMode="auto">
          <a:xfrm>
            <a:off x="6130925" y="4129088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>
            <a:off x="6130925" y="41290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3" name="Text Box 31"/>
          <p:cNvSpPr txBox="1">
            <a:spLocks noChangeArrowheads="1"/>
          </p:cNvSpPr>
          <p:nvPr/>
        </p:nvSpPr>
        <p:spPr bwMode="auto">
          <a:xfrm>
            <a:off x="3692525" y="6110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B</a:t>
            </a:r>
            <a:r>
              <a:rPr lang="en-US" b="1" baseline="-25000"/>
              <a:t>2</a:t>
            </a: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6207125" y="6491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B</a:t>
            </a:r>
            <a:r>
              <a:rPr lang="en-US" b="1" baseline="-25000"/>
              <a:t>3</a:t>
            </a:r>
          </a:p>
        </p:txBody>
      </p:sp>
      <p:sp>
        <p:nvSpPr>
          <p:cNvPr id="13345" name="Oval 33"/>
          <p:cNvSpPr>
            <a:spLocks noChangeArrowheads="1"/>
          </p:cNvSpPr>
          <p:nvPr/>
        </p:nvSpPr>
        <p:spPr bwMode="auto">
          <a:xfrm>
            <a:off x="3352800" y="22098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13346" name="Line 34"/>
          <p:cNvSpPr>
            <a:spLocks noChangeShapeType="1"/>
          </p:cNvSpPr>
          <p:nvPr/>
        </p:nvSpPr>
        <p:spPr bwMode="auto">
          <a:xfrm flipH="1">
            <a:off x="1066800" y="2590800"/>
            <a:ext cx="2514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7" name="Line 35"/>
          <p:cNvSpPr>
            <a:spLocks noChangeShapeType="1"/>
          </p:cNvSpPr>
          <p:nvPr/>
        </p:nvSpPr>
        <p:spPr bwMode="auto">
          <a:xfrm flipH="1">
            <a:off x="2438400" y="2590800"/>
            <a:ext cx="1143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8" name="Line 36"/>
          <p:cNvSpPr>
            <a:spLocks noChangeShapeType="1"/>
          </p:cNvSpPr>
          <p:nvPr/>
        </p:nvSpPr>
        <p:spPr bwMode="auto">
          <a:xfrm>
            <a:off x="3581400" y="2590800"/>
            <a:ext cx="152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9" name="Line 37"/>
          <p:cNvSpPr>
            <a:spLocks noChangeShapeType="1"/>
          </p:cNvSpPr>
          <p:nvPr/>
        </p:nvSpPr>
        <p:spPr bwMode="auto">
          <a:xfrm>
            <a:off x="3581400" y="2590800"/>
            <a:ext cx="2438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0" name="Text Box 39"/>
          <p:cNvSpPr txBox="1">
            <a:spLocks noChangeArrowheads="1"/>
          </p:cNvSpPr>
          <p:nvPr/>
        </p:nvSpPr>
        <p:spPr bwMode="auto">
          <a:xfrm>
            <a:off x="7162800" y="18288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/>
              <a:t>B</a:t>
            </a:r>
            <a:r>
              <a:rPr lang="en-US" sz="3200" b="1" baseline="-25000"/>
              <a:t>4</a:t>
            </a:r>
          </a:p>
        </p:txBody>
      </p:sp>
      <p:sp>
        <p:nvSpPr>
          <p:cNvPr id="1335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F2942CA5-C0DA-4982-8985-99484BC3F249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smtClean="0"/>
              <a:t>Binomial Trees</a:t>
            </a:r>
          </a:p>
        </p:txBody>
      </p:sp>
      <p:sp>
        <p:nvSpPr>
          <p:cNvPr id="14339" name="Oval 4"/>
          <p:cNvSpPr>
            <a:spLocks noChangeArrowheads="1"/>
          </p:cNvSpPr>
          <p:nvPr/>
        </p:nvSpPr>
        <p:spPr bwMode="auto">
          <a:xfrm>
            <a:off x="796925" y="4205288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14340" name="Oval 5"/>
          <p:cNvSpPr>
            <a:spLocks noChangeArrowheads="1"/>
          </p:cNvSpPr>
          <p:nvPr/>
        </p:nvSpPr>
        <p:spPr bwMode="auto">
          <a:xfrm>
            <a:off x="2168525" y="4205288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2</a:t>
            </a:r>
          </a:p>
        </p:txBody>
      </p:sp>
      <p:sp>
        <p:nvSpPr>
          <p:cNvPr id="14341" name="Oval 6"/>
          <p:cNvSpPr>
            <a:spLocks noChangeArrowheads="1"/>
          </p:cNvSpPr>
          <p:nvPr/>
        </p:nvSpPr>
        <p:spPr bwMode="auto">
          <a:xfrm>
            <a:off x="2168525" y="4967288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3</a:t>
            </a:r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2397125" y="45862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Oval 9"/>
          <p:cNvSpPr>
            <a:spLocks noChangeArrowheads="1"/>
          </p:cNvSpPr>
          <p:nvPr/>
        </p:nvSpPr>
        <p:spPr bwMode="auto">
          <a:xfrm>
            <a:off x="3463925" y="4281488"/>
            <a:ext cx="4572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4</a:t>
            </a:r>
          </a:p>
        </p:txBody>
      </p:sp>
      <p:sp>
        <p:nvSpPr>
          <p:cNvPr id="14344" name="Oval 10"/>
          <p:cNvSpPr>
            <a:spLocks noChangeArrowheads="1"/>
          </p:cNvSpPr>
          <p:nvPr/>
        </p:nvSpPr>
        <p:spPr bwMode="auto">
          <a:xfrm>
            <a:off x="3235325" y="4967288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5</a:t>
            </a:r>
          </a:p>
        </p:txBody>
      </p:sp>
      <p:sp>
        <p:nvSpPr>
          <p:cNvPr id="14345" name="Oval 11"/>
          <p:cNvSpPr>
            <a:spLocks noChangeArrowheads="1"/>
          </p:cNvSpPr>
          <p:nvPr/>
        </p:nvSpPr>
        <p:spPr bwMode="auto">
          <a:xfrm>
            <a:off x="3997325" y="4967288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6</a:t>
            </a:r>
          </a:p>
        </p:txBody>
      </p:sp>
      <p:sp>
        <p:nvSpPr>
          <p:cNvPr id="14346" name="Oval 12"/>
          <p:cNvSpPr>
            <a:spLocks noChangeArrowheads="1"/>
          </p:cNvSpPr>
          <p:nvPr/>
        </p:nvSpPr>
        <p:spPr bwMode="auto">
          <a:xfrm>
            <a:off x="3997325" y="5729288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7</a:t>
            </a:r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>
            <a:off x="4225925" y="53482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 flipH="1">
            <a:off x="3463925" y="458628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3692525" y="4586288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0" name="Oval 16"/>
          <p:cNvSpPr>
            <a:spLocks noChangeArrowheads="1"/>
          </p:cNvSpPr>
          <p:nvPr/>
        </p:nvSpPr>
        <p:spPr bwMode="auto">
          <a:xfrm>
            <a:off x="5826125" y="4281488"/>
            <a:ext cx="4572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8</a:t>
            </a:r>
          </a:p>
        </p:txBody>
      </p:sp>
      <p:sp>
        <p:nvSpPr>
          <p:cNvPr id="14351" name="Oval 17"/>
          <p:cNvSpPr>
            <a:spLocks noChangeArrowheads="1"/>
          </p:cNvSpPr>
          <p:nvPr/>
        </p:nvSpPr>
        <p:spPr bwMode="auto">
          <a:xfrm>
            <a:off x="5064125" y="4967288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9</a:t>
            </a:r>
          </a:p>
        </p:txBody>
      </p:sp>
      <p:sp>
        <p:nvSpPr>
          <p:cNvPr id="14352" name="Oval 18"/>
          <p:cNvSpPr>
            <a:spLocks noChangeArrowheads="1"/>
          </p:cNvSpPr>
          <p:nvPr/>
        </p:nvSpPr>
        <p:spPr bwMode="auto">
          <a:xfrm>
            <a:off x="5826125" y="4967288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10</a:t>
            </a:r>
          </a:p>
        </p:txBody>
      </p:sp>
      <p:sp>
        <p:nvSpPr>
          <p:cNvPr id="14353" name="Oval 19"/>
          <p:cNvSpPr>
            <a:spLocks noChangeArrowheads="1"/>
          </p:cNvSpPr>
          <p:nvPr/>
        </p:nvSpPr>
        <p:spPr bwMode="auto">
          <a:xfrm>
            <a:off x="5826125" y="5729288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11</a:t>
            </a:r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>
            <a:off x="6054725" y="53482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5" name="Oval 21"/>
          <p:cNvSpPr>
            <a:spLocks noChangeArrowheads="1"/>
          </p:cNvSpPr>
          <p:nvPr/>
        </p:nvSpPr>
        <p:spPr bwMode="auto">
          <a:xfrm>
            <a:off x="6740525" y="4967288"/>
            <a:ext cx="4572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12</a:t>
            </a:r>
          </a:p>
        </p:txBody>
      </p:sp>
      <p:sp>
        <p:nvSpPr>
          <p:cNvPr id="14356" name="Oval 22"/>
          <p:cNvSpPr>
            <a:spLocks noChangeArrowheads="1"/>
          </p:cNvSpPr>
          <p:nvPr/>
        </p:nvSpPr>
        <p:spPr bwMode="auto">
          <a:xfrm>
            <a:off x="6511925" y="5653088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13</a:t>
            </a:r>
          </a:p>
        </p:txBody>
      </p:sp>
      <p:sp>
        <p:nvSpPr>
          <p:cNvPr id="14357" name="Oval 23"/>
          <p:cNvSpPr>
            <a:spLocks noChangeArrowheads="1"/>
          </p:cNvSpPr>
          <p:nvPr/>
        </p:nvSpPr>
        <p:spPr bwMode="auto">
          <a:xfrm>
            <a:off x="7273925" y="5653088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14</a:t>
            </a:r>
          </a:p>
        </p:txBody>
      </p:sp>
      <p:sp>
        <p:nvSpPr>
          <p:cNvPr id="14358" name="Oval 24"/>
          <p:cNvSpPr>
            <a:spLocks noChangeArrowheads="1"/>
          </p:cNvSpPr>
          <p:nvPr/>
        </p:nvSpPr>
        <p:spPr bwMode="auto">
          <a:xfrm>
            <a:off x="7273925" y="6415088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15</a:t>
            </a:r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>
            <a:off x="7502525" y="60340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 flipH="1">
            <a:off x="6740525" y="527208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1" name="Line 27"/>
          <p:cNvSpPr>
            <a:spLocks noChangeShapeType="1"/>
          </p:cNvSpPr>
          <p:nvPr/>
        </p:nvSpPr>
        <p:spPr bwMode="auto">
          <a:xfrm>
            <a:off x="6969125" y="5272088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2" name="Line 28"/>
          <p:cNvSpPr>
            <a:spLocks noChangeShapeType="1"/>
          </p:cNvSpPr>
          <p:nvPr/>
        </p:nvSpPr>
        <p:spPr bwMode="auto">
          <a:xfrm flipH="1">
            <a:off x="5292725" y="4586288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3" name="Line 29"/>
          <p:cNvSpPr>
            <a:spLocks noChangeShapeType="1"/>
          </p:cNvSpPr>
          <p:nvPr/>
        </p:nvSpPr>
        <p:spPr bwMode="auto">
          <a:xfrm>
            <a:off x="6130925" y="4586288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4" name="Line 30"/>
          <p:cNvSpPr>
            <a:spLocks noChangeShapeType="1"/>
          </p:cNvSpPr>
          <p:nvPr/>
        </p:nvSpPr>
        <p:spPr bwMode="auto">
          <a:xfrm>
            <a:off x="6130925" y="45862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5" name="Oval 33"/>
          <p:cNvSpPr>
            <a:spLocks noChangeArrowheads="1"/>
          </p:cNvSpPr>
          <p:nvPr/>
        </p:nvSpPr>
        <p:spPr bwMode="auto">
          <a:xfrm>
            <a:off x="3352800" y="2667000"/>
            <a:ext cx="4572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 flipH="1">
            <a:off x="1066800" y="3048000"/>
            <a:ext cx="2514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 flipH="1">
            <a:off x="2438400" y="3048000"/>
            <a:ext cx="1143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3581400" y="3048000"/>
            <a:ext cx="152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1" name="Line 37"/>
          <p:cNvSpPr>
            <a:spLocks noChangeShapeType="1"/>
          </p:cNvSpPr>
          <p:nvPr/>
        </p:nvSpPr>
        <p:spPr bwMode="auto">
          <a:xfrm>
            <a:off x="3581400" y="3048000"/>
            <a:ext cx="2438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0" name="Text Box 39"/>
          <p:cNvSpPr txBox="1">
            <a:spLocks noChangeArrowheads="1"/>
          </p:cNvSpPr>
          <p:nvPr/>
        </p:nvSpPr>
        <p:spPr bwMode="auto">
          <a:xfrm>
            <a:off x="4191000" y="1905000"/>
            <a:ext cx="4724400" cy="132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/>
              <a:t>Broadcast, Scatter and Gather usually implemented by binomial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/>
              <a:t>Takes logP communication steps instead of 2(logP-1) in binary</a:t>
            </a:r>
          </a:p>
        </p:txBody>
      </p:sp>
      <p:sp>
        <p:nvSpPr>
          <p:cNvPr id="1437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AFB3370C-2763-467B-BC58-F024F8B893E6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 animBg="1"/>
      <p:bldP spid="11277" grpId="0" animBg="1"/>
      <p:bldP spid="11278" grpId="0" animBg="1"/>
      <p:bldP spid="11279" grpId="0" animBg="1"/>
      <p:bldP spid="11284" grpId="0" animBg="1"/>
      <p:bldP spid="11289" grpId="0" animBg="1"/>
      <p:bldP spid="11290" grpId="0" animBg="1"/>
      <p:bldP spid="11291" grpId="0" animBg="1"/>
      <p:bldP spid="11292" grpId="0" animBg="1"/>
      <p:bldP spid="11293" grpId="0" animBg="1"/>
      <p:bldP spid="11294" grpId="0" animBg="1"/>
      <p:bldP spid="11298" grpId="0" animBg="1"/>
      <p:bldP spid="11299" grpId="0" animBg="1"/>
      <p:bldP spid="11300" grpId="0" animBg="1"/>
      <p:bldP spid="1130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Barrier Algorithms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b="1" smtClean="0"/>
              <a:t>Butterfly barrier</a:t>
            </a:r>
            <a:r>
              <a:rPr lang="en-US" sz="2100" smtClean="0"/>
              <a:t> by Eugene Brooks II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In round k, i synchronizes with i   2</a:t>
            </a:r>
            <a:r>
              <a:rPr lang="en-US" sz="2100" baseline="30000" smtClean="0"/>
              <a:t>k</a:t>
            </a:r>
            <a:r>
              <a:rPr lang="en-US" sz="2100" smtClean="0"/>
              <a:t> pairwise.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If p not power of 2, existing procs. stand for missing ones.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Worstcase – 2logP pairwise synchronizations by a processor</a:t>
            </a:r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5438775" y="2195513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+</a:t>
            </a:r>
          </a:p>
        </p:txBody>
      </p:sp>
      <p:sp>
        <p:nvSpPr>
          <p:cNvPr id="15365" name="Oval 7"/>
          <p:cNvSpPr>
            <a:spLocks noChangeArrowheads="1"/>
          </p:cNvSpPr>
          <p:nvPr/>
        </p:nvSpPr>
        <p:spPr bwMode="auto">
          <a:xfrm>
            <a:off x="10668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15366" name="Oval 8"/>
          <p:cNvSpPr>
            <a:spLocks noChangeArrowheads="1"/>
          </p:cNvSpPr>
          <p:nvPr/>
        </p:nvSpPr>
        <p:spPr bwMode="auto">
          <a:xfrm>
            <a:off x="16764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15367" name="Oval 9"/>
          <p:cNvSpPr>
            <a:spLocks noChangeArrowheads="1"/>
          </p:cNvSpPr>
          <p:nvPr/>
        </p:nvSpPr>
        <p:spPr bwMode="auto">
          <a:xfrm>
            <a:off x="22860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2</a:t>
            </a:r>
          </a:p>
        </p:txBody>
      </p:sp>
      <p:sp>
        <p:nvSpPr>
          <p:cNvPr id="15368" name="Oval 10"/>
          <p:cNvSpPr>
            <a:spLocks noChangeArrowheads="1"/>
          </p:cNvSpPr>
          <p:nvPr/>
        </p:nvSpPr>
        <p:spPr bwMode="auto">
          <a:xfrm>
            <a:off x="29718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3</a:t>
            </a:r>
          </a:p>
        </p:txBody>
      </p:sp>
      <p:sp>
        <p:nvSpPr>
          <p:cNvPr id="15369" name="Oval 11"/>
          <p:cNvSpPr>
            <a:spLocks noChangeArrowheads="1"/>
          </p:cNvSpPr>
          <p:nvPr/>
        </p:nvSpPr>
        <p:spPr bwMode="auto">
          <a:xfrm>
            <a:off x="35814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4</a:t>
            </a:r>
          </a:p>
        </p:txBody>
      </p:sp>
      <p:sp>
        <p:nvSpPr>
          <p:cNvPr id="15370" name="Oval 12"/>
          <p:cNvSpPr>
            <a:spLocks noChangeArrowheads="1"/>
          </p:cNvSpPr>
          <p:nvPr/>
        </p:nvSpPr>
        <p:spPr bwMode="auto">
          <a:xfrm>
            <a:off x="41910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5</a:t>
            </a:r>
          </a:p>
        </p:txBody>
      </p:sp>
      <p:sp>
        <p:nvSpPr>
          <p:cNvPr id="15371" name="Oval 13"/>
          <p:cNvSpPr>
            <a:spLocks noChangeArrowheads="1"/>
          </p:cNvSpPr>
          <p:nvPr/>
        </p:nvSpPr>
        <p:spPr bwMode="auto">
          <a:xfrm>
            <a:off x="48006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6</a:t>
            </a:r>
          </a:p>
        </p:txBody>
      </p:sp>
      <p:sp>
        <p:nvSpPr>
          <p:cNvPr id="15372" name="Oval 14"/>
          <p:cNvSpPr>
            <a:spLocks noChangeArrowheads="1"/>
          </p:cNvSpPr>
          <p:nvPr/>
        </p:nvSpPr>
        <p:spPr bwMode="auto">
          <a:xfrm>
            <a:off x="53340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7</a:t>
            </a:r>
          </a:p>
        </p:txBody>
      </p:sp>
      <p:sp>
        <p:nvSpPr>
          <p:cNvPr id="15373" name="Oval 15"/>
          <p:cNvSpPr>
            <a:spLocks noChangeArrowheads="1"/>
          </p:cNvSpPr>
          <p:nvPr/>
        </p:nvSpPr>
        <p:spPr bwMode="auto">
          <a:xfrm>
            <a:off x="59436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8</a:t>
            </a:r>
          </a:p>
        </p:txBody>
      </p:sp>
      <p:sp>
        <p:nvSpPr>
          <p:cNvPr id="15374" name="Oval 16"/>
          <p:cNvSpPr>
            <a:spLocks noChangeArrowheads="1"/>
          </p:cNvSpPr>
          <p:nvPr/>
        </p:nvSpPr>
        <p:spPr bwMode="auto">
          <a:xfrm>
            <a:off x="64770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9</a:t>
            </a:r>
          </a:p>
        </p:txBody>
      </p:sp>
      <p:sp>
        <p:nvSpPr>
          <p:cNvPr id="15375" name="Oval 17"/>
          <p:cNvSpPr>
            <a:spLocks noChangeArrowheads="1"/>
          </p:cNvSpPr>
          <p:nvPr/>
        </p:nvSpPr>
        <p:spPr bwMode="auto">
          <a:xfrm>
            <a:off x="70866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10</a:t>
            </a:r>
          </a:p>
        </p:txBody>
      </p:sp>
      <p:sp>
        <p:nvSpPr>
          <p:cNvPr id="15376" name="Oval 18"/>
          <p:cNvSpPr>
            <a:spLocks noChangeArrowheads="1"/>
          </p:cNvSpPr>
          <p:nvPr/>
        </p:nvSpPr>
        <p:spPr bwMode="auto">
          <a:xfrm>
            <a:off x="76962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11</a:t>
            </a:r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0" y="43576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Stage 0</a:t>
            </a:r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>
            <a:off x="1219200" y="4495800"/>
            <a:ext cx="609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>
            <a:off x="2438400" y="4495800"/>
            <a:ext cx="609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9" name="Line 23"/>
          <p:cNvSpPr>
            <a:spLocks noChangeShapeType="1"/>
          </p:cNvSpPr>
          <p:nvPr/>
        </p:nvSpPr>
        <p:spPr bwMode="auto">
          <a:xfrm>
            <a:off x="3810000" y="4495800"/>
            <a:ext cx="609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>
            <a:off x="4953000" y="4495800"/>
            <a:ext cx="609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1" name="Line 25"/>
          <p:cNvSpPr>
            <a:spLocks noChangeShapeType="1"/>
          </p:cNvSpPr>
          <p:nvPr/>
        </p:nvSpPr>
        <p:spPr bwMode="auto">
          <a:xfrm>
            <a:off x="6019800" y="4495800"/>
            <a:ext cx="609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2" name="Line 26"/>
          <p:cNvSpPr>
            <a:spLocks noChangeShapeType="1"/>
          </p:cNvSpPr>
          <p:nvPr/>
        </p:nvSpPr>
        <p:spPr bwMode="auto">
          <a:xfrm>
            <a:off x="7239000" y="4495800"/>
            <a:ext cx="609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0" y="4724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Stage 1</a:t>
            </a:r>
          </a:p>
        </p:txBody>
      </p:sp>
      <p:sp>
        <p:nvSpPr>
          <p:cNvPr id="9244" name="Line 28"/>
          <p:cNvSpPr>
            <a:spLocks noChangeShapeType="1"/>
          </p:cNvSpPr>
          <p:nvPr/>
        </p:nvSpPr>
        <p:spPr bwMode="auto">
          <a:xfrm>
            <a:off x="1219200" y="4953000"/>
            <a:ext cx="11430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5" name="Line 29"/>
          <p:cNvSpPr>
            <a:spLocks noChangeShapeType="1"/>
          </p:cNvSpPr>
          <p:nvPr/>
        </p:nvSpPr>
        <p:spPr bwMode="auto">
          <a:xfrm>
            <a:off x="1828800" y="5029200"/>
            <a:ext cx="11430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6" name="Line 30"/>
          <p:cNvSpPr>
            <a:spLocks noChangeShapeType="1"/>
          </p:cNvSpPr>
          <p:nvPr/>
        </p:nvSpPr>
        <p:spPr bwMode="auto">
          <a:xfrm>
            <a:off x="3733800" y="4953000"/>
            <a:ext cx="11430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7" name="Line 31"/>
          <p:cNvSpPr>
            <a:spLocks noChangeShapeType="1"/>
          </p:cNvSpPr>
          <p:nvPr/>
        </p:nvSpPr>
        <p:spPr bwMode="auto">
          <a:xfrm>
            <a:off x="4343400" y="5029200"/>
            <a:ext cx="11430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8" name="Line 32"/>
          <p:cNvSpPr>
            <a:spLocks noChangeShapeType="1"/>
          </p:cNvSpPr>
          <p:nvPr/>
        </p:nvSpPr>
        <p:spPr bwMode="auto">
          <a:xfrm>
            <a:off x="6096000" y="4953000"/>
            <a:ext cx="11430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9" name="Line 33"/>
          <p:cNvSpPr>
            <a:spLocks noChangeShapeType="1"/>
          </p:cNvSpPr>
          <p:nvPr/>
        </p:nvSpPr>
        <p:spPr bwMode="auto">
          <a:xfrm>
            <a:off x="6629400" y="5029200"/>
            <a:ext cx="11430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0" y="52720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Stage 2</a:t>
            </a:r>
          </a:p>
        </p:txBody>
      </p:sp>
      <p:sp>
        <p:nvSpPr>
          <p:cNvPr id="9251" name="Line 35"/>
          <p:cNvSpPr>
            <a:spLocks noChangeShapeType="1"/>
          </p:cNvSpPr>
          <p:nvPr/>
        </p:nvSpPr>
        <p:spPr bwMode="auto">
          <a:xfrm>
            <a:off x="1219200" y="5486400"/>
            <a:ext cx="25908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2" name="Line 36"/>
          <p:cNvSpPr>
            <a:spLocks noChangeShapeType="1"/>
          </p:cNvSpPr>
          <p:nvPr/>
        </p:nvSpPr>
        <p:spPr bwMode="auto">
          <a:xfrm>
            <a:off x="1828800" y="5562600"/>
            <a:ext cx="2514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3" name="Line 37"/>
          <p:cNvSpPr>
            <a:spLocks noChangeShapeType="1"/>
          </p:cNvSpPr>
          <p:nvPr/>
        </p:nvSpPr>
        <p:spPr bwMode="auto">
          <a:xfrm>
            <a:off x="2438400" y="5638800"/>
            <a:ext cx="25908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4" name="Line 38"/>
          <p:cNvSpPr>
            <a:spLocks noChangeShapeType="1"/>
          </p:cNvSpPr>
          <p:nvPr/>
        </p:nvSpPr>
        <p:spPr bwMode="auto">
          <a:xfrm>
            <a:off x="3048000" y="5715000"/>
            <a:ext cx="2514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7" name="Text Box 41"/>
          <p:cNvSpPr txBox="1">
            <a:spLocks noChangeArrowheads="1"/>
          </p:cNvSpPr>
          <p:nvPr/>
        </p:nvSpPr>
        <p:spPr bwMode="auto">
          <a:xfrm>
            <a:off x="0" y="58816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Stage 3</a:t>
            </a:r>
          </a:p>
        </p:txBody>
      </p:sp>
      <p:sp>
        <p:nvSpPr>
          <p:cNvPr id="9258" name="Line 42"/>
          <p:cNvSpPr>
            <a:spLocks noChangeShapeType="1"/>
          </p:cNvSpPr>
          <p:nvPr/>
        </p:nvSpPr>
        <p:spPr bwMode="auto">
          <a:xfrm>
            <a:off x="1219200" y="6096000"/>
            <a:ext cx="4800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9" name="Line 43"/>
          <p:cNvSpPr>
            <a:spLocks noChangeShapeType="1"/>
          </p:cNvSpPr>
          <p:nvPr/>
        </p:nvSpPr>
        <p:spPr bwMode="auto">
          <a:xfrm>
            <a:off x="1905000" y="6172200"/>
            <a:ext cx="45720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0" name="Line 44"/>
          <p:cNvSpPr>
            <a:spLocks noChangeShapeType="1"/>
          </p:cNvSpPr>
          <p:nvPr/>
        </p:nvSpPr>
        <p:spPr bwMode="auto">
          <a:xfrm>
            <a:off x="2438400" y="6248400"/>
            <a:ext cx="4800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1" name="Line 45"/>
          <p:cNvSpPr>
            <a:spLocks noChangeShapeType="1"/>
          </p:cNvSpPr>
          <p:nvPr/>
        </p:nvSpPr>
        <p:spPr bwMode="auto">
          <a:xfrm>
            <a:off x="3200400" y="6324600"/>
            <a:ext cx="4800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2" name="Text Box 46"/>
          <p:cNvSpPr txBox="1">
            <a:spLocks noChangeArrowheads="1"/>
          </p:cNvSpPr>
          <p:nvPr/>
        </p:nvSpPr>
        <p:spPr bwMode="auto">
          <a:xfrm>
            <a:off x="0" y="64150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Stage 4</a:t>
            </a:r>
          </a:p>
        </p:txBody>
      </p:sp>
      <p:sp>
        <p:nvSpPr>
          <p:cNvPr id="9268" name="Line 52"/>
          <p:cNvSpPr>
            <a:spLocks noChangeShapeType="1"/>
          </p:cNvSpPr>
          <p:nvPr/>
        </p:nvSpPr>
        <p:spPr bwMode="auto">
          <a:xfrm>
            <a:off x="1231900" y="6565900"/>
            <a:ext cx="25908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9" name="Line 53"/>
          <p:cNvSpPr>
            <a:spLocks noChangeShapeType="1"/>
          </p:cNvSpPr>
          <p:nvPr/>
        </p:nvSpPr>
        <p:spPr bwMode="auto">
          <a:xfrm>
            <a:off x="1841500" y="6642100"/>
            <a:ext cx="2514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70" name="Line 54"/>
          <p:cNvSpPr>
            <a:spLocks noChangeShapeType="1"/>
          </p:cNvSpPr>
          <p:nvPr/>
        </p:nvSpPr>
        <p:spPr bwMode="auto">
          <a:xfrm>
            <a:off x="2451100" y="6718300"/>
            <a:ext cx="25908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71" name="Line 55"/>
          <p:cNvSpPr>
            <a:spLocks noChangeShapeType="1"/>
          </p:cNvSpPr>
          <p:nvPr/>
        </p:nvSpPr>
        <p:spPr bwMode="auto">
          <a:xfrm>
            <a:off x="3060700" y="6794500"/>
            <a:ext cx="2514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CF34E6F1-B83E-48F3-B162-4C2EB5BA5251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5" grpId="0"/>
      <p:bldP spid="9236" grpId="0" animBg="1"/>
      <p:bldP spid="9238" grpId="0" animBg="1"/>
      <p:bldP spid="9239" grpId="0" animBg="1"/>
      <p:bldP spid="9240" grpId="0" animBg="1"/>
      <p:bldP spid="9241" grpId="0" animBg="1"/>
      <p:bldP spid="9242" grpId="0" animBg="1"/>
      <p:bldP spid="9243" grpId="0"/>
      <p:bldP spid="9244" grpId="0" animBg="1"/>
      <p:bldP spid="9245" grpId="0" animBg="1"/>
      <p:bldP spid="9246" grpId="0" animBg="1"/>
      <p:bldP spid="9247" grpId="0" animBg="1"/>
      <p:bldP spid="9248" grpId="0" animBg="1"/>
      <p:bldP spid="9249" grpId="0" animBg="1"/>
      <p:bldP spid="9250" grpId="0"/>
      <p:bldP spid="9251" grpId="0" animBg="1"/>
      <p:bldP spid="9252" grpId="0" animBg="1"/>
      <p:bldP spid="9253" grpId="0" animBg="1"/>
      <p:bldP spid="9254" grpId="0" animBg="1"/>
      <p:bldP spid="9257" grpId="0"/>
      <p:bldP spid="9258" grpId="0" animBg="1"/>
      <p:bldP spid="9259" grpId="0" animBg="1"/>
      <p:bldP spid="9260" grpId="0" animBg="1"/>
      <p:bldP spid="9261" grpId="0" animBg="1"/>
      <p:bldP spid="9262" grpId="0"/>
      <p:bldP spid="9268" grpId="0" animBg="1"/>
      <p:bldP spid="9269" grpId="0" animBg="1"/>
      <p:bldP spid="9270" grpId="0" animBg="1"/>
      <p:bldP spid="927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Barrier Algorithms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b="1" dirty="0" smtClean="0"/>
              <a:t>Dissemination barrier</a:t>
            </a:r>
            <a:r>
              <a:rPr lang="en-US" sz="2000" dirty="0" smtClean="0"/>
              <a:t> by </a:t>
            </a:r>
            <a:r>
              <a:rPr lang="en-US" sz="2000" dirty="0" err="1" smtClean="0"/>
              <a:t>Hensgen</a:t>
            </a:r>
            <a:r>
              <a:rPr lang="en-US" sz="2000" dirty="0" smtClean="0"/>
              <a:t>, </a:t>
            </a:r>
            <a:r>
              <a:rPr lang="en-US" sz="2000" dirty="0" err="1" smtClean="0"/>
              <a:t>Finkel</a:t>
            </a:r>
            <a:r>
              <a:rPr lang="en-US" sz="2000" dirty="0" smtClean="0"/>
              <a:t> and </a:t>
            </a:r>
            <a:r>
              <a:rPr lang="en-US" sz="2000" dirty="0" err="1" smtClean="0"/>
              <a:t>Manser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In round k, </a:t>
            </a:r>
            <a:r>
              <a:rPr lang="en-US" sz="2000" dirty="0" err="1" smtClean="0"/>
              <a:t>i</a:t>
            </a:r>
            <a:r>
              <a:rPr lang="en-US" sz="2000" dirty="0" smtClean="0"/>
              <a:t> signals (i+2</a:t>
            </a:r>
            <a:r>
              <a:rPr lang="en-US" sz="2000" baseline="30000" dirty="0" smtClean="0"/>
              <a:t>k</a:t>
            </a:r>
            <a:r>
              <a:rPr lang="en-US" sz="2000" dirty="0" smtClean="0"/>
              <a:t>)mod P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No pairwise synchronization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Same as butterfly but with different partners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Almost log(next power of 2 &gt; P) on critical path irrespective of P</a:t>
            </a:r>
          </a:p>
        </p:txBody>
      </p:sp>
      <p:sp>
        <p:nvSpPr>
          <p:cNvPr id="16388" name="Oval 5"/>
          <p:cNvSpPr>
            <a:spLocks noChangeArrowheads="1"/>
          </p:cNvSpPr>
          <p:nvPr/>
        </p:nvSpPr>
        <p:spPr bwMode="auto">
          <a:xfrm>
            <a:off x="10668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16389" name="Oval 6"/>
          <p:cNvSpPr>
            <a:spLocks noChangeArrowheads="1"/>
          </p:cNvSpPr>
          <p:nvPr/>
        </p:nvSpPr>
        <p:spPr bwMode="auto">
          <a:xfrm>
            <a:off x="16764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16390" name="Oval 7"/>
          <p:cNvSpPr>
            <a:spLocks noChangeArrowheads="1"/>
          </p:cNvSpPr>
          <p:nvPr/>
        </p:nvSpPr>
        <p:spPr bwMode="auto">
          <a:xfrm>
            <a:off x="22860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2</a:t>
            </a:r>
          </a:p>
        </p:txBody>
      </p:sp>
      <p:sp>
        <p:nvSpPr>
          <p:cNvPr id="16391" name="Oval 8"/>
          <p:cNvSpPr>
            <a:spLocks noChangeArrowheads="1"/>
          </p:cNvSpPr>
          <p:nvPr/>
        </p:nvSpPr>
        <p:spPr bwMode="auto">
          <a:xfrm>
            <a:off x="29718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3</a:t>
            </a:r>
          </a:p>
        </p:txBody>
      </p:sp>
      <p:sp>
        <p:nvSpPr>
          <p:cNvPr id="16392" name="Oval 9"/>
          <p:cNvSpPr>
            <a:spLocks noChangeArrowheads="1"/>
          </p:cNvSpPr>
          <p:nvPr/>
        </p:nvSpPr>
        <p:spPr bwMode="auto">
          <a:xfrm>
            <a:off x="35814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4</a:t>
            </a:r>
          </a:p>
        </p:txBody>
      </p:sp>
      <p:sp>
        <p:nvSpPr>
          <p:cNvPr id="16393" name="Oval 10"/>
          <p:cNvSpPr>
            <a:spLocks noChangeArrowheads="1"/>
          </p:cNvSpPr>
          <p:nvPr/>
        </p:nvSpPr>
        <p:spPr bwMode="auto">
          <a:xfrm>
            <a:off x="41910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5</a:t>
            </a:r>
          </a:p>
        </p:txBody>
      </p:sp>
      <p:sp>
        <p:nvSpPr>
          <p:cNvPr id="16394" name="Oval 11"/>
          <p:cNvSpPr>
            <a:spLocks noChangeArrowheads="1"/>
          </p:cNvSpPr>
          <p:nvPr/>
        </p:nvSpPr>
        <p:spPr bwMode="auto">
          <a:xfrm>
            <a:off x="48006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6</a:t>
            </a:r>
          </a:p>
        </p:txBody>
      </p:sp>
      <p:sp>
        <p:nvSpPr>
          <p:cNvPr id="16395" name="Oval 12"/>
          <p:cNvSpPr>
            <a:spLocks noChangeArrowheads="1"/>
          </p:cNvSpPr>
          <p:nvPr/>
        </p:nvSpPr>
        <p:spPr bwMode="auto">
          <a:xfrm>
            <a:off x="53340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7</a:t>
            </a:r>
          </a:p>
        </p:txBody>
      </p:sp>
      <p:sp>
        <p:nvSpPr>
          <p:cNvPr id="16396" name="Oval 13"/>
          <p:cNvSpPr>
            <a:spLocks noChangeArrowheads="1"/>
          </p:cNvSpPr>
          <p:nvPr/>
        </p:nvSpPr>
        <p:spPr bwMode="auto">
          <a:xfrm>
            <a:off x="59436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8</a:t>
            </a:r>
          </a:p>
        </p:txBody>
      </p:sp>
      <p:sp>
        <p:nvSpPr>
          <p:cNvPr id="16397" name="Oval 14"/>
          <p:cNvSpPr>
            <a:spLocks noChangeArrowheads="1"/>
          </p:cNvSpPr>
          <p:nvPr/>
        </p:nvSpPr>
        <p:spPr bwMode="auto">
          <a:xfrm>
            <a:off x="64770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9</a:t>
            </a:r>
          </a:p>
        </p:txBody>
      </p:sp>
      <p:sp>
        <p:nvSpPr>
          <p:cNvPr id="16398" name="Oval 15"/>
          <p:cNvSpPr>
            <a:spLocks noChangeArrowheads="1"/>
          </p:cNvSpPr>
          <p:nvPr/>
        </p:nvSpPr>
        <p:spPr bwMode="auto">
          <a:xfrm>
            <a:off x="70866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10</a:t>
            </a:r>
          </a:p>
        </p:txBody>
      </p:sp>
      <p:sp>
        <p:nvSpPr>
          <p:cNvPr id="16399" name="Oval 16"/>
          <p:cNvSpPr>
            <a:spLocks noChangeArrowheads="1"/>
          </p:cNvSpPr>
          <p:nvPr/>
        </p:nvSpPr>
        <p:spPr bwMode="auto">
          <a:xfrm>
            <a:off x="76962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11</a:t>
            </a: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0" y="43576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Stage 0</a:t>
            </a:r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>
            <a:off x="1219200" y="4495800"/>
            <a:ext cx="609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0" y="4724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Stage 1</a:t>
            </a:r>
          </a:p>
        </p:txBody>
      </p: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0" y="57912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Stage 2</a:t>
            </a:r>
          </a:p>
        </p:txBody>
      </p:sp>
      <p:sp>
        <p:nvSpPr>
          <p:cNvPr id="12334" name="Line 46"/>
          <p:cNvSpPr>
            <a:spLocks noChangeShapeType="1"/>
          </p:cNvSpPr>
          <p:nvPr/>
        </p:nvSpPr>
        <p:spPr bwMode="auto">
          <a:xfrm>
            <a:off x="1905000" y="4495800"/>
            <a:ext cx="609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5" name="Line 47"/>
          <p:cNvSpPr>
            <a:spLocks noChangeShapeType="1"/>
          </p:cNvSpPr>
          <p:nvPr/>
        </p:nvSpPr>
        <p:spPr bwMode="auto">
          <a:xfrm>
            <a:off x="2590800" y="4495800"/>
            <a:ext cx="609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6" name="Line 48"/>
          <p:cNvSpPr>
            <a:spLocks noChangeShapeType="1"/>
          </p:cNvSpPr>
          <p:nvPr/>
        </p:nvSpPr>
        <p:spPr bwMode="auto">
          <a:xfrm>
            <a:off x="3276600" y="4495800"/>
            <a:ext cx="609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7" name="Line 49"/>
          <p:cNvSpPr>
            <a:spLocks noChangeShapeType="1"/>
          </p:cNvSpPr>
          <p:nvPr/>
        </p:nvSpPr>
        <p:spPr bwMode="auto">
          <a:xfrm>
            <a:off x="3886200" y="4495800"/>
            <a:ext cx="609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8" name="Line 50"/>
          <p:cNvSpPr>
            <a:spLocks noChangeShapeType="1"/>
          </p:cNvSpPr>
          <p:nvPr/>
        </p:nvSpPr>
        <p:spPr bwMode="auto">
          <a:xfrm>
            <a:off x="4343400" y="4495800"/>
            <a:ext cx="609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9" name="Line 51"/>
          <p:cNvSpPr>
            <a:spLocks noChangeShapeType="1"/>
          </p:cNvSpPr>
          <p:nvPr/>
        </p:nvSpPr>
        <p:spPr bwMode="auto">
          <a:xfrm>
            <a:off x="4953000" y="4495800"/>
            <a:ext cx="609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0" name="Line 52"/>
          <p:cNvSpPr>
            <a:spLocks noChangeShapeType="1"/>
          </p:cNvSpPr>
          <p:nvPr/>
        </p:nvSpPr>
        <p:spPr bwMode="auto">
          <a:xfrm>
            <a:off x="5562600" y="4495800"/>
            <a:ext cx="609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1" name="Line 53"/>
          <p:cNvSpPr>
            <a:spLocks noChangeShapeType="1"/>
          </p:cNvSpPr>
          <p:nvPr/>
        </p:nvSpPr>
        <p:spPr bwMode="auto">
          <a:xfrm>
            <a:off x="6172200" y="4495800"/>
            <a:ext cx="609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2" name="Line 54"/>
          <p:cNvSpPr>
            <a:spLocks noChangeShapeType="1"/>
          </p:cNvSpPr>
          <p:nvPr/>
        </p:nvSpPr>
        <p:spPr bwMode="auto">
          <a:xfrm>
            <a:off x="6705600" y="4495800"/>
            <a:ext cx="609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3" name="Line 55"/>
          <p:cNvSpPr>
            <a:spLocks noChangeShapeType="1"/>
          </p:cNvSpPr>
          <p:nvPr/>
        </p:nvSpPr>
        <p:spPr bwMode="auto">
          <a:xfrm>
            <a:off x="7315200" y="4495800"/>
            <a:ext cx="609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5" name="Line 57"/>
          <p:cNvSpPr>
            <a:spLocks noChangeShapeType="1"/>
          </p:cNvSpPr>
          <p:nvPr/>
        </p:nvSpPr>
        <p:spPr bwMode="auto">
          <a:xfrm>
            <a:off x="1219200" y="4572000"/>
            <a:ext cx="6705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6" name="Line 58"/>
          <p:cNvSpPr>
            <a:spLocks noChangeShapeType="1"/>
          </p:cNvSpPr>
          <p:nvPr/>
        </p:nvSpPr>
        <p:spPr bwMode="auto">
          <a:xfrm>
            <a:off x="1219200" y="4953000"/>
            <a:ext cx="1295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7" name="Line 59"/>
          <p:cNvSpPr>
            <a:spLocks noChangeShapeType="1"/>
          </p:cNvSpPr>
          <p:nvPr/>
        </p:nvSpPr>
        <p:spPr bwMode="auto">
          <a:xfrm>
            <a:off x="1828800" y="5029200"/>
            <a:ext cx="1295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8" name="Line 60"/>
          <p:cNvSpPr>
            <a:spLocks noChangeShapeType="1"/>
          </p:cNvSpPr>
          <p:nvPr/>
        </p:nvSpPr>
        <p:spPr bwMode="auto">
          <a:xfrm>
            <a:off x="2362200" y="5105400"/>
            <a:ext cx="1295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9" name="Line 61"/>
          <p:cNvSpPr>
            <a:spLocks noChangeShapeType="1"/>
          </p:cNvSpPr>
          <p:nvPr/>
        </p:nvSpPr>
        <p:spPr bwMode="auto">
          <a:xfrm>
            <a:off x="3048000" y="5181600"/>
            <a:ext cx="1295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50" name="Line 62"/>
          <p:cNvSpPr>
            <a:spLocks noChangeShapeType="1"/>
          </p:cNvSpPr>
          <p:nvPr/>
        </p:nvSpPr>
        <p:spPr bwMode="auto">
          <a:xfrm>
            <a:off x="3657600" y="5257800"/>
            <a:ext cx="1295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51" name="Line 63"/>
          <p:cNvSpPr>
            <a:spLocks noChangeShapeType="1"/>
          </p:cNvSpPr>
          <p:nvPr/>
        </p:nvSpPr>
        <p:spPr bwMode="auto">
          <a:xfrm>
            <a:off x="4343400" y="5334000"/>
            <a:ext cx="1295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52" name="Line 64"/>
          <p:cNvSpPr>
            <a:spLocks noChangeShapeType="1"/>
          </p:cNvSpPr>
          <p:nvPr/>
        </p:nvSpPr>
        <p:spPr bwMode="auto">
          <a:xfrm>
            <a:off x="4876800" y="5410200"/>
            <a:ext cx="1295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59" name="Line 71"/>
          <p:cNvSpPr>
            <a:spLocks noChangeShapeType="1"/>
          </p:cNvSpPr>
          <p:nvPr/>
        </p:nvSpPr>
        <p:spPr bwMode="auto">
          <a:xfrm>
            <a:off x="5486400" y="5486400"/>
            <a:ext cx="1295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60" name="Line 72"/>
          <p:cNvSpPr>
            <a:spLocks noChangeShapeType="1"/>
          </p:cNvSpPr>
          <p:nvPr/>
        </p:nvSpPr>
        <p:spPr bwMode="auto">
          <a:xfrm>
            <a:off x="6096000" y="5562600"/>
            <a:ext cx="1295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61" name="Line 73"/>
          <p:cNvSpPr>
            <a:spLocks noChangeShapeType="1"/>
          </p:cNvSpPr>
          <p:nvPr/>
        </p:nvSpPr>
        <p:spPr bwMode="auto">
          <a:xfrm>
            <a:off x="6629400" y="5638800"/>
            <a:ext cx="1295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62" name="Line 74"/>
          <p:cNvSpPr>
            <a:spLocks noChangeShapeType="1"/>
          </p:cNvSpPr>
          <p:nvPr/>
        </p:nvSpPr>
        <p:spPr bwMode="auto">
          <a:xfrm flipH="1">
            <a:off x="1143000" y="5715000"/>
            <a:ext cx="5943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63" name="Line 75"/>
          <p:cNvSpPr>
            <a:spLocks noChangeShapeType="1"/>
          </p:cNvSpPr>
          <p:nvPr/>
        </p:nvSpPr>
        <p:spPr bwMode="auto">
          <a:xfrm flipH="1">
            <a:off x="1828800" y="5791200"/>
            <a:ext cx="60198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64" name="Line 76"/>
          <p:cNvSpPr>
            <a:spLocks noChangeShapeType="1"/>
          </p:cNvSpPr>
          <p:nvPr/>
        </p:nvSpPr>
        <p:spPr bwMode="auto">
          <a:xfrm>
            <a:off x="1219200" y="5943600"/>
            <a:ext cx="2514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65" name="Line 77"/>
          <p:cNvSpPr>
            <a:spLocks noChangeShapeType="1"/>
          </p:cNvSpPr>
          <p:nvPr/>
        </p:nvSpPr>
        <p:spPr bwMode="auto">
          <a:xfrm>
            <a:off x="1828800" y="6019800"/>
            <a:ext cx="2514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67" name="Line 79"/>
          <p:cNvSpPr>
            <a:spLocks noChangeShapeType="1"/>
          </p:cNvSpPr>
          <p:nvPr/>
        </p:nvSpPr>
        <p:spPr bwMode="auto">
          <a:xfrm>
            <a:off x="2438400" y="6096000"/>
            <a:ext cx="2514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68" name="Line 80"/>
          <p:cNvSpPr>
            <a:spLocks noChangeShapeType="1"/>
          </p:cNvSpPr>
          <p:nvPr/>
        </p:nvSpPr>
        <p:spPr bwMode="auto">
          <a:xfrm>
            <a:off x="3048000" y="6172200"/>
            <a:ext cx="2514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69" name="Line 81"/>
          <p:cNvSpPr>
            <a:spLocks noChangeShapeType="1"/>
          </p:cNvSpPr>
          <p:nvPr/>
        </p:nvSpPr>
        <p:spPr bwMode="auto">
          <a:xfrm>
            <a:off x="3733800" y="6248400"/>
            <a:ext cx="2514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70" name="Line 82"/>
          <p:cNvSpPr>
            <a:spLocks noChangeShapeType="1"/>
          </p:cNvSpPr>
          <p:nvPr/>
        </p:nvSpPr>
        <p:spPr bwMode="auto">
          <a:xfrm>
            <a:off x="4419600" y="6324600"/>
            <a:ext cx="2514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71" name="Line 83"/>
          <p:cNvSpPr>
            <a:spLocks noChangeShapeType="1"/>
          </p:cNvSpPr>
          <p:nvPr/>
        </p:nvSpPr>
        <p:spPr bwMode="auto">
          <a:xfrm>
            <a:off x="5029200" y="6400800"/>
            <a:ext cx="2514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72" name="Line 84"/>
          <p:cNvSpPr>
            <a:spLocks noChangeShapeType="1"/>
          </p:cNvSpPr>
          <p:nvPr/>
        </p:nvSpPr>
        <p:spPr bwMode="auto">
          <a:xfrm>
            <a:off x="5562600" y="6477000"/>
            <a:ext cx="2514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73" name="Line 85"/>
          <p:cNvSpPr>
            <a:spLocks noChangeShapeType="1"/>
          </p:cNvSpPr>
          <p:nvPr/>
        </p:nvSpPr>
        <p:spPr bwMode="auto">
          <a:xfrm flipH="1" flipV="1">
            <a:off x="1143000" y="6553200"/>
            <a:ext cx="5029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74" name="Line 86"/>
          <p:cNvSpPr>
            <a:spLocks noChangeShapeType="1"/>
          </p:cNvSpPr>
          <p:nvPr/>
        </p:nvSpPr>
        <p:spPr bwMode="auto">
          <a:xfrm flipH="1" flipV="1">
            <a:off x="1752600" y="6629400"/>
            <a:ext cx="4800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75" name="Line 87"/>
          <p:cNvSpPr>
            <a:spLocks noChangeShapeType="1"/>
          </p:cNvSpPr>
          <p:nvPr/>
        </p:nvSpPr>
        <p:spPr bwMode="auto">
          <a:xfrm flipH="1" flipV="1">
            <a:off x="2438400" y="6705600"/>
            <a:ext cx="4800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76" name="Line 88"/>
          <p:cNvSpPr>
            <a:spLocks noChangeShapeType="1"/>
          </p:cNvSpPr>
          <p:nvPr/>
        </p:nvSpPr>
        <p:spPr bwMode="auto">
          <a:xfrm flipH="1" flipV="1">
            <a:off x="3276600" y="6781800"/>
            <a:ext cx="4800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77" name="Text Box 89"/>
          <p:cNvSpPr txBox="1">
            <a:spLocks noChangeArrowheads="1"/>
          </p:cNvSpPr>
          <p:nvPr/>
        </p:nvSpPr>
        <p:spPr bwMode="auto">
          <a:xfrm>
            <a:off x="7848600" y="6019800"/>
            <a:ext cx="12954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Stage 3 – 1 more round</a:t>
            </a:r>
          </a:p>
        </p:txBody>
      </p:sp>
      <p:sp>
        <p:nvSpPr>
          <p:cNvPr id="1644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567D8131-DEE1-43D3-B845-EC8970676B90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1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12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2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2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2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2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2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2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1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12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12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12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5" grpId="0"/>
      <p:bldP spid="12306" grpId="0" animBg="1"/>
      <p:bldP spid="12312" grpId="0"/>
      <p:bldP spid="12319" grpId="0"/>
      <p:bldP spid="12334" grpId="0" animBg="1"/>
      <p:bldP spid="12335" grpId="0" animBg="1"/>
      <p:bldP spid="12336" grpId="0" animBg="1"/>
      <p:bldP spid="12337" grpId="0" animBg="1"/>
      <p:bldP spid="12338" grpId="0" animBg="1"/>
      <p:bldP spid="12339" grpId="0" animBg="1"/>
      <p:bldP spid="12340" grpId="0" animBg="1"/>
      <p:bldP spid="12341" grpId="0" animBg="1"/>
      <p:bldP spid="12342" grpId="0" animBg="1"/>
      <p:bldP spid="12343" grpId="0" animBg="1"/>
      <p:bldP spid="12345" grpId="0" animBg="1"/>
      <p:bldP spid="12346" grpId="0" animBg="1"/>
      <p:bldP spid="12347" grpId="0" animBg="1"/>
      <p:bldP spid="12348" grpId="0" animBg="1"/>
      <p:bldP spid="12349" grpId="0" animBg="1"/>
      <p:bldP spid="12350" grpId="0" animBg="1"/>
      <p:bldP spid="12351" grpId="0" animBg="1"/>
      <p:bldP spid="12352" grpId="0" animBg="1"/>
      <p:bldP spid="12359" grpId="0" animBg="1"/>
      <p:bldP spid="12360" grpId="0" animBg="1"/>
      <p:bldP spid="12361" grpId="0" animBg="1"/>
      <p:bldP spid="12362" grpId="0" animBg="1"/>
      <p:bldP spid="12363" grpId="0" animBg="1"/>
      <p:bldP spid="12364" grpId="0" animBg="1"/>
      <p:bldP spid="12365" grpId="0" animBg="1"/>
      <p:bldP spid="12367" grpId="0" animBg="1"/>
      <p:bldP spid="12368" grpId="0" animBg="1"/>
      <p:bldP spid="12369" grpId="0" animBg="1"/>
      <p:bldP spid="12370" grpId="0" animBg="1"/>
      <p:bldP spid="12371" grpId="0" animBg="1"/>
      <p:bldP spid="12372" grpId="0" animBg="1"/>
      <p:bldP spid="12373" grpId="0" animBg="1"/>
      <p:bldP spid="12374" grpId="0" animBg="1"/>
      <p:bldP spid="12375" grpId="0" animBg="1"/>
      <p:bldP spid="12376" grpId="0" animBg="1"/>
      <p:bldP spid="1237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Barrier Algorithms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600200"/>
            <a:ext cx="8001000" cy="2209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500" b="1" smtClean="0"/>
              <a:t>Tournament barrier</a:t>
            </a:r>
            <a:r>
              <a:rPr lang="en-US" sz="1500" smtClean="0"/>
              <a:t> by Hensgen, Finkel and Manser</a:t>
            </a:r>
          </a:p>
          <a:p>
            <a:pPr eaLnBrk="1" hangingPunct="1">
              <a:lnSpc>
                <a:spcPct val="80000"/>
              </a:lnSpc>
            </a:pPr>
            <a:r>
              <a:rPr lang="en-US" sz="1500" smtClean="0"/>
              <a:t>In the 1</a:t>
            </a:r>
            <a:r>
              <a:rPr lang="en-US" sz="1500" baseline="30000" smtClean="0"/>
              <a:t>st</a:t>
            </a:r>
            <a:r>
              <a:rPr lang="en-US" sz="1500" smtClean="0"/>
              <a:t> round, each pair of nodes (players) synchronize (play a game)</a:t>
            </a:r>
          </a:p>
          <a:p>
            <a:pPr eaLnBrk="1" hangingPunct="1">
              <a:lnSpc>
                <a:spcPct val="80000"/>
              </a:lnSpc>
            </a:pPr>
            <a:r>
              <a:rPr lang="en-US" sz="1500" smtClean="0"/>
              <a:t>The receiver will be considered as the winner of the game</a:t>
            </a:r>
          </a:p>
          <a:p>
            <a:pPr eaLnBrk="1" hangingPunct="1">
              <a:lnSpc>
                <a:spcPct val="80000"/>
              </a:lnSpc>
            </a:pPr>
            <a:r>
              <a:rPr lang="en-US" sz="1500" smtClean="0"/>
              <a:t>In the 2</a:t>
            </a:r>
            <a:r>
              <a:rPr lang="en-US" sz="1500" baseline="30000" smtClean="0"/>
              <a:t>nd</a:t>
            </a:r>
            <a:r>
              <a:rPr lang="en-US" sz="1500" smtClean="0"/>
              <a:t> round, the winners of the 1</a:t>
            </a:r>
            <a:r>
              <a:rPr lang="en-US" sz="1500" baseline="30000" smtClean="0"/>
              <a:t>st</a:t>
            </a:r>
            <a:r>
              <a:rPr lang="en-US" sz="1500" smtClean="0"/>
              <a:t> round will synchronize (play games)</a:t>
            </a:r>
          </a:p>
          <a:p>
            <a:pPr eaLnBrk="1" hangingPunct="1">
              <a:lnSpc>
                <a:spcPct val="80000"/>
              </a:lnSpc>
            </a:pPr>
            <a:r>
              <a:rPr lang="en-US" sz="1500" smtClean="0"/>
              <a:t>The receiver in the 2</a:t>
            </a:r>
            <a:r>
              <a:rPr lang="en-US" sz="1500" baseline="30000" smtClean="0"/>
              <a:t>nd</a:t>
            </a:r>
            <a:r>
              <a:rPr lang="en-US" sz="1500" smtClean="0"/>
              <a:t> round will advance to the 3</a:t>
            </a:r>
            <a:r>
              <a:rPr lang="en-US" sz="1500" baseline="30000" smtClean="0"/>
              <a:t>rd</a:t>
            </a:r>
            <a:r>
              <a:rPr lang="en-US" sz="1500" smtClean="0"/>
              <a:t> round</a:t>
            </a:r>
          </a:p>
          <a:p>
            <a:pPr eaLnBrk="1" hangingPunct="1">
              <a:lnSpc>
                <a:spcPct val="80000"/>
              </a:lnSpc>
            </a:pPr>
            <a:r>
              <a:rPr lang="en-US" sz="1500" smtClean="0"/>
              <a:t>This process continues till there is 1 winner left in the tournament</a:t>
            </a:r>
          </a:p>
          <a:p>
            <a:pPr eaLnBrk="1" hangingPunct="1">
              <a:lnSpc>
                <a:spcPct val="80000"/>
              </a:lnSpc>
            </a:pPr>
            <a:r>
              <a:rPr lang="en-US" sz="1500" smtClean="0"/>
              <a:t>The single winner then broadcasts a message to all the other nodes</a:t>
            </a:r>
          </a:p>
          <a:p>
            <a:pPr eaLnBrk="1" hangingPunct="1">
              <a:lnSpc>
                <a:spcPct val="80000"/>
              </a:lnSpc>
            </a:pPr>
            <a:r>
              <a:rPr lang="en-US" sz="1500" smtClean="0"/>
              <a:t>At each round k, proc. j receives a message from proc. i, where i = j - 2</a:t>
            </a:r>
            <a:r>
              <a:rPr lang="en-US" sz="1500" baseline="30000" smtClean="0"/>
              <a:t>k</a:t>
            </a:r>
            <a:endParaRPr lang="el-GR" sz="1500" baseline="30000" smtClean="0"/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10668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16764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22860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2</a:t>
            </a:r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29718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3</a:t>
            </a:r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35814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4</a:t>
            </a:r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41910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5</a:t>
            </a:r>
          </a:p>
        </p:txBody>
      </p:sp>
      <p:sp>
        <p:nvSpPr>
          <p:cNvPr id="17418" name="Oval 10"/>
          <p:cNvSpPr>
            <a:spLocks noChangeArrowheads="1"/>
          </p:cNvSpPr>
          <p:nvPr/>
        </p:nvSpPr>
        <p:spPr bwMode="auto">
          <a:xfrm>
            <a:off x="48006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6</a:t>
            </a:r>
          </a:p>
        </p:txBody>
      </p:sp>
      <p:sp>
        <p:nvSpPr>
          <p:cNvPr id="17419" name="Oval 11"/>
          <p:cNvSpPr>
            <a:spLocks noChangeArrowheads="1"/>
          </p:cNvSpPr>
          <p:nvPr/>
        </p:nvSpPr>
        <p:spPr bwMode="auto">
          <a:xfrm>
            <a:off x="53340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7</a:t>
            </a:r>
          </a:p>
        </p:txBody>
      </p:sp>
      <p:sp>
        <p:nvSpPr>
          <p:cNvPr id="17420" name="Oval 12"/>
          <p:cNvSpPr>
            <a:spLocks noChangeArrowheads="1"/>
          </p:cNvSpPr>
          <p:nvPr/>
        </p:nvSpPr>
        <p:spPr bwMode="auto">
          <a:xfrm>
            <a:off x="59436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8</a:t>
            </a:r>
          </a:p>
        </p:txBody>
      </p:sp>
      <p:sp>
        <p:nvSpPr>
          <p:cNvPr id="17421" name="Oval 13"/>
          <p:cNvSpPr>
            <a:spLocks noChangeArrowheads="1"/>
          </p:cNvSpPr>
          <p:nvPr/>
        </p:nvSpPr>
        <p:spPr bwMode="auto">
          <a:xfrm>
            <a:off x="64770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9</a:t>
            </a:r>
          </a:p>
        </p:txBody>
      </p:sp>
      <p:sp>
        <p:nvSpPr>
          <p:cNvPr id="17422" name="Oval 14"/>
          <p:cNvSpPr>
            <a:spLocks noChangeArrowheads="1"/>
          </p:cNvSpPr>
          <p:nvPr/>
        </p:nvSpPr>
        <p:spPr bwMode="auto">
          <a:xfrm>
            <a:off x="70866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10</a:t>
            </a:r>
          </a:p>
        </p:txBody>
      </p:sp>
      <p:sp>
        <p:nvSpPr>
          <p:cNvPr id="17423" name="Oval 15"/>
          <p:cNvSpPr>
            <a:spLocks noChangeArrowheads="1"/>
          </p:cNvSpPr>
          <p:nvPr/>
        </p:nvSpPr>
        <p:spPr bwMode="auto">
          <a:xfrm>
            <a:off x="76962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11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0" y="43576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Stage 0</a:t>
            </a:r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0" y="4724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Stage 1</a:t>
            </a:r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0" y="51816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Stage 2</a:t>
            </a:r>
          </a:p>
        </p:txBody>
      </p:sp>
      <p:sp>
        <p:nvSpPr>
          <p:cNvPr id="14391" name="Line 55"/>
          <p:cNvSpPr>
            <a:spLocks noChangeShapeType="1"/>
          </p:cNvSpPr>
          <p:nvPr/>
        </p:nvSpPr>
        <p:spPr bwMode="auto">
          <a:xfrm>
            <a:off x="1219200" y="4495800"/>
            <a:ext cx="609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>
            <a:off x="2514600" y="4495800"/>
            <a:ext cx="609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93" name="Line 57"/>
          <p:cNvSpPr>
            <a:spLocks noChangeShapeType="1"/>
          </p:cNvSpPr>
          <p:nvPr/>
        </p:nvSpPr>
        <p:spPr bwMode="auto">
          <a:xfrm>
            <a:off x="3733800" y="4495800"/>
            <a:ext cx="609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94" name="Line 58"/>
          <p:cNvSpPr>
            <a:spLocks noChangeShapeType="1"/>
          </p:cNvSpPr>
          <p:nvPr/>
        </p:nvSpPr>
        <p:spPr bwMode="auto">
          <a:xfrm>
            <a:off x="4953000" y="4495800"/>
            <a:ext cx="609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95" name="Line 59"/>
          <p:cNvSpPr>
            <a:spLocks noChangeShapeType="1"/>
          </p:cNvSpPr>
          <p:nvPr/>
        </p:nvSpPr>
        <p:spPr bwMode="auto">
          <a:xfrm>
            <a:off x="6096000" y="4495800"/>
            <a:ext cx="609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96" name="Line 60"/>
          <p:cNvSpPr>
            <a:spLocks noChangeShapeType="1"/>
          </p:cNvSpPr>
          <p:nvPr/>
        </p:nvSpPr>
        <p:spPr bwMode="auto">
          <a:xfrm>
            <a:off x="7239000" y="4495800"/>
            <a:ext cx="609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97" name="Line 61"/>
          <p:cNvSpPr>
            <a:spLocks noChangeShapeType="1"/>
          </p:cNvSpPr>
          <p:nvPr/>
        </p:nvSpPr>
        <p:spPr bwMode="auto">
          <a:xfrm>
            <a:off x="1219200" y="4876800"/>
            <a:ext cx="11430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98" name="Line 62"/>
          <p:cNvSpPr>
            <a:spLocks noChangeShapeType="1"/>
          </p:cNvSpPr>
          <p:nvPr/>
        </p:nvSpPr>
        <p:spPr bwMode="auto">
          <a:xfrm>
            <a:off x="3733800" y="4876800"/>
            <a:ext cx="11430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99" name="Line 63"/>
          <p:cNvSpPr>
            <a:spLocks noChangeShapeType="1"/>
          </p:cNvSpPr>
          <p:nvPr/>
        </p:nvSpPr>
        <p:spPr bwMode="auto">
          <a:xfrm>
            <a:off x="6096000" y="4876800"/>
            <a:ext cx="11430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00" name="Line 64"/>
          <p:cNvSpPr>
            <a:spLocks noChangeShapeType="1"/>
          </p:cNvSpPr>
          <p:nvPr/>
        </p:nvSpPr>
        <p:spPr bwMode="auto">
          <a:xfrm>
            <a:off x="1219200" y="5334000"/>
            <a:ext cx="2438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01" name="Text Box 65"/>
          <p:cNvSpPr txBox="1">
            <a:spLocks noChangeArrowheads="1"/>
          </p:cNvSpPr>
          <p:nvPr/>
        </p:nvSpPr>
        <p:spPr bwMode="auto">
          <a:xfrm>
            <a:off x="0" y="55006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Stage 3</a:t>
            </a:r>
          </a:p>
        </p:txBody>
      </p:sp>
      <p:sp>
        <p:nvSpPr>
          <p:cNvPr id="14402" name="Line 66"/>
          <p:cNvSpPr>
            <a:spLocks noChangeShapeType="1"/>
          </p:cNvSpPr>
          <p:nvPr/>
        </p:nvSpPr>
        <p:spPr bwMode="auto">
          <a:xfrm>
            <a:off x="1219200" y="5638800"/>
            <a:ext cx="4800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03" name="Text Box 67"/>
          <p:cNvSpPr txBox="1">
            <a:spLocks noChangeArrowheads="1"/>
          </p:cNvSpPr>
          <p:nvPr/>
        </p:nvSpPr>
        <p:spPr bwMode="auto">
          <a:xfrm>
            <a:off x="0" y="58816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Stage 4</a:t>
            </a:r>
          </a:p>
        </p:txBody>
      </p:sp>
      <p:sp>
        <p:nvSpPr>
          <p:cNvPr id="14404" name="Line 68"/>
          <p:cNvSpPr>
            <a:spLocks noChangeShapeType="1"/>
          </p:cNvSpPr>
          <p:nvPr/>
        </p:nvSpPr>
        <p:spPr bwMode="auto">
          <a:xfrm>
            <a:off x="1219200" y="6019800"/>
            <a:ext cx="6553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FA24C290-1829-4376-9445-7CED601F7558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2" grpId="0"/>
      <p:bldP spid="14354" grpId="0"/>
      <p:bldP spid="14355" grpId="0"/>
      <p:bldP spid="14391" grpId="0" animBg="1"/>
      <p:bldP spid="14392" grpId="0" animBg="1"/>
      <p:bldP spid="14393" grpId="0" animBg="1"/>
      <p:bldP spid="14394" grpId="0" animBg="1"/>
      <p:bldP spid="14395" grpId="0" animBg="1"/>
      <p:bldP spid="14396" grpId="0" animBg="1"/>
      <p:bldP spid="14397" grpId="0" animBg="1"/>
      <p:bldP spid="14398" grpId="0" animBg="1"/>
      <p:bldP spid="14399" grpId="0" animBg="1"/>
      <p:bldP spid="14400" grpId="0" animBg="1"/>
      <p:bldP spid="14401" grpId="0"/>
      <p:bldP spid="14402" grpId="0" animBg="1"/>
      <p:bldP spid="14403" grpId="0"/>
      <p:bldP spid="1440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Barrier Algorithms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2133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700" b="1" smtClean="0"/>
              <a:t>MVAPICH Barrier (pairwise exchange with recursive doubling)</a:t>
            </a:r>
          </a:p>
          <a:p>
            <a:pPr eaLnBrk="1" hangingPunct="1">
              <a:lnSpc>
                <a:spcPct val="80000"/>
              </a:lnSpc>
            </a:pPr>
            <a:r>
              <a:rPr lang="en-US" sz="1700" smtClean="0"/>
              <a:t>Same as butterfly barrier.</a:t>
            </a:r>
          </a:p>
          <a:p>
            <a:pPr eaLnBrk="1" hangingPunct="1">
              <a:lnSpc>
                <a:spcPct val="80000"/>
              </a:lnSpc>
            </a:pPr>
            <a:r>
              <a:rPr lang="en-US" sz="1700" smtClean="0"/>
              <a:t>If nodes not equal to power, find the nearest power of 2, i.e. m = 2</a:t>
            </a:r>
            <a:r>
              <a:rPr lang="en-US" sz="1700" baseline="30000" smtClean="0"/>
              <a:t>n</a:t>
            </a:r>
          </a:p>
          <a:p>
            <a:pPr eaLnBrk="1" hangingPunct="1">
              <a:lnSpc>
                <a:spcPct val="80000"/>
              </a:lnSpc>
            </a:pPr>
            <a:r>
              <a:rPr lang="en-US" sz="1700" smtClean="0"/>
              <a:t>The last surfeit nodes, i.e. surfeit = size – m, initially send messages to the first surfeit number of nodes</a:t>
            </a:r>
          </a:p>
          <a:p>
            <a:pPr eaLnBrk="1" hangingPunct="1">
              <a:lnSpc>
                <a:spcPct val="80000"/>
              </a:lnSpc>
            </a:pPr>
            <a:r>
              <a:rPr lang="en-US" sz="1700" smtClean="0"/>
              <a:t>The first m nodes then perform butterfly barrier</a:t>
            </a:r>
          </a:p>
          <a:p>
            <a:pPr eaLnBrk="1" hangingPunct="1">
              <a:lnSpc>
                <a:spcPct val="80000"/>
              </a:lnSpc>
            </a:pPr>
            <a:r>
              <a:rPr lang="en-US" sz="1700" smtClean="0"/>
              <a:t>Finally, the first surfeit nodes send messages to the last surfeit nodes</a:t>
            </a:r>
            <a:endParaRPr lang="el-GR" sz="1700" smtClean="0"/>
          </a:p>
        </p:txBody>
      </p:sp>
      <p:sp>
        <p:nvSpPr>
          <p:cNvPr id="18436" name="Oval 5"/>
          <p:cNvSpPr>
            <a:spLocks noChangeArrowheads="1"/>
          </p:cNvSpPr>
          <p:nvPr/>
        </p:nvSpPr>
        <p:spPr bwMode="auto">
          <a:xfrm>
            <a:off x="10668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18437" name="Oval 6"/>
          <p:cNvSpPr>
            <a:spLocks noChangeArrowheads="1"/>
          </p:cNvSpPr>
          <p:nvPr/>
        </p:nvSpPr>
        <p:spPr bwMode="auto">
          <a:xfrm>
            <a:off x="16764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18438" name="Oval 7"/>
          <p:cNvSpPr>
            <a:spLocks noChangeArrowheads="1"/>
          </p:cNvSpPr>
          <p:nvPr/>
        </p:nvSpPr>
        <p:spPr bwMode="auto">
          <a:xfrm>
            <a:off x="22860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2</a:t>
            </a:r>
          </a:p>
        </p:txBody>
      </p:sp>
      <p:sp>
        <p:nvSpPr>
          <p:cNvPr id="18439" name="Oval 8"/>
          <p:cNvSpPr>
            <a:spLocks noChangeArrowheads="1"/>
          </p:cNvSpPr>
          <p:nvPr/>
        </p:nvSpPr>
        <p:spPr bwMode="auto">
          <a:xfrm>
            <a:off x="29718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3</a:t>
            </a:r>
          </a:p>
        </p:txBody>
      </p:sp>
      <p:sp>
        <p:nvSpPr>
          <p:cNvPr id="18440" name="Oval 9"/>
          <p:cNvSpPr>
            <a:spLocks noChangeArrowheads="1"/>
          </p:cNvSpPr>
          <p:nvPr/>
        </p:nvSpPr>
        <p:spPr bwMode="auto">
          <a:xfrm>
            <a:off x="35814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4</a:t>
            </a:r>
          </a:p>
        </p:txBody>
      </p:sp>
      <p:sp>
        <p:nvSpPr>
          <p:cNvPr id="18441" name="Oval 10"/>
          <p:cNvSpPr>
            <a:spLocks noChangeArrowheads="1"/>
          </p:cNvSpPr>
          <p:nvPr/>
        </p:nvSpPr>
        <p:spPr bwMode="auto">
          <a:xfrm>
            <a:off x="41910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5</a:t>
            </a:r>
          </a:p>
        </p:txBody>
      </p:sp>
      <p:sp>
        <p:nvSpPr>
          <p:cNvPr id="18442" name="Oval 11"/>
          <p:cNvSpPr>
            <a:spLocks noChangeArrowheads="1"/>
          </p:cNvSpPr>
          <p:nvPr/>
        </p:nvSpPr>
        <p:spPr bwMode="auto">
          <a:xfrm>
            <a:off x="48006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6</a:t>
            </a:r>
          </a:p>
        </p:txBody>
      </p:sp>
      <p:sp>
        <p:nvSpPr>
          <p:cNvPr id="18443" name="Oval 12"/>
          <p:cNvSpPr>
            <a:spLocks noChangeArrowheads="1"/>
          </p:cNvSpPr>
          <p:nvPr/>
        </p:nvSpPr>
        <p:spPr bwMode="auto">
          <a:xfrm>
            <a:off x="53340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7</a:t>
            </a:r>
          </a:p>
        </p:txBody>
      </p:sp>
      <p:sp>
        <p:nvSpPr>
          <p:cNvPr id="18444" name="Oval 13"/>
          <p:cNvSpPr>
            <a:spLocks noChangeArrowheads="1"/>
          </p:cNvSpPr>
          <p:nvPr/>
        </p:nvSpPr>
        <p:spPr bwMode="auto">
          <a:xfrm>
            <a:off x="59436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8</a:t>
            </a:r>
          </a:p>
        </p:txBody>
      </p:sp>
      <p:sp>
        <p:nvSpPr>
          <p:cNvPr id="18445" name="Oval 14"/>
          <p:cNvSpPr>
            <a:spLocks noChangeArrowheads="1"/>
          </p:cNvSpPr>
          <p:nvPr/>
        </p:nvSpPr>
        <p:spPr bwMode="auto">
          <a:xfrm>
            <a:off x="64770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9</a:t>
            </a:r>
          </a:p>
        </p:txBody>
      </p:sp>
      <p:sp>
        <p:nvSpPr>
          <p:cNvPr id="18446" name="Oval 15"/>
          <p:cNvSpPr>
            <a:spLocks noChangeArrowheads="1"/>
          </p:cNvSpPr>
          <p:nvPr/>
        </p:nvSpPr>
        <p:spPr bwMode="auto">
          <a:xfrm>
            <a:off x="70866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10</a:t>
            </a:r>
          </a:p>
        </p:txBody>
      </p:sp>
      <p:sp>
        <p:nvSpPr>
          <p:cNvPr id="18447" name="Oval 16"/>
          <p:cNvSpPr>
            <a:spLocks noChangeArrowheads="1"/>
          </p:cNvSpPr>
          <p:nvPr/>
        </p:nvSpPr>
        <p:spPr bwMode="auto">
          <a:xfrm>
            <a:off x="76962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11</a:t>
            </a: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0" y="48006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Stage 0</a:t>
            </a:r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1219200" y="4938713"/>
            <a:ext cx="609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>
            <a:off x="2438400" y="4938713"/>
            <a:ext cx="609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>
            <a:off x="3810000" y="4938713"/>
            <a:ext cx="609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>
            <a:off x="4953000" y="4938713"/>
            <a:ext cx="609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0" y="51196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Stage 1</a:t>
            </a:r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>
            <a:off x="1219200" y="5348288"/>
            <a:ext cx="11430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>
            <a:off x="1828800" y="5424488"/>
            <a:ext cx="11430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>
            <a:off x="3733800" y="5348288"/>
            <a:ext cx="11430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6" name="Line 28"/>
          <p:cNvSpPr>
            <a:spLocks noChangeShapeType="1"/>
          </p:cNvSpPr>
          <p:nvPr/>
        </p:nvSpPr>
        <p:spPr bwMode="auto">
          <a:xfrm>
            <a:off x="4343400" y="5424488"/>
            <a:ext cx="11430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0" y="55626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Stage 2</a:t>
            </a:r>
          </a:p>
        </p:txBody>
      </p:sp>
      <p:sp>
        <p:nvSpPr>
          <p:cNvPr id="17440" name="Line 32"/>
          <p:cNvSpPr>
            <a:spLocks noChangeShapeType="1"/>
          </p:cNvSpPr>
          <p:nvPr/>
        </p:nvSpPr>
        <p:spPr bwMode="auto">
          <a:xfrm>
            <a:off x="1219200" y="5853113"/>
            <a:ext cx="25908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1" name="Line 33"/>
          <p:cNvSpPr>
            <a:spLocks noChangeShapeType="1"/>
          </p:cNvSpPr>
          <p:nvPr/>
        </p:nvSpPr>
        <p:spPr bwMode="auto">
          <a:xfrm>
            <a:off x="1828800" y="5929313"/>
            <a:ext cx="2514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2" name="Line 34"/>
          <p:cNvSpPr>
            <a:spLocks noChangeShapeType="1"/>
          </p:cNvSpPr>
          <p:nvPr/>
        </p:nvSpPr>
        <p:spPr bwMode="auto">
          <a:xfrm>
            <a:off x="2438400" y="6005513"/>
            <a:ext cx="25908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3" name="Line 35"/>
          <p:cNvSpPr>
            <a:spLocks noChangeShapeType="1"/>
          </p:cNvSpPr>
          <p:nvPr/>
        </p:nvSpPr>
        <p:spPr bwMode="auto">
          <a:xfrm>
            <a:off x="3048000" y="6081713"/>
            <a:ext cx="2514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4" name="Text Box 46"/>
          <p:cNvSpPr txBox="1">
            <a:spLocks noChangeArrowheads="1"/>
          </p:cNvSpPr>
          <p:nvPr/>
        </p:nvSpPr>
        <p:spPr bwMode="auto">
          <a:xfrm>
            <a:off x="-76200" y="4343400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Stage first</a:t>
            </a:r>
          </a:p>
        </p:txBody>
      </p:sp>
      <p:sp>
        <p:nvSpPr>
          <p:cNvPr id="17455" name="Line 47"/>
          <p:cNvSpPr>
            <a:spLocks noChangeShapeType="1"/>
          </p:cNvSpPr>
          <p:nvPr/>
        </p:nvSpPr>
        <p:spPr bwMode="auto">
          <a:xfrm>
            <a:off x="1143000" y="4495800"/>
            <a:ext cx="49530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6" name="Line 48"/>
          <p:cNvSpPr>
            <a:spLocks noChangeShapeType="1"/>
          </p:cNvSpPr>
          <p:nvPr/>
        </p:nvSpPr>
        <p:spPr bwMode="auto">
          <a:xfrm>
            <a:off x="1752600" y="4572000"/>
            <a:ext cx="49530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7" name="Line 49"/>
          <p:cNvSpPr>
            <a:spLocks noChangeShapeType="1"/>
          </p:cNvSpPr>
          <p:nvPr/>
        </p:nvSpPr>
        <p:spPr bwMode="auto">
          <a:xfrm>
            <a:off x="2362200" y="4648200"/>
            <a:ext cx="49530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8" name="Line 50"/>
          <p:cNvSpPr>
            <a:spLocks noChangeShapeType="1"/>
          </p:cNvSpPr>
          <p:nvPr/>
        </p:nvSpPr>
        <p:spPr bwMode="auto">
          <a:xfrm>
            <a:off x="3048000" y="4724400"/>
            <a:ext cx="49530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9" name="Text Box 51"/>
          <p:cNvSpPr txBox="1">
            <a:spLocks noChangeArrowheads="1"/>
          </p:cNvSpPr>
          <p:nvPr/>
        </p:nvSpPr>
        <p:spPr bwMode="auto">
          <a:xfrm>
            <a:off x="-76200" y="6324600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Stage last</a:t>
            </a:r>
          </a:p>
        </p:txBody>
      </p:sp>
      <p:sp>
        <p:nvSpPr>
          <p:cNvPr id="17460" name="Line 52"/>
          <p:cNvSpPr>
            <a:spLocks noChangeShapeType="1"/>
          </p:cNvSpPr>
          <p:nvPr/>
        </p:nvSpPr>
        <p:spPr bwMode="auto">
          <a:xfrm>
            <a:off x="1143000" y="6477000"/>
            <a:ext cx="49530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61" name="Line 53"/>
          <p:cNvSpPr>
            <a:spLocks noChangeShapeType="1"/>
          </p:cNvSpPr>
          <p:nvPr/>
        </p:nvSpPr>
        <p:spPr bwMode="auto">
          <a:xfrm>
            <a:off x="1752600" y="6553200"/>
            <a:ext cx="49530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62" name="Line 54"/>
          <p:cNvSpPr>
            <a:spLocks noChangeShapeType="1"/>
          </p:cNvSpPr>
          <p:nvPr/>
        </p:nvSpPr>
        <p:spPr bwMode="auto">
          <a:xfrm>
            <a:off x="2362200" y="6629400"/>
            <a:ext cx="49530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63" name="Line 55"/>
          <p:cNvSpPr>
            <a:spLocks noChangeShapeType="1"/>
          </p:cNvSpPr>
          <p:nvPr/>
        </p:nvSpPr>
        <p:spPr bwMode="auto">
          <a:xfrm>
            <a:off x="3048000" y="6705600"/>
            <a:ext cx="49530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0B89703F-479F-4C56-9BFD-2FC8DA866081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7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7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5" grpId="0"/>
      <p:bldP spid="17426" grpId="0" animBg="1"/>
      <p:bldP spid="17427" grpId="0" animBg="1"/>
      <p:bldP spid="17428" grpId="0" animBg="1"/>
      <p:bldP spid="17429" grpId="0" animBg="1"/>
      <p:bldP spid="17432" grpId="0"/>
      <p:bldP spid="17433" grpId="0" animBg="1"/>
      <p:bldP spid="17434" grpId="0" animBg="1"/>
      <p:bldP spid="17435" grpId="0" animBg="1"/>
      <p:bldP spid="17436" grpId="0" animBg="1"/>
      <p:bldP spid="17439" grpId="0"/>
      <p:bldP spid="17440" grpId="0" animBg="1"/>
      <p:bldP spid="17441" grpId="0" animBg="1"/>
      <p:bldP spid="17442" grpId="0" animBg="1"/>
      <p:bldP spid="17443" grpId="0" animBg="1"/>
      <p:bldP spid="17454" grpId="0"/>
      <p:bldP spid="17455" grpId="0" animBg="1"/>
      <p:bldP spid="17456" grpId="0" animBg="1"/>
      <p:bldP spid="17457" grpId="0" animBg="1"/>
      <p:bldP spid="17458" grpId="0" animBg="1"/>
      <p:bldP spid="17459" grpId="0"/>
      <p:bldP spid="17460" grpId="0" animBg="1"/>
      <p:bldP spid="17461" grpId="0" animBg="1"/>
      <p:bldP spid="17462" grpId="0" animBg="1"/>
      <p:bldP spid="1746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is a Collective </a:t>
            </a:r>
            <a:r>
              <a:rPr lang="en-US" dirty="0" smtClean="0"/>
              <a:t>?</a:t>
            </a:r>
          </a:p>
          <a:p>
            <a:pPr eaLnBrk="1" hangingPunct="1"/>
            <a:r>
              <a:rPr lang="en-US" dirty="0" smtClean="0"/>
              <a:t>Behind </a:t>
            </a:r>
            <a:r>
              <a:rPr lang="en-US" dirty="0" smtClean="0"/>
              <a:t>Gather</a:t>
            </a:r>
          </a:p>
          <a:p>
            <a:pPr eaLnBrk="1" hangingPunct="1"/>
            <a:r>
              <a:rPr lang="en-US" dirty="0" smtClean="0"/>
              <a:t>Overview of algorithms</a:t>
            </a:r>
            <a:br>
              <a:rPr lang="en-US" dirty="0" smtClean="0"/>
            </a:br>
            <a:r>
              <a:rPr lang="en-US" dirty="0" smtClean="0"/>
              <a:t>- Binomial Tree</a:t>
            </a:r>
            <a:br>
              <a:rPr lang="en-US" dirty="0" smtClean="0"/>
            </a:br>
            <a:r>
              <a:rPr lang="en-US" dirty="0" smtClean="0"/>
              <a:t>- Barrier Algorithms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Allgather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…</a:t>
            </a:r>
          </a:p>
          <a:p>
            <a:pPr eaLnBrk="1" hangingPunct="1"/>
            <a:r>
              <a:rPr lang="en-US" dirty="0" smtClean="0"/>
              <a:t>Current state of research 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94E86F87-A3A2-4C51-95CE-E88087D0D8EC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smtClean="0"/>
              <a:t>Allgather implementation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0010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smtClean="0"/>
              <a:t>In general, optimized allxxx operations depend on hardware topology, network contentions etc.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Circular/ring allgather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Each process receives from left and sends to right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P steps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397125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3006725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3616325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2</a:t>
            </a:r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4302125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3</a:t>
            </a:r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4911725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4</a:t>
            </a:r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5521325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5</a:t>
            </a:r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6130925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6</a:t>
            </a:r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6664325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7</a:t>
            </a:r>
          </a:p>
        </p:txBody>
      </p:sp>
      <p:sp>
        <p:nvSpPr>
          <p:cNvPr id="19468" name="Text Box 16"/>
          <p:cNvSpPr txBox="1">
            <a:spLocks noChangeArrowheads="1"/>
          </p:cNvSpPr>
          <p:nvPr/>
        </p:nvSpPr>
        <p:spPr bwMode="auto">
          <a:xfrm>
            <a:off x="2397125" y="3657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A</a:t>
            </a:r>
            <a:r>
              <a:rPr lang="en-US" baseline="-25000"/>
              <a:t>0</a:t>
            </a:r>
          </a:p>
        </p:txBody>
      </p:sp>
      <p:sp>
        <p:nvSpPr>
          <p:cNvPr id="19469" name="Text Box 17"/>
          <p:cNvSpPr txBox="1">
            <a:spLocks noChangeArrowheads="1"/>
          </p:cNvSpPr>
          <p:nvPr/>
        </p:nvSpPr>
        <p:spPr bwMode="auto">
          <a:xfrm>
            <a:off x="3006725" y="3657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A</a:t>
            </a:r>
            <a:r>
              <a:rPr lang="en-US" baseline="-25000"/>
              <a:t>1</a:t>
            </a:r>
          </a:p>
        </p:txBody>
      </p:sp>
      <p:sp>
        <p:nvSpPr>
          <p:cNvPr id="19470" name="Text Box 18"/>
          <p:cNvSpPr txBox="1">
            <a:spLocks noChangeArrowheads="1"/>
          </p:cNvSpPr>
          <p:nvPr/>
        </p:nvSpPr>
        <p:spPr bwMode="auto">
          <a:xfrm>
            <a:off x="3540125" y="3657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A</a:t>
            </a:r>
            <a:r>
              <a:rPr lang="en-US" baseline="-25000"/>
              <a:t>2</a:t>
            </a:r>
          </a:p>
        </p:txBody>
      </p:sp>
      <p:sp>
        <p:nvSpPr>
          <p:cNvPr id="19471" name="Text Box 19"/>
          <p:cNvSpPr txBox="1">
            <a:spLocks noChangeArrowheads="1"/>
          </p:cNvSpPr>
          <p:nvPr/>
        </p:nvSpPr>
        <p:spPr bwMode="auto">
          <a:xfrm>
            <a:off x="4302125" y="3657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A</a:t>
            </a:r>
            <a:r>
              <a:rPr lang="en-US" baseline="-25000"/>
              <a:t>3</a:t>
            </a:r>
          </a:p>
        </p:txBody>
      </p:sp>
      <p:sp>
        <p:nvSpPr>
          <p:cNvPr id="19472" name="Text Box 20"/>
          <p:cNvSpPr txBox="1">
            <a:spLocks noChangeArrowheads="1"/>
          </p:cNvSpPr>
          <p:nvPr/>
        </p:nvSpPr>
        <p:spPr bwMode="auto">
          <a:xfrm>
            <a:off x="4911725" y="3657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A</a:t>
            </a:r>
            <a:r>
              <a:rPr lang="en-US" baseline="-25000"/>
              <a:t>4</a:t>
            </a:r>
          </a:p>
        </p:txBody>
      </p:sp>
      <p:sp>
        <p:nvSpPr>
          <p:cNvPr id="19473" name="Text Box 21"/>
          <p:cNvSpPr txBox="1">
            <a:spLocks noChangeArrowheads="1"/>
          </p:cNvSpPr>
          <p:nvPr/>
        </p:nvSpPr>
        <p:spPr bwMode="auto">
          <a:xfrm>
            <a:off x="5521325" y="3671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A</a:t>
            </a:r>
            <a:r>
              <a:rPr lang="en-US" baseline="-25000"/>
              <a:t>5</a:t>
            </a:r>
          </a:p>
        </p:txBody>
      </p:sp>
      <p:sp>
        <p:nvSpPr>
          <p:cNvPr id="19474" name="Text Box 22"/>
          <p:cNvSpPr txBox="1">
            <a:spLocks noChangeArrowheads="1"/>
          </p:cNvSpPr>
          <p:nvPr/>
        </p:nvSpPr>
        <p:spPr bwMode="auto">
          <a:xfrm>
            <a:off x="6054725" y="3657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A</a:t>
            </a:r>
            <a:r>
              <a:rPr lang="en-US" baseline="-25000"/>
              <a:t>6</a:t>
            </a:r>
          </a:p>
        </p:txBody>
      </p:sp>
      <p:sp>
        <p:nvSpPr>
          <p:cNvPr id="19475" name="Text Box 23"/>
          <p:cNvSpPr txBox="1">
            <a:spLocks noChangeArrowheads="1"/>
          </p:cNvSpPr>
          <p:nvPr/>
        </p:nvSpPr>
        <p:spPr bwMode="auto">
          <a:xfrm>
            <a:off x="6664325" y="3657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A</a:t>
            </a:r>
            <a:r>
              <a:rPr lang="en-US" baseline="-25000"/>
              <a:t>7</a:t>
            </a:r>
          </a:p>
        </p:txBody>
      </p:sp>
      <p:sp>
        <p:nvSpPr>
          <p:cNvPr id="15384" name="Text Box 24"/>
          <p:cNvSpPr txBox="1">
            <a:spLocks noChangeArrowheads="1"/>
          </p:cNvSpPr>
          <p:nvPr/>
        </p:nvSpPr>
        <p:spPr bwMode="auto">
          <a:xfrm>
            <a:off x="76200" y="4343400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Stage 0</a:t>
            </a:r>
          </a:p>
        </p:txBody>
      </p:sp>
      <p:sp>
        <p:nvSpPr>
          <p:cNvPr id="15386" name="Line 26"/>
          <p:cNvSpPr>
            <a:spLocks noChangeShapeType="1"/>
          </p:cNvSpPr>
          <p:nvPr/>
        </p:nvSpPr>
        <p:spPr bwMode="auto">
          <a:xfrm>
            <a:off x="2438400" y="4495800"/>
            <a:ext cx="609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7" name="Line 27"/>
          <p:cNvSpPr>
            <a:spLocks noChangeShapeType="1"/>
          </p:cNvSpPr>
          <p:nvPr/>
        </p:nvSpPr>
        <p:spPr bwMode="auto">
          <a:xfrm>
            <a:off x="3124200" y="4495800"/>
            <a:ext cx="609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8" name="Line 28"/>
          <p:cNvSpPr>
            <a:spLocks noChangeShapeType="1"/>
          </p:cNvSpPr>
          <p:nvPr/>
        </p:nvSpPr>
        <p:spPr bwMode="auto">
          <a:xfrm>
            <a:off x="3810000" y="4495800"/>
            <a:ext cx="609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9" name="Line 29"/>
          <p:cNvSpPr>
            <a:spLocks noChangeShapeType="1"/>
          </p:cNvSpPr>
          <p:nvPr/>
        </p:nvSpPr>
        <p:spPr bwMode="auto">
          <a:xfrm>
            <a:off x="4495800" y="4495800"/>
            <a:ext cx="609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0" name="Line 30"/>
          <p:cNvSpPr>
            <a:spLocks noChangeShapeType="1"/>
          </p:cNvSpPr>
          <p:nvPr/>
        </p:nvSpPr>
        <p:spPr bwMode="auto">
          <a:xfrm>
            <a:off x="5105400" y="4495800"/>
            <a:ext cx="609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1" name="Line 31"/>
          <p:cNvSpPr>
            <a:spLocks noChangeShapeType="1"/>
          </p:cNvSpPr>
          <p:nvPr/>
        </p:nvSpPr>
        <p:spPr bwMode="auto">
          <a:xfrm>
            <a:off x="5562600" y="4495800"/>
            <a:ext cx="609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2" name="Line 32"/>
          <p:cNvSpPr>
            <a:spLocks noChangeShapeType="1"/>
          </p:cNvSpPr>
          <p:nvPr/>
        </p:nvSpPr>
        <p:spPr bwMode="auto">
          <a:xfrm>
            <a:off x="6172200" y="4495800"/>
            <a:ext cx="609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7" name="Line 37"/>
          <p:cNvSpPr>
            <a:spLocks noChangeShapeType="1"/>
          </p:cNvSpPr>
          <p:nvPr/>
        </p:nvSpPr>
        <p:spPr bwMode="auto">
          <a:xfrm>
            <a:off x="2438400" y="4572000"/>
            <a:ext cx="4419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8" name="Text Box 38"/>
          <p:cNvSpPr txBox="1">
            <a:spLocks noChangeArrowheads="1"/>
          </p:cNvSpPr>
          <p:nvPr/>
        </p:nvSpPr>
        <p:spPr bwMode="auto">
          <a:xfrm>
            <a:off x="2362200" y="53340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0</a:t>
            </a:r>
          </a:p>
        </p:txBody>
      </p:sp>
      <p:sp>
        <p:nvSpPr>
          <p:cNvPr id="15400" name="Text Box 40"/>
          <p:cNvSpPr txBox="1">
            <a:spLocks noChangeArrowheads="1"/>
          </p:cNvSpPr>
          <p:nvPr/>
        </p:nvSpPr>
        <p:spPr bwMode="auto">
          <a:xfrm>
            <a:off x="76200" y="4738688"/>
            <a:ext cx="1143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Stage 1</a:t>
            </a:r>
          </a:p>
        </p:txBody>
      </p:sp>
      <p:sp>
        <p:nvSpPr>
          <p:cNvPr id="15401" name="Line 41"/>
          <p:cNvSpPr>
            <a:spLocks noChangeShapeType="1"/>
          </p:cNvSpPr>
          <p:nvPr/>
        </p:nvSpPr>
        <p:spPr bwMode="auto">
          <a:xfrm>
            <a:off x="2438400" y="4891088"/>
            <a:ext cx="609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2" name="Line 42"/>
          <p:cNvSpPr>
            <a:spLocks noChangeShapeType="1"/>
          </p:cNvSpPr>
          <p:nvPr/>
        </p:nvSpPr>
        <p:spPr bwMode="auto">
          <a:xfrm>
            <a:off x="3124200" y="4891088"/>
            <a:ext cx="609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3" name="Line 43"/>
          <p:cNvSpPr>
            <a:spLocks noChangeShapeType="1"/>
          </p:cNvSpPr>
          <p:nvPr/>
        </p:nvSpPr>
        <p:spPr bwMode="auto">
          <a:xfrm>
            <a:off x="3810000" y="4891088"/>
            <a:ext cx="609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4" name="Line 44"/>
          <p:cNvSpPr>
            <a:spLocks noChangeShapeType="1"/>
          </p:cNvSpPr>
          <p:nvPr/>
        </p:nvSpPr>
        <p:spPr bwMode="auto">
          <a:xfrm>
            <a:off x="4495800" y="4891088"/>
            <a:ext cx="609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5" name="Line 45"/>
          <p:cNvSpPr>
            <a:spLocks noChangeShapeType="1"/>
          </p:cNvSpPr>
          <p:nvPr/>
        </p:nvSpPr>
        <p:spPr bwMode="auto">
          <a:xfrm>
            <a:off x="5562600" y="4891088"/>
            <a:ext cx="609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6" name="Line 46"/>
          <p:cNvSpPr>
            <a:spLocks noChangeShapeType="1"/>
          </p:cNvSpPr>
          <p:nvPr/>
        </p:nvSpPr>
        <p:spPr bwMode="auto">
          <a:xfrm>
            <a:off x="6172200" y="4891088"/>
            <a:ext cx="609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7" name="Line 47"/>
          <p:cNvSpPr>
            <a:spLocks noChangeShapeType="1"/>
          </p:cNvSpPr>
          <p:nvPr/>
        </p:nvSpPr>
        <p:spPr bwMode="auto">
          <a:xfrm>
            <a:off x="2438400" y="4967288"/>
            <a:ext cx="4419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8" name="Line 48"/>
          <p:cNvSpPr>
            <a:spLocks noChangeShapeType="1"/>
          </p:cNvSpPr>
          <p:nvPr/>
        </p:nvSpPr>
        <p:spPr bwMode="auto">
          <a:xfrm>
            <a:off x="5024438" y="4894263"/>
            <a:ext cx="609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9" name="Text Box 49"/>
          <p:cNvSpPr txBox="1">
            <a:spLocks noChangeArrowheads="1"/>
          </p:cNvSpPr>
          <p:nvPr/>
        </p:nvSpPr>
        <p:spPr bwMode="auto">
          <a:xfrm>
            <a:off x="2895600" y="55165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1</a:t>
            </a:r>
          </a:p>
        </p:txBody>
      </p:sp>
      <p:sp>
        <p:nvSpPr>
          <p:cNvPr id="15410" name="Text Box 50"/>
          <p:cNvSpPr txBox="1">
            <a:spLocks noChangeArrowheads="1"/>
          </p:cNvSpPr>
          <p:nvPr/>
        </p:nvSpPr>
        <p:spPr bwMode="auto">
          <a:xfrm>
            <a:off x="2362200" y="65833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7</a:t>
            </a:r>
          </a:p>
        </p:txBody>
      </p:sp>
      <p:sp>
        <p:nvSpPr>
          <p:cNvPr id="15411" name="Text Box 51"/>
          <p:cNvSpPr txBox="1">
            <a:spLocks noChangeArrowheads="1"/>
          </p:cNvSpPr>
          <p:nvPr/>
        </p:nvSpPr>
        <p:spPr bwMode="auto">
          <a:xfrm>
            <a:off x="2895600" y="53340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0</a:t>
            </a:r>
          </a:p>
        </p:txBody>
      </p:sp>
      <p:sp>
        <p:nvSpPr>
          <p:cNvPr id="15412" name="Text Box 52"/>
          <p:cNvSpPr txBox="1">
            <a:spLocks noChangeArrowheads="1"/>
          </p:cNvSpPr>
          <p:nvPr/>
        </p:nvSpPr>
        <p:spPr bwMode="auto">
          <a:xfrm>
            <a:off x="3581400" y="55165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1</a:t>
            </a:r>
          </a:p>
        </p:txBody>
      </p:sp>
      <p:sp>
        <p:nvSpPr>
          <p:cNvPr id="15413" name="Text Box 53"/>
          <p:cNvSpPr txBox="1">
            <a:spLocks noChangeArrowheads="1"/>
          </p:cNvSpPr>
          <p:nvPr/>
        </p:nvSpPr>
        <p:spPr bwMode="auto">
          <a:xfrm>
            <a:off x="3581400" y="56689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2</a:t>
            </a:r>
          </a:p>
        </p:txBody>
      </p:sp>
      <p:sp>
        <p:nvSpPr>
          <p:cNvPr id="15414" name="Text Box 54"/>
          <p:cNvSpPr txBox="1">
            <a:spLocks noChangeArrowheads="1"/>
          </p:cNvSpPr>
          <p:nvPr/>
        </p:nvSpPr>
        <p:spPr bwMode="auto">
          <a:xfrm>
            <a:off x="4267200" y="56689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2</a:t>
            </a:r>
          </a:p>
        </p:txBody>
      </p:sp>
      <p:sp>
        <p:nvSpPr>
          <p:cNvPr id="15415" name="Text Box 55"/>
          <p:cNvSpPr txBox="1">
            <a:spLocks noChangeArrowheads="1"/>
          </p:cNvSpPr>
          <p:nvPr/>
        </p:nvSpPr>
        <p:spPr bwMode="auto">
          <a:xfrm>
            <a:off x="4267200" y="58213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3</a:t>
            </a:r>
          </a:p>
        </p:txBody>
      </p:sp>
      <p:sp>
        <p:nvSpPr>
          <p:cNvPr id="15416" name="Text Box 56"/>
          <p:cNvSpPr txBox="1">
            <a:spLocks noChangeArrowheads="1"/>
          </p:cNvSpPr>
          <p:nvPr/>
        </p:nvSpPr>
        <p:spPr bwMode="auto">
          <a:xfrm>
            <a:off x="4876800" y="60499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4</a:t>
            </a:r>
          </a:p>
        </p:txBody>
      </p:sp>
      <p:sp>
        <p:nvSpPr>
          <p:cNvPr id="15417" name="Text Box 57"/>
          <p:cNvSpPr txBox="1">
            <a:spLocks noChangeArrowheads="1"/>
          </p:cNvSpPr>
          <p:nvPr/>
        </p:nvSpPr>
        <p:spPr bwMode="auto">
          <a:xfrm>
            <a:off x="4876800" y="58213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3</a:t>
            </a:r>
          </a:p>
        </p:txBody>
      </p:sp>
      <p:sp>
        <p:nvSpPr>
          <p:cNvPr id="15418" name="Text Box 58"/>
          <p:cNvSpPr txBox="1">
            <a:spLocks noChangeArrowheads="1"/>
          </p:cNvSpPr>
          <p:nvPr/>
        </p:nvSpPr>
        <p:spPr bwMode="auto">
          <a:xfrm>
            <a:off x="5486400" y="60499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4</a:t>
            </a:r>
          </a:p>
        </p:txBody>
      </p:sp>
      <p:sp>
        <p:nvSpPr>
          <p:cNvPr id="15419" name="Text Box 59"/>
          <p:cNvSpPr txBox="1">
            <a:spLocks noChangeArrowheads="1"/>
          </p:cNvSpPr>
          <p:nvPr/>
        </p:nvSpPr>
        <p:spPr bwMode="auto">
          <a:xfrm>
            <a:off x="5486400" y="62484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5</a:t>
            </a:r>
          </a:p>
        </p:txBody>
      </p:sp>
      <p:sp>
        <p:nvSpPr>
          <p:cNvPr id="15420" name="Text Box 60"/>
          <p:cNvSpPr txBox="1">
            <a:spLocks noChangeArrowheads="1"/>
          </p:cNvSpPr>
          <p:nvPr/>
        </p:nvSpPr>
        <p:spPr bwMode="auto">
          <a:xfrm>
            <a:off x="6096000" y="62484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5</a:t>
            </a:r>
          </a:p>
        </p:txBody>
      </p:sp>
      <p:sp>
        <p:nvSpPr>
          <p:cNvPr id="15421" name="Text Box 61"/>
          <p:cNvSpPr txBox="1">
            <a:spLocks noChangeArrowheads="1"/>
          </p:cNvSpPr>
          <p:nvPr/>
        </p:nvSpPr>
        <p:spPr bwMode="auto">
          <a:xfrm>
            <a:off x="6096000" y="64008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6</a:t>
            </a:r>
          </a:p>
        </p:txBody>
      </p:sp>
      <p:sp>
        <p:nvSpPr>
          <p:cNvPr id="15422" name="Text Box 62"/>
          <p:cNvSpPr txBox="1">
            <a:spLocks noChangeArrowheads="1"/>
          </p:cNvSpPr>
          <p:nvPr/>
        </p:nvSpPr>
        <p:spPr bwMode="auto">
          <a:xfrm>
            <a:off x="6629400" y="64008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6</a:t>
            </a:r>
          </a:p>
        </p:txBody>
      </p:sp>
      <p:sp>
        <p:nvSpPr>
          <p:cNvPr id="15423" name="Text Box 63"/>
          <p:cNvSpPr txBox="1">
            <a:spLocks noChangeArrowheads="1"/>
          </p:cNvSpPr>
          <p:nvPr/>
        </p:nvSpPr>
        <p:spPr bwMode="auto">
          <a:xfrm>
            <a:off x="6629400" y="65833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7</a:t>
            </a:r>
          </a:p>
        </p:txBody>
      </p:sp>
      <p:sp>
        <p:nvSpPr>
          <p:cNvPr id="15424" name="Text Box 64"/>
          <p:cNvSpPr txBox="1">
            <a:spLocks noChangeArrowheads="1"/>
          </p:cNvSpPr>
          <p:nvPr/>
        </p:nvSpPr>
        <p:spPr bwMode="auto">
          <a:xfrm>
            <a:off x="2362200" y="64309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6</a:t>
            </a:r>
          </a:p>
        </p:txBody>
      </p:sp>
      <p:sp>
        <p:nvSpPr>
          <p:cNvPr id="15425" name="Text Box 65"/>
          <p:cNvSpPr txBox="1">
            <a:spLocks noChangeArrowheads="1"/>
          </p:cNvSpPr>
          <p:nvPr/>
        </p:nvSpPr>
        <p:spPr bwMode="auto">
          <a:xfrm>
            <a:off x="2895600" y="65833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7</a:t>
            </a:r>
          </a:p>
        </p:txBody>
      </p:sp>
      <p:sp>
        <p:nvSpPr>
          <p:cNvPr id="15426" name="Text Box 66"/>
          <p:cNvSpPr txBox="1">
            <a:spLocks noChangeArrowheads="1"/>
          </p:cNvSpPr>
          <p:nvPr/>
        </p:nvSpPr>
        <p:spPr bwMode="auto">
          <a:xfrm>
            <a:off x="3581400" y="53340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0</a:t>
            </a:r>
          </a:p>
        </p:txBody>
      </p:sp>
      <p:sp>
        <p:nvSpPr>
          <p:cNvPr id="15427" name="Text Box 67"/>
          <p:cNvSpPr txBox="1">
            <a:spLocks noChangeArrowheads="1"/>
          </p:cNvSpPr>
          <p:nvPr/>
        </p:nvSpPr>
        <p:spPr bwMode="auto">
          <a:xfrm>
            <a:off x="4267200" y="54864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1</a:t>
            </a:r>
          </a:p>
        </p:txBody>
      </p:sp>
      <p:sp>
        <p:nvSpPr>
          <p:cNvPr id="15428" name="Text Box 68"/>
          <p:cNvSpPr txBox="1">
            <a:spLocks noChangeArrowheads="1"/>
          </p:cNvSpPr>
          <p:nvPr/>
        </p:nvSpPr>
        <p:spPr bwMode="auto">
          <a:xfrm>
            <a:off x="4876800" y="56388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2</a:t>
            </a:r>
          </a:p>
        </p:txBody>
      </p:sp>
      <p:sp>
        <p:nvSpPr>
          <p:cNvPr id="15429" name="Text Box 69"/>
          <p:cNvSpPr txBox="1">
            <a:spLocks noChangeArrowheads="1"/>
          </p:cNvSpPr>
          <p:nvPr/>
        </p:nvSpPr>
        <p:spPr bwMode="auto">
          <a:xfrm>
            <a:off x="5486400" y="58213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3</a:t>
            </a:r>
          </a:p>
        </p:txBody>
      </p:sp>
      <p:sp>
        <p:nvSpPr>
          <p:cNvPr id="15430" name="Text Box 70"/>
          <p:cNvSpPr txBox="1">
            <a:spLocks noChangeArrowheads="1"/>
          </p:cNvSpPr>
          <p:nvPr/>
        </p:nvSpPr>
        <p:spPr bwMode="auto">
          <a:xfrm>
            <a:off x="6096000" y="60499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4</a:t>
            </a:r>
          </a:p>
        </p:txBody>
      </p:sp>
      <p:sp>
        <p:nvSpPr>
          <p:cNvPr id="15431" name="Text Box 71"/>
          <p:cNvSpPr txBox="1">
            <a:spLocks noChangeArrowheads="1"/>
          </p:cNvSpPr>
          <p:nvPr/>
        </p:nvSpPr>
        <p:spPr bwMode="auto">
          <a:xfrm>
            <a:off x="6629400" y="62484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5</a:t>
            </a:r>
          </a:p>
        </p:txBody>
      </p:sp>
      <p:sp>
        <p:nvSpPr>
          <p:cNvPr id="15432" name="Text Box 72"/>
          <p:cNvSpPr txBox="1">
            <a:spLocks noChangeArrowheads="1"/>
          </p:cNvSpPr>
          <p:nvPr/>
        </p:nvSpPr>
        <p:spPr bwMode="auto">
          <a:xfrm>
            <a:off x="2895600" y="64309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6</a:t>
            </a:r>
          </a:p>
        </p:txBody>
      </p:sp>
      <p:sp>
        <p:nvSpPr>
          <p:cNvPr id="15433" name="Text Box 73"/>
          <p:cNvSpPr txBox="1">
            <a:spLocks noChangeArrowheads="1"/>
          </p:cNvSpPr>
          <p:nvPr/>
        </p:nvSpPr>
        <p:spPr bwMode="auto">
          <a:xfrm>
            <a:off x="3581400" y="65833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7</a:t>
            </a:r>
          </a:p>
        </p:txBody>
      </p:sp>
      <p:sp>
        <p:nvSpPr>
          <p:cNvPr id="15434" name="Text Box 74"/>
          <p:cNvSpPr txBox="1">
            <a:spLocks noChangeArrowheads="1"/>
          </p:cNvSpPr>
          <p:nvPr/>
        </p:nvSpPr>
        <p:spPr bwMode="auto">
          <a:xfrm>
            <a:off x="4267200" y="53340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0</a:t>
            </a:r>
          </a:p>
        </p:txBody>
      </p:sp>
      <p:sp>
        <p:nvSpPr>
          <p:cNvPr id="15435" name="Text Box 75"/>
          <p:cNvSpPr txBox="1">
            <a:spLocks noChangeArrowheads="1"/>
          </p:cNvSpPr>
          <p:nvPr/>
        </p:nvSpPr>
        <p:spPr bwMode="auto">
          <a:xfrm>
            <a:off x="4876800" y="54864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1</a:t>
            </a:r>
          </a:p>
        </p:txBody>
      </p:sp>
      <p:sp>
        <p:nvSpPr>
          <p:cNvPr id="15436" name="Text Box 76"/>
          <p:cNvSpPr txBox="1">
            <a:spLocks noChangeArrowheads="1"/>
          </p:cNvSpPr>
          <p:nvPr/>
        </p:nvSpPr>
        <p:spPr bwMode="auto">
          <a:xfrm>
            <a:off x="5486400" y="56388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2</a:t>
            </a:r>
          </a:p>
        </p:txBody>
      </p:sp>
      <p:sp>
        <p:nvSpPr>
          <p:cNvPr id="15437" name="Text Box 77"/>
          <p:cNvSpPr txBox="1">
            <a:spLocks noChangeArrowheads="1"/>
          </p:cNvSpPr>
          <p:nvPr/>
        </p:nvSpPr>
        <p:spPr bwMode="auto">
          <a:xfrm>
            <a:off x="6096000" y="58213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3</a:t>
            </a:r>
          </a:p>
        </p:txBody>
      </p:sp>
      <p:sp>
        <p:nvSpPr>
          <p:cNvPr id="15438" name="Text Box 78"/>
          <p:cNvSpPr txBox="1">
            <a:spLocks noChangeArrowheads="1"/>
          </p:cNvSpPr>
          <p:nvPr/>
        </p:nvSpPr>
        <p:spPr bwMode="auto">
          <a:xfrm>
            <a:off x="6629400" y="60960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4</a:t>
            </a:r>
          </a:p>
        </p:txBody>
      </p:sp>
      <p:sp>
        <p:nvSpPr>
          <p:cNvPr id="15439" name="Text Box 79"/>
          <p:cNvSpPr txBox="1">
            <a:spLocks noChangeArrowheads="1"/>
          </p:cNvSpPr>
          <p:nvPr/>
        </p:nvSpPr>
        <p:spPr bwMode="auto">
          <a:xfrm>
            <a:off x="2362200" y="62484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5</a:t>
            </a:r>
          </a:p>
        </p:txBody>
      </p:sp>
      <p:sp>
        <p:nvSpPr>
          <p:cNvPr id="15440" name="Text Box 80"/>
          <p:cNvSpPr txBox="1">
            <a:spLocks noChangeArrowheads="1"/>
          </p:cNvSpPr>
          <p:nvPr/>
        </p:nvSpPr>
        <p:spPr bwMode="auto">
          <a:xfrm>
            <a:off x="2362200" y="60960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4</a:t>
            </a:r>
          </a:p>
        </p:txBody>
      </p:sp>
      <p:sp>
        <p:nvSpPr>
          <p:cNvPr id="15441" name="Text Box 81"/>
          <p:cNvSpPr txBox="1">
            <a:spLocks noChangeArrowheads="1"/>
          </p:cNvSpPr>
          <p:nvPr/>
        </p:nvSpPr>
        <p:spPr bwMode="auto">
          <a:xfrm>
            <a:off x="2895600" y="62484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5</a:t>
            </a:r>
          </a:p>
        </p:txBody>
      </p:sp>
      <p:sp>
        <p:nvSpPr>
          <p:cNvPr id="15442" name="Text Box 82"/>
          <p:cNvSpPr txBox="1">
            <a:spLocks noChangeArrowheads="1"/>
          </p:cNvSpPr>
          <p:nvPr/>
        </p:nvSpPr>
        <p:spPr bwMode="auto">
          <a:xfrm>
            <a:off x="3581400" y="64309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6</a:t>
            </a:r>
          </a:p>
        </p:txBody>
      </p:sp>
      <p:sp>
        <p:nvSpPr>
          <p:cNvPr id="15443" name="Text Box 83"/>
          <p:cNvSpPr txBox="1">
            <a:spLocks noChangeArrowheads="1"/>
          </p:cNvSpPr>
          <p:nvPr/>
        </p:nvSpPr>
        <p:spPr bwMode="auto">
          <a:xfrm>
            <a:off x="4267200" y="65833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7</a:t>
            </a:r>
          </a:p>
        </p:txBody>
      </p:sp>
      <p:sp>
        <p:nvSpPr>
          <p:cNvPr id="15444" name="Text Box 84"/>
          <p:cNvSpPr txBox="1">
            <a:spLocks noChangeArrowheads="1"/>
          </p:cNvSpPr>
          <p:nvPr/>
        </p:nvSpPr>
        <p:spPr bwMode="auto">
          <a:xfrm>
            <a:off x="4876800" y="53340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0</a:t>
            </a:r>
          </a:p>
        </p:txBody>
      </p:sp>
      <p:sp>
        <p:nvSpPr>
          <p:cNvPr id="15445" name="Text Box 85"/>
          <p:cNvSpPr txBox="1">
            <a:spLocks noChangeArrowheads="1"/>
          </p:cNvSpPr>
          <p:nvPr/>
        </p:nvSpPr>
        <p:spPr bwMode="auto">
          <a:xfrm>
            <a:off x="5486400" y="54864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1</a:t>
            </a:r>
          </a:p>
        </p:txBody>
      </p:sp>
      <p:sp>
        <p:nvSpPr>
          <p:cNvPr id="15446" name="Text Box 86"/>
          <p:cNvSpPr txBox="1">
            <a:spLocks noChangeArrowheads="1"/>
          </p:cNvSpPr>
          <p:nvPr/>
        </p:nvSpPr>
        <p:spPr bwMode="auto">
          <a:xfrm>
            <a:off x="6096000" y="56388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2</a:t>
            </a:r>
          </a:p>
        </p:txBody>
      </p:sp>
      <p:sp>
        <p:nvSpPr>
          <p:cNvPr id="15447" name="Text Box 87"/>
          <p:cNvSpPr txBox="1">
            <a:spLocks noChangeArrowheads="1"/>
          </p:cNvSpPr>
          <p:nvPr/>
        </p:nvSpPr>
        <p:spPr bwMode="auto">
          <a:xfrm>
            <a:off x="6629400" y="58213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3</a:t>
            </a:r>
          </a:p>
        </p:txBody>
      </p:sp>
      <p:sp>
        <p:nvSpPr>
          <p:cNvPr id="15448" name="Text Box 88"/>
          <p:cNvSpPr txBox="1">
            <a:spLocks noChangeArrowheads="1"/>
          </p:cNvSpPr>
          <p:nvPr/>
        </p:nvSpPr>
        <p:spPr bwMode="auto">
          <a:xfrm>
            <a:off x="2362200" y="58213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3</a:t>
            </a:r>
          </a:p>
        </p:txBody>
      </p:sp>
      <p:sp>
        <p:nvSpPr>
          <p:cNvPr id="15449" name="Text Box 89"/>
          <p:cNvSpPr txBox="1">
            <a:spLocks noChangeArrowheads="1"/>
          </p:cNvSpPr>
          <p:nvPr/>
        </p:nvSpPr>
        <p:spPr bwMode="auto">
          <a:xfrm>
            <a:off x="2895600" y="60960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4</a:t>
            </a:r>
          </a:p>
        </p:txBody>
      </p:sp>
      <p:sp>
        <p:nvSpPr>
          <p:cNvPr id="15450" name="Text Box 90"/>
          <p:cNvSpPr txBox="1">
            <a:spLocks noChangeArrowheads="1"/>
          </p:cNvSpPr>
          <p:nvPr/>
        </p:nvSpPr>
        <p:spPr bwMode="auto">
          <a:xfrm>
            <a:off x="3581400" y="62484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5</a:t>
            </a:r>
          </a:p>
        </p:txBody>
      </p:sp>
      <p:sp>
        <p:nvSpPr>
          <p:cNvPr id="15451" name="Text Box 91"/>
          <p:cNvSpPr txBox="1">
            <a:spLocks noChangeArrowheads="1"/>
          </p:cNvSpPr>
          <p:nvPr/>
        </p:nvSpPr>
        <p:spPr bwMode="auto">
          <a:xfrm>
            <a:off x="4267200" y="64309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6</a:t>
            </a:r>
          </a:p>
        </p:txBody>
      </p:sp>
      <p:sp>
        <p:nvSpPr>
          <p:cNvPr id="15452" name="Text Box 92"/>
          <p:cNvSpPr txBox="1">
            <a:spLocks noChangeArrowheads="1"/>
          </p:cNvSpPr>
          <p:nvPr/>
        </p:nvSpPr>
        <p:spPr bwMode="auto">
          <a:xfrm>
            <a:off x="4876800" y="65833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7</a:t>
            </a:r>
          </a:p>
        </p:txBody>
      </p:sp>
      <p:sp>
        <p:nvSpPr>
          <p:cNvPr id="15453" name="Text Box 93"/>
          <p:cNvSpPr txBox="1">
            <a:spLocks noChangeArrowheads="1"/>
          </p:cNvSpPr>
          <p:nvPr/>
        </p:nvSpPr>
        <p:spPr bwMode="auto">
          <a:xfrm>
            <a:off x="5486400" y="53340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0</a:t>
            </a:r>
          </a:p>
        </p:txBody>
      </p:sp>
      <p:sp>
        <p:nvSpPr>
          <p:cNvPr id="15454" name="Text Box 94"/>
          <p:cNvSpPr txBox="1">
            <a:spLocks noChangeArrowheads="1"/>
          </p:cNvSpPr>
          <p:nvPr/>
        </p:nvSpPr>
        <p:spPr bwMode="auto">
          <a:xfrm>
            <a:off x="6096000" y="54864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1</a:t>
            </a:r>
          </a:p>
        </p:txBody>
      </p:sp>
      <p:sp>
        <p:nvSpPr>
          <p:cNvPr id="15455" name="Text Box 95"/>
          <p:cNvSpPr txBox="1">
            <a:spLocks noChangeArrowheads="1"/>
          </p:cNvSpPr>
          <p:nvPr/>
        </p:nvSpPr>
        <p:spPr bwMode="auto">
          <a:xfrm>
            <a:off x="6629400" y="56388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2</a:t>
            </a:r>
          </a:p>
        </p:txBody>
      </p:sp>
      <p:sp>
        <p:nvSpPr>
          <p:cNvPr id="15456" name="Text Box 96"/>
          <p:cNvSpPr txBox="1">
            <a:spLocks noChangeArrowheads="1"/>
          </p:cNvSpPr>
          <p:nvPr/>
        </p:nvSpPr>
        <p:spPr bwMode="auto">
          <a:xfrm>
            <a:off x="2362200" y="56388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2</a:t>
            </a:r>
          </a:p>
        </p:txBody>
      </p:sp>
      <p:sp>
        <p:nvSpPr>
          <p:cNvPr id="15457" name="Text Box 97"/>
          <p:cNvSpPr txBox="1">
            <a:spLocks noChangeArrowheads="1"/>
          </p:cNvSpPr>
          <p:nvPr/>
        </p:nvSpPr>
        <p:spPr bwMode="auto">
          <a:xfrm>
            <a:off x="2895600" y="58213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3</a:t>
            </a:r>
          </a:p>
        </p:txBody>
      </p:sp>
      <p:sp>
        <p:nvSpPr>
          <p:cNvPr id="15458" name="Text Box 98"/>
          <p:cNvSpPr txBox="1">
            <a:spLocks noChangeArrowheads="1"/>
          </p:cNvSpPr>
          <p:nvPr/>
        </p:nvSpPr>
        <p:spPr bwMode="auto">
          <a:xfrm>
            <a:off x="3581400" y="60960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4</a:t>
            </a:r>
          </a:p>
        </p:txBody>
      </p:sp>
      <p:sp>
        <p:nvSpPr>
          <p:cNvPr id="15459" name="Text Box 99"/>
          <p:cNvSpPr txBox="1">
            <a:spLocks noChangeArrowheads="1"/>
          </p:cNvSpPr>
          <p:nvPr/>
        </p:nvSpPr>
        <p:spPr bwMode="auto">
          <a:xfrm>
            <a:off x="4267200" y="62484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5</a:t>
            </a:r>
          </a:p>
        </p:txBody>
      </p:sp>
      <p:sp>
        <p:nvSpPr>
          <p:cNvPr id="15460" name="Text Box 100"/>
          <p:cNvSpPr txBox="1">
            <a:spLocks noChangeArrowheads="1"/>
          </p:cNvSpPr>
          <p:nvPr/>
        </p:nvSpPr>
        <p:spPr bwMode="auto">
          <a:xfrm>
            <a:off x="4876800" y="64309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6</a:t>
            </a:r>
          </a:p>
        </p:txBody>
      </p:sp>
      <p:sp>
        <p:nvSpPr>
          <p:cNvPr id="15461" name="Text Box 101"/>
          <p:cNvSpPr txBox="1">
            <a:spLocks noChangeArrowheads="1"/>
          </p:cNvSpPr>
          <p:nvPr/>
        </p:nvSpPr>
        <p:spPr bwMode="auto">
          <a:xfrm>
            <a:off x="5486400" y="65833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7</a:t>
            </a:r>
          </a:p>
        </p:txBody>
      </p:sp>
      <p:sp>
        <p:nvSpPr>
          <p:cNvPr id="15462" name="Text Box 102"/>
          <p:cNvSpPr txBox="1">
            <a:spLocks noChangeArrowheads="1"/>
          </p:cNvSpPr>
          <p:nvPr/>
        </p:nvSpPr>
        <p:spPr bwMode="auto">
          <a:xfrm>
            <a:off x="6096000" y="53340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0</a:t>
            </a:r>
          </a:p>
        </p:txBody>
      </p:sp>
      <p:sp>
        <p:nvSpPr>
          <p:cNvPr id="15463" name="Text Box 103"/>
          <p:cNvSpPr txBox="1">
            <a:spLocks noChangeArrowheads="1"/>
          </p:cNvSpPr>
          <p:nvPr/>
        </p:nvSpPr>
        <p:spPr bwMode="auto">
          <a:xfrm>
            <a:off x="6629400" y="54864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1</a:t>
            </a:r>
          </a:p>
        </p:txBody>
      </p:sp>
      <p:sp>
        <p:nvSpPr>
          <p:cNvPr id="15464" name="Text Box 104"/>
          <p:cNvSpPr txBox="1">
            <a:spLocks noChangeArrowheads="1"/>
          </p:cNvSpPr>
          <p:nvPr/>
        </p:nvSpPr>
        <p:spPr bwMode="auto">
          <a:xfrm>
            <a:off x="2362200" y="54864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1</a:t>
            </a:r>
          </a:p>
        </p:txBody>
      </p:sp>
      <p:sp>
        <p:nvSpPr>
          <p:cNvPr id="15465" name="Text Box 105"/>
          <p:cNvSpPr txBox="1">
            <a:spLocks noChangeArrowheads="1"/>
          </p:cNvSpPr>
          <p:nvPr/>
        </p:nvSpPr>
        <p:spPr bwMode="auto">
          <a:xfrm>
            <a:off x="2895600" y="56388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2</a:t>
            </a:r>
          </a:p>
        </p:txBody>
      </p:sp>
      <p:sp>
        <p:nvSpPr>
          <p:cNvPr id="15466" name="Text Box 106"/>
          <p:cNvSpPr txBox="1">
            <a:spLocks noChangeArrowheads="1"/>
          </p:cNvSpPr>
          <p:nvPr/>
        </p:nvSpPr>
        <p:spPr bwMode="auto">
          <a:xfrm>
            <a:off x="3581400" y="58213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3</a:t>
            </a:r>
          </a:p>
        </p:txBody>
      </p:sp>
      <p:sp>
        <p:nvSpPr>
          <p:cNvPr id="15467" name="Text Box 107"/>
          <p:cNvSpPr txBox="1">
            <a:spLocks noChangeArrowheads="1"/>
          </p:cNvSpPr>
          <p:nvPr/>
        </p:nvSpPr>
        <p:spPr bwMode="auto">
          <a:xfrm>
            <a:off x="4267200" y="60960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4</a:t>
            </a:r>
          </a:p>
        </p:txBody>
      </p:sp>
      <p:sp>
        <p:nvSpPr>
          <p:cNvPr id="15468" name="Text Box 108"/>
          <p:cNvSpPr txBox="1">
            <a:spLocks noChangeArrowheads="1"/>
          </p:cNvSpPr>
          <p:nvPr/>
        </p:nvSpPr>
        <p:spPr bwMode="auto">
          <a:xfrm>
            <a:off x="4876800" y="62484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5</a:t>
            </a:r>
          </a:p>
        </p:txBody>
      </p:sp>
      <p:sp>
        <p:nvSpPr>
          <p:cNvPr id="15469" name="Text Box 109"/>
          <p:cNvSpPr txBox="1">
            <a:spLocks noChangeArrowheads="1"/>
          </p:cNvSpPr>
          <p:nvPr/>
        </p:nvSpPr>
        <p:spPr bwMode="auto">
          <a:xfrm>
            <a:off x="5486400" y="64309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6</a:t>
            </a:r>
          </a:p>
        </p:txBody>
      </p:sp>
      <p:sp>
        <p:nvSpPr>
          <p:cNvPr id="15470" name="Text Box 110"/>
          <p:cNvSpPr txBox="1">
            <a:spLocks noChangeArrowheads="1"/>
          </p:cNvSpPr>
          <p:nvPr/>
        </p:nvSpPr>
        <p:spPr bwMode="auto">
          <a:xfrm>
            <a:off x="6096000" y="65833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7</a:t>
            </a:r>
          </a:p>
        </p:txBody>
      </p:sp>
      <p:sp>
        <p:nvSpPr>
          <p:cNvPr id="15471" name="Text Box 111"/>
          <p:cNvSpPr txBox="1">
            <a:spLocks noChangeArrowheads="1"/>
          </p:cNvSpPr>
          <p:nvPr/>
        </p:nvSpPr>
        <p:spPr bwMode="auto">
          <a:xfrm>
            <a:off x="6629400" y="53340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0</a:t>
            </a:r>
          </a:p>
        </p:txBody>
      </p:sp>
      <p:sp>
        <p:nvSpPr>
          <p:cNvPr id="1955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BE7D3306-5927-4477-BB07-5130246F249D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4" grpId="0"/>
      <p:bldP spid="15386" grpId="0" animBg="1"/>
      <p:bldP spid="15387" grpId="0" animBg="1"/>
      <p:bldP spid="15388" grpId="0" animBg="1"/>
      <p:bldP spid="15389" grpId="0" animBg="1"/>
      <p:bldP spid="15390" grpId="0" animBg="1"/>
      <p:bldP spid="15391" grpId="0" animBg="1"/>
      <p:bldP spid="15392" grpId="0" animBg="1"/>
      <p:bldP spid="15397" grpId="0" animBg="1"/>
      <p:bldP spid="15398" grpId="0"/>
      <p:bldP spid="15400" grpId="0"/>
      <p:bldP spid="15401" grpId="0" animBg="1"/>
      <p:bldP spid="15402" grpId="0" animBg="1"/>
      <p:bldP spid="15403" grpId="0" animBg="1"/>
      <p:bldP spid="15404" grpId="0" animBg="1"/>
      <p:bldP spid="15405" grpId="0" animBg="1"/>
      <p:bldP spid="15406" grpId="0" animBg="1"/>
      <p:bldP spid="15407" grpId="0" animBg="1"/>
      <p:bldP spid="15408" grpId="0" animBg="1"/>
      <p:bldP spid="15409" grpId="0"/>
      <p:bldP spid="15410" grpId="0"/>
      <p:bldP spid="15411" grpId="0"/>
      <p:bldP spid="15412" grpId="0"/>
      <p:bldP spid="15413" grpId="0"/>
      <p:bldP spid="15414" grpId="0"/>
      <p:bldP spid="15415" grpId="0"/>
      <p:bldP spid="15416" grpId="0"/>
      <p:bldP spid="15417" grpId="0"/>
      <p:bldP spid="15418" grpId="0"/>
      <p:bldP spid="15419" grpId="0"/>
      <p:bldP spid="15420" grpId="0"/>
      <p:bldP spid="15421" grpId="0"/>
      <p:bldP spid="15422" grpId="0"/>
      <p:bldP spid="15423" grpId="0"/>
      <p:bldP spid="15424" grpId="0"/>
      <p:bldP spid="15425" grpId="0"/>
      <p:bldP spid="15426" grpId="0"/>
      <p:bldP spid="15427" grpId="0"/>
      <p:bldP spid="15428" grpId="0"/>
      <p:bldP spid="15429" grpId="0"/>
      <p:bldP spid="15430" grpId="0"/>
      <p:bldP spid="15431" grpId="0"/>
      <p:bldP spid="15432" grpId="0"/>
      <p:bldP spid="15433" grpId="0"/>
      <p:bldP spid="15434" grpId="0"/>
      <p:bldP spid="15435" grpId="0"/>
      <p:bldP spid="15436" grpId="0"/>
      <p:bldP spid="15437" grpId="0"/>
      <p:bldP spid="15438" grpId="0"/>
      <p:bldP spid="15439" grpId="0"/>
      <p:bldP spid="15440" grpId="0"/>
      <p:bldP spid="15441" grpId="0"/>
      <p:bldP spid="15442" grpId="0"/>
      <p:bldP spid="15443" grpId="0"/>
      <p:bldP spid="15444" grpId="0"/>
      <p:bldP spid="15445" grpId="0"/>
      <p:bldP spid="15446" grpId="0"/>
      <p:bldP spid="15447" grpId="0"/>
      <p:bldP spid="15448" grpId="0"/>
      <p:bldP spid="15449" grpId="0"/>
      <p:bldP spid="15450" grpId="0"/>
      <p:bldP spid="15451" grpId="0"/>
      <p:bldP spid="15452" grpId="0"/>
      <p:bldP spid="15453" grpId="0"/>
      <p:bldP spid="15454" grpId="0"/>
      <p:bldP spid="15455" grpId="0"/>
      <p:bldP spid="15456" grpId="0"/>
      <p:bldP spid="15457" grpId="0"/>
      <p:bldP spid="15458" grpId="0"/>
      <p:bldP spid="15459" grpId="0"/>
      <p:bldP spid="15460" grpId="0"/>
      <p:bldP spid="15461" grpId="0"/>
      <p:bldP spid="15462" grpId="0"/>
      <p:bldP spid="15463" grpId="0"/>
      <p:bldP spid="15464" grpId="0"/>
      <p:bldP spid="15465" grpId="0"/>
      <p:bldP spid="15466" grpId="0"/>
      <p:bldP spid="15467" grpId="0"/>
      <p:bldP spid="15468" grpId="0"/>
      <p:bldP spid="15469" grpId="0"/>
      <p:bldP spid="15470" grpId="0"/>
      <p:bldP spid="1547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smtClean="0"/>
              <a:t>Bruck’s Allgather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001000" cy="2133600"/>
          </a:xfrm>
        </p:spPr>
        <p:txBody>
          <a:bodyPr/>
          <a:lstStyle/>
          <a:p>
            <a:pPr eaLnBrk="1" hangingPunct="1"/>
            <a:r>
              <a:rPr lang="en-US" sz="2900" smtClean="0"/>
              <a:t>Similar to dissemination barrier</a:t>
            </a:r>
          </a:p>
          <a:p>
            <a:pPr eaLnBrk="1" hangingPunct="1"/>
            <a:r>
              <a:rPr lang="en-US" sz="2900" smtClean="0"/>
              <a:t>logP steps</a:t>
            </a:r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2397125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006725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3616325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2</a:t>
            </a:r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302125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3</a:t>
            </a:r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4911725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4</a:t>
            </a:r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5521325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5</a:t>
            </a:r>
          </a:p>
        </p:txBody>
      </p:sp>
      <p:sp>
        <p:nvSpPr>
          <p:cNvPr id="20490" name="Text Box 12"/>
          <p:cNvSpPr txBox="1">
            <a:spLocks noChangeArrowheads="1"/>
          </p:cNvSpPr>
          <p:nvPr/>
        </p:nvSpPr>
        <p:spPr bwMode="auto">
          <a:xfrm>
            <a:off x="2397125" y="3657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A</a:t>
            </a:r>
            <a:r>
              <a:rPr lang="en-US" baseline="-25000"/>
              <a:t>0</a:t>
            </a:r>
          </a:p>
        </p:txBody>
      </p:sp>
      <p:sp>
        <p:nvSpPr>
          <p:cNvPr id="20491" name="Text Box 13"/>
          <p:cNvSpPr txBox="1">
            <a:spLocks noChangeArrowheads="1"/>
          </p:cNvSpPr>
          <p:nvPr/>
        </p:nvSpPr>
        <p:spPr bwMode="auto">
          <a:xfrm>
            <a:off x="3006725" y="3657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A</a:t>
            </a:r>
            <a:r>
              <a:rPr lang="en-US" baseline="-25000"/>
              <a:t>1</a:t>
            </a:r>
          </a:p>
        </p:txBody>
      </p:sp>
      <p:sp>
        <p:nvSpPr>
          <p:cNvPr id="20492" name="Text Box 14"/>
          <p:cNvSpPr txBox="1">
            <a:spLocks noChangeArrowheads="1"/>
          </p:cNvSpPr>
          <p:nvPr/>
        </p:nvSpPr>
        <p:spPr bwMode="auto">
          <a:xfrm>
            <a:off x="3540125" y="3657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A</a:t>
            </a:r>
            <a:r>
              <a:rPr lang="en-US" baseline="-25000"/>
              <a:t>2</a:t>
            </a:r>
          </a:p>
        </p:txBody>
      </p:sp>
      <p:sp>
        <p:nvSpPr>
          <p:cNvPr id="20493" name="Text Box 15"/>
          <p:cNvSpPr txBox="1">
            <a:spLocks noChangeArrowheads="1"/>
          </p:cNvSpPr>
          <p:nvPr/>
        </p:nvSpPr>
        <p:spPr bwMode="auto">
          <a:xfrm>
            <a:off x="4302125" y="3657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A</a:t>
            </a:r>
            <a:r>
              <a:rPr lang="en-US" baseline="-25000"/>
              <a:t>3</a:t>
            </a:r>
          </a:p>
        </p:txBody>
      </p:sp>
      <p:sp>
        <p:nvSpPr>
          <p:cNvPr id="20494" name="Text Box 16"/>
          <p:cNvSpPr txBox="1">
            <a:spLocks noChangeArrowheads="1"/>
          </p:cNvSpPr>
          <p:nvPr/>
        </p:nvSpPr>
        <p:spPr bwMode="auto">
          <a:xfrm>
            <a:off x="4911725" y="3657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A</a:t>
            </a:r>
            <a:r>
              <a:rPr lang="en-US" baseline="-25000"/>
              <a:t>4</a:t>
            </a:r>
          </a:p>
        </p:txBody>
      </p:sp>
      <p:sp>
        <p:nvSpPr>
          <p:cNvPr id="20495" name="Text Box 17"/>
          <p:cNvSpPr txBox="1">
            <a:spLocks noChangeArrowheads="1"/>
          </p:cNvSpPr>
          <p:nvPr/>
        </p:nvSpPr>
        <p:spPr bwMode="auto">
          <a:xfrm>
            <a:off x="5521325" y="3671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A</a:t>
            </a:r>
            <a:r>
              <a:rPr lang="en-US" baseline="-25000"/>
              <a:t>5</a:t>
            </a:r>
          </a:p>
        </p:txBody>
      </p:sp>
      <p:sp>
        <p:nvSpPr>
          <p:cNvPr id="20496" name="Text Box 29"/>
          <p:cNvSpPr txBox="1">
            <a:spLocks noChangeArrowheads="1"/>
          </p:cNvSpPr>
          <p:nvPr/>
        </p:nvSpPr>
        <p:spPr bwMode="auto">
          <a:xfrm>
            <a:off x="2362200" y="44958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0</a:t>
            </a:r>
          </a:p>
        </p:txBody>
      </p:sp>
      <p:sp>
        <p:nvSpPr>
          <p:cNvPr id="37927" name="Text Box 39"/>
          <p:cNvSpPr txBox="1">
            <a:spLocks noChangeArrowheads="1"/>
          </p:cNvSpPr>
          <p:nvPr/>
        </p:nvSpPr>
        <p:spPr bwMode="auto">
          <a:xfrm>
            <a:off x="2895600" y="49530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2</a:t>
            </a:r>
          </a:p>
        </p:txBody>
      </p:sp>
      <p:sp>
        <p:nvSpPr>
          <p:cNvPr id="20498" name="Text Box 41"/>
          <p:cNvSpPr txBox="1">
            <a:spLocks noChangeArrowheads="1"/>
          </p:cNvSpPr>
          <p:nvPr/>
        </p:nvSpPr>
        <p:spPr bwMode="auto">
          <a:xfrm>
            <a:off x="2895600" y="44958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1</a:t>
            </a:r>
          </a:p>
        </p:txBody>
      </p:sp>
      <p:sp>
        <p:nvSpPr>
          <p:cNvPr id="37930" name="Text Box 42"/>
          <p:cNvSpPr txBox="1">
            <a:spLocks noChangeArrowheads="1"/>
          </p:cNvSpPr>
          <p:nvPr/>
        </p:nvSpPr>
        <p:spPr bwMode="auto">
          <a:xfrm>
            <a:off x="3581400" y="49530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3</a:t>
            </a:r>
          </a:p>
        </p:txBody>
      </p:sp>
      <p:sp>
        <p:nvSpPr>
          <p:cNvPr id="37931" name="Text Box 43"/>
          <p:cNvSpPr txBox="1">
            <a:spLocks noChangeArrowheads="1"/>
          </p:cNvSpPr>
          <p:nvPr/>
        </p:nvSpPr>
        <p:spPr bwMode="auto">
          <a:xfrm>
            <a:off x="3581400" y="5411788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4</a:t>
            </a:r>
          </a:p>
        </p:txBody>
      </p:sp>
      <p:sp>
        <p:nvSpPr>
          <p:cNvPr id="37932" name="Text Box 44"/>
          <p:cNvSpPr txBox="1">
            <a:spLocks noChangeArrowheads="1"/>
          </p:cNvSpPr>
          <p:nvPr/>
        </p:nvSpPr>
        <p:spPr bwMode="auto">
          <a:xfrm>
            <a:off x="4267200" y="54260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5</a:t>
            </a:r>
          </a:p>
        </p:txBody>
      </p:sp>
      <p:sp>
        <p:nvSpPr>
          <p:cNvPr id="37933" name="Text Box 45"/>
          <p:cNvSpPr txBox="1">
            <a:spLocks noChangeArrowheads="1"/>
          </p:cNvSpPr>
          <p:nvPr/>
        </p:nvSpPr>
        <p:spPr bwMode="auto">
          <a:xfrm>
            <a:off x="4267200" y="58070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0</a:t>
            </a:r>
          </a:p>
        </p:txBody>
      </p:sp>
      <p:sp>
        <p:nvSpPr>
          <p:cNvPr id="37934" name="Text Box 46"/>
          <p:cNvSpPr txBox="1">
            <a:spLocks noChangeArrowheads="1"/>
          </p:cNvSpPr>
          <p:nvPr/>
        </p:nvSpPr>
        <p:spPr bwMode="auto">
          <a:xfrm>
            <a:off x="4876800" y="614997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2</a:t>
            </a:r>
          </a:p>
        </p:txBody>
      </p:sp>
      <p:sp>
        <p:nvSpPr>
          <p:cNvPr id="37935" name="Text Box 47"/>
          <p:cNvSpPr txBox="1">
            <a:spLocks noChangeArrowheads="1"/>
          </p:cNvSpPr>
          <p:nvPr/>
        </p:nvSpPr>
        <p:spPr bwMode="auto">
          <a:xfrm>
            <a:off x="4876800" y="58213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1</a:t>
            </a:r>
          </a:p>
        </p:txBody>
      </p:sp>
      <p:sp>
        <p:nvSpPr>
          <p:cNvPr id="37936" name="Text Box 48"/>
          <p:cNvSpPr txBox="1">
            <a:spLocks noChangeArrowheads="1"/>
          </p:cNvSpPr>
          <p:nvPr/>
        </p:nvSpPr>
        <p:spPr bwMode="auto">
          <a:xfrm>
            <a:off x="5486400" y="6135688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3</a:t>
            </a:r>
          </a:p>
        </p:txBody>
      </p:sp>
      <p:sp>
        <p:nvSpPr>
          <p:cNvPr id="37937" name="Text Box 49"/>
          <p:cNvSpPr txBox="1">
            <a:spLocks noChangeArrowheads="1"/>
          </p:cNvSpPr>
          <p:nvPr/>
        </p:nvSpPr>
        <p:spPr bwMode="auto">
          <a:xfrm>
            <a:off x="5486400" y="6573838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4</a:t>
            </a:r>
          </a:p>
        </p:txBody>
      </p:sp>
      <p:sp>
        <p:nvSpPr>
          <p:cNvPr id="20507" name="Text Box 56"/>
          <p:cNvSpPr txBox="1">
            <a:spLocks noChangeArrowheads="1"/>
          </p:cNvSpPr>
          <p:nvPr/>
        </p:nvSpPr>
        <p:spPr bwMode="auto">
          <a:xfrm>
            <a:off x="3581400" y="44958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2</a:t>
            </a:r>
          </a:p>
        </p:txBody>
      </p:sp>
      <p:sp>
        <p:nvSpPr>
          <p:cNvPr id="37945" name="Text Box 57"/>
          <p:cNvSpPr txBox="1">
            <a:spLocks noChangeArrowheads="1"/>
          </p:cNvSpPr>
          <p:nvPr/>
        </p:nvSpPr>
        <p:spPr bwMode="auto">
          <a:xfrm>
            <a:off x="4267200" y="49530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4</a:t>
            </a:r>
          </a:p>
        </p:txBody>
      </p:sp>
      <p:sp>
        <p:nvSpPr>
          <p:cNvPr id="37946" name="Text Box 58"/>
          <p:cNvSpPr txBox="1">
            <a:spLocks noChangeArrowheads="1"/>
          </p:cNvSpPr>
          <p:nvPr/>
        </p:nvSpPr>
        <p:spPr bwMode="auto">
          <a:xfrm>
            <a:off x="4876800" y="54102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0</a:t>
            </a:r>
          </a:p>
        </p:txBody>
      </p:sp>
      <p:sp>
        <p:nvSpPr>
          <p:cNvPr id="37947" name="Text Box 59"/>
          <p:cNvSpPr txBox="1">
            <a:spLocks noChangeArrowheads="1"/>
          </p:cNvSpPr>
          <p:nvPr/>
        </p:nvSpPr>
        <p:spPr bwMode="auto">
          <a:xfrm>
            <a:off x="5486400" y="58213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2</a:t>
            </a:r>
          </a:p>
        </p:txBody>
      </p:sp>
      <p:sp>
        <p:nvSpPr>
          <p:cNvPr id="20511" name="Text Box 64"/>
          <p:cNvSpPr txBox="1">
            <a:spLocks noChangeArrowheads="1"/>
          </p:cNvSpPr>
          <p:nvPr/>
        </p:nvSpPr>
        <p:spPr bwMode="auto">
          <a:xfrm>
            <a:off x="4267200" y="44958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3</a:t>
            </a:r>
          </a:p>
        </p:txBody>
      </p:sp>
      <p:sp>
        <p:nvSpPr>
          <p:cNvPr id="37953" name="Text Box 65"/>
          <p:cNvSpPr txBox="1">
            <a:spLocks noChangeArrowheads="1"/>
          </p:cNvSpPr>
          <p:nvPr/>
        </p:nvSpPr>
        <p:spPr bwMode="auto">
          <a:xfrm>
            <a:off x="4876800" y="49530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5</a:t>
            </a:r>
          </a:p>
        </p:txBody>
      </p:sp>
      <p:sp>
        <p:nvSpPr>
          <p:cNvPr id="37954" name="Text Box 66"/>
          <p:cNvSpPr txBox="1">
            <a:spLocks noChangeArrowheads="1"/>
          </p:cNvSpPr>
          <p:nvPr/>
        </p:nvSpPr>
        <p:spPr bwMode="auto">
          <a:xfrm>
            <a:off x="5486400" y="539591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1</a:t>
            </a:r>
          </a:p>
        </p:txBody>
      </p:sp>
      <p:sp>
        <p:nvSpPr>
          <p:cNvPr id="37957" name="Text Box 69"/>
          <p:cNvSpPr txBox="1">
            <a:spLocks noChangeArrowheads="1"/>
          </p:cNvSpPr>
          <p:nvPr/>
        </p:nvSpPr>
        <p:spPr bwMode="auto">
          <a:xfrm>
            <a:off x="2362200" y="6573838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5</a:t>
            </a:r>
          </a:p>
        </p:txBody>
      </p:sp>
      <p:sp>
        <p:nvSpPr>
          <p:cNvPr id="37958" name="Text Box 70"/>
          <p:cNvSpPr txBox="1">
            <a:spLocks noChangeArrowheads="1"/>
          </p:cNvSpPr>
          <p:nvPr/>
        </p:nvSpPr>
        <p:spPr bwMode="auto">
          <a:xfrm>
            <a:off x="2362200" y="6167438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4</a:t>
            </a:r>
          </a:p>
        </p:txBody>
      </p:sp>
      <p:sp>
        <p:nvSpPr>
          <p:cNvPr id="37959" name="Text Box 71"/>
          <p:cNvSpPr txBox="1">
            <a:spLocks noChangeArrowheads="1"/>
          </p:cNvSpPr>
          <p:nvPr/>
        </p:nvSpPr>
        <p:spPr bwMode="auto">
          <a:xfrm>
            <a:off x="2895600" y="658812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0</a:t>
            </a:r>
          </a:p>
        </p:txBody>
      </p:sp>
      <p:sp>
        <p:nvSpPr>
          <p:cNvPr id="20517" name="Text Box 74"/>
          <p:cNvSpPr txBox="1">
            <a:spLocks noChangeArrowheads="1"/>
          </p:cNvSpPr>
          <p:nvPr/>
        </p:nvSpPr>
        <p:spPr bwMode="auto">
          <a:xfrm>
            <a:off x="4876800" y="44958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4</a:t>
            </a:r>
          </a:p>
        </p:txBody>
      </p:sp>
      <p:sp>
        <p:nvSpPr>
          <p:cNvPr id="37963" name="Text Box 75"/>
          <p:cNvSpPr txBox="1">
            <a:spLocks noChangeArrowheads="1"/>
          </p:cNvSpPr>
          <p:nvPr/>
        </p:nvSpPr>
        <p:spPr bwMode="auto">
          <a:xfrm>
            <a:off x="5486400" y="493395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0</a:t>
            </a:r>
          </a:p>
        </p:txBody>
      </p:sp>
      <p:sp>
        <p:nvSpPr>
          <p:cNvPr id="37966" name="Text Box 78"/>
          <p:cNvSpPr txBox="1">
            <a:spLocks noChangeArrowheads="1"/>
          </p:cNvSpPr>
          <p:nvPr/>
        </p:nvSpPr>
        <p:spPr bwMode="auto">
          <a:xfrm>
            <a:off x="2362200" y="58213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3</a:t>
            </a:r>
          </a:p>
        </p:txBody>
      </p:sp>
      <p:sp>
        <p:nvSpPr>
          <p:cNvPr id="37967" name="Text Box 79"/>
          <p:cNvSpPr txBox="1">
            <a:spLocks noChangeArrowheads="1"/>
          </p:cNvSpPr>
          <p:nvPr/>
        </p:nvSpPr>
        <p:spPr bwMode="auto">
          <a:xfrm>
            <a:off x="2895600" y="615315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5</a:t>
            </a:r>
          </a:p>
        </p:txBody>
      </p:sp>
      <p:sp>
        <p:nvSpPr>
          <p:cNvPr id="37968" name="Text Box 80"/>
          <p:cNvSpPr txBox="1">
            <a:spLocks noChangeArrowheads="1"/>
          </p:cNvSpPr>
          <p:nvPr/>
        </p:nvSpPr>
        <p:spPr bwMode="auto">
          <a:xfrm>
            <a:off x="3581400" y="655955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1</a:t>
            </a:r>
          </a:p>
        </p:txBody>
      </p:sp>
      <p:sp>
        <p:nvSpPr>
          <p:cNvPr id="20522" name="Text Box 83"/>
          <p:cNvSpPr txBox="1">
            <a:spLocks noChangeArrowheads="1"/>
          </p:cNvSpPr>
          <p:nvPr/>
        </p:nvSpPr>
        <p:spPr bwMode="auto">
          <a:xfrm>
            <a:off x="5486400" y="44958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5</a:t>
            </a:r>
          </a:p>
        </p:txBody>
      </p:sp>
      <p:sp>
        <p:nvSpPr>
          <p:cNvPr id="37974" name="Text Box 86"/>
          <p:cNvSpPr txBox="1">
            <a:spLocks noChangeArrowheads="1"/>
          </p:cNvSpPr>
          <p:nvPr/>
        </p:nvSpPr>
        <p:spPr bwMode="auto">
          <a:xfrm>
            <a:off x="2362200" y="54102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2</a:t>
            </a:r>
          </a:p>
        </p:txBody>
      </p:sp>
      <p:sp>
        <p:nvSpPr>
          <p:cNvPr id="37975" name="Text Box 87"/>
          <p:cNvSpPr txBox="1">
            <a:spLocks noChangeArrowheads="1"/>
          </p:cNvSpPr>
          <p:nvPr/>
        </p:nvSpPr>
        <p:spPr bwMode="auto">
          <a:xfrm>
            <a:off x="2895600" y="58213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4</a:t>
            </a:r>
          </a:p>
        </p:txBody>
      </p:sp>
      <p:sp>
        <p:nvSpPr>
          <p:cNvPr id="37976" name="Text Box 88"/>
          <p:cNvSpPr txBox="1">
            <a:spLocks noChangeArrowheads="1"/>
          </p:cNvSpPr>
          <p:nvPr/>
        </p:nvSpPr>
        <p:spPr bwMode="auto">
          <a:xfrm>
            <a:off x="3581400" y="615315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0</a:t>
            </a:r>
          </a:p>
        </p:txBody>
      </p:sp>
      <p:sp>
        <p:nvSpPr>
          <p:cNvPr id="37977" name="Text Box 89"/>
          <p:cNvSpPr txBox="1">
            <a:spLocks noChangeArrowheads="1"/>
          </p:cNvSpPr>
          <p:nvPr/>
        </p:nvSpPr>
        <p:spPr bwMode="auto">
          <a:xfrm>
            <a:off x="4267200" y="655955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2</a:t>
            </a:r>
          </a:p>
        </p:txBody>
      </p:sp>
      <p:sp>
        <p:nvSpPr>
          <p:cNvPr id="37982" name="Text Box 94"/>
          <p:cNvSpPr txBox="1">
            <a:spLocks noChangeArrowheads="1"/>
          </p:cNvSpPr>
          <p:nvPr/>
        </p:nvSpPr>
        <p:spPr bwMode="auto">
          <a:xfrm>
            <a:off x="2362200" y="49530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1</a:t>
            </a:r>
          </a:p>
        </p:txBody>
      </p:sp>
      <p:sp>
        <p:nvSpPr>
          <p:cNvPr id="37983" name="Text Box 95"/>
          <p:cNvSpPr txBox="1">
            <a:spLocks noChangeArrowheads="1"/>
          </p:cNvSpPr>
          <p:nvPr/>
        </p:nvSpPr>
        <p:spPr bwMode="auto">
          <a:xfrm>
            <a:off x="2895600" y="539591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3</a:t>
            </a:r>
          </a:p>
        </p:txBody>
      </p:sp>
      <p:sp>
        <p:nvSpPr>
          <p:cNvPr id="37984" name="Text Box 96"/>
          <p:cNvSpPr txBox="1">
            <a:spLocks noChangeArrowheads="1"/>
          </p:cNvSpPr>
          <p:nvPr/>
        </p:nvSpPr>
        <p:spPr bwMode="auto">
          <a:xfrm>
            <a:off x="3581400" y="58213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5</a:t>
            </a:r>
          </a:p>
        </p:txBody>
      </p:sp>
      <p:sp>
        <p:nvSpPr>
          <p:cNvPr id="37985" name="Text Box 97"/>
          <p:cNvSpPr txBox="1">
            <a:spLocks noChangeArrowheads="1"/>
          </p:cNvSpPr>
          <p:nvPr/>
        </p:nvSpPr>
        <p:spPr bwMode="auto">
          <a:xfrm>
            <a:off x="4267200" y="6167438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1</a:t>
            </a:r>
          </a:p>
        </p:txBody>
      </p:sp>
      <p:sp>
        <p:nvSpPr>
          <p:cNvPr id="37986" name="Text Box 98"/>
          <p:cNvSpPr txBox="1">
            <a:spLocks noChangeArrowheads="1"/>
          </p:cNvSpPr>
          <p:nvPr/>
        </p:nvSpPr>
        <p:spPr bwMode="auto">
          <a:xfrm>
            <a:off x="4876800" y="655955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3</a:t>
            </a:r>
          </a:p>
        </p:txBody>
      </p:sp>
      <p:sp>
        <p:nvSpPr>
          <p:cNvPr id="2053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AB2BE5E6-B546-46A2-9C61-62B385681EC0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27" grpId="0"/>
      <p:bldP spid="37930" grpId="0"/>
      <p:bldP spid="37931" grpId="0"/>
      <p:bldP spid="37932" grpId="0"/>
      <p:bldP spid="37933" grpId="0"/>
      <p:bldP spid="37934" grpId="0"/>
      <p:bldP spid="37935" grpId="0"/>
      <p:bldP spid="37936" grpId="0"/>
      <p:bldP spid="37937" grpId="0"/>
      <p:bldP spid="37945" grpId="0"/>
      <p:bldP spid="37946" grpId="0"/>
      <p:bldP spid="37947" grpId="0"/>
      <p:bldP spid="37953" grpId="0"/>
      <p:bldP spid="37954" grpId="0"/>
      <p:bldP spid="37957" grpId="0"/>
      <p:bldP spid="37958" grpId="0"/>
      <p:bldP spid="37959" grpId="0"/>
      <p:bldP spid="37963" grpId="0"/>
      <p:bldP spid="37966" grpId="0"/>
      <p:bldP spid="37967" grpId="0"/>
      <p:bldP spid="37968" grpId="0"/>
      <p:bldP spid="37974" grpId="0"/>
      <p:bldP spid="37975" grpId="0"/>
      <p:bldP spid="37976" grpId="0"/>
      <p:bldP spid="37977" grpId="0"/>
      <p:bldP spid="37982" grpId="0"/>
      <p:bldP spid="37983" grpId="0"/>
      <p:bldP spid="37984" grpId="0"/>
      <p:bldP spid="37985" grpId="0"/>
      <p:bldP spid="3798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AlltoAll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 naive implementation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/>
              <a:t>      </a:t>
            </a:r>
            <a:r>
              <a:rPr lang="en-US" sz="1800" smtClean="0"/>
              <a:t>for all procs. i in order{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800" smtClean="0"/>
              <a:t>        	if i # my proc., then send to i and recv from i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800" smtClean="0"/>
              <a:t>         }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MPICH implementation – similar to naïve, but doesn’t do it in order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800" smtClean="0"/>
              <a:t>         for all procs. i in order{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800" smtClean="0"/>
              <a:t>           dest = (my_proc+i)modP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800" smtClean="0"/>
              <a:t>           src = (myproc-i+P)modP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800" smtClean="0"/>
              <a:t>        	send to dest and recv from src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800" smtClean="0"/>
              <a:t>         }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1800" smtClean="0"/>
          </a:p>
        </p:txBody>
      </p:sp>
      <p:sp>
        <p:nvSpPr>
          <p:cNvPr id="2150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FD78D3E8-4CD8-4A2B-B84F-A665ECBBAF0C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smtClean="0"/>
              <a:t>AlltoAll implementation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001000" cy="2133600"/>
          </a:xfrm>
        </p:spPr>
        <p:txBody>
          <a:bodyPr/>
          <a:lstStyle/>
          <a:p>
            <a:pPr eaLnBrk="1" hangingPunct="1"/>
            <a:r>
              <a:rPr lang="en-US" smtClean="0"/>
              <a:t>Circular alltoall</a:t>
            </a:r>
          </a:p>
          <a:p>
            <a:pPr eaLnBrk="1" hangingPunct="1"/>
            <a:r>
              <a:rPr lang="en-US" smtClean="0"/>
              <a:t>For step k in {1..P}, proc. i sends to (i+k)modP and receives from (i-k+P)modP</a:t>
            </a:r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2397125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3006725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3616325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2</a:t>
            </a:r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4302125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3</a:t>
            </a:r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4911725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4</a:t>
            </a:r>
          </a:p>
        </p:txBody>
      </p:sp>
      <p:sp>
        <p:nvSpPr>
          <p:cNvPr id="22537" name="Oval 9"/>
          <p:cNvSpPr>
            <a:spLocks noChangeArrowheads="1"/>
          </p:cNvSpPr>
          <p:nvPr/>
        </p:nvSpPr>
        <p:spPr bwMode="auto">
          <a:xfrm>
            <a:off x="5521325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5</a:t>
            </a:r>
          </a:p>
        </p:txBody>
      </p:sp>
      <p:sp>
        <p:nvSpPr>
          <p:cNvPr id="22538" name="Oval 10"/>
          <p:cNvSpPr>
            <a:spLocks noChangeArrowheads="1"/>
          </p:cNvSpPr>
          <p:nvPr/>
        </p:nvSpPr>
        <p:spPr bwMode="auto">
          <a:xfrm>
            <a:off x="6130925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6</a:t>
            </a:r>
          </a:p>
        </p:txBody>
      </p:sp>
      <p:sp>
        <p:nvSpPr>
          <p:cNvPr id="22539" name="Oval 11"/>
          <p:cNvSpPr>
            <a:spLocks noChangeArrowheads="1"/>
          </p:cNvSpPr>
          <p:nvPr/>
        </p:nvSpPr>
        <p:spPr bwMode="auto">
          <a:xfrm>
            <a:off x="6664325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7</a:t>
            </a:r>
          </a:p>
        </p:txBody>
      </p:sp>
      <p:sp>
        <p:nvSpPr>
          <p:cNvPr id="19476" name="Text Box 20"/>
          <p:cNvSpPr txBox="1">
            <a:spLocks noChangeArrowheads="1"/>
          </p:cNvSpPr>
          <p:nvPr/>
        </p:nvSpPr>
        <p:spPr bwMode="auto">
          <a:xfrm>
            <a:off x="76200" y="4343400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Stage 1</a:t>
            </a:r>
          </a:p>
        </p:txBody>
      </p:sp>
      <p:sp>
        <p:nvSpPr>
          <p:cNvPr id="19477" name="Line 21"/>
          <p:cNvSpPr>
            <a:spLocks noChangeShapeType="1"/>
          </p:cNvSpPr>
          <p:nvPr/>
        </p:nvSpPr>
        <p:spPr bwMode="auto">
          <a:xfrm>
            <a:off x="2438400" y="4495800"/>
            <a:ext cx="609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8" name="Line 22"/>
          <p:cNvSpPr>
            <a:spLocks noChangeShapeType="1"/>
          </p:cNvSpPr>
          <p:nvPr/>
        </p:nvSpPr>
        <p:spPr bwMode="auto">
          <a:xfrm>
            <a:off x="3124200" y="4495800"/>
            <a:ext cx="609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9" name="Line 23"/>
          <p:cNvSpPr>
            <a:spLocks noChangeShapeType="1"/>
          </p:cNvSpPr>
          <p:nvPr/>
        </p:nvSpPr>
        <p:spPr bwMode="auto">
          <a:xfrm>
            <a:off x="3810000" y="4495800"/>
            <a:ext cx="609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0" name="Line 24"/>
          <p:cNvSpPr>
            <a:spLocks noChangeShapeType="1"/>
          </p:cNvSpPr>
          <p:nvPr/>
        </p:nvSpPr>
        <p:spPr bwMode="auto">
          <a:xfrm>
            <a:off x="4495800" y="4495800"/>
            <a:ext cx="609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1" name="Line 25"/>
          <p:cNvSpPr>
            <a:spLocks noChangeShapeType="1"/>
          </p:cNvSpPr>
          <p:nvPr/>
        </p:nvSpPr>
        <p:spPr bwMode="auto">
          <a:xfrm>
            <a:off x="5105400" y="4495800"/>
            <a:ext cx="609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2" name="Line 26"/>
          <p:cNvSpPr>
            <a:spLocks noChangeShapeType="1"/>
          </p:cNvSpPr>
          <p:nvPr/>
        </p:nvSpPr>
        <p:spPr bwMode="auto">
          <a:xfrm>
            <a:off x="5562600" y="4495800"/>
            <a:ext cx="609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3" name="Line 27"/>
          <p:cNvSpPr>
            <a:spLocks noChangeShapeType="1"/>
          </p:cNvSpPr>
          <p:nvPr/>
        </p:nvSpPr>
        <p:spPr bwMode="auto">
          <a:xfrm>
            <a:off x="6172200" y="4495800"/>
            <a:ext cx="609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4" name="Line 28"/>
          <p:cNvSpPr>
            <a:spLocks noChangeShapeType="1"/>
          </p:cNvSpPr>
          <p:nvPr/>
        </p:nvSpPr>
        <p:spPr bwMode="auto">
          <a:xfrm>
            <a:off x="2438400" y="4572000"/>
            <a:ext cx="4419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6" name="Text Box 30"/>
          <p:cNvSpPr txBox="1">
            <a:spLocks noChangeArrowheads="1"/>
          </p:cNvSpPr>
          <p:nvPr/>
        </p:nvSpPr>
        <p:spPr bwMode="auto">
          <a:xfrm>
            <a:off x="76200" y="4738688"/>
            <a:ext cx="1143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Stage 2</a:t>
            </a:r>
          </a:p>
        </p:txBody>
      </p:sp>
      <p:sp>
        <p:nvSpPr>
          <p:cNvPr id="19487" name="Line 31"/>
          <p:cNvSpPr>
            <a:spLocks noChangeShapeType="1"/>
          </p:cNvSpPr>
          <p:nvPr/>
        </p:nvSpPr>
        <p:spPr bwMode="auto">
          <a:xfrm flipV="1">
            <a:off x="2438400" y="4876800"/>
            <a:ext cx="1295400" cy="1428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9" name="Line 33"/>
          <p:cNvSpPr>
            <a:spLocks noChangeShapeType="1"/>
          </p:cNvSpPr>
          <p:nvPr/>
        </p:nvSpPr>
        <p:spPr bwMode="auto">
          <a:xfrm>
            <a:off x="3124200" y="4953000"/>
            <a:ext cx="1371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0" name="Line 34"/>
          <p:cNvSpPr>
            <a:spLocks noChangeShapeType="1"/>
          </p:cNvSpPr>
          <p:nvPr/>
        </p:nvSpPr>
        <p:spPr bwMode="auto">
          <a:xfrm>
            <a:off x="3733800" y="5029200"/>
            <a:ext cx="13716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1" name="Line 35"/>
          <p:cNvSpPr>
            <a:spLocks noChangeShapeType="1"/>
          </p:cNvSpPr>
          <p:nvPr/>
        </p:nvSpPr>
        <p:spPr bwMode="auto">
          <a:xfrm>
            <a:off x="5105400" y="5181600"/>
            <a:ext cx="11430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2" name="Line 36"/>
          <p:cNvSpPr>
            <a:spLocks noChangeShapeType="1"/>
          </p:cNvSpPr>
          <p:nvPr/>
        </p:nvSpPr>
        <p:spPr bwMode="auto">
          <a:xfrm>
            <a:off x="5638800" y="5257800"/>
            <a:ext cx="11430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3" name="Line 37"/>
          <p:cNvSpPr>
            <a:spLocks noChangeShapeType="1"/>
          </p:cNvSpPr>
          <p:nvPr/>
        </p:nvSpPr>
        <p:spPr bwMode="auto">
          <a:xfrm>
            <a:off x="2514600" y="5334000"/>
            <a:ext cx="38100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4" name="Line 38"/>
          <p:cNvSpPr>
            <a:spLocks noChangeShapeType="1"/>
          </p:cNvSpPr>
          <p:nvPr/>
        </p:nvSpPr>
        <p:spPr bwMode="auto">
          <a:xfrm>
            <a:off x="4419600" y="5105400"/>
            <a:ext cx="12192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8" name="Line 102"/>
          <p:cNvSpPr>
            <a:spLocks noChangeShapeType="1"/>
          </p:cNvSpPr>
          <p:nvPr/>
        </p:nvSpPr>
        <p:spPr bwMode="auto">
          <a:xfrm>
            <a:off x="3124200" y="5410200"/>
            <a:ext cx="38100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9" name="Text Box 103"/>
          <p:cNvSpPr txBox="1">
            <a:spLocks noChangeArrowheads="1"/>
          </p:cNvSpPr>
          <p:nvPr/>
        </p:nvSpPr>
        <p:spPr bwMode="auto">
          <a:xfrm>
            <a:off x="2362200" y="53641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0</a:t>
            </a:r>
          </a:p>
        </p:txBody>
      </p:sp>
      <p:sp>
        <p:nvSpPr>
          <p:cNvPr id="19560" name="Text Box 104"/>
          <p:cNvSpPr txBox="1">
            <a:spLocks noChangeArrowheads="1"/>
          </p:cNvSpPr>
          <p:nvPr/>
        </p:nvSpPr>
        <p:spPr bwMode="auto">
          <a:xfrm>
            <a:off x="2971800" y="55165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B</a:t>
            </a:r>
            <a:r>
              <a:rPr lang="en-US" sz="1200" baseline="-25000"/>
              <a:t>1</a:t>
            </a:r>
          </a:p>
        </p:txBody>
      </p:sp>
      <p:sp>
        <p:nvSpPr>
          <p:cNvPr id="19561" name="Text Box 105"/>
          <p:cNvSpPr txBox="1">
            <a:spLocks noChangeArrowheads="1"/>
          </p:cNvSpPr>
          <p:nvPr/>
        </p:nvSpPr>
        <p:spPr bwMode="auto">
          <a:xfrm>
            <a:off x="3581400" y="56689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C</a:t>
            </a:r>
            <a:r>
              <a:rPr lang="en-US" sz="1200" baseline="-25000"/>
              <a:t>2</a:t>
            </a:r>
          </a:p>
        </p:txBody>
      </p:sp>
      <p:sp>
        <p:nvSpPr>
          <p:cNvPr id="19562" name="Text Box 106"/>
          <p:cNvSpPr txBox="1">
            <a:spLocks noChangeArrowheads="1"/>
          </p:cNvSpPr>
          <p:nvPr/>
        </p:nvSpPr>
        <p:spPr bwMode="auto">
          <a:xfrm>
            <a:off x="4343400" y="58213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D</a:t>
            </a:r>
            <a:r>
              <a:rPr lang="en-US" sz="1200" baseline="-25000"/>
              <a:t>3</a:t>
            </a:r>
          </a:p>
        </p:txBody>
      </p:sp>
      <p:sp>
        <p:nvSpPr>
          <p:cNvPr id="19563" name="Text Box 107"/>
          <p:cNvSpPr txBox="1">
            <a:spLocks noChangeArrowheads="1"/>
          </p:cNvSpPr>
          <p:nvPr/>
        </p:nvSpPr>
        <p:spPr bwMode="auto">
          <a:xfrm>
            <a:off x="4876800" y="59737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E</a:t>
            </a:r>
            <a:r>
              <a:rPr lang="en-US" sz="1200" baseline="-25000"/>
              <a:t>4</a:t>
            </a:r>
          </a:p>
        </p:txBody>
      </p:sp>
      <p:sp>
        <p:nvSpPr>
          <p:cNvPr id="19564" name="Text Box 108"/>
          <p:cNvSpPr txBox="1">
            <a:spLocks noChangeArrowheads="1"/>
          </p:cNvSpPr>
          <p:nvPr/>
        </p:nvSpPr>
        <p:spPr bwMode="auto">
          <a:xfrm>
            <a:off x="5486400" y="61261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F</a:t>
            </a:r>
            <a:r>
              <a:rPr lang="en-US" sz="1200" baseline="-25000"/>
              <a:t>5</a:t>
            </a:r>
          </a:p>
        </p:txBody>
      </p:sp>
      <p:sp>
        <p:nvSpPr>
          <p:cNvPr id="19565" name="Text Box 109"/>
          <p:cNvSpPr txBox="1">
            <a:spLocks noChangeArrowheads="1"/>
          </p:cNvSpPr>
          <p:nvPr/>
        </p:nvSpPr>
        <p:spPr bwMode="auto">
          <a:xfrm>
            <a:off x="6096000" y="62785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G</a:t>
            </a:r>
            <a:r>
              <a:rPr lang="en-US" sz="1200" baseline="-25000"/>
              <a:t>6</a:t>
            </a:r>
          </a:p>
        </p:txBody>
      </p:sp>
      <p:sp>
        <p:nvSpPr>
          <p:cNvPr id="19566" name="Text Box 110"/>
          <p:cNvSpPr txBox="1">
            <a:spLocks noChangeArrowheads="1"/>
          </p:cNvSpPr>
          <p:nvPr/>
        </p:nvSpPr>
        <p:spPr bwMode="auto">
          <a:xfrm>
            <a:off x="6629400" y="64309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H</a:t>
            </a:r>
            <a:r>
              <a:rPr lang="en-US" sz="1200" baseline="-25000"/>
              <a:t>7</a:t>
            </a:r>
          </a:p>
        </p:txBody>
      </p:sp>
      <p:sp>
        <p:nvSpPr>
          <p:cNvPr id="19567" name="Text Box 111"/>
          <p:cNvSpPr txBox="1">
            <a:spLocks noChangeArrowheads="1"/>
          </p:cNvSpPr>
          <p:nvPr/>
        </p:nvSpPr>
        <p:spPr bwMode="auto">
          <a:xfrm>
            <a:off x="2362200" y="64309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H</a:t>
            </a:r>
            <a:r>
              <a:rPr lang="en-US" sz="1200" baseline="-25000"/>
              <a:t>0</a:t>
            </a:r>
          </a:p>
        </p:txBody>
      </p:sp>
      <p:sp>
        <p:nvSpPr>
          <p:cNvPr id="19568" name="Text Box 112"/>
          <p:cNvSpPr txBox="1">
            <a:spLocks noChangeArrowheads="1"/>
          </p:cNvSpPr>
          <p:nvPr/>
        </p:nvSpPr>
        <p:spPr bwMode="auto">
          <a:xfrm>
            <a:off x="2971800" y="53641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1</a:t>
            </a:r>
          </a:p>
        </p:txBody>
      </p:sp>
      <p:sp>
        <p:nvSpPr>
          <p:cNvPr id="19569" name="Text Box 113"/>
          <p:cNvSpPr txBox="1">
            <a:spLocks noChangeArrowheads="1"/>
          </p:cNvSpPr>
          <p:nvPr/>
        </p:nvSpPr>
        <p:spPr bwMode="auto">
          <a:xfrm>
            <a:off x="3581400" y="55165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B</a:t>
            </a:r>
            <a:r>
              <a:rPr lang="en-US" sz="1200" baseline="-25000"/>
              <a:t>2</a:t>
            </a:r>
          </a:p>
        </p:txBody>
      </p:sp>
      <p:sp>
        <p:nvSpPr>
          <p:cNvPr id="19570" name="Text Box 114"/>
          <p:cNvSpPr txBox="1">
            <a:spLocks noChangeArrowheads="1"/>
          </p:cNvSpPr>
          <p:nvPr/>
        </p:nvSpPr>
        <p:spPr bwMode="auto">
          <a:xfrm>
            <a:off x="4343400" y="56689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C</a:t>
            </a:r>
            <a:r>
              <a:rPr lang="en-US" sz="1200" baseline="-25000"/>
              <a:t>3</a:t>
            </a:r>
          </a:p>
        </p:txBody>
      </p:sp>
      <p:sp>
        <p:nvSpPr>
          <p:cNvPr id="19572" name="Text Box 116"/>
          <p:cNvSpPr txBox="1">
            <a:spLocks noChangeArrowheads="1"/>
          </p:cNvSpPr>
          <p:nvPr/>
        </p:nvSpPr>
        <p:spPr bwMode="auto">
          <a:xfrm>
            <a:off x="4876800" y="58213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D</a:t>
            </a:r>
            <a:r>
              <a:rPr lang="en-US" sz="1200" baseline="-25000"/>
              <a:t>4</a:t>
            </a:r>
          </a:p>
        </p:txBody>
      </p:sp>
      <p:sp>
        <p:nvSpPr>
          <p:cNvPr id="19573" name="Text Box 117"/>
          <p:cNvSpPr txBox="1">
            <a:spLocks noChangeArrowheads="1"/>
          </p:cNvSpPr>
          <p:nvPr/>
        </p:nvSpPr>
        <p:spPr bwMode="auto">
          <a:xfrm>
            <a:off x="5486400" y="59737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E</a:t>
            </a:r>
            <a:r>
              <a:rPr lang="en-US" sz="1200" baseline="-25000"/>
              <a:t>5</a:t>
            </a:r>
          </a:p>
        </p:txBody>
      </p:sp>
      <p:sp>
        <p:nvSpPr>
          <p:cNvPr id="19574" name="Text Box 118"/>
          <p:cNvSpPr txBox="1">
            <a:spLocks noChangeArrowheads="1"/>
          </p:cNvSpPr>
          <p:nvPr/>
        </p:nvSpPr>
        <p:spPr bwMode="auto">
          <a:xfrm>
            <a:off x="6096000" y="61261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F</a:t>
            </a:r>
            <a:r>
              <a:rPr lang="en-US" sz="1200" baseline="-25000"/>
              <a:t>6</a:t>
            </a:r>
          </a:p>
        </p:txBody>
      </p:sp>
      <p:sp>
        <p:nvSpPr>
          <p:cNvPr id="19575" name="Text Box 119"/>
          <p:cNvSpPr txBox="1">
            <a:spLocks noChangeArrowheads="1"/>
          </p:cNvSpPr>
          <p:nvPr/>
        </p:nvSpPr>
        <p:spPr bwMode="auto">
          <a:xfrm>
            <a:off x="6629400" y="62785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G</a:t>
            </a:r>
            <a:r>
              <a:rPr lang="en-US" sz="1200" baseline="-25000"/>
              <a:t>7</a:t>
            </a:r>
          </a:p>
        </p:txBody>
      </p:sp>
      <p:sp>
        <p:nvSpPr>
          <p:cNvPr id="19576" name="Text Box 120"/>
          <p:cNvSpPr txBox="1">
            <a:spLocks noChangeArrowheads="1"/>
          </p:cNvSpPr>
          <p:nvPr/>
        </p:nvSpPr>
        <p:spPr bwMode="auto">
          <a:xfrm>
            <a:off x="3581400" y="53641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2</a:t>
            </a:r>
          </a:p>
        </p:txBody>
      </p:sp>
      <p:sp>
        <p:nvSpPr>
          <p:cNvPr id="19577" name="Text Box 121"/>
          <p:cNvSpPr txBox="1">
            <a:spLocks noChangeArrowheads="1"/>
          </p:cNvSpPr>
          <p:nvPr/>
        </p:nvSpPr>
        <p:spPr bwMode="auto">
          <a:xfrm>
            <a:off x="4343400" y="55165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B</a:t>
            </a:r>
            <a:r>
              <a:rPr lang="en-US" sz="1200" baseline="-25000"/>
              <a:t>3</a:t>
            </a:r>
          </a:p>
        </p:txBody>
      </p:sp>
      <p:sp>
        <p:nvSpPr>
          <p:cNvPr id="19578" name="Text Box 122"/>
          <p:cNvSpPr txBox="1">
            <a:spLocks noChangeArrowheads="1"/>
          </p:cNvSpPr>
          <p:nvPr/>
        </p:nvSpPr>
        <p:spPr bwMode="auto">
          <a:xfrm>
            <a:off x="4876800" y="56689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C</a:t>
            </a:r>
            <a:r>
              <a:rPr lang="en-US" sz="1200" baseline="-25000"/>
              <a:t>4</a:t>
            </a:r>
          </a:p>
        </p:txBody>
      </p:sp>
      <p:sp>
        <p:nvSpPr>
          <p:cNvPr id="19579" name="Text Box 123"/>
          <p:cNvSpPr txBox="1">
            <a:spLocks noChangeArrowheads="1"/>
          </p:cNvSpPr>
          <p:nvPr/>
        </p:nvSpPr>
        <p:spPr bwMode="auto">
          <a:xfrm>
            <a:off x="5486400" y="58213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D</a:t>
            </a:r>
            <a:r>
              <a:rPr lang="en-US" sz="1200" baseline="-25000"/>
              <a:t>5</a:t>
            </a:r>
          </a:p>
        </p:txBody>
      </p:sp>
      <p:sp>
        <p:nvSpPr>
          <p:cNvPr id="19580" name="Text Box 124"/>
          <p:cNvSpPr txBox="1">
            <a:spLocks noChangeArrowheads="1"/>
          </p:cNvSpPr>
          <p:nvPr/>
        </p:nvSpPr>
        <p:spPr bwMode="auto">
          <a:xfrm>
            <a:off x="6096000" y="59737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E</a:t>
            </a:r>
            <a:r>
              <a:rPr lang="en-US" sz="1200" baseline="-25000"/>
              <a:t>6</a:t>
            </a:r>
          </a:p>
        </p:txBody>
      </p:sp>
      <p:sp>
        <p:nvSpPr>
          <p:cNvPr id="19581" name="Text Box 125"/>
          <p:cNvSpPr txBox="1">
            <a:spLocks noChangeArrowheads="1"/>
          </p:cNvSpPr>
          <p:nvPr/>
        </p:nvSpPr>
        <p:spPr bwMode="auto">
          <a:xfrm>
            <a:off x="6629400" y="61261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F</a:t>
            </a:r>
            <a:r>
              <a:rPr lang="en-US" sz="1200" baseline="-25000"/>
              <a:t>7</a:t>
            </a:r>
          </a:p>
        </p:txBody>
      </p:sp>
      <p:sp>
        <p:nvSpPr>
          <p:cNvPr id="19582" name="Text Box 126"/>
          <p:cNvSpPr txBox="1">
            <a:spLocks noChangeArrowheads="1"/>
          </p:cNvSpPr>
          <p:nvPr/>
        </p:nvSpPr>
        <p:spPr bwMode="auto">
          <a:xfrm>
            <a:off x="2971800" y="64309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H</a:t>
            </a:r>
            <a:r>
              <a:rPr lang="en-US" sz="1200" baseline="-25000"/>
              <a:t>1</a:t>
            </a:r>
          </a:p>
        </p:txBody>
      </p:sp>
      <p:sp>
        <p:nvSpPr>
          <p:cNvPr id="19583" name="Text Box 127"/>
          <p:cNvSpPr txBox="1">
            <a:spLocks noChangeArrowheads="1"/>
          </p:cNvSpPr>
          <p:nvPr/>
        </p:nvSpPr>
        <p:spPr bwMode="auto">
          <a:xfrm>
            <a:off x="2362200" y="62785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G</a:t>
            </a:r>
            <a:r>
              <a:rPr lang="en-US" sz="1200" baseline="-25000"/>
              <a:t>0</a:t>
            </a:r>
          </a:p>
        </p:txBody>
      </p:sp>
      <p:sp>
        <p:nvSpPr>
          <p:cNvPr id="19584" name="Text Box 128"/>
          <p:cNvSpPr txBox="1">
            <a:spLocks noChangeArrowheads="1"/>
          </p:cNvSpPr>
          <p:nvPr/>
        </p:nvSpPr>
        <p:spPr bwMode="auto">
          <a:xfrm>
            <a:off x="4343400" y="53641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3</a:t>
            </a:r>
          </a:p>
        </p:txBody>
      </p:sp>
      <p:sp>
        <p:nvSpPr>
          <p:cNvPr id="19585" name="Text Box 129"/>
          <p:cNvSpPr txBox="1">
            <a:spLocks noChangeArrowheads="1"/>
          </p:cNvSpPr>
          <p:nvPr/>
        </p:nvSpPr>
        <p:spPr bwMode="auto">
          <a:xfrm>
            <a:off x="4876800" y="55165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B</a:t>
            </a:r>
            <a:r>
              <a:rPr lang="en-US" sz="1200" baseline="-25000"/>
              <a:t>4</a:t>
            </a:r>
          </a:p>
        </p:txBody>
      </p:sp>
      <p:sp>
        <p:nvSpPr>
          <p:cNvPr id="19586" name="Text Box 130"/>
          <p:cNvSpPr txBox="1">
            <a:spLocks noChangeArrowheads="1"/>
          </p:cNvSpPr>
          <p:nvPr/>
        </p:nvSpPr>
        <p:spPr bwMode="auto">
          <a:xfrm>
            <a:off x="5486400" y="56689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C</a:t>
            </a:r>
            <a:r>
              <a:rPr lang="en-US" sz="1200" baseline="-25000"/>
              <a:t>5</a:t>
            </a:r>
          </a:p>
        </p:txBody>
      </p:sp>
      <p:sp>
        <p:nvSpPr>
          <p:cNvPr id="19587" name="Text Box 131"/>
          <p:cNvSpPr txBox="1">
            <a:spLocks noChangeArrowheads="1"/>
          </p:cNvSpPr>
          <p:nvPr/>
        </p:nvSpPr>
        <p:spPr bwMode="auto">
          <a:xfrm>
            <a:off x="6096000" y="57912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D</a:t>
            </a:r>
            <a:r>
              <a:rPr lang="en-US" sz="1200" baseline="-25000"/>
              <a:t>6</a:t>
            </a:r>
          </a:p>
        </p:txBody>
      </p:sp>
      <p:sp>
        <p:nvSpPr>
          <p:cNvPr id="19588" name="Text Box 132"/>
          <p:cNvSpPr txBox="1">
            <a:spLocks noChangeArrowheads="1"/>
          </p:cNvSpPr>
          <p:nvPr/>
        </p:nvSpPr>
        <p:spPr bwMode="auto">
          <a:xfrm>
            <a:off x="6629400" y="59737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E</a:t>
            </a:r>
            <a:r>
              <a:rPr lang="en-US" sz="1200" baseline="-25000"/>
              <a:t>7</a:t>
            </a:r>
          </a:p>
        </p:txBody>
      </p:sp>
      <p:sp>
        <p:nvSpPr>
          <p:cNvPr id="19589" name="Text Box 133"/>
          <p:cNvSpPr txBox="1">
            <a:spLocks noChangeArrowheads="1"/>
          </p:cNvSpPr>
          <p:nvPr/>
        </p:nvSpPr>
        <p:spPr bwMode="auto">
          <a:xfrm>
            <a:off x="2362200" y="61261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F</a:t>
            </a:r>
            <a:r>
              <a:rPr lang="en-US" sz="1200" baseline="-25000"/>
              <a:t>0</a:t>
            </a:r>
          </a:p>
        </p:txBody>
      </p:sp>
      <p:sp>
        <p:nvSpPr>
          <p:cNvPr id="19590" name="Text Box 134"/>
          <p:cNvSpPr txBox="1">
            <a:spLocks noChangeArrowheads="1"/>
          </p:cNvSpPr>
          <p:nvPr/>
        </p:nvSpPr>
        <p:spPr bwMode="auto">
          <a:xfrm>
            <a:off x="2971800" y="62785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G</a:t>
            </a:r>
            <a:r>
              <a:rPr lang="en-US" sz="1200" baseline="-25000"/>
              <a:t>1</a:t>
            </a:r>
          </a:p>
        </p:txBody>
      </p:sp>
      <p:sp>
        <p:nvSpPr>
          <p:cNvPr id="19591" name="Text Box 135"/>
          <p:cNvSpPr txBox="1">
            <a:spLocks noChangeArrowheads="1"/>
          </p:cNvSpPr>
          <p:nvPr/>
        </p:nvSpPr>
        <p:spPr bwMode="auto">
          <a:xfrm>
            <a:off x="3581400" y="64309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H</a:t>
            </a:r>
            <a:r>
              <a:rPr lang="en-US" sz="1200" baseline="-25000"/>
              <a:t>2</a:t>
            </a:r>
          </a:p>
        </p:txBody>
      </p:sp>
      <p:sp>
        <p:nvSpPr>
          <p:cNvPr id="19592" name="Text Box 136"/>
          <p:cNvSpPr txBox="1">
            <a:spLocks noChangeArrowheads="1"/>
          </p:cNvSpPr>
          <p:nvPr/>
        </p:nvSpPr>
        <p:spPr bwMode="auto">
          <a:xfrm>
            <a:off x="4876800" y="53340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4</a:t>
            </a:r>
          </a:p>
        </p:txBody>
      </p:sp>
      <p:sp>
        <p:nvSpPr>
          <p:cNvPr id="19593" name="Text Box 137"/>
          <p:cNvSpPr txBox="1">
            <a:spLocks noChangeArrowheads="1"/>
          </p:cNvSpPr>
          <p:nvPr/>
        </p:nvSpPr>
        <p:spPr bwMode="auto">
          <a:xfrm>
            <a:off x="5486400" y="55165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B</a:t>
            </a:r>
            <a:r>
              <a:rPr lang="en-US" sz="1200" baseline="-25000"/>
              <a:t>5</a:t>
            </a:r>
          </a:p>
        </p:txBody>
      </p:sp>
      <p:sp>
        <p:nvSpPr>
          <p:cNvPr id="19594" name="Text Box 138"/>
          <p:cNvSpPr txBox="1">
            <a:spLocks noChangeArrowheads="1"/>
          </p:cNvSpPr>
          <p:nvPr/>
        </p:nvSpPr>
        <p:spPr bwMode="auto">
          <a:xfrm>
            <a:off x="6096000" y="56388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C</a:t>
            </a:r>
            <a:r>
              <a:rPr lang="en-US" sz="1200" baseline="-25000"/>
              <a:t>6</a:t>
            </a:r>
          </a:p>
        </p:txBody>
      </p:sp>
      <p:sp>
        <p:nvSpPr>
          <p:cNvPr id="19595" name="Text Box 139"/>
          <p:cNvSpPr txBox="1">
            <a:spLocks noChangeArrowheads="1"/>
          </p:cNvSpPr>
          <p:nvPr/>
        </p:nvSpPr>
        <p:spPr bwMode="auto">
          <a:xfrm>
            <a:off x="6629400" y="58213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D</a:t>
            </a:r>
            <a:r>
              <a:rPr lang="en-US" sz="1200" baseline="-25000"/>
              <a:t>7</a:t>
            </a:r>
          </a:p>
        </p:txBody>
      </p:sp>
      <p:sp>
        <p:nvSpPr>
          <p:cNvPr id="19596" name="Text Box 140"/>
          <p:cNvSpPr txBox="1">
            <a:spLocks noChangeArrowheads="1"/>
          </p:cNvSpPr>
          <p:nvPr/>
        </p:nvSpPr>
        <p:spPr bwMode="auto">
          <a:xfrm>
            <a:off x="2362200" y="59436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E</a:t>
            </a:r>
            <a:r>
              <a:rPr lang="en-US" sz="1200" baseline="-25000"/>
              <a:t>0</a:t>
            </a:r>
          </a:p>
        </p:txBody>
      </p:sp>
      <p:sp>
        <p:nvSpPr>
          <p:cNvPr id="19597" name="Text Box 141"/>
          <p:cNvSpPr txBox="1">
            <a:spLocks noChangeArrowheads="1"/>
          </p:cNvSpPr>
          <p:nvPr/>
        </p:nvSpPr>
        <p:spPr bwMode="auto">
          <a:xfrm>
            <a:off x="2971800" y="61261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F</a:t>
            </a:r>
            <a:r>
              <a:rPr lang="en-US" sz="1200" baseline="-25000"/>
              <a:t>1</a:t>
            </a:r>
          </a:p>
        </p:txBody>
      </p:sp>
      <p:sp>
        <p:nvSpPr>
          <p:cNvPr id="19598" name="Text Box 142"/>
          <p:cNvSpPr txBox="1">
            <a:spLocks noChangeArrowheads="1"/>
          </p:cNvSpPr>
          <p:nvPr/>
        </p:nvSpPr>
        <p:spPr bwMode="auto">
          <a:xfrm>
            <a:off x="3581400" y="62785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G</a:t>
            </a:r>
            <a:r>
              <a:rPr lang="en-US" sz="1200" baseline="-25000"/>
              <a:t>2</a:t>
            </a:r>
          </a:p>
        </p:txBody>
      </p:sp>
      <p:sp>
        <p:nvSpPr>
          <p:cNvPr id="19599" name="Text Box 143"/>
          <p:cNvSpPr txBox="1">
            <a:spLocks noChangeArrowheads="1"/>
          </p:cNvSpPr>
          <p:nvPr/>
        </p:nvSpPr>
        <p:spPr bwMode="auto">
          <a:xfrm>
            <a:off x="5486400" y="53641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5</a:t>
            </a:r>
          </a:p>
        </p:txBody>
      </p:sp>
      <p:sp>
        <p:nvSpPr>
          <p:cNvPr id="19600" name="Text Box 144"/>
          <p:cNvSpPr txBox="1">
            <a:spLocks noChangeArrowheads="1"/>
          </p:cNvSpPr>
          <p:nvPr/>
        </p:nvSpPr>
        <p:spPr bwMode="auto">
          <a:xfrm>
            <a:off x="6096000" y="54864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B</a:t>
            </a:r>
            <a:r>
              <a:rPr lang="en-US" sz="1200" baseline="-25000"/>
              <a:t>6</a:t>
            </a:r>
          </a:p>
        </p:txBody>
      </p:sp>
      <p:sp>
        <p:nvSpPr>
          <p:cNvPr id="19601" name="Text Box 145"/>
          <p:cNvSpPr txBox="1">
            <a:spLocks noChangeArrowheads="1"/>
          </p:cNvSpPr>
          <p:nvPr/>
        </p:nvSpPr>
        <p:spPr bwMode="auto">
          <a:xfrm>
            <a:off x="6629400" y="56689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C</a:t>
            </a:r>
            <a:r>
              <a:rPr lang="en-US" sz="1200" baseline="-25000"/>
              <a:t>7</a:t>
            </a:r>
          </a:p>
        </p:txBody>
      </p:sp>
      <p:sp>
        <p:nvSpPr>
          <p:cNvPr id="19602" name="Text Box 146"/>
          <p:cNvSpPr txBox="1">
            <a:spLocks noChangeArrowheads="1"/>
          </p:cNvSpPr>
          <p:nvPr/>
        </p:nvSpPr>
        <p:spPr bwMode="auto">
          <a:xfrm>
            <a:off x="2362200" y="57912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D</a:t>
            </a:r>
            <a:r>
              <a:rPr lang="en-US" sz="1200" baseline="-25000"/>
              <a:t>0</a:t>
            </a:r>
          </a:p>
        </p:txBody>
      </p:sp>
      <p:sp>
        <p:nvSpPr>
          <p:cNvPr id="19603" name="Text Box 147"/>
          <p:cNvSpPr txBox="1">
            <a:spLocks noChangeArrowheads="1"/>
          </p:cNvSpPr>
          <p:nvPr/>
        </p:nvSpPr>
        <p:spPr bwMode="auto">
          <a:xfrm>
            <a:off x="2971800" y="59436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E</a:t>
            </a:r>
            <a:r>
              <a:rPr lang="en-US" sz="1200" baseline="-25000"/>
              <a:t>1</a:t>
            </a:r>
          </a:p>
        </p:txBody>
      </p:sp>
      <p:sp>
        <p:nvSpPr>
          <p:cNvPr id="19604" name="Text Box 148"/>
          <p:cNvSpPr txBox="1">
            <a:spLocks noChangeArrowheads="1"/>
          </p:cNvSpPr>
          <p:nvPr/>
        </p:nvSpPr>
        <p:spPr bwMode="auto">
          <a:xfrm>
            <a:off x="3581400" y="61261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F</a:t>
            </a:r>
            <a:r>
              <a:rPr lang="en-US" sz="1200" baseline="-25000"/>
              <a:t>2</a:t>
            </a:r>
          </a:p>
        </p:txBody>
      </p:sp>
      <p:sp>
        <p:nvSpPr>
          <p:cNvPr id="19605" name="Text Box 149"/>
          <p:cNvSpPr txBox="1">
            <a:spLocks noChangeArrowheads="1"/>
          </p:cNvSpPr>
          <p:nvPr/>
        </p:nvSpPr>
        <p:spPr bwMode="auto">
          <a:xfrm>
            <a:off x="4343400" y="62785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G</a:t>
            </a:r>
            <a:r>
              <a:rPr lang="en-US" sz="1200" baseline="-25000"/>
              <a:t>3</a:t>
            </a:r>
          </a:p>
        </p:txBody>
      </p:sp>
      <p:sp>
        <p:nvSpPr>
          <p:cNvPr id="19606" name="Text Box 150"/>
          <p:cNvSpPr txBox="1">
            <a:spLocks noChangeArrowheads="1"/>
          </p:cNvSpPr>
          <p:nvPr/>
        </p:nvSpPr>
        <p:spPr bwMode="auto">
          <a:xfrm>
            <a:off x="4343400" y="64309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H</a:t>
            </a:r>
            <a:r>
              <a:rPr lang="en-US" sz="1200" baseline="-25000"/>
              <a:t>3</a:t>
            </a:r>
          </a:p>
        </p:txBody>
      </p:sp>
      <p:sp>
        <p:nvSpPr>
          <p:cNvPr id="19608" name="Text Box 152"/>
          <p:cNvSpPr txBox="1">
            <a:spLocks noChangeArrowheads="1"/>
          </p:cNvSpPr>
          <p:nvPr/>
        </p:nvSpPr>
        <p:spPr bwMode="auto">
          <a:xfrm>
            <a:off x="4876800" y="64309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H</a:t>
            </a:r>
            <a:r>
              <a:rPr lang="en-US" sz="1200" baseline="-25000"/>
              <a:t>4</a:t>
            </a:r>
          </a:p>
        </p:txBody>
      </p:sp>
      <p:sp>
        <p:nvSpPr>
          <p:cNvPr id="19609" name="Text Box 153"/>
          <p:cNvSpPr txBox="1">
            <a:spLocks noChangeArrowheads="1"/>
          </p:cNvSpPr>
          <p:nvPr/>
        </p:nvSpPr>
        <p:spPr bwMode="auto">
          <a:xfrm>
            <a:off x="6096000" y="53340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6</a:t>
            </a:r>
          </a:p>
        </p:txBody>
      </p:sp>
      <p:sp>
        <p:nvSpPr>
          <p:cNvPr id="19610" name="Text Box 154"/>
          <p:cNvSpPr txBox="1">
            <a:spLocks noChangeArrowheads="1"/>
          </p:cNvSpPr>
          <p:nvPr/>
        </p:nvSpPr>
        <p:spPr bwMode="auto">
          <a:xfrm>
            <a:off x="6629400" y="54864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B</a:t>
            </a:r>
            <a:r>
              <a:rPr lang="en-US" sz="1200" baseline="-25000"/>
              <a:t>7</a:t>
            </a:r>
          </a:p>
        </p:txBody>
      </p:sp>
      <p:sp>
        <p:nvSpPr>
          <p:cNvPr id="19611" name="Text Box 155"/>
          <p:cNvSpPr txBox="1">
            <a:spLocks noChangeArrowheads="1"/>
          </p:cNvSpPr>
          <p:nvPr/>
        </p:nvSpPr>
        <p:spPr bwMode="auto">
          <a:xfrm>
            <a:off x="2362200" y="56388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C</a:t>
            </a:r>
            <a:r>
              <a:rPr lang="en-US" sz="1200" baseline="-25000"/>
              <a:t>0</a:t>
            </a:r>
          </a:p>
        </p:txBody>
      </p:sp>
      <p:sp>
        <p:nvSpPr>
          <p:cNvPr id="19612" name="Text Box 156"/>
          <p:cNvSpPr txBox="1">
            <a:spLocks noChangeArrowheads="1"/>
          </p:cNvSpPr>
          <p:nvPr/>
        </p:nvSpPr>
        <p:spPr bwMode="auto">
          <a:xfrm>
            <a:off x="2971800" y="57912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D</a:t>
            </a:r>
            <a:r>
              <a:rPr lang="en-US" sz="1200" baseline="-25000"/>
              <a:t>1</a:t>
            </a:r>
          </a:p>
        </p:txBody>
      </p:sp>
      <p:sp>
        <p:nvSpPr>
          <p:cNvPr id="19614" name="Text Box 158"/>
          <p:cNvSpPr txBox="1">
            <a:spLocks noChangeArrowheads="1"/>
          </p:cNvSpPr>
          <p:nvPr/>
        </p:nvSpPr>
        <p:spPr bwMode="auto">
          <a:xfrm>
            <a:off x="3581400" y="59436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E</a:t>
            </a:r>
            <a:r>
              <a:rPr lang="en-US" sz="1200" baseline="-25000"/>
              <a:t>2</a:t>
            </a:r>
          </a:p>
        </p:txBody>
      </p:sp>
      <p:sp>
        <p:nvSpPr>
          <p:cNvPr id="19615" name="Text Box 159"/>
          <p:cNvSpPr txBox="1">
            <a:spLocks noChangeArrowheads="1"/>
          </p:cNvSpPr>
          <p:nvPr/>
        </p:nvSpPr>
        <p:spPr bwMode="auto">
          <a:xfrm>
            <a:off x="4343400" y="60960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F</a:t>
            </a:r>
            <a:r>
              <a:rPr lang="en-US" sz="1200" baseline="-25000"/>
              <a:t>3</a:t>
            </a:r>
          </a:p>
        </p:txBody>
      </p:sp>
      <p:sp>
        <p:nvSpPr>
          <p:cNvPr id="19616" name="Text Box 160"/>
          <p:cNvSpPr txBox="1">
            <a:spLocks noChangeArrowheads="1"/>
          </p:cNvSpPr>
          <p:nvPr/>
        </p:nvSpPr>
        <p:spPr bwMode="auto">
          <a:xfrm>
            <a:off x="4876800" y="62785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G</a:t>
            </a:r>
            <a:r>
              <a:rPr lang="en-US" sz="1200" baseline="-25000"/>
              <a:t>4</a:t>
            </a:r>
          </a:p>
        </p:txBody>
      </p:sp>
      <p:sp>
        <p:nvSpPr>
          <p:cNvPr id="19617" name="Text Box 161"/>
          <p:cNvSpPr txBox="1">
            <a:spLocks noChangeArrowheads="1"/>
          </p:cNvSpPr>
          <p:nvPr/>
        </p:nvSpPr>
        <p:spPr bwMode="auto">
          <a:xfrm>
            <a:off x="5486400" y="64309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H</a:t>
            </a:r>
            <a:r>
              <a:rPr lang="en-US" sz="1200" baseline="-25000"/>
              <a:t>5</a:t>
            </a:r>
          </a:p>
        </p:txBody>
      </p:sp>
      <p:sp>
        <p:nvSpPr>
          <p:cNvPr id="19618" name="Text Box 162"/>
          <p:cNvSpPr txBox="1">
            <a:spLocks noChangeArrowheads="1"/>
          </p:cNvSpPr>
          <p:nvPr/>
        </p:nvSpPr>
        <p:spPr bwMode="auto">
          <a:xfrm>
            <a:off x="6629400" y="53340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A</a:t>
            </a:r>
            <a:r>
              <a:rPr lang="en-US" sz="1200" baseline="-25000"/>
              <a:t>7</a:t>
            </a:r>
          </a:p>
        </p:txBody>
      </p:sp>
      <p:sp>
        <p:nvSpPr>
          <p:cNvPr id="19619" name="Text Box 163"/>
          <p:cNvSpPr txBox="1">
            <a:spLocks noChangeArrowheads="1"/>
          </p:cNvSpPr>
          <p:nvPr/>
        </p:nvSpPr>
        <p:spPr bwMode="auto">
          <a:xfrm>
            <a:off x="2362200" y="54864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B</a:t>
            </a:r>
            <a:r>
              <a:rPr lang="en-US" sz="1200" baseline="-25000"/>
              <a:t>0</a:t>
            </a:r>
          </a:p>
        </p:txBody>
      </p:sp>
      <p:sp>
        <p:nvSpPr>
          <p:cNvPr id="19620" name="Text Box 164"/>
          <p:cNvSpPr txBox="1">
            <a:spLocks noChangeArrowheads="1"/>
          </p:cNvSpPr>
          <p:nvPr/>
        </p:nvSpPr>
        <p:spPr bwMode="auto">
          <a:xfrm>
            <a:off x="2971800" y="56689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C</a:t>
            </a:r>
            <a:r>
              <a:rPr lang="en-US" sz="1200" baseline="-25000"/>
              <a:t>1</a:t>
            </a:r>
          </a:p>
        </p:txBody>
      </p:sp>
      <p:sp>
        <p:nvSpPr>
          <p:cNvPr id="19621" name="Text Box 165"/>
          <p:cNvSpPr txBox="1">
            <a:spLocks noChangeArrowheads="1"/>
          </p:cNvSpPr>
          <p:nvPr/>
        </p:nvSpPr>
        <p:spPr bwMode="auto">
          <a:xfrm>
            <a:off x="3581400" y="57912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D</a:t>
            </a:r>
            <a:r>
              <a:rPr lang="en-US" sz="1200" baseline="-25000"/>
              <a:t>2</a:t>
            </a:r>
          </a:p>
        </p:txBody>
      </p:sp>
      <p:sp>
        <p:nvSpPr>
          <p:cNvPr id="19622" name="Text Box 166"/>
          <p:cNvSpPr txBox="1">
            <a:spLocks noChangeArrowheads="1"/>
          </p:cNvSpPr>
          <p:nvPr/>
        </p:nvSpPr>
        <p:spPr bwMode="auto">
          <a:xfrm>
            <a:off x="4343400" y="59436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E</a:t>
            </a:r>
            <a:r>
              <a:rPr lang="en-US" sz="1200" baseline="-25000"/>
              <a:t>3</a:t>
            </a:r>
          </a:p>
        </p:txBody>
      </p:sp>
      <p:sp>
        <p:nvSpPr>
          <p:cNvPr id="19623" name="Text Box 167"/>
          <p:cNvSpPr txBox="1">
            <a:spLocks noChangeArrowheads="1"/>
          </p:cNvSpPr>
          <p:nvPr/>
        </p:nvSpPr>
        <p:spPr bwMode="auto">
          <a:xfrm>
            <a:off x="4876800" y="61261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F</a:t>
            </a:r>
            <a:r>
              <a:rPr lang="en-US" sz="1200" baseline="-25000"/>
              <a:t>4</a:t>
            </a:r>
          </a:p>
        </p:txBody>
      </p:sp>
      <p:sp>
        <p:nvSpPr>
          <p:cNvPr id="19624" name="Text Box 168"/>
          <p:cNvSpPr txBox="1">
            <a:spLocks noChangeArrowheads="1"/>
          </p:cNvSpPr>
          <p:nvPr/>
        </p:nvSpPr>
        <p:spPr bwMode="auto">
          <a:xfrm>
            <a:off x="5486400" y="62785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G</a:t>
            </a:r>
            <a:r>
              <a:rPr lang="en-US" sz="1200" baseline="-25000"/>
              <a:t>5</a:t>
            </a:r>
          </a:p>
        </p:txBody>
      </p:sp>
      <p:sp>
        <p:nvSpPr>
          <p:cNvPr id="19625" name="Text Box 169"/>
          <p:cNvSpPr txBox="1">
            <a:spLocks noChangeArrowheads="1"/>
          </p:cNvSpPr>
          <p:nvPr/>
        </p:nvSpPr>
        <p:spPr bwMode="auto">
          <a:xfrm>
            <a:off x="6096000" y="64309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/>
              <a:t>H</a:t>
            </a:r>
            <a:r>
              <a:rPr lang="en-US" sz="1200" baseline="-25000"/>
              <a:t>6</a:t>
            </a:r>
          </a:p>
        </p:txBody>
      </p:sp>
      <p:sp>
        <p:nvSpPr>
          <p:cNvPr id="2262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12564577-1D02-40EC-B81A-B60988F3A1DA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1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1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6" grpId="0"/>
      <p:bldP spid="19477" grpId="0" animBg="1"/>
      <p:bldP spid="19478" grpId="0" animBg="1"/>
      <p:bldP spid="19479" grpId="0" animBg="1"/>
      <p:bldP spid="19480" grpId="0" animBg="1"/>
      <p:bldP spid="19481" grpId="0" animBg="1"/>
      <p:bldP spid="19482" grpId="0" animBg="1"/>
      <p:bldP spid="19483" grpId="0" animBg="1"/>
      <p:bldP spid="19484" grpId="0" animBg="1"/>
      <p:bldP spid="19486" grpId="0"/>
      <p:bldP spid="19487" grpId="0" animBg="1"/>
      <p:bldP spid="19489" grpId="0" animBg="1"/>
      <p:bldP spid="19490" grpId="0" animBg="1"/>
      <p:bldP spid="19491" grpId="0" animBg="1"/>
      <p:bldP spid="19492" grpId="0" animBg="1"/>
      <p:bldP spid="19493" grpId="0" animBg="1"/>
      <p:bldP spid="19494" grpId="0" animBg="1"/>
      <p:bldP spid="19558" grpId="0" animBg="1"/>
      <p:bldP spid="19559" grpId="0"/>
      <p:bldP spid="19560" grpId="0"/>
      <p:bldP spid="19561" grpId="0"/>
      <p:bldP spid="19562" grpId="0"/>
      <p:bldP spid="19563" grpId="0"/>
      <p:bldP spid="19564" grpId="0"/>
      <p:bldP spid="19565" grpId="0"/>
      <p:bldP spid="19566" grpId="0"/>
      <p:bldP spid="19567" grpId="0"/>
      <p:bldP spid="19568" grpId="0"/>
      <p:bldP spid="19569" grpId="0"/>
      <p:bldP spid="19570" grpId="0"/>
      <p:bldP spid="19572" grpId="0"/>
      <p:bldP spid="19573" grpId="0"/>
      <p:bldP spid="19574" grpId="0"/>
      <p:bldP spid="19575" grpId="0"/>
      <p:bldP spid="19576" grpId="0"/>
      <p:bldP spid="19577" grpId="0"/>
      <p:bldP spid="19578" grpId="0"/>
      <p:bldP spid="19579" grpId="0"/>
      <p:bldP spid="19580" grpId="0"/>
      <p:bldP spid="19581" grpId="0"/>
      <p:bldP spid="19582" grpId="0"/>
      <p:bldP spid="19583" grpId="0"/>
      <p:bldP spid="19584" grpId="0"/>
      <p:bldP spid="19585" grpId="0"/>
      <p:bldP spid="19586" grpId="0"/>
      <p:bldP spid="19587" grpId="0"/>
      <p:bldP spid="19588" grpId="0"/>
      <p:bldP spid="19589" grpId="0"/>
      <p:bldP spid="19590" grpId="0"/>
      <p:bldP spid="19591" grpId="0"/>
      <p:bldP spid="19592" grpId="0"/>
      <p:bldP spid="19593" grpId="0"/>
      <p:bldP spid="19594" grpId="0"/>
      <p:bldP spid="19595" grpId="0"/>
      <p:bldP spid="19596" grpId="0"/>
      <p:bldP spid="19597" grpId="0"/>
      <p:bldP spid="19598" grpId="0"/>
      <p:bldP spid="19599" grpId="0"/>
      <p:bldP spid="19600" grpId="0"/>
      <p:bldP spid="19601" grpId="0"/>
      <p:bldP spid="19602" grpId="0"/>
      <p:bldP spid="19603" grpId="0"/>
      <p:bldP spid="19604" grpId="0"/>
      <p:bldP spid="19605" grpId="0"/>
      <p:bldP spid="19606" grpId="0"/>
      <p:bldP spid="19608" grpId="0"/>
      <p:bldP spid="19609" grpId="0"/>
      <p:bldP spid="19610" grpId="0"/>
      <p:bldP spid="19611" grpId="0"/>
      <p:bldP spid="19612" grpId="0"/>
      <p:bldP spid="19614" grpId="0"/>
      <p:bldP spid="19615" grpId="0"/>
      <p:bldP spid="19616" grpId="0"/>
      <p:bldP spid="19617" grpId="0"/>
      <p:bldP spid="19618" grpId="0"/>
      <p:bldP spid="19619" grpId="0"/>
      <p:bldP spid="19620" grpId="0"/>
      <p:bldP spid="19621" grpId="0"/>
      <p:bldP spid="19622" grpId="0"/>
      <p:bldP spid="19623" grpId="0"/>
      <p:bldP spid="19624" grpId="0"/>
      <p:bldP spid="196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Reduce and AllReduce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Reduce and allreduce can be implemented with tree algorithms, e.g. binary tree</a:t>
            </a:r>
          </a:p>
          <a:p>
            <a:pPr eaLnBrk="1" hangingPunct="1"/>
            <a:r>
              <a:rPr lang="en-US" smtClean="0"/>
              <a:t>But in tree based algorithms, some processors are not involved in computation</a:t>
            </a:r>
          </a:p>
          <a:p>
            <a:pPr eaLnBrk="1" hangingPunct="1"/>
            <a:r>
              <a:rPr lang="en-US" smtClean="0"/>
              <a:t>Rolf Rabenseifner of Stuttgart – algorithms for reduce and allreduce</a:t>
            </a:r>
          </a:p>
        </p:txBody>
      </p:sp>
      <p:sp>
        <p:nvSpPr>
          <p:cNvPr id="2355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772C1803-4542-4718-8AE3-819F85F9791A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457200"/>
            <a:ext cx="8001000" cy="1216025"/>
          </a:xfrm>
        </p:spPr>
        <p:txBody>
          <a:bodyPr/>
          <a:lstStyle/>
          <a:p>
            <a:pPr eaLnBrk="1" hangingPunct="1"/>
            <a:r>
              <a:rPr lang="en-US" sz="3400" smtClean="0"/>
              <a:t>Reduce-Scatter for commutative operations: Recursive halving algorithm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smtClean="0"/>
              <a:t>Recursive doubling – in the first step, communication is with the neighboring process. In each step, the communication distance doubles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Recursive halving – reverse of recursive doubling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At the first step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 process communicates with another process P/2 away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sends data needed by the other half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Receives data needed by its half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Performs operation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Next step – distance P/4 away and so on…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lgP steps</a:t>
            </a:r>
          </a:p>
        </p:txBody>
      </p:sp>
      <p:sp>
        <p:nvSpPr>
          <p:cNvPr id="3277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F8C060B9-E3DA-4060-B730-032E9B4A078C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457200"/>
            <a:ext cx="8001000" cy="1216025"/>
          </a:xfrm>
        </p:spPr>
        <p:txBody>
          <a:bodyPr/>
          <a:lstStyle/>
          <a:p>
            <a:pPr eaLnBrk="1" hangingPunct="1"/>
            <a:r>
              <a:rPr lang="en-US" sz="3400" smtClean="0"/>
              <a:t>Reduce-Scatter for non-commutative operations: Recursive doubling algorithm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smtClean="0"/>
              <a:t>In the first step, data (all data except the one needed for its result) is exchanged with the neighboring process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In the next step, (n-2n/p) data (all except the one needed by it and the one needed by process it communicated with the previous step) is communicated with process that is distance 2 apart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In the third step (n-4n/p) data with process that is distance 4 apart and so on…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lgP steps</a:t>
            </a:r>
          </a:p>
        </p:txBody>
      </p:sp>
      <p:sp>
        <p:nvSpPr>
          <p:cNvPr id="3379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112B3886-4609-42FF-ABB1-AB31A013040E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smtClean="0"/>
              <a:t>Example – Broadcast (MPICH)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100" smtClean="0"/>
              <a:t>Binomial Broadcast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log p steps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Amount of data communicated at each step - 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cost = log p (</a:t>
            </a:r>
            <a:r>
              <a:rPr lang="el-GR" sz="2000" smtClean="0"/>
              <a:t>α</a:t>
            </a:r>
            <a:r>
              <a:rPr lang="en-US" sz="2000" smtClean="0"/>
              <a:t>+n</a:t>
            </a:r>
            <a:r>
              <a:rPr lang="el-GR" sz="2000" smtClean="0"/>
              <a:t>β</a:t>
            </a:r>
            <a:r>
              <a:rPr lang="en-US" sz="200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smtClean="0"/>
              <a:t>scatter and allgather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Divide message into p segments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Scatter the p segments to p processes using binomial scatter – log p </a:t>
            </a:r>
            <a:r>
              <a:rPr lang="el-GR" sz="2000" smtClean="0"/>
              <a:t>α</a:t>
            </a:r>
            <a:r>
              <a:rPr lang="en-US" sz="2000" smtClean="0"/>
              <a:t> + (n/p)(p-1) </a:t>
            </a:r>
            <a:r>
              <a:rPr lang="el-GR" sz="2000" smtClean="0"/>
              <a:t>β</a:t>
            </a:r>
            <a:endParaRPr lang="en-US" sz="200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Scattered data collected at all processes using ring allgather – (p-1) </a:t>
            </a:r>
            <a:r>
              <a:rPr lang="el-GR" sz="2000" smtClean="0"/>
              <a:t>α</a:t>
            </a:r>
            <a:r>
              <a:rPr lang="en-US" sz="2000" smtClean="0"/>
              <a:t> + (n/p)(p-1) </a:t>
            </a:r>
            <a:r>
              <a:rPr lang="el-GR" sz="2000" smtClean="0"/>
              <a:t>β</a:t>
            </a:r>
            <a:endParaRPr lang="en-US" sz="200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cost = (log p + p-1) </a:t>
            </a:r>
            <a:r>
              <a:rPr lang="el-GR" sz="2000" smtClean="0"/>
              <a:t>α</a:t>
            </a:r>
            <a:r>
              <a:rPr lang="en-US" sz="2000" smtClean="0"/>
              <a:t> + 2(n/p)(p-1) </a:t>
            </a:r>
            <a:r>
              <a:rPr lang="el-GR" sz="2000" smtClean="0"/>
              <a:t>β</a:t>
            </a: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100" smtClean="0"/>
              <a:t>Hence binomial broadcast for small messages and (scatter+allgather) for long messages</a:t>
            </a:r>
          </a:p>
        </p:txBody>
      </p:sp>
      <p:sp>
        <p:nvSpPr>
          <p:cNvPr id="3584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AB8D6614-96F6-40B7-8393-5C8D675FB5E4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Two-level Algorithms </a:t>
            </a:r>
            <a:r>
              <a:rPr lang="en-US" sz="3600" dirty="0" smtClean="0"/>
              <a:t>of MVAPICH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Take into account the node topology</a:t>
            </a:r>
          </a:p>
          <a:p>
            <a:pPr eaLnBrk="1" hangingPunct="1"/>
            <a:r>
              <a:rPr lang="en-US" dirty="0" smtClean="0"/>
              <a:t>Notion of “node leader”</a:t>
            </a:r>
          </a:p>
          <a:p>
            <a:pPr eaLnBrk="1" hangingPunct="1"/>
            <a:r>
              <a:rPr lang="en-US" dirty="0" smtClean="0"/>
              <a:t>Inter-node communications are between node leaders</a:t>
            </a:r>
          </a:p>
          <a:p>
            <a:pPr eaLnBrk="1" hangingPunct="1"/>
            <a:r>
              <a:rPr lang="en-US" dirty="0" smtClean="0"/>
              <a:t>Intra-node communications are between the node leader and other </a:t>
            </a:r>
            <a:r>
              <a:rPr lang="en-US" dirty="0" smtClean="0"/>
              <a:t>processes</a:t>
            </a:r>
          </a:p>
          <a:p>
            <a:pPr eaLnBrk="1" hangingPunct="1"/>
            <a:r>
              <a:rPr lang="en-US" dirty="0" smtClean="0"/>
              <a:t>Used for </a:t>
            </a:r>
            <a:r>
              <a:rPr lang="en-US" dirty="0" err="1" smtClean="0"/>
              <a:t>Bcast</a:t>
            </a:r>
            <a:r>
              <a:rPr lang="en-US" dirty="0" smtClean="0"/>
              <a:t>, Reduce, Gather...</a:t>
            </a:r>
            <a:endParaRPr lang="en-US" dirty="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2944355D-9CA4-456F-9C26-604BD73A44C1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MPICH Algorithms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8625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900" dirty="0" err="1" smtClean="0"/>
              <a:t>Allgather</a:t>
            </a:r>
            <a:endParaRPr lang="en-US" sz="19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700" dirty="0" err="1" smtClean="0"/>
              <a:t>Bruck</a:t>
            </a:r>
            <a:r>
              <a:rPr lang="en-US" sz="1700" dirty="0" smtClean="0"/>
              <a:t> Algorithm (variation of dissemination) (&lt; 80 KB) and non-power-of-two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700" dirty="0" smtClean="0"/>
              <a:t>Recursive doubling (&lt; 512 KB) for power-of-2 processes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700" dirty="0" smtClean="0"/>
              <a:t>ring (&gt; 512 KB) and (80-512 KB) for any processes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smtClean="0"/>
              <a:t>Broadcast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700" dirty="0" smtClean="0"/>
              <a:t>Binomial (&lt; 12 KB), binomial scatter + ring </a:t>
            </a:r>
            <a:r>
              <a:rPr lang="en-US" sz="1700" dirty="0" err="1" smtClean="0"/>
              <a:t>allgather</a:t>
            </a:r>
            <a:r>
              <a:rPr lang="en-US" sz="1700" dirty="0" smtClean="0"/>
              <a:t> (&gt; 512 KB)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err="1" smtClean="0"/>
              <a:t>Alltoall</a:t>
            </a:r>
            <a:endParaRPr lang="en-US" sz="19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700" dirty="0" err="1" smtClean="0"/>
              <a:t>Bruck’s</a:t>
            </a:r>
            <a:r>
              <a:rPr lang="en-US" sz="1700" dirty="0" smtClean="0"/>
              <a:t> algorithm (for &lt; 256 bytes)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700" dirty="0" smtClean="0"/>
              <a:t>Post all </a:t>
            </a:r>
            <a:r>
              <a:rPr lang="en-US" sz="1700" dirty="0" err="1" smtClean="0"/>
              <a:t>irecvs</a:t>
            </a:r>
            <a:r>
              <a:rPr lang="en-US" sz="1700" dirty="0" smtClean="0"/>
              <a:t> and </a:t>
            </a:r>
            <a:r>
              <a:rPr lang="en-US" sz="1700" dirty="0" err="1" smtClean="0"/>
              <a:t>isends</a:t>
            </a:r>
            <a:r>
              <a:rPr lang="en-US" sz="1700" dirty="0" smtClean="0"/>
              <a:t> (for medium size messages. 256 bytes – 32 KB)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700" dirty="0" smtClean="0"/>
              <a:t>Pairwise exchange (for long messages and power-of-2 processors) – p-1 steps. In each step k, each process </a:t>
            </a:r>
            <a:r>
              <a:rPr lang="en-US" sz="1700" dirty="0" err="1" smtClean="0"/>
              <a:t>i</a:t>
            </a:r>
            <a:r>
              <a:rPr lang="en-US" sz="1700" dirty="0" smtClean="0"/>
              <a:t> exchanges data with (</a:t>
            </a:r>
            <a:r>
              <a:rPr lang="en-US" sz="1700" dirty="0" err="1" smtClean="0"/>
              <a:t>i</a:t>
            </a:r>
            <a:r>
              <a:rPr lang="en-US" sz="1700" dirty="0" smtClean="0"/>
              <a:t> </a:t>
            </a:r>
            <a:r>
              <a:rPr lang="en-US" sz="1700" dirty="0" err="1" smtClean="0"/>
              <a:t>xor</a:t>
            </a:r>
            <a:r>
              <a:rPr lang="en-US" sz="1700" dirty="0" smtClean="0"/>
              <a:t> k)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700" dirty="0" smtClean="0"/>
              <a:t>For non-power of 2, an algorithm in which in each step, k, process </a:t>
            </a:r>
            <a:r>
              <a:rPr lang="en-US" sz="1700" dirty="0" err="1" smtClean="0"/>
              <a:t>i</a:t>
            </a:r>
            <a:r>
              <a:rPr lang="en-US" sz="1700" dirty="0" smtClean="0"/>
              <a:t> sends data to (</a:t>
            </a:r>
            <a:r>
              <a:rPr lang="en-US" sz="1700" dirty="0" err="1" smtClean="0"/>
              <a:t>i+k</a:t>
            </a:r>
            <a:r>
              <a:rPr lang="en-US" sz="1700" dirty="0" smtClean="0"/>
              <a:t>) and receives from (</a:t>
            </a:r>
            <a:r>
              <a:rPr lang="en-US" sz="1700" dirty="0" err="1" smtClean="0"/>
              <a:t>i</a:t>
            </a:r>
            <a:r>
              <a:rPr lang="en-US" sz="1700" dirty="0" smtClean="0"/>
              <a:t>-k)</a:t>
            </a:r>
          </a:p>
        </p:txBody>
      </p:sp>
      <p:sp>
        <p:nvSpPr>
          <p:cNvPr id="3789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845D203B-7F97-4293-B1C3-71EE9BEF5E3F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is a Collective ?</a:t>
            </a:r>
            <a:endParaRPr lang="en-US" dirty="0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Collective communication is a method of communication which involves participation of </a:t>
            </a:r>
            <a:r>
              <a:rPr lang="en-US" b="1" dirty="0" smtClean="0"/>
              <a:t>all</a:t>
            </a:r>
            <a:r>
              <a:rPr lang="en-US" dirty="0" smtClean="0"/>
              <a:t> processes in a communicator.</a:t>
            </a:r>
          </a:p>
          <a:p>
            <a:pPr eaLnBrk="1" hangingPunct="1"/>
            <a:r>
              <a:rPr lang="en-US" dirty="0" smtClean="0"/>
              <a:t>MPI-1: Blocking Collectives</a:t>
            </a:r>
          </a:p>
          <a:p>
            <a:pPr eaLnBrk="1" hangingPunct="1"/>
            <a:r>
              <a:rPr lang="en-US" dirty="0" smtClean="0"/>
              <a:t>MPI-3: Non-blocking </a:t>
            </a:r>
            <a:r>
              <a:rPr lang="en-US" dirty="0" smtClean="0"/>
              <a:t>Collectives</a:t>
            </a:r>
            <a:endParaRPr lang="en-US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EF29C9F9-5EEA-4D05-9EFD-1C1BE456BD36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66738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smtClean="0"/>
              <a:t>MPICH Algorithms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9212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900" dirty="0" smtClean="0"/>
              <a:t>Reduce-scatter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700" dirty="0" smtClean="0"/>
              <a:t>For commutative operations: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 smtClean="0"/>
              <a:t>Recursive halving (&lt; 512 KB), pairwise exchange (&gt; 512 KB; p-1 steps; </a:t>
            </a:r>
            <a:r>
              <a:rPr lang="en-US" sz="1600" dirty="0" err="1" smtClean="0"/>
              <a:t>rank+i</a:t>
            </a:r>
            <a:r>
              <a:rPr lang="en-US" sz="1600" dirty="0" smtClean="0"/>
              <a:t> at step </a:t>
            </a:r>
            <a:r>
              <a:rPr lang="en-US" sz="1600" dirty="0" err="1" smtClean="0"/>
              <a:t>i</a:t>
            </a:r>
            <a:r>
              <a:rPr lang="en-US" sz="1600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700" dirty="0" smtClean="0"/>
              <a:t>For non-commutative: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 smtClean="0"/>
              <a:t>Recursive doubling (&lt; 512 bytes), pairwise exchange (&gt; 512 bytes)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smtClean="0"/>
              <a:t>Reduce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700" dirty="0" smtClean="0"/>
              <a:t>Binomial algorithm (&lt; 2 KB), </a:t>
            </a:r>
            <a:r>
              <a:rPr lang="en-US" sz="1700" dirty="0" err="1" smtClean="0"/>
              <a:t>Rabenseifner</a:t>
            </a:r>
            <a:r>
              <a:rPr lang="en-US" sz="1700" dirty="0" smtClean="0"/>
              <a:t> (&gt; 2 KB)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err="1" smtClean="0"/>
              <a:t>AllReduce</a:t>
            </a:r>
            <a:endParaRPr lang="en-US" sz="1700" dirty="0"/>
          </a:p>
          <a:p>
            <a:pPr lvl="1" eaLnBrk="1" hangingPunct="1">
              <a:lnSpc>
                <a:spcPct val="80000"/>
              </a:lnSpc>
            </a:pPr>
            <a:r>
              <a:rPr lang="en-US" sz="1700" dirty="0" smtClean="0"/>
              <a:t>Recursive doubling (short) , </a:t>
            </a:r>
            <a:r>
              <a:rPr lang="en-US" sz="1700" dirty="0" err="1" smtClean="0"/>
              <a:t>Rabenseifner</a:t>
            </a:r>
            <a:r>
              <a:rPr lang="en-US" sz="1700" dirty="0" smtClean="0"/>
              <a:t> (long messages)</a:t>
            </a:r>
          </a:p>
        </p:txBody>
      </p:sp>
      <p:sp>
        <p:nvSpPr>
          <p:cNvPr id="3891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79F4054D-FF2B-4948-8C48-806A7EEB3798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Current state of research 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Socket level leaders</a:t>
            </a:r>
          </a:p>
          <a:p>
            <a:pPr eaLnBrk="1" hangingPunct="1"/>
            <a:r>
              <a:rPr lang="en-US" sz="2800" dirty="0" smtClean="0"/>
              <a:t>Auto - Selection of best algorithms (Tuning)</a:t>
            </a:r>
          </a:p>
          <a:p>
            <a:pPr eaLnBrk="1" hangingPunct="1"/>
            <a:r>
              <a:rPr lang="en-US" sz="2800" dirty="0" smtClean="0"/>
              <a:t>Usage of CMA (Cross Memory Attach)</a:t>
            </a:r>
          </a:p>
          <a:p>
            <a:pPr eaLnBrk="1" hangingPunct="1"/>
            <a:r>
              <a:rPr lang="en-US" sz="2800" dirty="0" smtClean="0"/>
              <a:t>Support for GPUs and MICs</a:t>
            </a:r>
          </a:p>
          <a:p>
            <a:pPr eaLnBrk="1" hangingPunct="1"/>
            <a:r>
              <a:rPr lang="en-US" sz="2800" dirty="0" smtClean="0"/>
              <a:t>Topology aware collectives</a:t>
            </a:r>
          </a:p>
          <a:p>
            <a:pPr eaLnBrk="1" hangingPunct="1"/>
            <a:r>
              <a:rPr lang="en-US" sz="2800" dirty="0" smtClean="0"/>
              <a:t>Energy Aware collectives</a:t>
            </a:r>
          </a:p>
          <a:p>
            <a:pPr eaLnBrk="1" hangingPunct="1"/>
            <a:r>
              <a:rPr lang="en-US" sz="2800" dirty="0" smtClean="0"/>
              <a:t>Etc….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998AEF5E-0FA1-4605-837A-C5CF0DBC8057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Thakur et. al. – Optimization of Collective Communication Operations in MPICH. IJHPCA 2005.</a:t>
            </a:r>
          </a:p>
          <a:p>
            <a:pPr eaLnBrk="1" hangingPunct="1"/>
            <a:r>
              <a:rPr lang="en-US" smtClean="0"/>
              <a:t>Thakur et. al. - Improving the Performance of Collective Operations in MPICH. EuroPVM/MPI 2003.</a:t>
            </a:r>
          </a:p>
          <a:p>
            <a:pPr eaLnBrk="1" hangingPunct="1"/>
            <a:r>
              <a:rPr lang="en-US" smtClean="0">
                <a:hlinkClick r:id="rId2"/>
              </a:rPr>
              <a:t>http://mvapich.cse.ohio-state.edu/publications/</a:t>
            </a:r>
            <a:endParaRPr lang="en-US" smtClean="0"/>
          </a:p>
        </p:txBody>
      </p:sp>
      <p:sp>
        <p:nvSpPr>
          <p:cNvPr id="4198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A28FCB94-3F76-43E0-B734-196E9AC71742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Goal of this presentation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Why do we need different algorithms ?</a:t>
            </a:r>
          </a:p>
          <a:p>
            <a:pPr eaLnBrk="1" hangingPunct="1"/>
            <a:r>
              <a:rPr lang="en-US" dirty="0" smtClean="0"/>
              <a:t>Which one is the </a:t>
            </a:r>
            <a:r>
              <a:rPr lang="en-US" dirty="0"/>
              <a:t>best ? How to do the tuning ?</a:t>
            </a:r>
            <a:endParaRPr lang="en-US" dirty="0" smtClean="0"/>
          </a:p>
          <a:p>
            <a:pPr eaLnBrk="1" hangingPunct="1"/>
            <a:r>
              <a:rPr lang="en-US" dirty="0" smtClean="0"/>
              <a:t>Example of algorithms. </a:t>
            </a:r>
          </a:p>
          <a:p>
            <a:pPr eaLnBrk="1" hangingPunct="1"/>
            <a:r>
              <a:rPr lang="en-US" dirty="0" smtClean="0"/>
              <a:t>What is the current state of research in this area ?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5A4842BE-58F0-4D28-A76A-56160B745305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Behind Gather (64 </a:t>
            </a:r>
            <a:r>
              <a:rPr lang="en-US" dirty="0" smtClean="0"/>
              <a:t>cores/IMB)</a:t>
            </a:r>
            <a:endParaRPr lang="en-US" dirty="0" smtClean="0"/>
          </a:p>
        </p:txBody>
      </p:sp>
      <p:graphicFrame>
        <p:nvGraphicFramePr>
          <p:cNvPr id="2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833849"/>
              </p:ext>
            </p:extLst>
          </p:nvPr>
        </p:nvGraphicFramePr>
        <p:xfrm>
          <a:off x="474663" y="1752600"/>
          <a:ext cx="8093075" cy="4491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210500E0-A42E-4843-A263-A77831402647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4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Behind Gather (64 </a:t>
            </a:r>
            <a:r>
              <a:rPr lang="en-US" dirty="0" smtClean="0"/>
              <a:t>cores/OMB)</a:t>
            </a:r>
            <a:endParaRPr lang="en-US" dirty="0" smtClean="0"/>
          </a:p>
        </p:txBody>
      </p:sp>
      <p:graphicFrame>
        <p:nvGraphicFramePr>
          <p:cNvPr id="2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720438"/>
              </p:ext>
            </p:extLst>
          </p:nvPr>
        </p:nvGraphicFramePr>
        <p:xfrm>
          <a:off x="474663" y="1752600"/>
          <a:ext cx="8093075" cy="4491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210500E0-A42E-4843-A263-A77831402647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Behind Gather (256 </a:t>
            </a:r>
            <a:r>
              <a:rPr lang="en-US" dirty="0" smtClean="0"/>
              <a:t>cores/OMB)</a:t>
            </a:r>
            <a:endParaRPr lang="en-US" dirty="0" smtClean="0"/>
          </a:p>
        </p:txBody>
      </p:sp>
      <p:graphicFrame>
        <p:nvGraphicFramePr>
          <p:cNvPr id="2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5107600"/>
              </p:ext>
            </p:extLst>
          </p:nvPr>
        </p:nvGraphicFramePr>
        <p:xfrm>
          <a:off x="474663" y="1752600"/>
          <a:ext cx="8093075" cy="4491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210500E0-A42E-4843-A263-A77831402647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3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Behind Gather (1024 </a:t>
            </a:r>
            <a:r>
              <a:rPr lang="en-US" sz="3600" dirty="0" smtClean="0"/>
              <a:t>cores/OMB)</a:t>
            </a:r>
            <a:endParaRPr lang="en-US" sz="3600" dirty="0" smtClean="0"/>
          </a:p>
        </p:txBody>
      </p:sp>
      <p:graphicFrame>
        <p:nvGraphicFramePr>
          <p:cNvPr id="2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677511"/>
              </p:ext>
            </p:extLst>
          </p:nvPr>
        </p:nvGraphicFramePr>
        <p:xfrm>
          <a:off x="474663" y="1752600"/>
          <a:ext cx="8093075" cy="4491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210500E0-A42E-4843-A263-A77831402647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1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dirty="0" smtClean="0"/>
              <a:t>General Notes on Optimizing Collectives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 dirty="0" smtClean="0"/>
              <a:t>2 components for collective communications – latency and bandwidth</a:t>
            </a:r>
          </a:p>
          <a:p>
            <a:pPr eaLnBrk="1" hangingPunct="1"/>
            <a:r>
              <a:rPr lang="en-US" sz="2600" dirty="0" smtClean="0"/>
              <a:t>Latency(</a:t>
            </a:r>
            <a:r>
              <a:rPr lang="el-GR" sz="2600" dirty="0" smtClean="0"/>
              <a:t>α</a:t>
            </a:r>
            <a:r>
              <a:rPr lang="en-US" sz="2600" dirty="0" smtClean="0"/>
              <a:t>) – time when the collective completes with the first byte</a:t>
            </a:r>
          </a:p>
          <a:p>
            <a:pPr eaLnBrk="1" hangingPunct="1"/>
            <a:r>
              <a:rPr lang="en-US" sz="2600" dirty="0" smtClean="0"/>
              <a:t>Bandwidth(</a:t>
            </a:r>
            <a:r>
              <a:rPr lang="el-GR" sz="2600" dirty="0" smtClean="0"/>
              <a:t>β</a:t>
            </a:r>
            <a:r>
              <a:rPr lang="en-US" sz="2600" dirty="0" smtClean="0"/>
              <a:t>) – rate at which collective proceeds after the first byte transmission</a:t>
            </a:r>
          </a:p>
          <a:p>
            <a:pPr eaLnBrk="1" hangingPunct="1"/>
            <a:r>
              <a:rPr lang="en-US" sz="2600" dirty="0" smtClean="0"/>
              <a:t>Cost for communication – </a:t>
            </a:r>
            <a:r>
              <a:rPr lang="el-GR" sz="2600" dirty="0" smtClean="0"/>
              <a:t>α</a:t>
            </a:r>
            <a:r>
              <a:rPr lang="en-US" sz="2600" dirty="0" smtClean="0"/>
              <a:t>+</a:t>
            </a:r>
            <a:r>
              <a:rPr lang="el-GR" sz="2600" dirty="0" smtClean="0"/>
              <a:t>β</a:t>
            </a:r>
            <a:r>
              <a:rPr lang="en-US" sz="2600" dirty="0" smtClean="0"/>
              <a:t>m (</a:t>
            </a:r>
            <a:r>
              <a:rPr lang="en-US" sz="2600" dirty="0" err="1" smtClean="0"/>
              <a:t>Hockney</a:t>
            </a:r>
            <a:r>
              <a:rPr lang="en-US" sz="2600" dirty="0" smtClean="0"/>
              <a:t>)</a:t>
            </a:r>
          </a:p>
          <a:p>
            <a:pPr eaLnBrk="1" hangingPunct="1"/>
            <a:r>
              <a:rPr lang="en-US" sz="2600" dirty="0" smtClean="0"/>
              <a:t>Latency is critical for small message sizes and bandwidth for large message sizes</a:t>
            </a:r>
          </a:p>
        </p:txBody>
      </p:sp>
      <p:sp>
        <p:nvSpPr>
          <p:cNvPr id="3482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947444EF-AC7A-413D-BDFC-4ABA006FB311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21228</TotalTime>
  <Words>1641</Words>
  <Application>Microsoft Office PowerPoint</Application>
  <PresentationFormat>On-screen Show (4:3)</PresentationFormat>
  <Paragraphs>539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Verdana</vt:lpstr>
      <vt:lpstr>Wingdings</vt:lpstr>
      <vt:lpstr>Profile</vt:lpstr>
      <vt:lpstr>Collective Communications inside MPI</vt:lpstr>
      <vt:lpstr>Outline</vt:lpstr>
      <vt:lpstr>What is a Collective ?</vt:lpstr>
      <vt:lpstr>Goal of this presentation</vt:lpstr>
      <vt:lpstr>Behind Gather (64 cores/IMB)</vt:lpstr>
      <vt:lpstr>Behind Gather (64 cores/OMB)</vt:lpstr>
      <vt:lpstr>Behind Gather (256 cores/OMB)</vt:lpstr>
      <vt:lpstr>Behind Gather (1024 cores/OMB)</vt:lpstr>
      <vt:lpstr>General Notes on Optimizing Collectives</vt:lpstr>
      <vt:lpstr>MVAPICH Algorithm choices</vt:lpstr>
      <vt:lpstr>Overview of algorithms</vt:lpstr>
      <vt:lpstr>Binomial Tree</vt:lpstr>
      <vt:lpstr>Binomial Trees</vt:lpstr>
      <vt:lpstr>Binomial Trees</vt:lpstr>
      <vt:lpstr>Binomial Trees</vt:lpstr>
      <vt:lpstr>Barrier Algorithms</vt:lpstr>
      <vt:lpstr>Barrier Algorithms</vt:lpstr>
      <vt:lpstr>Barrier Algorithms</vt:lpstr>
      <vt:lpstr>Barrier Algorithms</vt:lpstr>
      <vt:lpstr>Allgather implementation</vt:lpstr>
      <vt:lpstr>Bruck’s Allgather</vt:lpstr>
      <vt:lpstr>AlltoAll</vt:lpstr>
      <vt:lpstr>AlltoAll implementation</vt:lpstr>
      <vt:lpstr>Reduce and AllReduce</vt:lpstr>
      <vt:lpstr>Reduce-Scatter for commutative operations: Recursive halving algorithm</vt:lpstr>
      <vt:lpstr>Reduce-Scatter for non-commutative operations: Recursive doubling algorithm</vt:lpstr>
      <vt:lpstr>Example – Broadcast (MPICH)</vt:lpstr>
      <vt:lpstr>Two-level Algorithms of MVAPICH</vt:lpstr>
      <vt:lpstr>MPICH Algorithms</vt:lpstr>
      <vt:lpstr>MPICH Algorithms</vt:lpstr>
      <vt:lpstr>Current state of research </vt:lpstr>
      <vt:lpstr>References</vt:lpstr>
    </vt:vector>
  </TitlesOfParts>
  <Company>University of Tennessee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Collective Communication Implementations</dc:title>
  <dc:creator>Sathish Vadhiyar</dc:creator>
  <cp:lastModifiedBy>viennej</cp:lastModifiedBy>
  <cp:revision>107</cp:revision>
  <dcterms:created xsi:type="dcterms:W3CDTF">2004-02-06T04:01:42Z</dcterms:created>
  <dcterms:modified xsi:type="dcterms:W3CDTF">2013-04-18T15:25:23Z</dcterms:modified>
</cp:coreProperties>
</file>