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975" autoAdjust="0"/>
  </p:normalViewPr>
  <p:slideViewPr>
    <p:cSldViewPr>
      <p:cViewPr varScale="1">
        <p:scale>
          <a:sx n="120" d="100"/>
          <a:sy n="120" d="100"/>
        </p:scale>
        <p:origin x="-158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9A0605-7BE1-462A-BC24-A05EB191B05C}" type="datetimeFigureOut">
              <a:rPr lang="en-US" smtClean="0"/>
              <a:t>2/28/2012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3FE000-F289-4058-B80F-4FCB39903F4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reluctance of MPI to mandate whether standard sends are buffering or not stems from the desire to achieve portable programs. Since any system will run out of buffer resources as message sizes are increased, and some implementations may want to provide little buffering, MPI takes the position that correct (and therefore, portable) programs do not rely on system buffering in standard mode. Buffering may improve the performance of a correct program, but it doesn't affect the result of the program. If the user wishes to guarantee a certain amount of </a:t>
            </a:r>
            <a:r>
              <a:rPr lang="en-US" sz="1200" b="0" i="0" kern="1200" dirty="0" err="1" smtClean="0">
                <a:solidFill>
                  <a:schemeClr val="tx1"/>
                </a:solidFill>
                <a:latin typeface="+mn-lt"/>
                <a:ea typeface="+mn-ea"/>
                <a:cs typeface="+mn-cs"/>
              </a:rPr>
              <a:t>bufferi</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 </a:t>
            </a:r>
            <a:r>
              <a:rPr lang="en-US" sz="1200" b="1" i="0" kern="1200" dirty="0" smtClean="0">
                <a:solidFill>
                  <a:schemeClr val="tx1"/>
                </a:solidFill>
                <a:latin typeface="+mn-lt"/>
                <a:ea typeface="+mn-ea"/>
                <a:cs typeface="+mn-cs"/>
              </a:rPr>
              <a:t>buffered</a:t>
            </a:r>
            <a:r>
              <a:rPr lang="en-US" sz="1200" b="0" i="0" kern="1200" dirty="0" smtClean="0">
                <a:solidFill>
                  <a:schemeClr val="tx1"/>
                </a:solidFill>
                <a:latin typeface="+mn-lt"/>
                <a:ea typeface="+mn-ea"/>
                <a:cs typeface="+mn-cs"/>
              </a:rPr>
              <a:t> mode send operation can be started whether or not a matching receive has been posted.ng, the user-provided buffer system. This send is provided as a convenience function; it allows the user to send messages without </a:t>
            </a:r>
            <a:r>
              <a:rPr lang="en-US" sz="1200" b="0" i="0" kern="1200" dirty="0" err="1" smtClean="0">
                <a:solidFill>
                  <a:schemeClr val="tx1"/>
                </a:solidFill>
                <a:latin typeface="+mn-lt"/>
                <a:ea typeface="+mn-ea"/>
                <a:cs typeface="+mn-cs"/>
              </a:rPr>
              <a:t>worring</a:t>
            </a:r>
            <a:r>
              <a:rPr lang="en-US" sz="1200" b="0" i="0" kern="1200" dirty="0" smtClean="0">
                <a:solidFill>
                  <a:schemeClr val="tx1"/>
                </a:solidFill>
                <a:latin typeface="+mn-lt"/>
                <a:ea typeface="+mn-ea"/>
                <a:cs typeface="+mn-cs"/>
              </a:rPr>
              <a:t> about where they are buffered (because the user </a:t>
            </a:r>
            <a:r>
              <a:rPr lang="en-US" sz="1200" b="0" i="1" kern="1200" dirty="0" smtClean="0">
                <a:solidFill>
                  <a:schemeClr val="tx1"/>
                </a:solidFill>
                <a:latin typeface="+mn-lt"/>
                <a:ea typeface="+mn-ea"/>
                <a:cs typeface="+mn-cs"/>
              </a:rPr>
              <a:t>must</a:t>
            </a:r>
            <a:r>
              <a:rPr lang="en-US" sz="1200" b="0" i="0" kern="1200" dirty="0" smtClean="0">
                <a:solidFill>
                  <a:schemeClr val="tx1"/>
                </a:solidFill>
                <a:latin typeface="+mn-lt"/>
                <a:ea typeface="+mn-ea"/>
                <a:cs typeface="+mn-cs"/>
              </a:rPr>
              <a:t> have provided buffer space with </a:t>
            </a:r>
            <a:r>
              <a:rPr lang="en-US" dirty="0" err="1" smtClean="0"/>
              <a:t>MPI_Buffer_attach</a:t>
            </a: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 send that uses the </a:t>
            </a:r>
            <a:r>
              <a:rPr lang="en-US" sz="1200" b="1" i="0" kern="1200" dirty="0" smtClean="0">
                <a:solidFill>
                  <a:schemeClr val="tx1"/>
                </a:solidFill>
                <a:latin typeface="+mn-lt"/>
                <a:ea typeface="+mn-ea"/>
                <a:cs typeface="+mn-cs"/>
              </a:rPr>
              <a:t>synchronous</a:t>
            </a:r>
            <a:r>
              <a:rPr lang="en-US" sz="1200" b="0" i="0" kern="1200" dirty="0" smtClean="0">
                <a:solidFill>
                  <a:schemeClr val="tx1"/>
                </a:solidFill>
                <a:latin typeface="+mn-lt"/>
                <a:ea typeface="+mn-ea"/>
                <a:cs typeface="+mn-cs"/>
              </a:rPr>
              <a:t> mode can be started whether or not a matching receive was posted. However, the send will complete successfully only if a matching receive is posted,</a:t>
            </a:r>
          </a:p>
          <a:p>
            <a:endParaRPr lang="en-US" dirty="0" smtClean="0"/>
          </a:p>
          <a:p>
            <a:r>
              <a:rPr lang="en-US" dirty="0" err="1" smtClean="0"/>
              <a:t>MPI_Ssend</a:t>
            </a:r>
            <a:r>
              <a:rPr lang="en-US" baseline="0" dirty="0" smtClean="0"/>
              <a:t> versus </a:t>
            </a:r>
            <a:r>
              <a:rPr lang="en-US" baseline="0" dirty="0" err="1" smtClean="0"/>
              <a:t>MPI_Send</a:t>
            </a:r>
            <a:r>
              <a:rPr lang="en-US" baseline="0" dirty="0" smtClean="0"/>
              <a:t>: </a:t>
            </a:r>
            <a:r>
              <a:rPr lang="en-US" baseline="0" dirty="0" err="1" smtClean="0"/>
              <a:t>Syncrhonous</a:t>
            </a:r>
            <a:r>
              <a:rPr lang="en-US" baseline="0" dirty="0" smtClean="0"/>
              <a:t> send knows that a receive has been posted, </a:t>
            </a:r>
            <a:r>
              <a:rPr lang="en-US" baseline="0" dirty="0" err="1" smtClean="0"/>
              <a:t>mpi_send</a:t>
            </a:r>
            <a:r>
              <a:rPr lang="en-US" baseline="0" dirty="0" smtClean="0"/>
              <a:t> does NOT. </a:t>
            </a:r>
            <a:r>
              <a:rPr lang="en-US" baseline="0" dirty="0" err="1" smtClean="0"/>
              <a:t>Mpi_send</a:t>
            </a:r>
            <a:r>
              <a:rPr lang="en-US" baseline="0" dirty="0" smtClean="0"/>
              <a:t> only knows that the buffer is safe to use.</a:t>
            </a:r>
            <a:endParaRPr lang="en-US" dirty="0"/>
          </a:p>
        </p:txBody>
      </p:sp>
      <p:sp>
        <p:nvSpPr>
          <p:cNvPr id="4" name="Slide Number Placeholder 3"/>
          <p:cNvSpPr>
            <a:spLocks noGrp="1"/>
          </p:cNvSpPr>
          <p:nvPr>
            <p:ph type="sldNum" sz="quarter" idx="10"/>
          </p:nvPr>
        </p:nvSpPr>
        <p:spPr/>
        <p:txBody>
          <a:bodyPr/>
          <a:lstStyle/>
          <a:p>
            <a:fld id="{EB3FE000-F289-4058-B80F-4FCB39903F4E}"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MPI_Request_free</a:t>
            </a:r>
            <a:r>
              <a:rPr lang="en-US" dirty="0" smtClean="0"/>
              <a:t> can tell</a:t>
            </a:r>
            <a:r>
              <a:rPr lang="en-US" baseline="0" dirty="0" smtClean="0"/>
              <a:t> you if </a:t>
            </a:r>
            <a:r>
              <a:rPr lang="en-US" baseline="0" dirty="0" err="1" smtClean="0"/>
              <a:t>mpi_isend</a:t>
            </a:r>
            <a:r>
              <a:rPr lang="en-US" baseline="0" dirty="0" smtClean="0"/>
              <a:t> has been successful or not.</a:t>
            </a:r>
            <a:endParaRPr lang="en-US" dirty="0"/>
          </a:p>
        </p:txBody>
      </p:sp>
      <p:sp>
        <p:nvSpPr>
          <p:cNvPr id="4" name="Slide Number Placeholder 3"/>
          <p:cNvSpPr>
            <a:spLocks noGrp="1"/>
          </p:cNvSpPr>
          <p:nvPr>
            <p:ph type="sldNum" sz="quarter" idx="10"/>
          </p:nvPr>
        </p:nvSpPr>
        <p:spPr/>
        <p:txBody>
          <a:bodyPr/>
          <a:lstStyle/>
          <a:p>
            <a:fld id="{EB3FE000-F289-4058-B80F-4FCB39903F4E}"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“premature optimization is the root of all evil”</a:t>
            </a:r>
          </a:p>
          <a:p>
            <a:r>
              <a:rPr lang="en-US" dirty="0" smtClean="0"/>
              <a:t>Do NOT</a:t>
            </a:r>
            <a:r>
              <a:rPr lang="en-US" baseline="0" dirty="0" smtClean="0"/>
              <a:t> start off designing optimized code, keep it simple and refine incrementally as need be.</a:t>
            </a:r>
            <a:endParaRPr lang="en-US" dirty="0"/>
          </a:p>
        </p:txBody>
      </p:sp>
      <p:sp>
        <p:nvSpPr>
          <p:cNvPr id="4" name="Slide Number Placeholder 3"/>
          <p:cNvSpPr>
            <a:spLocks noGrp="1"/>
          </p:cNvSpPr>
          <p:nvPr>
            <p:ph type="sldNum" sz="quarter" idx="10"/>
          </p:nvPr>
        </p:nvSpPr>
        <p:spPr/>
        <p:txBody>
          <a:bodyPr/>
          <a:lstStyle/>
          <a:p>
            <a:fld id="{EB3FE000-F289-4058-B80F-4FCB39903F4E}" type="slidenum">
              <a:rPr lang="en-US" smtClean="0"/>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receive can complete before the matching send has completed.</a:t>
            </a:r>
          </a:p>
          <a:p>
            <a:endParaRPr lang="en-US" dirty="0" smtClean="0"/>
          </a:p>
          <a:p>
            <a:r>
              <a:rPr lang="en-US" dirty="0" smtClean="0"/>
              <a:t>it can complete only after the matching send has started</a:t>
            </a:r>
          </a:p>
          <a:p>
            <a:endParaRPr lang="en-US" dirty="0" smtClean="0"/>
          </a:p>
          <a:p>
            <a:r>
              <a:rPr lang="en-US" sz="1200" b="0" i="0" kern="1200" dirty="0" smtClean="0">
                <a:solidFill>
                  <a:schemeClr val="tx1"/>
                </a:solidFill>
                <a:latin typeface="+mn-lt"/>
                <a:ea typeface="+mn-ea"/>
                <a:cs typeface="+mn-cs"/>
              </a:rPr>
              <a:t>The MPI_PROBE can be used to receive messages of unknown length.</a:t>
            </a:r>
            <a:r>
              <a:rPr lang="en-US" dirty="0" smtClean="0"/>
              <a:t/>
            </a:r>
            <a:br>
              <a:rPr lang="en-US" dirty="0" smtClean="0"/>
            </a:br>
            <a:endParaRPr lang="en-US" dirty="0" smtClean="0"/>
          </a:p>
          <a:p>
            <a:r>
              <a:rPr lang="en-US" sz="1200" b="0" i="0" kern="1200" dirty="0" err="1" smtClean="0">
                <a:solidFill>
                  <a:schemeClr val="tx1"/>
                </a:solidFill>
                <a:latin typeface="+mn-lt"/>
                <a:ea typeface="+mn-ea"/>
                <a:cs typeface="+mn-cs"/>
              </a:rPr>
              <a:t>Nonblocking</a:t>
            </a:r>
            <a:r>
              <a:rPr lang="en-US" sz="1200" b="0" i="0" kern="1200" dirty="0" smtClean="0">
                <a:solidFill>
                  <a:schemeClr val="tx1"/>
                </a:solidFill>
                <a:latin typeface="+mn-lt"/>
                <a:ea typeface="+mn-ea"/>
                <a:cs typeface="+mn-cs"/>
              </a:rPr>
              <a:t> calls allocate a communication request object and associate it with the request handle (the argument request). The request can be used later to query the status of the communication or wait for its </a:t>
            </a:r>
            <a:r>
              <a:rPr lang="en-US" sz="1200" b="0" i="0" kern="1200" dirty="0" err="1" smtClean="0">
                <a:solidFill>
                  <a:schemeClr val="tx1"/>
                </a:solidFill>
                <a:latin typeface="+mn-lt"/>
                <a:ea typeface="+mn-ea"/>
                <a:cs typeface="+mn-cs"/>
              </a:rPr>
              <a:t>completion.A</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nonblocking</a:t>
            </a:r>
            <a:r>
              <a:rPr lang="en-US" sz="1200" b="0" i="0" kern="1200" dirty="0" smtClean="0">
                <a:solidFill>
                  <a:schemeClr val="tx1"/>
                </a:solidFill>
                <a:latin typeface="+mn-lt"/>
                <a:ea typeface="+mn-ea"/>
                <a:cs typeface="+mn-cs"/>
              </a:rPr>
              <a:t> receive call indicates that the system may start writing data into the receive buffer. The receiver should not access any part of the receive buffer after a </a:t>
            </a:r>
            <a:r>
              <a:rPr lang="en-US" sz="1200" b="0" i="0" kern="1200" dirty="0" err="1" smtClean="0">
                <a:solidFill>
                  <a:schemeClr val="tx1"/>
                </a:solidFill>
                <a:latin typeface="+mn-lt"/>
                <a:ea typeface="+mn-ea"/>
                <a:cs typeface="+mn-cs"/>
              </a:rPr>
              <a:t>nonblocking</a:t>
            </a:r>
            <a:r>
              <a:rPr lang="en-US" sz="1200" b="0" i="0" kern="1200" dirty="0" smtClean="0">
                <a:solidFill>
                  <a:schemeClr val="tx1"/>
                </a:solidFill>
                <a:latin typeface="+mn-lt"/>
                <a:ea typeface="+mn-ea"/>
                <a:cs typeface="+mn-cs"/>
              </a:rPr>
              <a:t> receive operation is called, until the receive completes.</a:t>
            </a:r>
          </a:p>
          <a:p>
            <a:r>
              <a:rPr lang="en-US" sz="1200" b="0" i="0" kern="1200" dirty="0" smtClean="0">
                <a:solidFill>
                  <a:schemeClr val="tx1"/>
                </a:solidFill>
                <a:latin typeface="+mn-lt"/>
                <a:ea typeface="+mn-ea"/>
                <a:cs typeface="+mn-cs"/>
              </a:rPr>
              <a:t>A receive request can be determined being completed by calling the </a:t>
            </a:r>
            <a:r>
              <a:rPr lang="en-US" sz="1200" b="0" i="0" kern="1200" dirty="0" err="1" smtClean="0">
                <a:solidFill>
                  <a:schemeClr val="tx1"/>
                </a:solidFill>
                <a:latin typeface="+mn-lt"/>
                <a:ea typeface="+mn-ea"/>
                <a:cs typeface="+mn-cs"/>
              </a:rPr>
              <a:t>MPI_Wait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MPI_Waitany</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MPI_Test</a:t>
            </a:r>
            <a:r>
              <a:rPr lang="en-US" sz="1200" b="0" i="0" kern="1200" dirty="0" smtClean="0">
                <a:solidFill>
                  <a:schemeClr val="tx1"/>
                </a:solidFill>
                <a:latin typeface="+mn-lt"/>
                <a:ea typeface="+mn-ea"/>
                <a:cs typeface="+mn-cs"/>
              </a:rPr>
              <a:t> , or </a:t>
            </a:r>
            <a:r>
              <a:rPr lang="en-US" sz="1200" b="0" i="0" kern="1200" dirty="0" err="1" smtClean="0">
                <a:solidFill>
                  <a:schemeClr val="tx1"/>
                </a:solidFill>
                <a:latin typeface="+mn-lt"/>
                <a:ea typeface="+mn-ea"/>
                <a:cs typeface="+mn-cs"/>
              </a:rPr>
              <a:t>MPI_Testany</a:t>
            </a:r>
            <a:r>
              <a:rPr lang="en-US" sz="1200" b="0" i="0" kern="1200" smtClean="0">
                <a:solidFill>
                  <a:schemeClr val="tx1"/>
                </a:solidFill>
                <a:latin typeface="+mn-lt"/>
                <a:ea typeface="+mn-ea"/>
                <a:cs typeface="+mn-cs"/>
              </a:rPr>
              <a:t> </a:t>
            </a:r>
            <a:r>
              <a:rPr lang="en-US" sz="1200" b="0" i="0" kern="1200" dirty="0" smtClean="0">
                <a:solidFill>
                  <a:schemeClr val="tx1"/>
                </a:solidFill>
                <a:latin typeface="+mn-lt"/>
                <a:ea typeface="+mn-ea"/>
                <a:cs typeface="+mn-cs"/>
              </a:rPr>
              <a:t> with request returned by this function.</a:t>
            </a:r>
          </a:p>
          <a:p>
            <a:endParaRPr lang="en-US" dirty="0"/>
          </a:p>
        </p:txBody>
      </p:sp>
      <p:sp>
        <p:nvSpPr>
          <p:cNvPr id="4" name="Slide Number Placeholder 3"/>
          <p:cNvSpPr>
            <a:spLocks noGrp="1"/>
          </p:cNvSpPr>
          <p:nvPr>
            <p:ph type="sldNum" sz="quarter" idx="10"/>
          </p:nvPr>
        </p:nvSpPr>
        <p:spPr/>
        <p:txBody>
          <a:bodyPr/>
          <a:lstStyle/>
          <a:p>
            <a:fld id="{EB3FE000-F289-4058-B80F-4FCB39903F4E}"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B7867C-F217-4D1B-9900-BE4F60360D4A}" type="datetimeFigureOut">
              <a:rPr lang="en-US" smtClean="0"/>
              <a:t>2/28/2012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BEA01-448A-4A33-BAB3-FB3332ACB8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B7867C-F217-4D1B-9900-BE4F60360D4A}" type="datetimeFigureOut">
              <a:rPr lang="en-US" smtClean="0"/>
              <a:t>2/28/2012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BEA01-448A-4A33-BAB3-FB3332ACB8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B7867C-F217-4D1B-9900-BE4F60360D4A}" type="datetimeFigureOut">
              <a:rPr lang="en-US" smtClean="0"/>
              <a:t>2/28/2012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BEA01-448A-4A33-BAB3-FB3332ACB8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B7867C-F217-4D1B-9900-BE4F60360D4A}" type="datetimeFigureOut">
              <a:rPr lang="en-US" smtClean="0"/>
              <a:t>2/28/2012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BEA01-448A-4A33-BAB3-FB3332ACB8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B7867C-F217-4D1B-9900-BE4F60360D4A}" type="datetimeFigureOut">
              <a:rPr lang="en-US" smtClean="0"/>
              <a:t>2/28/2012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BEA01-448A-4A33-BAB3-FB3332ACB8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B7867C-F217-4D1B-9900-BE4F60360D4A}" type="datetimeFigureOut">
              <a:rPr lang="en-US" smtClean="0"/>
              <a:t>2/28/2012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BEA01-448A-4A33-BAB3-FB3332ACB8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B7867C-F217-4D1B-9900-BE4F60360D4A}" type="datetimeFigureOut">
              <a:rPr lang="en-US" smtClean="0"/>
              <a:t>2/28/2012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0BEA01-448A-4A33-BAB3-FB3332ACB8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B7867C-F217-4D1B-9900-BE4F60360D4A}" type="datetimeFigureOut">
              <a:rPr lang="en-US" smtClean="0"/>
              <a:t>2/28/2012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0BEA01-448A-4A33-BAB3-FB3332ACB8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B7867C-F217-4D1B-9900-BE4F60360D4A}" type="datetimeFigureOut">
              <a:rPr lang="en-US" smtClean="0"/>
              <a:t>2/28/2012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0BEA01-448A-4A33-BAB3-FB3332ACB8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B7867C-F217-4D1B-9900-BE4F60360D4A}" type="datetimeFigureOut">
              <a:rPr lang="en-US" smtClean="0"/>
              <a:t>2/28/2012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BEA01-448A-4A33-BAB3-FB3332ACB8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B7867C-F217-4D1B-9900-BE4F60360D4A}" type="datetimeFigureOut">
              <a:rPr lang="en-US" smtClean="0"/>
              <a:t>2/28/2012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BEA01-448A-4A33-BAB3-FB3332ACB8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7867C-F217-4D1B-9900-BE4F60360D4A}" type="datetimeFigureOut">
              <a:rPr lang="en-US" smtClean="0"/>
              <a:t>2/28/2012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BEA01-448A-4A33-BAB3-FB3332ACB8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MPI Send Modes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Send Has Many Modes</a:t>
            </a:r>
            <a:endParaRPr lang="en-US" dirty="0"/>
          </a:p>
        </p:txBody>
      </p:sp>
      <p:sp>
        <p:nvSpPr>
          <p:cNvPr id="3" name="Content Placeholder 2"/>
          <p:cNvSpPr>
            <a:spLocks noGrp="1"/>
          </p:cNvSpPr>
          <p:nvPr>
            <p:ph idx="1"/>
          </p:nvPr>
        </p:nvSpPr>
        <p:spPr/>
        <p:txBody>
          <a:bodyPr>
            <a:normAutofit fontScale="92500"/>
          </a:bodyPr>
          <a:lstStyle/>
          <a:p>
            <a:r>
              <a:rPr lang="en-US" dirty="0" err="1" smtClean="0"/>
              <a:t>MPI_Send</a:t>
            </a:r>
            <a:r>
              <a:rPr lang="en-US" dirty="0" smtClean="0"/>
              <a:t>: </a:t>
            </a:r>
            <a:r>
              <a:rPr lang="en-US" dirty="0" err="1" smtClean="0"/>
              <a:t>MPI_Send</a:t>
            </a:r>
            <a:r>
              <a:rPr lang="en-US" dirty="0" smtClean="0"/>
              <a:t> will </a:t>
            </a:r>
            <a:r>
              <a:rPr lang="en-US" dirty="0" smtClean="0">
                <a:solidFill>
                  <a:srgbClr val="FF0000"/>
                </a:solidFill>
              </a:rPr>
              <a:t>not return until you can use the send buffer</a:t>
            </a:r>
            <a:r>
              <a:rPr lang="en-US" dirty="0" smtClean="0"/>
              <a:t>. It may or may not block (it is allowed to buffer, either on the sender or receiver side, or to wait for the matching receive).</a:t>
            </a:r>
          </a:p>
          <a:p>
            <a:r>
              <a:rPr lang="en-US" dirty="0" err="1" smtClean="0"/>
              <a:t>MPI_Bsend</a:t>
            </a:r>
            <a:r>
              <a:rPr lang="en-US" dirty="0" smtClean="0"/>
              <a:t>: May buffer; returns immediately and you can use the send buffer. A late add-on to the MPI specification. You have to provide buffer!</a:t>
            </a:r>
          </a:p>
          <a:p>
            <a:r>
              <a:rPr lang="en-US" dirty="0" err="1" smtClean="0"/>
              <a:t>MPI_Ssend</a:t>
            </a:r>
            <a:r>
              <a:rPr lang="en-US" dirty="0" smtClean="0"/>
              <a:t>: blocking synchronous send will not return until matching receive posted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Send Modes</a:t>
            </a:r>
            <a:endParaRPr lang="en-US" dirty="0"/>
          </a:p>
        </p:txBody>
      </p:sp>
      <p:sp>
        <p:nvSpPr>
          <p:cNvPr id="3" name="Content Placeholder 2"/>
          <p:cNvSpPr>
            <a:spLocks noGrp="1"/>
          </p:cNvSpPr>
          <p:nvPr>
            <p:ph idx="1"/>
          </p:nvPr>
        </p:nvSpPr>
        <p:spPr/>
        <p:txBody>
          <a:bodyPr>
            <a:normAutofit fontScale="92500"/>
          </a:bodyPr>
          <a:lstStyle/>
          <a:p>
            <a:r>
              <a:rPr lang="en-US" dirty="0" err="1" smtClean="0"/>
              <a:t>MPI_Rsend</a:t>
            </a:r>
            <a:r>
              <a:rPr lang="en-US" dirty="0" smtClean="0"/>
              <a:t>: (blocking ready send) May be used </a:t>
            </a:r>
            <a:r>
              <a:rPr lang="en-US" dirty="0" smtClean="0">
                <a:solidFill>
                  <a:srgbClr val="FF0000"/>
                </a:solidFill>
              </a:rPr>
              <a:t>ONLY if matching receive is already posted</a:t>
            </a:r>
            <a:r>
              <a:rPr lang="en-US" dirty="0" smtClean="0"/>
              <a:t>. User responsible for writing a correct program.</a:t>
            </a:r>
          </a:p>
          <a:p>
            <a:r>
              <a:rPr lang="en-US" dirty="0" err="1" smtClean="0"/>
              <a:t>MPI_Isend</a:t>
            </a:r>
            <a:r>
              <a:rPr lang="en-US" dirty="0" smtClean="0"/>
              <a:t>: </a:t>
            </a:r>
            <a:r>
              <a:rPr lang="en-US" dirty="0" err="1" smtClean="0"/>
              <a:t>Nonblocking</a:t>
            </a:r>
            <a:r>
              <a:rPr lang="en-US" dirty="0" smtClean="0"/>
              <a:t> send, but not necessarily asynchronous. You can NOT reuse the send buffer until either a successful, </a:t>
            </a:r>
            <a:r>
              <a:rPr lang="en-US" dirty="0" smtClean="0">
                <a:solidFill>
                  <a:srgbClr val="FF0000"/>
                </a:solidFill>
              </a:rPr>
              <a:t>wait/test or you KNOW</a:t>
            </a:r>
            <a:r>
              <a:rPr lang="en-US" dirty="0" smtClean="0"/>
              <a:t> that the message has been received. </a:t>
            </a:r>
          </a:p>
          <a:p>
            <a:r>
              <a:rPr lang="en-US" dirty="0" err="1" smtClean="0"/>
              <a:t>MPI_Ibsend</a:t>
            </a:r>
            <a:r>
              <a:rPr lang="en-US" dirty="0" smtClean="0"/>
              <a:t>: buffered </a:t>
            </a:r>
            <a:r>
              <a:rPr lang="en-US" dirty="0" err="1" smtClean="0"/>
              <a:t>nonblocking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Send Modes</a:t>
            </a:r>
            <a:endParaRPr lang="en-US" dirty="0"/>
          </a:p>
        </p:txBody>
      </p:sp>
      <p:sp>
        <p:nvSpPr>
          <p:cNvPr id="3" name="Content Placeholder 2"/>
          <p:cNvSpPr>
            <a:spLocks noGrp="1"/>
          </p:cNvSpPr>
          <p:nvPr>
            <p:ph idx="1"/>
          </p:nvPr>
        </p:nvSpPr>
        <p:spPr/>
        <p:txBody>
          <a:bodyPr>
            <a:normAutofit/>
          </a:bodyPr>
          <a:lstStyle/>
          <a:p>
            <a:r>
              <a:rPr lang="en-US" dirty="0" err="1" smtClean="0"/>
              <a:t>MPI_Issend</a:t>
            </a:r>
            <a:r>
              <a:rPr lang="en-US" dirty="0" smtClean="0"/>
              <a:t>: Synchronous </a:t>
            </a:r>
            <a:r>
              <a:rPr lang="en-US" dirty="0" err="1" smtClean="0"/>
              <a:t>nonblocking</a:t>
            </a:r>
            <a:r>
              <a:rPr lang="en-US" dirty="0" smtClean="0"/>
              <a:t>. Note that a </a:t>
            </a:r>
            <a:r>
              <a:rPr lang="en-US" dirty="0" smtClean="0">
                <a:solidFill>
                  <a:srgbClr val="FF0000"/>
                </a:solidFill>
              </a:rPr>
              <a:t>Wait/Test</a:t>
            </a:r>
            <a:r>
              <a:rPr lang="en-US" dirty="0" smtClean="0"/>
              <a:t> will complete only when the matching receive is posted.</a:t>
            </a:r>
          </a:p>
          <a:p>
            <a:r>
              <a:rPr lang="en-US" dirty="0" err="1" smtClean="0"/>
              <a:t>MPI_Irsend</a:t>
            </a:r>
            <a:r>
              <a:rPr lang="en-US" dirty="0" smtClean="0"/>
              <a:t>: As with </a:t>
            </a:r>
            <a:r>
              <a:rPr lang="en-US" dirty="0" err="1" smtClean="0"/>
              <a:t>MPI_Rsend</a:t>
            </a:r>
            <a:r>
              <a:rPr lang="en-US" dirty="0" smtClean="0"/>
              <a:t>, but </a:t>
            </a:r>
            <a:r>
              <a:rPr lang="en-US" dirty="0" err="1" smtClean="0"/>
              <a:t>nonblocking</a:t>
            </a:r>
            <a:r>
              <a:rPr lang="en-US" dirty="0" smtClean="0"/>
              <a:t>.</a:t>
            </a:r>
          </a:p>
          <a:p>
            <a:pPr>
              <a:buNone/>
            </a:pPr>
            <a:r>
              <a:rPr lang="en-US" dirty="0" smtClean="0"/>
              <a:t>Note </a:t>
            </a:r>
            <a:r>
              <a:rPr lang="en-US" dirty="0"/>
              <a:t>that </a:t>
            </a:r>
            <a:r>
              <a:rPr lang="en-US" dirty="0">
                <a:solidFill>
                  <a:srgbClr val="FF0000"/>
                </a:solidFill>
              </a:rPr>
              <a:t>"</a:t>
            </a:r>
            <a:r>
              <a:rPr lang="en-US" dirty="0" err="1">
                <a:solidFill>
                  <a:srgbClr val="FF0000"/>
                </a:solidFill>
              </a:rPr>
              <a:t>nonblocking</a:t>
            </a:r>
            <a:r>
              <a:rPr lang="en-US" dirty="0">
                <a:solidFill>
                  <a:srgbClr val="FF0000"/>
                </a:solidFill>
              </a:rPr>
              <a:t>"</a:t>
            </a:r>
            <a:r>
              <a:rPr lang="en-US" dirty="0"/>
              <a:t> refers ONLY to </a:t>
            </a:r>
            <a:r>
              <a:rPr lang="en-US" dirty="0" smtClean="0"/>
              <a:t>whether</a:t>
            </a:r>
          </a:p>
          <a:p>
            <a:pPr>
              <a:buNone/>
            </a:pPr>
            <a:r>
              <a:rPr lang="en-US" dirty="0" smtClean="0"/>
              <a:t>the </a:t>
            </a:r>
            <a:r>
              <a:rPr lang="en-US" dirty="0"/>
              <a:t>data </a:t>
            </a:r>
            <a:r>
              <a:rPr lang="en-US" dirty="0">
                <a:solidFill>
                  <a:srgbClr val="FF0000"/>
                </a:solidFill>
              </a:rPr>
              <a:t>buffer is available </a:t>
            </a:r>
            <a:r>
              <a:rPr lang="en-US" dirty="0"/>
              <a:t>for reuse after </a:t>
            </a:r>
            <a:r>
              <a:rPr lang="en-US" dirty="0" smtClean="0"/>
              <a:t>the</a:t>
            </a:r>
          </a:p>
          <a:p>
            <a:pPr>
              <a:buNone/>
            </a:pPr>
            <a:r>
              <a:rPr lang="en-US" dirty="0" smtClean="0"/>
              <a:t>call</a:t>
            </a: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Send Modes</a:t>
            </a:r>
            <a:endParaRPr lang="en-US" dirty="0"/>
          </a:p>
        </p:txBody>
      </p:sp>
      <p:sp>
        <p:nvSpPr>
          <p:cNvPr id="3" name="Content Placeholder 2"/>
          <p:cNvSpPr>
            <a:spLocks noGrp="1"/>
          </p:cNvSpPr>
          <p:nvPr>
            <p:ph idx="1"/>
          </p:nvPr>
        </p:nvSpPr>
        <p:spPr/>
        <p:txBody>
          <a:bodyPr>
            <a:normAutofit/>
          </a:bodyPr>
          <a:lstStyle/>
          <a:p>
            <a:r>
              <a:rPr lang="en-US" dirty="0" smtClean="0"/>
              <a:t>For this course: try to use </a:t>
            </a:r>
            <a:r>
              <a:rPr lang="en-US" dirty="0" err="1" smtClean="0"/>
              <a:t>MPI_Send</a:t>
            </a:r>
            <a:r>
              <a:rPr lang="en-US" dirty="0" smtClean="0"/>
              <a:t> for everything except collective operations</a:t>
            </a:r>
          </a:p>
          <a:p>
            <a:r>
              <a:rPr lang="en-US" dirty="0" smtClean="0"/>
              <a:t>We will cover non-blocking with wait/test functions:</a:t>
            </a:r>
          </a:p>
          <a:p>
            <a:pPr lvl="1"/>
            <a:r>
              <a:rPr lang="en-US" dirty="0" smtClean="0"/>
              <a:t>There are reported performance benefits (I tried, not much improvement)</a:t>
            </a:r>
          </a:p>
          <a:p>
            <a:r>
              <a:rPr lang="en-US" dirty="0" smtClean="0"/>
              <a:t>Do not start writing your code with non-blocking send/receives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Receive Modes ?</a:t>
            </a:r>
            <a:endParaRPr lang="en-US" dirty="0"/>
          </a:p>
        </p:txBody>
      </p:sp>
      <p:sp>
        <p:nvSpPr>
          <p:cNvPr id="3" name="Content Placeholder 2"/>
          <p:cNvSpPr>
            <a:spLocks noGrp="1"/>
          </p:cNvSpPr>
          <p:nvPr>
            <p:ph idx="1"/>
          </p:nvPr>
        </p:nvSpPr>
        <p:spPr/>
        <p:txBody>
          <a:bodyPr>
            <a:normAutofit/>
          </a:bodyPr>
          <a:lstStyle/>
          <a:p>
            <a:r>
              <a:rPr lang="en-US" dirty="0" err="1" smtClean="0"/>
              <a:t>MPI_Recv</a:t>
            </a:r>
            <a:r>
              <a:rPr lang="en-US" dirty="0" smtClean="0"/>
              <a:t> </a:t>
            </a:r>
            <a:r>
              <a:rPr lang="en-US" dirty="0"/>
              <a:t>can match any of the send </a:t>
            </a:r>
            <a:r>
              <a:rPr lang="en-US" dirty="0" smtClean="0"/>
              <a:t>modes</a:t>
            </a:r>
          </a:p>
          <a:p>
            <a:r>
              <a:rPr lang="en-US" dirty="0" err="1" smtClean="0"/>
              <a:t>MPI_Recv</a:t>
            </a:r>
            <a:r>
              <a:rPr lang="en-US" dirty="0" smtClean="0"/>
              <a:t> is</a:t>
            </a:r>
            <a:r>
              <a:rPr lang="en-US" dirty="0"/>
              <a:t> </a:t>
            </a:r>
            <a:r>
              <a:rPr lang="en-US" b="1" dirty="0"/>
              <a:t>blocking</a:t>
            </a:r>
            <a:r>
              <a:rPr lang="en-US" dirty="0"/>
              <a:t>: it returns only after the receive buffer contains the newly received message</a:t>
            </a:r>
            <a:r>
              <a:rPr lang="en-US" dirty="0" smtClean="0"/>
              <a:t>.</a:t>
            </a:r>
          </a:p>
          <a:p>
            <a:r>
              <a:rPr lang="en-US" dirty="0" err="1" smtClean="0"/>
              <a:t>MPI_Irecv</a:t>
            </a:r>
            <a:r>
              <a:rPr lang="en-US" dirty="0" smtClean="0"/>
              <a:t>: </a:t>
            </a:r>
            <a:r>
              <a:rPr lang="en-US" dirty="0" err="1"/>
              <a:t>nonblocking</a:t>
            </a:r>
            <a:r>
              <a:rPr lang="en-US" dirty="0"/>
              <a:t> </a:t>
            </a:r>
            <a:r>
              <a:rPr lang="en-US" dirty="0" smtClean="0"/>
              <a:t>receive</a:t>
            </a:r>
          </a:p>
          <a:p>
            <a:r>
              <a:rPr lang="en-US" dirty="0" err="1" smtClean="0"/>
              <a:t>MPI_Brecv</a:t>
            </a:r>
            <a:r>
              <a:rPr lang="en-US" dirty="0" smtClean="0"/>
              <a:t>: NOT in the standard, but you can find it in some implementations (out of silliness)</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Guidelines</a:t>
            </a:r>
            <a:endParaRPr lang="en-US" dirty="0"/>
          </a:p>
        </p:txBody>
      </p:sp>
      <p:sp>
        <p:nvSpPr>
          <p:cNvPr id="3" name="Content Placeholder 2"/>
          <p:cNvSpPr>
            <a:spLocks noGrp="1"/>
          </p:cNvSpPr>
          <p:nvPr>
            <p:ph idx="1"/>
          </p:nvPr>
        </p:nvSpPr>
        <p:spPr/>
        <p:txBody>
          <a:bodyPr/>
          <a:lstStyle/>
          <a:p>
            <a:r>
              <a:rPr lang="en-US" dirty="0" smtClean="0"/>
              <a:t>You are unlikely to need/use all of these functions</a:t>
            </a:r>
          </a:p>
          <a:p>
            <a:r>
              <a:rPr lang="en-US" dirty="0" smtClean="0"/>
              <a:t>You can get by just fine with blocking</a:t>
            </a:r>
          </a:p>
          <a:p>
            <a:r>
              <a:rPr lang="en-US" dirty="0" smtClean="0"/>
              <a:t>We will cover blocking and non-blocking (be careful when using the latter)</a:t>
            </a:r>
          </a:p>
          <a:p>
            <a:r>
              <a:rPr lang="en-US" dirty="0" smtClean="0"/>
              <a:t>Whenever possible, use </a:t>
            </a:r>
            <a:r>
              <a:rPr lang="en-US" dirty="0" err="1" smtClean="0"/>
              <a:t>MPI_Sendrecv</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486</Words>
  <Application>Microsoft Office PowerPoint</Application>
  <PresentationFormat>On-screen Show (4:3)</PresentationFormat>
  <Paragraphs>51</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MPI Send Modes</vt:lpstr>
      <vt:lpstr>MPI Send Has Many Modes</vt:lpstr>
      <vt:lpstr>MPI Send Modes</vt:lpstr>
      <vt:lpstr>MPI Send Modes</vt:lpstr>
      <vt:lpstr>MPI Send Modes</vt:lpstr>
      <vt:lpstr>MPI Receive Modes ?</vt:lpstr>
      <vt:lpstr>Use Guidelines</vt:lpstr>
    </vt:vector>
  </TitlesOfParts>
  <Company>Starfleet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MPI Send Modes</dc:title>
  <dc:creator>Jean-Luc Picard</dc:creator>
  <cp:lastModifiedBy>Jean-Luc Picard</cp:lastModifiedBy>
  <cp:revision>22</cp:revision>
  <dcterms:created xsi:type="dcterms:W3CDTF">2012-02-29T02:31:51Z</dcterms:created>
  <dcterms:modified xsi:type="dcterms:W3CDTF">2012-02-29T04:05:39Z</dcterms:modified>
</cp:coreProperties>
</file>