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40" r:id="rId3"/>
    <p:sldId id="299" r:id="rId4"/>
    <p:sldId id="297" r:id="rId5"/>
    <p:sldId id="337" r:id="rId6"/>
    <p:sldId id="341" r:id="rId7"/>
    <p:sldId id="339" r:id="rId8"/>
    <p:sldId id="300" r:id="rId9"/>
    <p:sldId id="302" r:id="rId10"/>
    <p:sldId id="334" r:id="rId11"/>
    <p:sldId id="331" r:id="rId12"/>
    <p:sldId id="332" r:id="rId13"/>
    <p:sldId id="315" r:id="rId14"/>
    <p:sldId id="317" r:id="rId15"/>
    <p:sldId id="318" r:id="rId16"/>
    <p:sldId id="335" r:id="rId17"/>
    <p:sldId id="316" r:id="rId18"/>
    <p:sldId id="319" r:id="rId19"/>
    <p:sldId id="326" r:id="rId20"/>
    <p:sldId id="325" r:id="rId21"/>
    <p:sldId id="321" r:id="rId22"/>
    <p:sldId id="322" r:id="rId23"/>
    <p:sldId id="323" r:id="rId24"/>
    <p:sldId id="327" r:id="rId25"/>
    <p:sldId id="329" r:id="rId26"/>
    <p:sldId id="330" r:id="rId27"/>
    <p:sldId id="336"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86" autoAdjust="0"/>
  </p:normalViewPr>
  <p:slideViewPr>
    <p:cSldViewPr>
      <p:cViewPr varScale="1">
        <p:scale>
          <a:sx n="111" d="100"/>
          <a:sy n="111" d="100"/>
        </p:scale>
        <p:origin x="-12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3BF2BA9-4519-4406-BDB9-3049186EFFAE}" type="datetimeFigureOut">
              <a:rPr lang="en-US" smtClean="0"/>
              <a:pPr/>
              <a:t>3/6/2012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CA89D60-6F87-492C-BE3C-73C80457F945}" type="slidenum">
              <a:rPr lang="en-US" smtClean="0"/>
              <a:pPr/>
              <a:t>‹#›</a:t>
            </a:fld>
            <a:endParaRPr lang="en-US"/>
          </a:p>
        </p:txBody>
      </p:sp>
    </p:spTree>
    <p:extLst>
      <p:ext uri="{BB962C8B-B14F-4D97-AF65-F5344CB8AC3E}">
        <p14:creationId xmlns:p14="http://schemas.microsoft.com/office/powerpoint/2010/main" val="33150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dirty="0" smtClean="0"/>
              <a:t>Check  Single and Section have implied barrier.</a:t>
            </a:r>
          </a:p>
          <a:p>
            <a:pPr eaLnBrk="1" hangingPunct="1"/>
            <a:r>
              <a:rPr lang="en-US" dirty="0" smtClean="0"/>
              <a:t>25 continue  </a:t>
            </a:r>
            <a:r>
              <a:rPr lang="en-US" dirty="0" err="1" smtClean="0"/>
              <a:t>fortran</a:t>
            </a:r>
            <a:r>
              <a:rPr lang="en-US" smtClean="0"/>
              <a:t> “&amp;”</a:t>
            </a:r>
          </a:p>
        </p:txBody>
      </p:sp>
      <p:sp>
        <p:nvSpPr>
          <p:cNvPr id="31748" name="Slide Number Placeholder 3"/>
          <p:cNvSpPr>
            <a:spLocks noGrp="1"/>
          </p:cNvSpPr>
          <p:nvPr>
            <p:ph type="sldNum" sz="quarter" idx="5"/>
          </p:nvPr>
        </p:nvSpPr>
        <p:spPr>
          <a:noFill/>
        </p:spPr>
        <p:txBody>
          <a:bodyPr/>
          <a:lstStyle/>
          <a:p>
            <a:fld id="{883C321D-95FB-4F76-A67D-126FABA8C1E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06C85-4041-4646-AA0D-6767A0107A55}" type="slidenum">
              <a:rPr lang="en-US"/>
              <a:pPr/>
              <a:t>10</a:t>
            </a:fld>
            <a:endParaRPr lang="en-US"/>
          </a:p>
        </p:txBody>
      </p:sp>
      <p:sp>
        <p:nvSpPr>
          <p:cNvPr id="174082" name="Rectangle 2"/>
          <p:cNvSpPr>
            <a:spLocks noGrp="1" noRot="1" noChangeAspect="1" noChangeArrowheads="1" noTextEdit="1"/>
          </p:cNvSpPr>
          <p:nvPr>
            <p:ph type="sldImg"/>
          </p:nvPr>
        </p:nvSpPr>
        <p:spPr>
          <a:xfrm>
            <a:off x="1182688" y="698500"/>
            <a:ext cx="4645025" cy="3484563"/>
          </a:xfrm>
          <a:ln/>
        </p:spPr>
      </p:sp>
      <p:sp>
        <p:nvSpPr>
          <p:cNvPr id="17408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http://www.pdc.kth.se/training/Tutor/MPI/Templates/pi/index.html</a:t>
            </a:r>
          </a:p>
          <a:p>
            <a:r>
              <a:rPr lang="en-US" dirty="0" smtClean="0"/>
              <a:t>http://books.google.com/books?id=QlbzjN_5pDoC&amp;pg=PA592&amp;lpg=PA592&amp;dq=pi+calculation+integral&amp;source=bl&amp;ots=bKYEiiRGC0&amp;sig=oXSNLtr4RDKRYItAybquL71aC5s&amp;hl=en&amp;ei=ajZpTcS2Dcugtgfkg9XmAg&amp;sa=X&amp;oi=book_result&amp;ct=result&amp;resnum=7&amp;ved=0CEMQ6AEwBjgK#v=onepage&amp;q=pi%20calculation%20integral&amp;f=false</a:t>
            </a:r>
          </a:p>
          <a:p>
            <a:endParaRPr lang="en-US" dirty="0" smtClean="0"/>
          </a:p>
          <a:p>
            <a:r>
              <a:rPr lang="en-US" dirty="0" smtClean="0"/>
              <a:t>http://mathrule.wordpress.com/2011/01/27/mpi-calculation-of-pi-using-the-monte-carlo-method/</a:t>
            </a:r>
          </a:p>
          <a:p>
            <a:r>
              <a:rPr lang="en-US" dirty="0" smtClean="0"/>
              <a:t>http://en.wikipedia.org/wiki/Area_of_a_disk</a:t>
            </a:r>
          </a:p>
          <a:p>
            <a:r>
              <a:rPr lang="en-US" dirty="0" smtClean="0"/>
              <a:t>http://www.analyzemath.com/calculus/Integrals/area_circle.htmlhttp://comscigate.com/Books/IntroSedgewick/90scientific/93integration/index.html</a:t>
            </a:r>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parabolic partial differential equation, </a:t>
            </a:r>
            <a:r>
              <a:rPr lang="en-US" baseline="0" dirty="0" err="1" smtClean="0"/>
              <a:t>laplacian</a:t>
            </a:r>
            <a:r>
              <a:rPr lang="en-US" baseline="0" dirty="0" smtClean="0"/>
              <a:t> operator</a:t>
            </a:r>
          </a:p>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p:spPr>
        <p:txBody>
          <a:bodyPr/>
          <a:lstStyle/>
          <a:p>
            <a:pPr>
              <a:tabLst>
                <a:tab pos="0" algn="l"/>
                <a:tab pos="914350" algn="l"/>
                <a:tab pos="1828698" algn="l"/>
                <a:tab pos="2743048" algn="l"/>
                <a:tab pos="3657398" algn="l"/>
                <a:tab pos="4571748" algn="l"/>
                <a:tab pos="5486096" algn="l"/>
                <a:tab pos="6400446" algn="l"/>
                <a:tab pos="7314796" algn="l"/>
                <a:tab pos="8229144" algn="l"/>
                <a:tab pos="9143494" algn="l"/>
                <a:tab pos="10057844" algn="l"/>
              </a:tabLst>
            </a:pPr>
            <a:fld id="{9A8FF691-AE8B-401E-A8DA-F838A8584691}" type="slidenum">
              <a:rPr lang="en-US"/>
              <a:pPr>
                <a:tabLst>
                  <a:tab pos="0" algn="l"/>
                  <a:tab pos="914350" algn="l"/>
                  <a:tab pos="1828698" algn="l"/>
                  <a:tab pos="2743048" algn="l"/>
                  <a:tab pos="3657398" algn="l"/>
                  <a:tab pos="4571748" algn="l"/>
                  <a:tab pos="5486096" algn="l"/>
                  <a:tab pos="6400446" algn="l"/>
                  <a:tab pos="7314796" algn="l"/>
                  <a:tab pos="8229144" algn="l"/>
                  <a:tab pos="9143494" algn="l"/>
                  <a:tab pos="10057844" algn="l"/>
                </a:tabLst>
              </a:pPr>
              <a:t>2</a:t>
            </a:fld>
            <a:endParaRPr lang="en-US" dirty="0"/>
          </a:p>
        </p:txBody>
      </p:sp>
      <p:sp>
        <p:nvSpPr>
          <p:cNvPr id="97283" name="Text Box 1"/>
          <p:cNvSpPr txBox="1">
            <a:spLocks noChangeArrowheads="1"/>
          </p:cNvSpPr>
          <p:nvPr/>
        </p:nvSpPr>
        <p:spPr bwMode="auto">
          <a:xfrm>
            <a:off x="1181100" y="696913"/>
            <a:ext cx="4649788" cy="3486150"/>
          </a:xfrm>
          <a:prstGeom prst="rect">
            <a:avLst/>
          </a:prstGeom>
          <a:solidFill>
            <a:srgbClr val="FFFFFF"/>
          </a:solidFill>
          <a:ln w="9525">
            <a:solidFill>
              <a:srgbClr val="000000"/>
            </a:solidFill>
            <a:miter lim="800000"/>
            <a:headEnd/>
            <a:tailEnd/>
          </a:ln>
        </p:spPr>
        <p:txBody>
          <a:bodyPr wrap="none" lIns="91444" tIns="45723" rIns="91444" bIns="45723" anchor="ctr"/>
          <a:lstStyle/>
          <a:p>
            <a:endParaRPr lang="en-US"/>
          </a:p>
        </p:txBody>
      </p:sp>
      <p:sp>
        <p:nvSpPr>
          <p:cNvPr id="97284" name="Text Box 2"/>
          <p:cNvSpPr>
            <a:spLocks noGrp="1" noChangeArrowheads="1"/>
          </p:cNvSpPr>
          <p:nvPr>
            <p:ph type="body"/>
          </p:nvPr>
        </p:nvSpPr>
        <p:spPr>
          <a:xfrm>
            <a:off x="935038" y="4416426"/>
            <a:ext cx="5141912" cy="4278313"/>
          </a:xfrm>
          <a:noFill/>
          <a:ln/>
        </p:spPr>
        <p:txBody>
          <a:bodyPr wrap="none" anchor="ctr"/>
          <a:lstStyle/>
          <a:p>
            <a:r>
              <a:rPr lang="en-US" dirty="0" smtClean="0">
                <a:latin typeface="Times New Roman" pitchFamily="-112" charset="0"/>
              </a:rPr>
              <a:t>Both</a:t>
            </a:r>
            <a:r>
              <a:rPr lang="en-US" baseline="0" dirty="0" smtClean="0">
                <a:latin typeface="Times New Roman" pitchFamily="-112" charset="0"/>
              </a:rPr>
              <a:t> send and receive are quite the same:  </a:t>
            </a:r>
          </a:p>
          <a:p>
            <a:r>
              <a:rPr lang="en-US" baseline="0" dirty="0" smtClean="0">
                <a:latin typeface="Times New Roman" pitchFamily="-112" charset="0"/>
              </a:rPr>
              <a:t>	Data description usually the same</a:t>
            </a:r>
          </a:p>
          <a:p>
            <a:r>
              <a:rPr lang="en-US" baseline="0" dirty="0" smtClean="0">
                <a:latin typeface="Times New Roman" pitchFamily="-112" charset="0"/>
              </a:rPr>
              <a:t>	Send has </a:t>
            </a:r>
            <a:r>
              <a:rPr lang="en-US" baseline="0" dirty="0" err="1" smtClean="0">
                <a:latin typeface="Times New Roman" pitchFamily="-112" charset="0"/>
              </a:rPr>
              <a:t>dest</a:t>
            </a:r>
            <a:r>
              <a:rPr lang="en-US" baseline="0" dirty="0" smtClean="0">
                <a:latin typeface="Times New Roman" pitchFamily="-112" charset="0"/>
              </a:rPr>
              <a:t>, </a:t>
            </a:r>
            <a:r>
              <a:rPr lang="en-US" baseline="0" dirty="0" err="1" smtClean="0">
                <a:latin typeface="Times New Roman" pitchFamily="-112" charset="0"/>
              </a:rPr>
              <a:t>Recv</a:t>
            </a:r>
            <a:r>
              <a:rPr lang="en-US" baseline="0" dirty="0" smtClean="0">
                <a:latin typeface="Times New Roman" pitchFamily="-112" charset="0"/>
              </a:rPr>
              <a:t> has source</a:t>
            </a:r>
          </a:p>
          <a:p>
            <a:r>
              <a:rPr lang="en-US" baseline="0" dirty="0" smtClean="0">
                <a:latin typeface="Times New Roman" pitchFamily="-112" charset="0"/>
              </a:rPr>
              <a:t>	Both require a tag for additional control</a:t>
            </a:r>
          </a:p>
          <a:p>
            <a:r>
              <a:rPr lang="en-US" baseline="0" dirty="0" smtClean="0">
                <a:latin typeface="Times New Roman" pitchFamily="-112" charset="0"/>
              </a:rPr>
              <a:t>	Both require a communicator</a:t>
            </a:r>
          </a:p>
          <a:p>
            <a:r>
              <a:rPr lang="en-US" baseline="0" dirty="0" smtClean="0">
                <a:latin typeface="Times New Roman" pitchFamily="-112" charset="0"/>
              </a:rPr>
              <a:t>	</a:t>
            </a:r>
            <a:r>
              <a:rPr lang="en-US" baseline="0" dirty="0" err="1" smtClean="0">
                <a:latin typeface="Times New Roman" pitchFamily="-112" charset="0"/>
              </a:rPr>
              <a:t>Recv</a:t>
            </a:r>
            <a:r>
              <a:rPr lang="en-US" baseline="0" dirty="0" smtClean="0">
                <a:latin typeface="Times New Roman" pitchFamily="-112" charset="0"/>
              </a:rPr>
              <a:t> has status information.</a:t>
            </a:r>
            <a:endParaRPr lang="en-US" dirty="0" smtClean="0">
              <a:latin typeface="Times New Roman" pitchFamily="-11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a:t>e </a:t>
            </a:r>
            <a:r>
              <a:rPr lang="fr-FR" b="1" dirty="0"/>
              <a:t>Courant–</a:t>
            </a:r>
            <a:r>
              <a:rPr lang="fr-FR" b="1" dirty="0" err="1"/>
              <a:t>Friedrichs</a:t>
            </a:r>
            <a:r>
              <a:rPr lang="fr-FR" b="1" dirty="0"/>
              <a:t>–</a:t>
            </a:r>
            <a:r>
              <a:rPr lang="fr-FR" b="1" dirty="0" err="1"/>
              <a:t>Lewy</a:t>
            </a:r>
            <a:r>
              <a:rPr lang="fr-FR" b="1" dirty="0"/>
              <a:t> condition</a:t>
            </a:r>
            <a:r>
              <a:rPr lang="fr-FR" dirty="0"/>
              <a:t> (CFL condition)</a:t>
            </a:r>
          </a:p>
        </p:txBody>
      </p:sp>
      <p:sp>
        <p:nvSpPr>
          <p:cNvPr id="4" name="Slide Number Placeholder 3"/>
          <p:cNvSpPr>
            <a:spLocks noGrp="1"/>
          </p:cNvSpPr>
          <p:nvPr>
            <p:ph type="sldNum" sz="quarter" idx="10"/>
          </p:nvPr>
        </p:nvSpPr>
        <p:spPr/>
        <p:txBody>
          <a:bodyPr/>
          <a:lstStyle/>
          <a:p>
            <a:fld id="{ECA89D60-6F87-492C-BE3C-73C80457F94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14FCE-2DC9-48CD-8947-54C76E02AFAB}" type="slidenum">
              <a:rPr lang="en-US"/>
              <a:pPr/>
              <a:t>24</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765F3-BF23-4C6E-AD8A-704A5AA2082A}" type="slidenum">
              <a:rPr lang="en-US"/>
              <a:pPr/>
              <a:t>25</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dirty="0" smtClean="0"/>
              <a:t>At 10B 8x10**-8</a:t>
            </a:r>
            <a:r>
              <a:rPr lang="en-US" baseline="0" dirty="0" smtClean="0"/>
              <a:t> s/B</a:t>
            </a:r>
          </a:p>
          <a:p>
            <a:r>
              <a:rPr lang="en-US" baseline="0" dirty="0" smtClean="0"/>
              <a:t>At 100B 1x10**-8 s/B</a:t>
            </a:r>
          </a:p>
          <a:p>
            <a:endParaRPr lang="en-US" baseline="0" dirty="0" smtClean="0"/>
          </a:p>
          <a:p>
            <a:r>
              <a:rPr lang="en-US" baseline="0" dirty="0" smtClean="0"/>
              <a:t>10MB/Time = 1/(8x10**-8 s/B) </a:t>
            </a:r>
            <a:r>
              <a:rPr lang="en-US" baseline="0" dirty="0" smtClean="0">
                <a:sym typeface="Wingdings" pitchFamily="2" charset="2"/>
              </a:rPr>
              <a:t> 10MB*8x10**-8s/B = 0.8x10**-6 sec</a:t>
            </a:r>
          </a:p>
          <a:p>
            <a:r>
              <a:rPr lang="en-US" baseline="0" dirty="0" smtClean="0">
                <a:sym typeface="Wingdings" pitchFamily="2" charset="2"/>
              </a:rPr>
              <a:t>Actual communication cost=10B/1000MB/s = 0.01x10-6 s</a:t>
            </a:r>
          </a:p>
          <a:p>
            <a:endParaRPr lang="en-US" baseline="0" dirty="0" smtClean="0">
              <a:sym typeface="Wingdings" pitchFamily="2" charset="2"/>
            </a:endParaRPr>
          </a:p>
          <a:p>
            <a:endParaRPr lang="en-US" baseline="0" dirty="0" smtClean="0"/>
          </a:p>
          <a:p>
            <a:r>
              <a:rPr lang="en-US" baseline="0" dirty="0" smtClean="0"/>
              <a:t>100MB/Time = 1/(1x10**-8 s/B) </a:t>
            </a:r>
            <a:r>
              <a:rPr lang="en-US" baseline="0" dirty="0" smtClean="0">
                <a:sym typeface="Wingdings" pitchFamily="2" charset="2"/>
              </a:rPr>
              <a:t> 100MB*1x10**-8s/B = 1.0x10**-6 sec</a:t>
            </a:r>
          </a:p>
          <a:p>
            <a:r>
              <a:rPr lang="en-US" baseline="0" dirty="0" smtClean="0">
                <a:sym typeface="Wingdings" pitchFamily="2" charset="2"/>
              </a:rPr>
              <a:t>Actual communication cost=100B/1000MB/s = 0.1x10-6 s</a:t>
            </a:r>
          </a:p>
          <a:p>
            <a:endParaRPr lang="en-US" baseline="0" dirty="0" smtClean="0"/>
          </a:p>
          <a:p>
            <a:r>
              <a:rPr lang="en-US" baseline="0" dirty="0" smtClean="0">
                <a:sym typeface="Wingdings" pitchFamily="2" charset="2"/>
              </a:rPr>
              <a:t>Actual communication cost=1000B/1000MB/s = 1x10-6 s  -- almost a factor of 10 larger</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822FA-892C-41F5-89A6-680D783B0B05}" type="slidenum">
              <a:rPr lang="en-US"/>
              <a:pPr/>
              <a:t>26</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dirty="0" smtClean="0"/>
              <a:t>The dip is because of the change of algorithm from eager to rendezvous. The change is about 12kb for </a:t>
            </a:r>
            <a:r>
              <a:rPr lang="en-US" dirty="0" err="1" smtClean="0"/>
              <a:t>lonestar</a:t>
            </a:r>
            <a:r>
              <a:rPr lang="en-US" dirty="0" smtClean="0"/>
              <a:t>. </a:t>
            </a:r>
          </a:p>
          <a:p>
            <a:endParaRPr lang="en-US" dirty="0" smtClean="0"/>
          </a:p>
          <a:p>
            <a:r>
              <a:rPr lang="en-US" b="1" dirty="0"/>
              <a:t>Eager</a:t>
            </a:r>
            <a:r>
              <a:rPr lang="en-US" dirty="0"/>
              <a:t> - An asynchronous protocol that allows a send operation to complete without acknowledgement from a matching receive</a:t>
            </a:r>
          </a:p>
          <a:p>
            <a:r>
              <a:rPr lang="en-US" b="1" dirty="0"/>
              <a:t>Rendezvous</a:t>
            </a:r>
            <a:r>
              <a:rPr lang="en-US" dirty="0"/>
              <a:t> - A synchronous protocol which requires an acknowledgement from a matching receive in order for the send operation to complete.</a:t>
            </a:r>
          </a:p>
          <a:p>
            <a:endParaRPr lang="en-US" dirty="0" smtClean="0"/>
          </a:p>
          <a:p>
            <a:r>
              <a:rPr lang="en-US" b="1" dirty="0"/>
              <a:t>Eager Protocol</a:t>
            </a:r>
          </a:p>
          <a:p>
            <a:r>
              <a:rPr lang="en-US" dirty="0"/>
              <a:t>The assumption is made by the sending process that the receiving process can store the message if it is sent. It is the responsibility of the receiving process to buffer the message upon its arrival, especially if the receive operation has not been posted.</a:t>
            </a:r>
          </a:p>
          <a:p>
            <a:r>
              <a:rPr lang="en-US" dirty="0"/>
              <a:t>This assumption may be based upon the implementation's guarantee of a certain amount of available buffer space on the receive process.</a:t>
            </a:r>
          </a:p>
          <a:p>
            <a:r>
              <a:rPr lang="en-US" dirty="0"/>
              <a:t>Generally used for smaller message sizes (up to Kbytes). Message size may be limited by the number of MPI tasks as well.</a:t>
            </a:r>
          </a:p>
          <a:p>
            <a:r>
              <a:rPr lang="en-US" dirty="0"/>
              <a:t> </a:t>
            </a:r>
            <a:r>
              <a:rPr lang="en-US" b="1" dirty="0"/>
              <a:t>Potential Advantages:</a:t>
            </a:r>
            <a:endParaRPr lang="en-US" dirty="0"/>
          </a:p>
          <a:p>
            <a:r>
              <a:rPr lang="en-US" dirty="0"/>
              <a:t>Reduces synchronization delays - send process does not need acknowledgement from receive process that it's OK to send message.</a:t>
            </a:r>
          </a:p>
          <a:p>
            <a:r>
              <a:rPr lang="en-US" dirty="0"/>
              <a:t>Simplifies programming - only need to use </a:t>
            </a:r>
            <a:r>
              <a:rPr lang="en-US" dirty="0" err="1"/>
              <a:t>MPI_Send</a:t>
            </a:r>
            <a:r>
              <a:rPr lang="en-US" dirty="0"/>
              <a:t>.</a:t>
            </a:r>
          </a:p>
          <a:p>
            <a:r>
              <a:rPr lang="en-US" dirty="0"/>
              <a:t> </a:t>
            </a:r>
            <a:r>
              <a:rPr lang="en-US" b="1" dirty="0"/>
              <a:t>Potential </a:t>
            </a:r>
            <a:r>
              <a:rPr lang="en-US" b="1" dirty="0" err="1"/>
              <a:t>Disdvantages</a:t>
            </a:r>
            <a:r>
              <a:rPr lang="en-US" b="1" dirty="0"/>
              <a:t>:</a:t>
            </a:r>
            <a:endParaRPr lang="en-US" dirty="0"/>
          </a:p>
          <a:p>
            <a:r>
              <a:rPr lang="en-US" dirty="0"/>
              <a:t>Most important disadvantage is that it is not scalable. Significant buffering may be required to provide space for messages from an arbitrary number of senders.</a:t>
            </a:r>
          </a:p>
          <a:p>
            <a:r>
              <a:rPr lang="en-US" dirty="0"/>
              <a:t>Can cause memory exhaustion and program termination when receive process buffer is exceeded.</a:t>
            </a:r>
          </a:p>
          <a:p>
            <a:r>
              <a:rPr lang="en-US" dirty="0"/>
              <a:t>Buffer "wastage" - allocated even if only a few messages are sent</a:t>
            </a:r>
          </a:p>
          <a:p>
            <a:r>
              <a:rPr lang="en-US" dirty="0"/>
              <a:t>May consume CPU cycles by the receive process side to pull messages from the network and/or copy the data into buffer space.</a:t>
            </a:r>
          </a:p>
          <a:p>
            <a:endParaRPr lang="en-US" dirty="0" smtClean="0"/>
          </a:p>
          <a:p>
            <a:endParaRPr lang="en-US" dirty="0" smtClean="0"/>
          </a:p>
          <a:p>
            <a:r>
              <a:rPr lang="en-US" b="1" dirty="0"/>
              <a:t>Rendezvous Protocol</a:t>
            </a:r>
          </a:p>
          <a:p>
            <a:r>
              <a:rPr lang="en-US" dirty="0"/>
              <a:t>This protocol is used when assumptions about the receiving process buffer space can't be made, or when the limits of the eager protocol are exceeded.</a:t>
            </a:r>
          </a:p>
          <a:p>
            <a:r>
              <a:rPr lang="en-US" dirty="0"/>
              <a:t>Requires some type of "handshaking" between the sender and the receiver processes. For example:</a:t>
            </a:r>
          </a:p>
          <a:p>
            <a:pPr lvl="1"/>
            <a:r>
              <a:rPr lang="en-US" dirty="0"/>
              <a:t>Sender process sends message envelope to destination process</a:t>
            </a:r>
          </a:p>
          <a:p>
            <a:pPr lvl="1"/>
            <a:r>
              <a:rPr lang="en-US" dirty="0"/>
              <a:t>Envelope received and stored by destination process</a:t>
            </a:r>
          </a:p>
          <a:p>
            <a:pPr lvl="1"/>
            <a:r>
              <a:rPr lang="en-US" dirty="0"/>
              <a:t>When buffer space is available, destination process replies to sender that requested data can be sent</a:t>
            </a:r>
          </a:p>
          <a:p>
            <a:pPr lvl="1"/>
            <a:r>
              <a:rPr lang="en-US" dirty="0"/>
              <a:t>Sender process receives reply from destination process and then sends data</a:t>
            </a:r>
          </a:p>
          <a:p>
            <a:pPr lvl="1"/>
            <a:r>
              <a:rPr lang="en-US" dirty="0"/>
              <a:t>Destination process receives data</a:t>
            </a:r>
          </a:p>
          <a:p>
            <a:r>
              <a:rPr lang="en-US" dirty="0"/>
              <a:t> </a:t>
            </a:r>
            <a:r>
              <a:rPr lang="en-US" b="1" dirty="0"/>
              <a:t>Potential Advantages:</a:t>
            </a:r>
            <a:endParaRPr lang="en-US" dirty="0"/>
          </a:p>
          <a:p>
            <a:r>
              <a:rPr lang="en-US" dirty="0"/>
              <a:t>Scalable, compared to eager protocol</a:t>
            </a:r>
          </a:p>
          <a:p>
            <a:r>
              <a:rPr lang="en-US" dirty="0"/>
              <a:t>Robustness by preventing memory exhaustion and termination on receive process</a:t>
            </a:r>
          </a:p>
          <a:p>
            <a:r>
              <a:rPr lang="en-US" dirty="0"/>
              <a:t>Only required to buffer small message envelopes</a:t>
            </a:r>
          </a:p>
          <a:p>
            <a:r>
              <a:rPr lang="en-US" dirty="0"/>
              <a:t>Possibility for eliminating a data copy - user space to user space direct</a:t>
            </a:r>
          </a:p>
          <a:p>
            <a:r>
              <a:rPr lang="en-US" dirty="0"/>
              <a:t> </a:t>
            </a:r>
            <a:r>
              <a:rPr lang="en-US" b="1" dirty="0"/>
              <a:t>Potential </a:t>
            </a:r>
            <a:r>
              <a:rPr lang="en-US" b="1" dirty="0" err="1"/>
              <a:t>Disdvantages</a:t>
            </a:r>
            <a:r>
              <a:rPr lang="en-US" b="1" dirty="0"/>
              <a:t>:</a:t>
            </a:r>
            <a:endParaRPr lang="en-US" dirty="0"/>
          </a:p>
          <a:p>
            <a:r>
              <a:rPr lang="en-US" dirty="0"/>
              <a:t>Inherent synchronization delays due to necessary handshaking between sender and receiver.</a:t>
            </a:r>
          </a:p>
          <a:p>
            <a:r>
              <a:rPr lang="en-US" dirty="0"/>
              <a:t>More programming complexity - may need to use non-blocking sends with waits/tests to prevent program from blocking while waiting on the OK from receive process.</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822FA-892C-41F5-89A6-680D783B0B05}" type="slidenum">
              <a:rPr lang="en-US"/>
              <a:pPr/>
              <a:t>27</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5A38C-1462-4AB3-938E-BA762AB54565}" type="slidenum">
              <a:rPr lang="en-US"/>
              <a:pPr/>
              <a:t>3</a:t>
            </a:fld>
            <a:endParaRPr lang="en-US"/>
          </a:p>
        </p:txBody>
      </p:sp>
      <p:sp>
        <p:nvSpPr>
          <p:cNvPr id="162818" name="Rectangle 2"/>
          <p:cNvSpPr>
            <a:spLocks noGrp="1" noRot="1" noChangeAspect="1" noChangeArrowheads="1" noTextEdit="1"/>
          </p:cNvSpPr>
          <p:nvPr>
            <p:ph type="sldImg"/>
          </p:nvPr>
        </p:nvSpPr>
        <p:spPr>
          <a:xfrm>
            <a:off x="1182688" y="698500"/>
            <a:ext cx="4645025" cy="3484563"/>
          </a:xfrm>
          <a:ln/>
        </p:spPr>
      </p:sp>
      <p:sp>
        <p:nvSpPr>
          <p:cNvPr id="162819" name="Rectangle 3"/>
          <p:cNvSpPr>
            <a:spLocks noGrp="1" noChangeArrowheads="1"/>
          </p:cNvSpPr>
          <p:nvPr>
            <p:ph type="body" idx="1"/>
          </p:nvPr>
        </p:nvSpPr>
        <p:spPr>
          <a:xfrm>
            <a:off x="934113" y="4414561"/>
            <a:ext cx="5142177" cy="4182458"/>
          </a:xfrm>
        </p:spPr>
        <p:txBody>
          <a:bodyPr/>
          <a:lstStyle/>
          <a:p>
            <a:r>
              <a:rPr lang="en-US" altLang="en-US" dirty="0" smtClean="0"/>
              <a:t>change “call block</a:t>
            </a:r>
            <a:r>
              <a:rPr lang="en-US" altLang="en-US" baseline="0" dirty="0" smtClean="0"/>
              <a:t> until message is in buffer”  </a:t>
            </a: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E189A-EBFA-4B4D-9F29-BCF0097AD9CD}" type="slidenum">
              <a:rPr lang="en-US"/>
              <a:pPr/>
              <a:t>4</a:t>
            </a:fld>
            <a:endParaRPr lang="en-US"/>
          </a:p>
        </p:txBody>
      </p:sp>
      <p:sp>
        <p:nvSpPr>
          <p:cNvPr id="158722" name="Rectangle 2"/>
          <p:cNvSpPr>
            <a:spLocks noGrp="1" noRot="1" noChangeAspect="1" noChangeArrowheads="1" noTextEdit="1"/>
          </p:cNvSpPr>
          <p:nvPr>
            <p:ph type="sldImg"/>
          </p:nvPr>
        </p:nvSpPr>
        <p:spPr>
          <a:xfrm>
            <a:off x="1182688" y="698500"/>
            <a:ext cx="4645025" cy="3484563"/>
          </a:xfrm>
          <a:ln/>
        </p:spPr>
      </p:sp>
      <p:sp>
        <p:nvSpPr>
          <p:cNvPr id="15872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4614C-2021-41A3-A8D6-151A605521B6}" type="slidenum">
              <a:rPr lang="en-US"/>
              <a:pPr/>
              <a:t>5</a:t>
            </a:fld>
            <a:endParaRPr lang="en-US"/>
          </a:p>
        </p:txBody>
      </p:sp>
      <p:sp>
        <p:nvSpPr>
          <p:cNvPr id="148482" name="Rectangle 2"/>
          <p:cNvSpPr>
            <a:spLocks noGrp="1" noRot="1" noChangeAspect="1" noChangeArrowheads="1" noTextEdit="1"/>
          </p:cNvSpPr>
          <p:nvPr>
            <p:ph type="sldImg"/>
          </p:nvPr>
        </p:nvSpPr>
        <p:spPr>
          <a:xfrm>
            <a:off x="1182688" y="698500"/>
            <a:ext cx="4645025" cy="3484563"/>
          </a:xfrm>
          <a:ln/>
        </p:spPr>
      </p:sp>
      <p:sp>
        <p:nvSpPr>
          <p:cNvPr id="14848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4614C-2021-41A3-A8D6-151A605521B6}" type="slidenum">
              <a:rPr lang="en-US"/>
              <a:pPr/>
              <a:t>6</a:t>
            </a:fld>
            <a:endParaRPr lang="en-US"/>
          </a:p>
        </p:txBody>
      </p:sp>
      <p:sp>
        <p:nvSpPr>
          <p:cNvPr id="148482" name="Rectangle 2"/>
          <p:cNvSpPr>
            <a:spLocks noGrp="1" noRot="1" noChangeAspect="1" noChangeArrowheads="1" noTextEdit="1"/>
          </p:cNvSpPr>
          <p:nvPr>
            <p:ph type="sldImg"/>
          </p:nvPr>
        </p:nvSpPr>
        <p:spPr>
          <a:xfrm>
            <a:off x="1182688" y="698500"/>
            <a:ext cx="4645025" cy="3484563"/>
          </a:xfrm>
          <a:ln/>
        </p:spPr>
      </p:sp>
      <p:sp>
        <p:nvSpPr>
          <p:cNvPr id="14848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4614C-2021-41A3-A8D6-151A605521B6}" type="slidenum">
              <a:rPr lang="en-US"/>
              <a:pPr/>
              <a:t>7</a:t>
            </a:fld>
            <a:endParaRPr lang="en-US"/>
          </a:p>
        </p:txBody>
      </p:sp>
      <p:sp>
        <p:nvSpPr>
          <p:cNvPr id="148482" name="Rectangle 2"/>
          <p:cNvSpPr>
            <a:spLocks noGrp="1" noRot="1" noChangeAspect="1" noChangeArrowheads="1" noTextEdit="1"/>
          </p:cNvSpPr>
          <p:nvPr>
            <p:ph type="sldImg"/>
          </p:nvPr>
        </p:nvSpPr>
        <p:spPr>
          <a:xfrm>
            <a:off x="1182688" y="698500"/>
            <a:ext cx="4645025" cy="3484563"/>
          </a:xfrm>
          <a:ln/>
        </p:spPr>
      </p:sp>
      <p:sp>
        <p:nvSpPr>
          <p:cNvPr id="14848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39B37-4681-4091-912E-8D3FA06B2797}" type="slidenum">
              <a:rPr lang="en-US"/>
              <a:pPr/>
              <a:t>8</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dirty="0" smtClean="0"/>
              <a:t>how to access information</a:t>
            </a:r>
            <a:r>
              <a:rPr lang="en-US" baseline="0" dirty="0" smtClean="0"/>
              <a:t>:  C </a:t>
            </a:r>
            <a:r>
              <a:rPr lang="en-US" baseline="0" dirty="0" err="1" smtClean="0"/>
              <a:t>status.MPI_SOURCE</a:t>
            </a:r>
            <a:r>
              <a:rPr lang="en-US" baseline="0" dirty="0" smtClean="0"/>
              <a:t>  </a:t>
            </a:r>
          </a:p>
          <a:p>
            <a:r>
              <a:rPr lang="en-US" baseline="0" dirty="0" smtClean="0"/>
              <a:t>Function in Fortran,  Careful, status returns an integer!!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06C85-4041-4646-AA0D-6767A0107A55}" type="slidenum">
              <a:rPr lang="en-US"/>
              <a:pPr/>
              <a:t>9</a:t>
            </a:fld>
            <a:endParaRPr lang="en-US"/>
          </a:p>
        </p:txBody>
      </p:sp>
      <p:sp>
        <p:nvSpPr>
          <p:cNvPr id="174082" name="Rectangle 2"/>
          <p:cNvSpPr>
            <a:spLocks noGrp="1" noRot="1" noChangeAspect="1" noChangeArrowheads="1" noTextEdit="1"/>
          </p:cNvSpPr>
          <p:nvPr>
            <p:ph type="sldImg"/>
          </p:nvPr>
        </p:nvSpPr>
        <p:spPr>
          <a:xfrm>
            <a:off x="1182688" y="698500"/>
            <a:ext cx="4645025" cy="3484563"/>
          </a:xfrm>
          <a:ln/>
        </p:spPr>
      </p:sp>
      <p:sp>
        <p:nvSpPr>
          <p:cNvPr id="174083" name="Rectangle 3"/>
          <p:cNvSpPr>
            <a:spLocks noGrp="1" noChangeArrowheads="1"/>
          </p:cNvSpPr>
          <p:nvPr>
            <p:ph type="body" idx="1"/>
          </p:nvPr>
        </p:nvSpPr>
        <p:spPr>
          <a:xfrm>
            <a:off x="934113" y="4414561"/>
            <a:ext cx="5142177" cy="4182458"/>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pic>
        <p:nvPicPr>
          <p:cNvPr id="7" name="Picture 6" descr="Picture1.png"/>
          <p:cNvPicPr>
            <a:picLocks noChangeAspect="1"/>
          </p:cNvPicPr>
          <p:nvPr userDrawn="1"/>
        </p:nvPicPr>
        <p:blipFill>
          <a:blip r:embed="rId2" cstate="print"/>
          <a:stretch>
            <a:fillRect/>
          </a:stretch>
        </p:blipFill>
        <p:spPr>
          <a:xfrm>
            <a:off x="0" y="6206597"/>
            <a:ext cx="9144000" cy="65140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3/6/2012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Picture1.png"/>
          <p:cNvPicPr>
            <a:picLocks noChangeAspect="1"/>
          </p:cNvPicPr>
          <p:nvPr userDrawn="1"/>
        </p:nvPicPr>
        <p:blipFill>
          <a:blip r:embed="rId13" cstate="print"/>
          <a:stretch>
            <a:fillRect/>
          </a:stretch>
        </p:blipFill>
        <p:spPr>
          <a:xfrm>
            <a:off x="0" y="6206597"/>
            <a:ext cx="9144000" cy="6514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6.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2.wmf"/><Relationship Id="rId3" Type="http://schemas.openxmlformats.org/officeDocument/2006/relationships/notesSlide" Target="../notesSlides/notesSlide17.xml"/><Relationship Id="rId7" Type="http://schemas.openxmlformats.org/officeDocument/2006/relationships/image" Target="../media/image9.wmf"/><Relationship Id="rId12" Type="http://schemas.openxmlformats.org/officeDocument/2006/relationships/oleObject" Target="../embeddings/oleObject13.bin"/><Relationship Id="rId17"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0.wmf"/><Relationship Id="rId1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8.xml"/><Relationship Id="rId7" Type="http://schemas.openxmlformats.org/officeDocument/2006/relationships/oleObject" Target="../embeddings/oleObject17.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3.wmf"/><Relationship Id="rId4" Type="http://schemas.openxmlformats.org/officeDocument/2006/relationships/image" Target="../media/image17.png"/><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3.wmf"/><Relationship Id="rId3" Type="http://schemas.openxmlformats.org/officeDocument/2006/relationships/notesSlide" Target="../notesSlides/notesSlide22.xml"/><Relationship Id="rId7" Type="http://schemas.openxmlformats.org/officeDocument/2006/relationships/image" Target="../media/image20.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1.wmf"/><Relationship Id="rId1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29.wmf"/><Relationship Id="rId18" Type="http://schemas.openxmlformats.org/officeDocument/2006/relationships/oleObject" Target="../embeddings/oleObject34.bin"/><Relationship Id="rId3" Type="http://schemas.openxmlformats.org/officeDocument/2006/relationships/notesSlide" Target="../notesSlides/notesSlide23.xml"/><Relationship Id="rId21" Type="http://schemas.openxmlformats.org/officeDocument/2006/relationships/image" Target="../media/image33.wmf"/><Relationship Id="rId7" Type="http://schemas.openxmlformats.org/officeDocument/2006/relationships/image" Target="../media/image26.wmf"/><Relationship Id="rId12" Type="http://schemas.openxmlformats.org/officeDocument/2006/relationships/oleObject" Target="../embeddings/oleObject31.bin"/><Relationship Id="rId17"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23" Type="http://schemas.openxmlformats.org/officeDocument/2006/relationships/image" Target="../media/image34.wmf"/><Relationship Id="rId10" Type="http://schemas.openxmlformats.org/officeDocument/2006/relationships/oleObject" Target="../embeddings/oleObject30.bin"/><Relationship Id="rId19" Type="http://schemas.openxmlformats.org/officeDocument/2006/relationships/image" Target="../media/image32.wmf"/><Relationship Id="rId4" Type="http://schemas.openxmlformats.org/officeDocument/2006/relationships/oleObject" Target="../embeddings/oleObject27.bin"/><Relationship Id="rId9" Type="http://schemas.openxmlformats.org/officeDocument/2006/relationships/image" Target="../media/image27.wmf"/><Relationship Id="rId14" Type="http://schemas.openxmlformats.org/officeDocument/2006/relationships/oleObject" Target="../embeddings/oleObject32.bin"/><Relationship Id="rId22"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emf"/><Relationship Id="rId5" Type="http://schemas.openxmlformats.org/officeDocument/2006/relationships/oleObject" Target="../embeddings/Microsoft_Excel_97-2003_Worksheet1.xls"/><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emf"/><Relationship Id="rId5" Type="http://schemas.openxmlformats.org/officeDocument/2006/relationships/oleObject" Target="../embeddings/Microsoft_Excel_97-2003_Worksheet2.xls"/><Relationship Id="rId4"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685800"/>
            <a:ext cx="7772400" cy="2667000"/>
          </a:xfrm>
        </p:spPr>
        <p:txBody>
          <a:bodyPr/>
          <a:lstStyle/>
          <a:p>
            <a:pPr eaLnBrk="1" hangingPunct="1"/>
            <a:r>
              <a:rPr lang="en-US" sz="3200" dirty="0" smtClean="0"/>
              <a:t>Parallel Computing for</a:t>
            </a:r>
            <a:br>
              <a:rPr lang="en-US" sz="3200" dirty="0" smtClean="0"/>
            </a:br>
            <a:r>
              <a:rPr lang="en-US" sz="3200" dirty="0" smtClean="0"/>
              <a:t>Science &amp; Engineering</a:t>
            </a:r>
            <a:br>
              <a:rPr lang="en-US" sz="3200" dirty="0" smtClean="0"/>
            </a:br>
            <a:r>
              <a:rPr lang="en-US" sz="3200" dirty="0" smtClean="0"/>
              <a:t>23/2/2012</a:t>
            </a:r>
            <a:endParaRPr lang="en-US" dirty="0" smtClean="0"/>
          </a:p>
        </p:txBody>
      </p:sp>
      <p:sp>
        <p:nvSpPr>
          <p:cNvPr id="3075" name="Rectangle 3"/>
          <p:cNvSpPr>
            <a:spLocks noGrp="1" noChangeArrowheads="1"/>
          </p:cNvSpPr>
          <p:nvPr>
            <p:ph type="subTitle" idx="1"/>
          </p:nvPr>
        </p:nvSpPr>
        <p:spPr>
          <a:noFill/>
        </p:spPr>
        <p:txBody>
          <a:bodyPr/>
          <a:lstStyle/>
          <a:p>
            <a:pPr eaLnBrk="1" hangingPunct="1"/>
            <a:r>
              <a:rPr lang="en-US" sz="2400" dirty="0" smtClean="0"/>
              <a:t>Instructors:</a:t>
            </a:r>
          </a:p>
          <a:p>
            <a:pPr eaLnBrk="1" hangingPunct="1"/>
            <a:r>
              <a:rPr lang="en-US" sz="2400" dirty="0" smtClean="0"/>
              <a:t>Kent Milfeld,     Research Associate, TACC</a:t>
            </a:r>
          </a:p>
          <a:p>
            <a:r>
              <a:rPr lang="en-US" sz="2400" dirty="0" err="1" smtClean="0"/>
              <a:t>Yaakoub</a:t>
            </a:r>
            <a:r>
              <a:rPr lang="en-US" sz="2400" dirty="0" smtClean="0"/>
              <a:t> El </a:t>
            </a:r>
            <a:r>
              <a:rPr lang="en-US" sz="2400" dirty="0" err="1" smtClean="0"/>
              <a:t>Khamra</a:t>
            </a:r>
            <a:r>
              <a:rPr lang="en-US" sz="2400" dirty="0" smtClean="0"/>
              <a:t>, </a:t>
            </a:r>
            <a:r>
              <a:rPr lang="en-US" sz="2400" dirty="0"/>
              <a:t>Research Associate, </a:t>
            </a:r>
            <a:r>
              <a:rPr lang="en-US" sz="2400" dirty="0" smtClean="0"/>
              <a:t>TACC</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0"/>
            <a:ext cx="8229600" cy="1143000"/>
          </a:xfrm>
        </p:spPr>
        <p:txBody>
          <a:bodyPr/>
          <a:lstStyle/>
          <a:p>
            <a:r>
              <a:rPr lang="en-US" altLang="en-US" dirty="0"/>
              <a:t>The 6 Basic MPI </a:t>
            </a:r>
            <a:r>
              <a:rPr lang="en-US" altLang="en-US" dirty="0" smtClean="0"/>
              <a:t>Call Summary</a:t>
            </a:r>
            <a:endParaRPr lang="en-US" altLang="en-US" dirty="0"/>
          </a:p>
        </p:txBody>
      </p:sp>
      <p:sp>
        <p:nvSpPr>
          <p:cNvPr id="173059" name="Rectangle 3"/>
          <p:cNvSpPr>
            <a:spLocks noGrp="1" noChangeArrowheads="1"/>
          </p:cNvSpPr>
          <p:nvPr>
            <p:ph type="body" idx="1"/>
          </p:nvPr>
        </p:nvSpPr>
        <p:spPr>
          <a:xfrm>
            <a:off x="228600" y="1066801"/>
            <a:ext cx="8686800" cy="1676400"/>
          </a:xfrm>
        </p:spPr>
        <p:txBody>
          <a:bodyPr>
            <a:normAutofit lnSpcReduction="10000"/>
          </a:bodyPr>
          <a:lstStyle/>
          <a:p>
            <a:pPr marL="533400" indent="-533400"/>
            <a:r>
              <a:rPr lang="en-US" altLang="en-US" sz="2400" dirty="0"/>
              <a:t>MPI is used to create parallel programs based on message passing</a:t>
            </a:r>
          </a:p>
          <a:p>
            <a:pPr marL="533400" indent="-533400"/>
            <a:r>
              <a:rPr lang="en-US" altLang="en-US" sz="2400" dirty="0"/>
              <a:t>Usually the same program is run on multiple processors</a:t>
            </a:r>
          </a:p>
          <a:p>
            <a:pPr marL="533400" indent="-533400"/>
            <a:r>
              <a:rPr lang="en-US" altLang="en-US" sz="2400" dirty="0"/>
              <a:t>The 6 basic calls in MPI </a:t>
            </a:r>
            <a:r>
              <a:rPr lang="en-US" altLang="en-US" sz="2400" dirty="0" smtClean="0"/>
              <a:t>are</a:t>
            </a:r>
            <a:endParaRPr lang="en-US" altLang="en-US" sz="2400" dirty="0"/>
          </a:p>
        </p:txBody>
      </p:sp>
      <p:sp>
        <p:nvSpPr>
          <p:cNvPr id="4" name="Rectangle 3"/>
          <p:cNvSpPr txBox="1">
            <a:spLocks noChangeArrowheads="1"/>
          </p:cNvSpPr>
          <p:nvPr/>
        </p:nvSpPr>
        <p:spPr>
          <a:xfrm>
            <a:off x="-304800" y="2971800"/>
            <a:ext cx="9906000" cy="3154363"/>
          </a:xfrm>
          <a:prstGeom prst="rect">
            <a:avLst/>
          </a:prstGeom>
        </p:spPr>
        <p:txBody>
          <a:bodyPr vert="horz" lIns="91440" tIns="45720" rIns="91440" bIns="45720" rtlCol="0">
            <a:normAutofit/>
          </a:bodyPr>
          <a:lstStyle/>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Init</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lang="en-US" altLang="en-US" dirty="0" smtClean="0">
                <a:latin typeface="Courier New" pitchFamily="49" charset="0"/>
              </a:rPr>
              <a:t>&amp;</a:t>
            </a:r>
            <a:r>
              <a:rPr lang="en-US" altLang="en-US" dirty="0" err="1" smtClean="0">
                <a:latin typeface="Courier New" pitchFamily="49" charset="0"/>
              </a:rPr>
              <a:t>argc</a:t>
            </a:r>
            <a:r>
              <a:rPr lang="en-US" altLang="en-US" dirty="0" smtClean="0">
                <a:latin typeface="Courier New" pitchFamily="49" charset="0"/>
              </a:rPr>
              <a:t>, &amp;</a:t>
            </a:r>
            <a:r>
              <a:rPr lang="en-US" altLang="en-US" dirty="0" err="1" smtClean="0">
                <a:latin typeface="Courier New" pitchFamily="49" charset="0"/>
              </a:rPr>
              <a:t>argv</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Comm_Rank</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,&amp;myid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Comm_Size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,&amp;numprocs</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Send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buffer,count,</a:t>
            </a:r>
            <a:r>
              <a:rPr kumimoji="0" lang="en-US" altLang="en-US" sz="1800" b="0" i="1"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mn-cs"/>
              </a:rPr>
              <a:t>MPI_TYPE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dest,tag,</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Recv</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buffer,count,</a:t>
            </a:r>
            <a:r>
              <a:rPr kumimoji="0" lang="en-US" altLang="en-US" sz="1800" b="0" i="1"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mn-cs"/>
              </a:rPr>
              <a:t>MPI_TYPE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src</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tag,</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b="0" i="0" u="none" strike="noStrike" kern="1200" cap="none" spc="0" normalizeH="0" baseline="0" noProof="0" dirty="0" err="1" smtClean="0">
                <a:ln>
                  <a:noFill/>
                </a:ln>
                <a:solidFill>
                  <a:schemeClr val="tx1"/>
                </a:solidFill>
                <a:effectLst/>
                <a:uLnTx/>
                <a:uFillTx/>
                <a:latin typeface="Courier New" pitchFamily="49" charset="0"/>
                <a:ea typeface="+mn-ea"/>
                <a:cs typeface="+mn-cs"/>
              </a:rPr>
              <a:t>,&amp;stat</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err="1" smtClean="0">
                <a:ln>
                  <a:noFill/>
                </a:ln>
                <a:solidFill>
                  <a:srgbClr val="0070C0"/>
                </a:solidFill>
                <a:effectLst/>
                <a:uLnTx/>
                <a:uFillTx/>
                <a:latin typeface="Courier New" pitchFamily="49" charset="0"/>
                <a:ea typeface="+mn-ea"/>
                <a:cs typeface="+mn-cs"/>
              </a:rPr>
              <a:t>Finalize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en-US" sz="1800" b="0"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sp>
        <p:nvSpPr>
          <p:cNvPr id="5" name="TextBox 4"/>
          <p:cNvSpPr txBox="1"/>
          <p:nvPr/>
        </p:nvSpPr>
        <p:spPr>
          <a:xfrm>
            <a:off x="3886200" y="5562600"/>
            <a:ext cx="5257800" cy="646331"/>
          </a:xfrm>
          <a:prstGeom prst="rect">
            <a:avLst/>
          </a:prstGeom>
          <a:noFill/>
        </p:spPr>
        <p:txBody>
          <a:bodyPr wrap="square" rtlCol="0">
            <a:spAutoFit/>
          </a:bodyPr>
          <a:lstStyle/>
          <a:p>
            <a:r>
              <a:rPr lang="en-US" altLang="en-US" i="1" dirty="0" smtClean="0">
                <a:effectLst>
                  <a:outerShdw blurRad="38100" dist="38100" dir="2700000" algn="tl">
                    <a:srgbClr val="000000">
                      <a:alpha val="43137"/>
                    </a:srgbClr>
                  </a:outerShdw>
                </a:effectLst>
                <a:latin typeface="Courier New" pitchFamily="49" charset="0"/>
              </a:rPr>
              <a:t>MPI_TYPE</a:t>
            </a:r>
            <a:r>
              <a:rPr lang="en-US" altLang="en-US" dirty="0" smtClean="0"/>
              <a:t> is an MPI Parameter or User Data Type</a:t>
            </a:r>
          </a:p>
          <a:p>
            <a:r>
              <a:rPr lang="en-US" dirty="0" smtClean="0"/>
              <a:t>buffer is passed by reference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Numerical Problems are of all forms:</a:t>
            </a:r>
            <a:endParaRPr lang="en-US" dirty="0"/>
          </a:p>
        </p:txBody>
      </p:sp>
      <p:sp>
        <p:nvSpPr>
          <p:cNvPr id="3" name="Content Placeholder 2"/>
          <p:cNvSpPr>
            <a:spLocks noGrp="1"/>
          </p:cNvSpPr>
          <p:nvPr>
            <p:ph idx="1"/>
          </p:nvPr>
        </p:nvSpPr>
        <p:spPr>
          <a:xfrm>
            <a:off x="457200" y="1600200"/>
            <a:ext cx="8229600" cy="4267199"/>
          </a:xfrm>
        </p:spPr>
        <p:txBody>
          <a:bodyPr>
            <a:normAutofit fontScale="92500" lnSpcReduction="10000"/>
          </a:bodyPr>
          <a:lstStyle/>
          <a:p>
            <a:r>
              <a:rPr lang="en-US" dirty="0" smtClean="0"/>
              <a:t>Time (dependent and independent)</a:t>
            </a:r>
          </a:p>
          <a:p>
            <a:r>
              <a:rPr lang="en-US" dirty="0" smtClean="0"/>
              <a:t>Grid point versus function</a:t>
            </a:r>
          </a:p>
          <a:p>
            <a:pPr lvl="1"/>
            <a:r>
              <a:rPr lang="en-US" dirty="0" smtClean="0"/>
              <a:t>Finite Difference </a:t>
            </a:r>
            <a:r>
              <a:rPr lang="en-US" dirty="0" err="1" smtClean="0"/>
              <a:t>vs</a:t>
            </a:r>
            <a:r>
              <a:rPr lang="en-US" dirty="0" smtClean="0"/>
              <a:t> Basis Sets</a:t>
            </a:r>
            <a:br>
              <a:rPr lang="en-US" dirty="0" smtClean="0"/>
            </a:br>
            <a:r>
              <a:rPr lang="en-US" dirty="0" smtClean="0"/>
              <a:t>(Ocean Models/Electronic Structure)</a:t>
            </a:r>
          </a:p>
          <a:p>
            <a:r>
              <a:rPr lang="en-US" dirty="0" smtClean="0"/>
              <a:t>Particle methods</a:t>
            </a:r>
          </a:p>
          <a:p>
            <a:pPr lvl="1"/>
            <a:r>
              <a:rPr lang="en-US" dirty="0" smtClean="0"/>
              <a:t>Particle-particle, </a:t>
            </a:r>
          </a:p>
          <a:p>
            <a:pPr lvl="1"/>
            <a:r>
              <a:rPr lang="en-US" dirty="0" smtClean="0"/>
              <a:t>Particle-mesh, </a:t>
            </a:r>
          </a:p>
          <a:p>
            <a:pPr lvl="1"/>
            <a:r>
              <a:rPr lang="en-US" dirty="0" smtClean="0"/>
              <a:t>Particle-particle particle mesh</a:t>
            </a:r>
          </a:p>
          <a:p>
            <a:pPr lvl="1"/>
            <a:r>
              <a:rPr lang="en-US" dirty="0" smtClean="0"/>
              <a:t>Mesh-free methods</a:t>
            </a:r>
          </a:p>
          <a:p>
            <a:endParaRPr lang="en-US" dirty="0" smtClean="0"/>
          </a:p>
          <a:p>
            <a:endParaRPr lang="en-US" dirty="0" smtClean="0"/>
          </a:p>
          <a:p>
            <a:endParaRPr lang="en-US" dirty="0"/>
          </a:p>
        </p:txBody>
      </p:sp>
      <p:sp>
        <p:nvSpPr>
          <p:cNvPr id="6" name="Slide Number Placeholder 5"/>
          <p:cNvSpPr>
            <a:spLocks noGrp="1"/>
          </p:cNvSpPr>
          <p:nvPr>
            <p:ph type="sldNum" sz="quarter" idx="10"/>
          </p:nvPr>
        </p:nvSpPr>
        <p:spPr/>
        <p:txBody>
          <a:bodyPr/>
          <a:lstStyle/>
          <a:p>
            <a:fld id="{251D56EB-2375-43B7-8104-DD7EC416D89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 Calculation</a:t>
            </a:r>
            <a:endParaRPr lang="en-US" dirty="0"/>
          </a:p>
        </p:txBody>
      </p:sp>
      <p:sp>
        <p:nvSpPr>
          <p:cNvPr id="6" name="Slide Number Placeholder 5"/>
          <p:cNvSpPr>
            <a:spLocks noGrp="1"/>
          </p:cNvSpPr>
          <p:nvPr>
            <p:ph type="sldNum" sz="quarter" idx="10"/>
          </p:nvPr>
        </p:nvSpPr>
        <p:spPr/>
        <p:txBody>
          <a:bodyPr/>
          <a:lstStyle/>
          <a:p>
            <a:fld id="{251D56EB-2375-43B7-8104-DD7EC416D89A}" type="slidenum">
              <a:rPr lang="en-US" smtClean="0"/>
              <a:pPr/>
              <a:t>12</a:t>
            </a:fld>
            <a:endParaRPr lang="en-US"/>
          </a:p>
        </p:txBody>
      </p:sp>
      <p:graphicFrame>
        <p:nvGraphicFramePr>
          <p:cNvPr id="8" name="Object 7"/>
          <p:cNvGraphicFramePr>
            <a:graphicFrameLocks noChangeAspect="1"/>
          </p:cNvGraphicFramePr>
          <p:nvPr/>
        </p:nvGraphicFramePr>
        <p:xfrm>
          <a:off x="914400" y="1828800"/>
          <a:ext cx="1921711" cy="1460500"/>
        </p:xfrm>
        <a:graphic>
          <a:graphicData uri="http://schemas.openxmlformats.org/presentationml/2006/ole">
            <mc:AlternateContent xmlns:mc="http://schemas.openxmlformats.org/markup-compatibility/2006">
              <mc:Choice xmlns:v="urn:schemas-microsoft-com:vml" Requires="v">
                <p:oleObj spid="_x0000_s112663" name="Equation" r:id="rId4" imgW="634680" imgH="482400" progId="Equation.3">
                  <p:embed/>
                </p:oleObj>
              </mc:Choice>
              <mc:Fallback>
                <p:oleObj name="Equation" r:id="rId4" imgW="634680" imgH="482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28800"/>
                        <a:ext cx="1921711"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Connector 9"/>
          <p:cNvCxnSpPr/>
          <p:nvPr/>
        </p:nvCxnSpPr>
        <p:spPr>
          <a:xfrm rot="5400000">
            <a:off x="3581400" y="2743200"/>
            <a:ext cx="228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724400" y="3886200"/>
            <a:ext cx="2438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3048000" y="2209800"/>
            <a:ext cx="3352800" cy="335280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48400" y="3878320"/>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4474780" y="2033750"/>
            <a:ext cx="301686" cy="369332"/>
          </a:xfrm>
          <a:prstGeom prst="rect">
            <a:avLst/>
          </a:prstGeom>
          <a:noFill/>
        </p:spPr>
        <p:txBody>
          <a:bodyPr wrap="none" rtlCol="0">
            <a:spAutoFit/>
          </a:bodyPr>
          <a:lstStyle/>
          <a:p>
            <a:r>
              <a:rPr lang="en-US" dirty="0" smtClean="0"/>
              <a:t>1</a:t>
            </a:r>
            <a:endParaRPr lang="en-US" dirty="0"/>
          </a:p>
        </p:txBody>
      </p:sp>
      <p:cxnSp>
        <p:nvCxnSpPr>
          <p:cNvPr id="22" name="Straight Connector 21"/>
          <p:cNvCxnSpPr/>
          <p:nvPr/>
        </p:nvCxnSpPr>
        <p:spPr>
          <a:xfrm rot="5400000">
            <a:off x="4038600" y="30480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191000" y="3062289"/>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81500" y="3086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572000" y="3109911"/>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762500" y="3138485"/>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4953000" y="319087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32385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372100" y="33147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638800" y="340994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905500" y="35433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98914" y="3733800"/>
            <a:ext cx="301686"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3810000" y="4876800"/>
            <a:ext cx="2427588" cy="1200329"/>
          </a:xfrm>
          <a:prstGeom prst="rect">
            <a:avLst/>
          </a:prstGeom>
          <a:noFill/>
        </p:spPr>
        <p:txBody>
          <a:bodyPr wrap="none" rtlCol="0">
            <a:spAutoFit/>
          </a:bodyPr>
          <a:lstStyle/>
          <a:p>
            <a:r>
              <a:rPr lang="en-US" dirty="0" smtClean="0"/>
              <a:t>Floating Point Intensive </a:t>
            </a:r>
          </a:p>
          <a:p>
            <a:r>
              <a:rPr lang="en-US" dirty="0" smtClean="0"/>
              <a:t>No Data Partitioning</a:t>
            </a:r>
          </a:p>
          <a:p>
            <a:r>
              <a:rPr lang="en-US" dirty="0" smtClean="0"/>
              <a:t>No Communication</a:t>
            </a:r>
          </a:p>
          <a:p>
            <a:r>
              <a:rPr lang="en-US" dirty="0" smtClean="0"/>
              <a:t>No IO</a:t>
            </a:r>
          </a:p>
        </p:txBody>
      </p:sp>
      <p:sp>
        <p:nvSpPr>
          <p:cNvPr id="42" name="TextBox 41"/>
          <p:cNvSpPr txBox="1"/>
          <p:nvPr/>
        </p:nvSpPr>
        <p:spPr>
          <a:xfrm>
            <a:off x="3810000" y="4191000"/>
            <a:ext cx="3917996" cy="646331"/>
          </a:xfrm>
          <a:prstGeom prst="rect">
            <a:avLst/>
          </a:prstGeom>
          <a:noFill/>
        </p:spPr>
        <p:txBody>
          <a:bodyPr wrap="none" rtlCol="0">
            <a:spAutoFit/>
          </a:bodyPr>
          <a:lstStyle/>
          <a:p>
            <a:r>
              <a:rPr lang="en-US" dirty="0" smtClean="0"/>
              <a:t>Task division:  partial sums for each task</a:t>
            </a:r>
          </a:p>
          <a:p>
            <a:r>
              <a:rPr lang="en-US" dirty="0" smtClean="0"/>
              <a:t>Communication: pi=sum of partial sums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2D Heat Equation</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2D, Time-dependent, Finite Difference</a:t>
            </a:r>
          </a:p>
          <a:p>
            <a:endParaRPr lang="en-US" dirty="0"/>
          </a:p>
        </p:txBody>
      </p:sp>
      <p:graphicFrame>
        <p:nvGraphicFramePr>
          <p:cNvPr id="4" name="Object 3"/>
          <p:cNvGraphicFramePr>
            <a:graphicFrameLocks noChangeAspect="1"/>
          </p:cNvGraphicFramePr>
          <p:nvPr/>
        </p:nvGraphicFramePr>
        <p:xfrm>
          <a:off x="3197225" y="2209800"/>
          <a:ext cx="2362200" cy="989013"/>
        </p:xfrm>
        <a:graphic>
          <a:graphicData uri="http://schemas.openxmlformats.org/presentationml/2006/ole">
            <mc:AlternateContent xmlns:mc="http://schemas.openxmlformats.org/markup-compatibility/2006">
              <mc:Choice xmlns:v="urn:schemas-microsoft-com:vml" Requires="v">
                <p:oleObj spid="_x0000_s64535" name="Equation" r:id="rId4" imgW="939600" imgH="393480" progId="Equation.3">
                  <p:embed/>
                </p:oleObj>
              </mc:Choice>
              <mc:Fallback>
                <p:oleObj name="Equation" r:id="rId4" imgW="9396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7225" y="2209800"/>
                        <a:ext cx="23622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457200" y="3200400"/>
            <a:ext cx="8229600" cy="2819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Describes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the flow of thermal energy via conduction in a continuous medium (solid, stationary fluid,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Solve on the unit square with simple conditions and a known solution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0"/>
          </p:nvPr>
        </p:nvSpPr>
        <p:spPr/>
        <p:txBody>
          <a:bodyPr/>
          <a:lstStyle/>
          <a:p>
            <a:fld id="{251D56EB-2375-43B7-8104-DD7EC416D89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Solution and RHS</a:t>
            </a:r>
            <a:endParaRPr lang="en-US" dirty="0"/>
          </a:p>
        </p:txBody>
      </p:sp>
      <p:sp>
        <p:nvSpPr>
          <p:cNvPr id="3" name="Content Placeholder 2"/>
          <p:cNvSpPr>
            <a:spLocks noGrp="1"/>
          </p:cNvSpPr>
          <p:nvPr>
            <p:ph idx="1"/>
          </p:nvPr>
        </p:nvSpPr>
        <p:spPr>
          <a:xfrm>
            <a:off x="457200" y="2438401"/>
            <a:ext cx="8229600" cy="609600"/>
          </a:xfrm>
        </p:spPr>
        <p:txBody>
          <a:bodyPr/>
          <a:lstStyle/>
          <a:p>
            <a:r>
              <a:rPr lang="en-US" dirty="0" smtClean="0"/>
              <a:t>Exact solution</a:t>
            </a:r>
          </a:p>
          <a:p>
            <a:endParaRPr lang="en-US" dirty="0"/>
          </a:p>
        </p:txBody>
      </p:sp>
      <p:graphicFrame>
        <p:nvGraphicFramePr>
          <p:cNvPr id="21506" name="Object 2"/>
          <p:cNvGraphicFramePr>
            <a:graphicFrameLocks noChangeAspect="1"/>
          </p:cNvGraphicFramePr>
          <p:nvPr/>
        </p:nvGraphicFramePr>
        <p:xfrm>
          <a:off x="3505200" y="2438400"/>
          <a:ext cx="5500688" cy="639762"/>
        </p:xfrm>
        <a:graphic>
          <a:graphicData uri="http://schemas.openxmlformats.org/presentationml/2006/ole">
            <mc:AlternateContent xmlns:mc="http://schemas.openxmlformats.org/markup-compatibility/2006">
              <mc:Choice xmlns:v="urn:schemas-microsoft-com:vml" Requires="v">
                <p:oleObj spid="_x0000_s66604" name="Equation" r:id="rId4" imgW="2184120" imgH="253800" progId="Equation.3">
                  <p:embed/>
                </p:oleObj>
              </mc:Choice>
              <mc:Fallback>
                <p:oleObj name="Equation" r:id="rId4" imgW="218412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438400"/>
                        <a:ext cx="5500688"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a:xfrm>
            <a:off x="457200" y="12954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Right-hand 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1507" name="Object 3"/>
          <p:cNvGraphicFramePr>
            <a:graphicFrameLocks noChangeAspect="1"/>
          </p:cNvGraphicFramePr>
          <p:nvPr/>
        </p:nvGraphicFramePr>
        <p:xfrm>
          <a:off x="3810000" y="1371600"/>
          <a:ext cx="4892675" cy="574675"/>
        </p:xfrm>
        <a:graphic>
          <a:graphicData uri="http://schemas.openxmlformats.org/presentationml/2006/ole">
            <mc:AlternateContent xmlns:mc="http://schemas.openxmlformats.org/markup-compatibility/2006">
              <mc:Choice xmlns:v="urn:schemas-microsoft-com:vml" Requires="v">
                <p:oleObj spid="_x0000_s66605" name="Equation" r:id="rId6" imgW="1942920" imgH="228600" progId="Equation.3">
                  <p:embed/>
                </p:oleObj>
              </mc:Choice>
              <mc:Fallback>
                <p:oleObj name="Equation" r:id="rId6" imgW="194292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371600"/>
                        <a:ext cx="48926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251D56EB-2375-43B7-8104-DD7EC416D89A}" type="slidenum">
              <a:rPr lang="en-US" smtClean="0"/>
              <a:pPr/>
              <a:t>14</a:t>
            </a:fld>
            <a:endParaRPr lang="en-US"/>
          </a:p>
        </p:txBody>
      </p:sp>
      <p:sp>
        <p:nvSpPr>
          <p:cNvPr id="8" name="Content Placeholder 2"/>
          <p:cNvSpPr txBox="1">
            <a:spLocks/>
          </p:cNvSpPr>
          <p:nvPr/>
        </p:nvSpPr>
        <p:spPr>
          <a:xfrm>
            <a:off x="457200" y="3276600"/>
            <a:ext cx="8229600" cy="3200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Finite difference approximation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Forward Time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 matrices to invert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Stability issues to worry about later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Central Space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Equal spacing in x and y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Second-order accurate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a:t>
            </a:r>
            <a:endParaRPr lang="en-US" dirty="0"/>
          </a:p>
        </p:txBody>
      </p:sp>
      <p:sp>
        <p:nvSpPr>
          <p:cNvPr id="4" name="Content Placeholder 2"/>
          <p:cNvSpPr txBox="1">
            <a:spLocks/>
          </p:cNvSpPr>
          <p:nvPr/>
        </p:nvSpPr>
        <p:spPr>
          <a:xfrm>
            <a:off x="609600" y="1371600"/>
            <a:ext cx="82296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228600" y="1295400"/>
          <a:ext cx="8226425" cy="1270000"/>
        </p:xfrm>
        <a:graphic>
          <a:graphicData uri="http://schemas.openxmlformats.org/presentationml/2006/ole">
            <mc:AlternateContent xmlns:mc="http://schemas.openxmlformats.org/markup-compatibility/2006">
              <mc:Choice xmlns:v="urn:schemas-microsoft-com:vml" Requires="v">
                <p:oleObj spid="_x0000_s67628" name="Equation" r:id="rId4" imgW="3288960" imgH="507960" progId="Equation.3">
                  <p:embed/>
                </p:oleObj>
              </mc:Choice>
              <mc:Fallback>
                <p:oleObj name="Equation" r:id="rId4" imgW="3288960" imgH="507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22642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a:xfrm>
            <a:off x="457200" y="6400800"/>
            <a:ext cx="2133600" cy="365125"/>
          </a:xfrm>
        </p:spPr>
        <p:txBody>
          <a:bodyPr/>
          <a:lstStyle/>
          <a:p>
            <a:fld id="{251D56EB-2375-43B7-8104-DD7EC416D89A}" type="slidenum">
              <a:rPr lang="en-US" smtClean="0"/>
              <a:pPr/>
              <a:t>15</a:t>
            </a:fld>
            <a:endParaRPr lang="en-US"/>
          </a:p>
        </p:txBody>
      </p:sp>
      <p:sp>
        <p:nvSpPr>
          <p:cNvPr id="12" name="TextBox 11"/>
          <p:cNvSpPr txBox="1"/>
          <p:nvPr/>
        </p:nvSpPr>
        <p:spPr>
          <a:xfrm>
            <a:off x="4104800" y="5029200"/>
            <a:ext cx="5039200" cy="1200329"/>
          </a:xfrm>
          <a:prstGeom prst="rect">
            <a:avLst/>
          </a:prstGeom>
          <a:noFill/>
        </p:spPr>
        <p:txBody>
          <a:bodyPr wrap="none" rtlCol="0">
            <a:spAutoFit/>
          </a:bodyPr>
          <a:lstStyle/>
          <a:p>
            <a:r>
              <a:rPr lang="en-US" dirty="0" smtClean="0"/>
              <a:t>Floating Point Intensive  (arrays in memory)</a:t>
            </a:r>
          </a:p>
          <a:p>
            <a:r>
              <a:rPr lang="en-US" dirty="0" smtClean="0"/>
              <a:t>Data Partitioning: Arrays/Tasks as Data Parallel</a:t>
            </a:r>
          </a:p>
          <a:p>
            <a:r>
              <a:rPr lang="en-US" dirty="0" smtClean="0"/>
              <a:t>Communication: Border elements to adjacent tasks.</a:t>
            </a:r>
          </a:p>
          <a:p>
            <a:r>
              <a:rPr lang="en-US" dirty="0" smtClean="0"/>
              <a:t>IO – large if time sequence needed</a:t>
            </a:r>
          </a:p>
        </p:txBody>
      </p:sp>
      <p:sp>
        <p:nvSpPr>
          <p:cNvPr id="13" name="TextBox 12"/>
          <p:cNvSpPr txBox="1"/>
          <p:nvPr/>
        </p:nvSpPr>
        <p:spPr>
          <a:xfrm>
            <a:off x="0" y="5029200"/>
            <a:ext cx="4136517" cy="923330"/>
          </a:xfrm>
          <a:prstGeom prst="rect">
            <a:avLst/>
          </a:prstGeom>
          <a:noFill/>
        </p:spPr>
        <p:txBody>
          <a:bodyPr wrap="none" rtlCol="0">
            <a:spAutoFit/>
          </a:bodyPr>
          <a:lstStyle/>
          <a:p>
            <a:r>
              <a:rPr lang="en-US" dirty="0" smtClean="0"/>
              <a:t>Task division:  task update set of </a:t>
            </a:r>
            <a:r>
              <a:rPr lang="en-US" dirty="0" smtClean="0">
                <a:latin typeface="Symbol" pitchFamily="18" charset="2"/>
              </a:rPr>
              <a:t>m</a:t>
            </a:r>
            <a:r>
              <a:rPr lang="en-US" dirty="0" smtClean="0"/>
              <a:t>’s</a:t>
            </a:r>
          </a:p>
          <a:p>
            <a:r>
              <a:rPr lang="en-US" dirty="0" smtClean="0"/>
              <a:t>Data Partition:  into sets of </a:t>
            </a:r>
            <a:r>
              <a:rPr lang="en-US" dirty="0" smtClean="0">
                <a:latin typeface="Symbol" pitchFamily="18" charset="2"/>
              </a:rPr>
              <a:t>m</a:t>
            </a:r>
            <a:r>
              <a:rPr lang="en-US" dirty="0" smtClean="0"/>
              <a:t>’s + Boundary</a:t>
            </a:r>
          </a:p>
          <a:p>
            <a:r>
              <a:rPr lang="en-US" dirty="0" smtClean="0"/>
              <a:t>Communication:  some adjacent </a:t>
            </a:r>
            <a:r>
              <a:rPr lang="en-US" dirty="0" smtClean="0">
                <a:latin typeface="Symbol" pitchFamily="18" charset="2"/>
              </a:rPr>
              <a:t>m</a:t>
            </a:r>
            <a:r>
              <a:rPr lang="en-US" dirty="0" smtClean="0"/>
              <a:t>’s </a:t>
            </a:r>
            <a:endParaRPr lang="en-US" dirty="0"/>
          </a:p>
        </p:txBody>
      </p:sp>
      <p:graphicFrame>
        <p:nvGraphicFramePr>
          <p:cNvPr id="14" name="Object 13"/>
          <p:cNvGraphicFramePr>
            <a:graphicFrameLocks noChangeAspect="1"/>
          </p:cNvGraphicFramePr>
          <p:nvPr/>
        </p:nvGraphicFramePr>
        <p:xfrm>
          <a:off x="425450" y="2438400"/>
          <a:ext cx="8575675" cy="1270000"/>
        </p:xfrm>
        <a:graphic>
          <a:graphicData uri="http://schemas.openxmlformats.org/presentationml/2006/ole">
            <mc:AlternateContent xmlns:mc="http://schemas.openxmlformats.org/markup-compatibility/2006">
              <mc:Choice xmlns:v="urn:schemas-microsoft-com:vml" Requires="v">
                <p:oleObj spid="_x0000_s67629" name="Equation" r:id="rId6" imgW="3429000" imgH="507960" progId="Equation.3">
                  <p:embed/>
                </p:oleObj>
              </mc:Choice>
              <mc:Fallback>
                <p:oleObj name="Equation" r:id="rId6" imgW="3429000" imgH="50796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0" y="2438400"/>
                        <a:ext cx="857567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762000" y="3733800"/>
            <a:ext cx="7087710" cy="1200329"/>
          </a:xfrm>
          <a:prstGeom prst="rect">
            <a:avLst/>
          </a:prstGeom>
          <a:noFill/>
        </p:spPr>
        <p:txBody>
          <a:bodyPr wrap="none" rtlCol="0">
            <a:spAutoFit/>
          </a:bodyPr>
          <a:lstStyle/>
          <a:p>
            <a:r>
              <a:rPr lang="en-US" dirty="0" smtClean="0"/>
              <a:t>Solution at n+1 requires 5 solutions and 1 function value from time step n</a:t>
            </a:r>
          </a:p>
          <a:p>
            <a:pPr lvl="1"/>
            <a:r>
              <a:rPr lang="en-US" dirty="0" smtClean="0"/>
              <a:t>Each time step is dependent on the previous one</a:t>
            </a:r>
          </a:p>
          <a:p>
            <a:pPr lvl="1"/>
            <a:r>
              <a:rPr lang="en-US" dirty="0" smtClean="0"/>
              <a:t>Each space point is dependent on its neighbors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a:t>
            </a:r>
            <a:endParaRPr lang="en-US" dirty="0"/>
          </a:p>
        </p:txBody>
      </p:sp>
      <p:sp>
        <p:nvSpPr>
          <p:cNvPr id="4" name="Content Placeholder 2"/>
          <p:cNvSpPr txBox="1">
            <a:spLocks/>
          </p:cNvSpPr>
          <p:nvPr/>
        </p:nvSpPr>
        <p:spPr>
          <a:xfrm>
            <a:off x="609600" y="1371600"/>
            <a:ext cx="82296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228600" y="1295400"/>
          <a:ext cx="8226425" cy="1270000"/>
        </p:xfrm>
        <a:graphic>
          <a:graphicData uri="http://schemas.openxmlformats.org/presentationml/2006/ole">
            <mc:AlternateContent xmlns:mc="http://schemas.openxmlformats.org/markup-compatibility/2006">
              <mc:Choice xmlns:v="urn:schemas-microsoft-com:vml" Requires="v">
                <p:oleObj spid="_x0000_s113708" name="Equation" r:id="rId4" imgW="3288960" imgH="507960" progId="Equation.3">
                  <p:embed/>
                </p:oleObj>
              </mc:Choice>
              <mc:Fallback>
                <p:oleObj name="Equation" r:id="rId4" imgW="3288960" imgH="5079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22642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a:xfrm>
            <a:off x="457200" y="6400800"/>
            <a:ext cx="2133600" cy="365125"/>
          </a:xfrm>
        </p:spPr>
        <p:txBody>
          <a:bodyPr/>
          <a:lstStyle/>
          <a:p>
            <a:fld id="{251D56EB-2375-43B7-8104-DD7EC416D89A}" type="slidenum">
              <a:rPr lang="en-US" smtClean="0"/>
              <a:pPr/>
              <a:t>16</a:t>
            </a:fld>
            <a:endParaRPr lang="en-US"/>
          </a:p>
        </p:txBody>
      </p:sp>
      <p:sp>
        <p:nvSpPr>
          <p:cNvPr id="12" name="TextBox 11"/>
          <p:cNvSpPr txBox="1"/>
          <p:nvPr/>
        </p:nvSpPr>
        <p:spPr>
          <a:xfrm>
            <a:off x="152400" y="4724400"/>
            <a:ext cx="6599499" cy="1477328"/>
          </a:xfrm>
          <a:prstGeom prst="rect">
            <a:avLst/>
          </a:prstGeom>
          <a:noFill/>
        </p:spPr>
        <p:txBody>
          <a:bodyPr wrap="none" rtlCol="0">
            <a:spAutoFit/>
          </a:bodyPr>
          <a:lstStyle/>
          <a:p>
            <a:r>
              <a:rPr lang="en-US" dirty="0" smtClean="0"/>
              <a:t>Floating Point Intensive  (use arrays in memory)</a:t>
            </a:r>
          </a:p>
          <a:p>
            <a:r>
              <a:rPr lang="en-US" dirty="0" smtClean="0"/>
              <a:t>Data Partitioning:</a:t>
            </a:r>
          </a:p>
          <a:p>
            <a:r>
              <a:rPr lang="en-US" dirty="0" smtClean="0"/>
              <a:t>    Arrays/Tasks as Data Parallel</a:t>
            </a:r>
          </a:p>
          <a:p>
            <a:r>
              <a:rPr lang="en-US" dirty="0" smtClean="0"/>
              <a:t>Communication: Make border elements accessing to adjacent tasks.</a:t>
            </a:r>
          </a:p>
          <a:p>
            <a:r>
              <a:rPr lang="en-US" dirty="0" smtClean="0"/>
              <a:t>IO – large if time sequence needed</a:t>
            </a:r>
          </a:p>
        </p:txBody>
      </p:sp>
      <p:sp>
        <p:nvSpPr>
          <p:cNvPr id="13" name="TextBox 12"/>
          <p:cNvSpPr txBox="1"/>
          <p:nvPr/>
        </p:nvSpPr>
        <p:spPr>
          <a:xfrm>
            <a:off x="4854749" y="4648200"/>
            <a:ext cx="4289251" cy="923330"/>
          </a:xfrm>
          <a:prstGeom prst="rect">
            <a:avLst/>
          </a:prstGeom>
          <a:noFill/>
        </p:spPr>
        <p:txBody>
          <a:bodyPr wrap="none" rtlCol="0">
            <a:spAutoFit/>
          </a:bodyPr>
          <a:lstStyle/>
          <a:p>
            <a:r>
              <a:rPr lang="en-US" dirty="0" smtClean="0"/>
              <a:t>Task division:  task update set of </a:t>
            </a:r>
            <a:r>
              <a:rPr lang="en-US" dirty="0" smtClean="0">
                <a:latin typeface="Symbol" pitchFamily="18" charset="2"/>
              </a:rPr>
              <a:t>m</a:t>
            </a:r>
            <a:r>
              <a:rPr lang="en-US" dirty="0" smtClean="0"/>
              <a:t>’s</a:t>
            </a:r>
          </a:p>
          <a:p>
            <a:r>
              <a:rPr lang="en-US" dirty="0" smtClean="0"/>
              <a:t>Data Partition:  into sets of </a:t>
            </a:r>
            <a:r>
              <a:rPr lang="en-US" dirty="0" smtClean="0">
                <a:latin typeface="Symbol" pitchFamily="18" charset="2"/>
              </a:rPr>
              <a:t>m</a:t>
            </a:r>
            <a:r>
              <a:rPr lang="en-US" dirty="0" smtClean="0"/>
              <a:t>’s + Boundaries</a:t>
            </a:r>
          </a:p>
          <a:p>
            <a:r>
              <a:rPr lang="en-US" dirty="0" smtClean="0"/>
              <a:t>Communication:  some adjacent </a:t>
            </a:r>
            <a:r>
              <a:rPr lang="en-US" dirty="0" smtClean="0">
                <a:latin typeface="Symbol" pitchFamily="18" charset="2"/>
              </a:rPr>
              <a:t>m</a:t>
            </a:r>
            <a:r>
              <a:rPr lang="en-US" dirty="0" smtClean="0"/>
              <a:t>’s </a:t>
            </a:r>
            <a:endParaRPr lang="en-US" dirty="0"/>
          </a:p>
        </p:txBody>
      </p:sp>
      <p:graphicFrame>
        <p:nvGraphicFramePr>
          <p:cNvPr id="14" name="Object 13"/>
          <p:cNvGraphicFramePr>
            <a:graphicFrameLocks noChangeAspect="1"/>
          </p:cNvGraphicFramePr>
          <p:nvPr/>
        </p:nvGraphicFramePr>
        <p:xfrm>
          <a:off x="425450" y="2438400"/>
          <a:ext cx="8575675" cy="1270000"/>
        </p:xfrm>
        <a:graphic>
          <a:graphicData uri="http://schemas.openxmlformats.org/presentationml/2006/ole">
            <mc:AlternateContent xmlns:mc="http://schemas.openxmlformats.org/markup-compatibility/2006">
              <mc:Choice xmlns:v="urn:schemas-microsoft-com:vml" Requires="v">
                <p:oleObj spid="_x0000_s113709" name="Equation" r:id="rId6" imgW="3429000" imgH="507960" progId="Equation.3">
                  <p:embed/>
                </p:oleObj>
              </mc:Choice>
              <mc:Fallback>
                <p:oleObj name="Equation" r:id="rId6" imgW="3429000" imgH="507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0" y="2438400"/>
                        <a:ext cx="857567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914400" y="3581400"/>
            <a:ext cx="7087710" cy="1200329"/>
          </a:xfrm>
          <a:prstGeom prst="rect">
            <a:avLst/>
          </a:prstGeom>
          <a:noFill/>
        </p:spPr>
        <p:txBody>
          <a:bodyPr wrap="none" rtlCol="0">
            <a:spAutoFit/>
          </a:bodyPr>
          <a:lstStyle/>
          <a:p>
            <a:r>
              <a:rPr lang="en-US" dirty="0" smtClean="0"/>
              <a:t>Solution at n+1 requires 5 solutions and 1 function value from time step n</a:t>
            </a:r>
          </a:p>
          <a:p>
            <a:pPr lvl="1"/>
            <a:r>
              <a:rPr lang="en-US" dirty="0" smtClean="0"/>
              <a:t>Each time step is dependent on the previous one</a:t>
            </a:r>
          </a:p>
          <a:p>
            <a:pPr lvl="1"/>
            <a:r>
              <a:rPr lang="en-US" dirty="0" smtClean="0"/>
              <a:t>Each space point is dependent on its neighbors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and Initial Conditions</a:t>
            </a:r>
            <a:endParaRPr lang="en-US" dirty="0"/>
          </a:p>
        </p:txBody>
      </p:sp>
      <p:sp>
        <p:nvSpPr>
          <p:cNvPr id="5" name="Rectangle 4"/>
          <p:cNvSpPr/>
          <p:nvPr/>
        </p:nvSpPr>
        <p:spPr>
          <a:xfrm>
            <a:off x="2743200" y="1905000"/>
            <a:ext cx="35052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p:cNvGraphicFramePr>
            <a:graphicFrameLocks noChangeAspect="1"/>
          </p:cNvGraphicFramePr>
          <p:nvPr/>
        </p:nvGraphicFramePr>
        <p:xfrm>
          <a:off x="639762" y="3352800"/>
          <a:ext cx="1951038" cy="511175"/>
        </p:xfrm>
        <a:graphic>
          <a:graphicData uri="http://schemas.openxmlformats.org/presentationml/2006/ole">
            <mc:AlternateContent xmlns:mc="http://schemas.openxmlformats.org/markup-compatibility/2006">
              <mc:Choice xmlns:v="urn:schemas-microsoft-com:vml" Requires="v">
                <p:oleObj spid="_x0000_s65685" name="Equation" r:id="rId4" imgW="774360" imgH="203040" progId="Equation.3">
                  <p:embed/>
                </p:oleObj>
              </mc:Choice>
              <mc:Fallback>
                <p:oleObj name="Equation" r:id="rId4" imgW="77436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2" y="3352800"/>
                        <a:ext cx="195103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3651250" y="1263650"/>
          <a:ext cx="1822450" cy="511175"/>
        </p:xfrm>
        <a:graphic>
          <a:graphicData uri="http://schemas.openxmlformats.org/presentationml/2006/ole">
            <mc:AlternateContent xmlns:mc="http://schemas.openxmlformats.org/markup-compatibility/2006">
              <mc:Choice xmlns:v="urn:schemas-microsoft-com:vml" Requires="v">
                <p:oleObj spid="_x0000_s65686" name="Equation" r:id="rId6" imgW="723600" imgH="203040" progId="Equation.3">
                  <p:embed/>
                </p:oleObj>
              </mc:Choice>
              <mc:Fallback>
                <p:oleObj name="Equation" r:id="rId6" imgW="72360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250" y="1263650"/>
                        <a:ext cx="18224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5"/>
          <p:cNvGraphicFramePr>
            <a:graphicFrameLocks noChangeAspect="1"/>
          </p:cNvGraphicFramePr>
          <p:nvPr/>
        </p:nvGraphicFramePr>
        <p:xfrm>
          <a:off x="6419850" y="3276600"/>
          <a:ext cx="1885950" cy="511175"/>
        </p:xfrm>
        <a:graphic>
          <a:graphicData uri="http://schemas.openxmlformats.org/presentationml/2006/ole">
            <mc:AlternateContent xmlns:mc="http://schemas.openxmlformats.org/markup-compatibility/2006">
              <mc:Choice xmlns:v="urn:schemas-microsoft-com:vml" Requires="v">
                <p:oleObj spid="_x0000_s65687" name="Equation" r:id="rId8" imgW="749160" imgH="203040" progId="Equation.3">
                  <p:embed/>
                </p:oleObj>
              </mc:Choice>
              <mc:Fallback>
                <p:oleObj name="Equation" r:id="rId8" imgW="749160" imgH="2030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9850" y="3276600"/>
                        <a:ext cx="18859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nvGraphicFramePr>
        <p:xfrm>
          <a:off x="3619500" y="5530850"/>
          <a:ext cx="1885950" cy="511175"/>
        </p:xfrm>
        <a:graphic>
          <a:graphicData uri="http://schemas.openxmlformats.org/presentationml/2006/ole">
            <mc:AlternateContent xmlns:mc="http://schemas.openxmlformats.org/markup-compatibility/2006">
              <mc:Choice xmlns:v="urn:schemas-microsoft-com:vml" Requires="v">
                <p:oleObj spid="_x0000_s65688" name="Equation" r:id="rId10" imgW="749160" imgH="203040" progId="Equation.3">
                  <p:embed/>
                </p:oleObj>
              </mc:Choice>
              <mc:Fallback>
                <p:oleObj name="Equation" r:id="rId10" imgW="74916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9500" y="5530850"/>
                        <a:ext cx="18859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p:cNvGraphicFramePr>
            <a:graphicFrameLocks noChangeAspect="1"/>
          </p:cNvGraphicFramePr>
          <p:nvPr/>
        </p:nvGraphicFramePr>
        <p:xfrm>
          <a:off x="3276600" y="3298825"/>
          <a:ext cx="1982788" cy="511175"/>
        </p:xfrm>
        <a:graphic>
          <a:graphicData uri="http://schemas.openxmlformats.org/presentationml/2006/ole">
            <mc:AlternateContent xmlns:mc="http://schemas.openxmlformats.org/markup-compatibility/2006">
              <mc:Choice xmlns:v="urn:schemas-microsoft-com:vml" Requires="v">
                <p:oleObj spid="_x0000_s65689" name="Equation" r:id="rId12" imgW="787320" imgH="203040" progId="Equation.3">
                  <p:embed/>
                </p:oleObj>
              </mc:Choice>
              <mc:Fallback>
                <p:oleObj name="Equation" r:id="rId12" imgW="787320" imgH="2030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3298825"/>
                        <a:ext cx="198278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2066925" y="5410200"/>
          <a:ext cx="863600" cy="511175"/>
        </p:xfrm>
        <a:graphic>
          <a:graphicData uri="http://schemas.openxmlformats.org/presentationml/2006/ole">
            <mc:AlternateContent xmlns:mc="http://schemas.openxmlformats.org/markup-compatibility/2006">
              <mc:Choice xmlns:v="urn:schemas-microsoft-com:vml" Requires="v">
                <p:oleObj spid="_x0000_s65690" name="Equation" r:id="rId14" imgW="342720" imgH="203040" progId="Equation.3">
                  <p:embed/>
                </p:oleObj>
              </mc:Choice>
              <mc:Fallback>
                <p:oleObj name="Equation" r:id="rId14" imgW="342720" imgH="2030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6925" y="5410200"/>
                        <a:ext cx="86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p:cNvGraphicFramePr>
            <a:graphicFrameLocks noChangeAspect="1"/>
          </p:cNvGraphicFramePr>
          <p:nvPr/>
        </p:nvGraphicFramePr>
        <p:xfrm>
          <a:off x="6251575" y="1447800"/>
          <a:ext cx="703263" cy="511175"/>
        </p:xfrm>
        <a:graphic>
          <a:graphicData uri="http://schemas.openxmlformats.org/presentationml/2006/ole">
            <mc:AlternateContent xmlns:mc="http://schemas.openxmlformats.org/markup-compatibility/2006">
              <mc:Choice xmlns:v="urn:schemas-microsoft-com:vml" Requires="v">
                <p:oleObj spid="_x0000_s65691" name="Equation" r:id="rId16" imgW="279360" imgH="203040" progId="Equation.3">
                  <p:embed/>
                </p:oleObj>
              </mc:Choice>
              <mc:Fallback>
                <p:oleObj name="Equation" r:id="rId16" imgW="279360" imgH="20304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51575" y="1447800"/>
                        <a:ext cx="7032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0"/>
          </p:nvPr>
        </p:nvSpPr>
        <p:spPr/>
        <p:txBody>
          <a:bodyPr/>
          <a:lstStyle/>
          <a:p>
            <a:fld id="{251D56EB-2375-43B7-8104-DD7EC416D89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foo.png"/>
          <p:cNvPicPr>
            <a:picLocks noChangeAspect="1"/>
          </p:cNvPicPr>
          <p:nvPr/>
        </p:nvPicPr>
        <p:blipFill>
          <a:blip r:embed="rId4" cstate="print"/>
          <a:srcRect l="11250" t="3333" r="15000" b="3333"/>
          <a:stretch>
            <a:fillRect/>
          </a:stretch>
        </p:blipFill>
        <p:spPr>
          <a:xfrm>
            <a:off x="4343400" y="1524000"/>
            <a:ext cx="4495800" cy="4267200"/>
          </a:xfrm>
          <a:prstGeom prst="rect">
            <a:avLst/>
          </a:prstGeom>
        </p:spPr>
      </p:pic>
      <p:sp>
        <p:nvSpPr>
          <p:cNvPr id="2" name="Title 1"/>
          <p:cNvSpPr>
            <a:spLocks noGrp="1"/>
          </p:cNvSpPr>
          <p:nvPr>
            <p:ph type="title"/>
          </p:nvPr>
        </p:nvSpPr>
        <p:spPr/>
        <p:txBody>
          <a:bodyPr/>
          <a:lstStyle/>
          <a:p>
            <a:r>
              <a:rPr lang="en-US" dirty="0" smtClean="0"/>
              <a:t>Computational Mesh</a:t>
            </a:r>
            <a:endParaRPr lang="en-US" dirty="0"/>
          </a:p>
        </p:txBody>
      </p:sp>
      <p:grpSp>
        <p:nvGrpSpPr>
          <p:cNvPr id="3" name="Group 30"/>
          <p:cNvGrpSpPr/>
          <p:nvPr/>
        </p:nvGrpSpPr>
        <p:grpSpPr>
          <a:xfrm>
            <a:off x="609600" y="1751806"/>
            <a:ext cx="3657600" cy="3658394"/>
            <a:chOff x="838200" y="1600200"/>
            <a:chExt cx="3657600" cy="3658394"/>
          </a:xfrm>
        </p:grpSpPr>
        <p:sp>
          <p:nvSpPr>
            <p:cNvPr id="4" name="Rectangle 3"/>
            <p:cNvSpPr/>
            <p:nvPr/>
          </p:nvSpPr>
          <p:spPr>
            <a:xfrm>
              <a:off x="838200" y="1600200"/>
              <a:ext cx="3657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38200" y="22082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28178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3"/>
            </p:cNvCxnSpPr>
            <p:nvPr/>
          </p:nvCxnSpPr>
          <p:spPr>
            <a:xfrm>
              <a:off x="838200" y="342741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4038600"/>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8200" y="46466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68174" y="3429000"/>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35821"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837397"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438973"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30122" y="3429000"/>
              <a:ext cx="36576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nvGraphicFramePr>
          <p:xfrm>
            <a:off x="2057400" y="2794794"/>
            <a:ext cx="576263" cy="482600"/>
          </p:xfrm>
          <a:graphic>
            <a:graphicData uri="http://schemas.openxmlformats.org/presentationml/2006/ole">
              <mc:AlternateContent xmlns:mc="http://schemas.openxmlformats.org/markup-compatibility/2006">
                <mc:Choice xmlns:v="urn:schemas-microsoft-com:vml" Requires="v">
                  <p:oleObj spid="_x0000_s68694" name="Equation" r:id="rId5" imgW="228600" imgH="190440" progId="Equation.3">
                    <p:embed/>
                  </p:oleObj>
                </mc:Choice>
                <mc:Fallback>
                  <p:oleObj name="Equation" r:id="rId5" imgW="228600" imgH="1904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794794"/>
                          <a:ext cx="5762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a:xfrm>
              <a:off x="2045368" y="27792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Brace 25"/>
            <p:cNvSpPr/>
            <p:nvPr/>
          </p:nvSpPr>
          <p:spPr>
            <a:xfrm>
              <a:off x="3276600" y="2209800"/>
              <a:ext cx="304800" cy="6096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7" name="Object 26"/>
            <p:cNvGraphicFramePr>
              <a:graphicFrameLocks noChangeAspect="1"/>
            </p:cNvGraphicFramePr>
            <p:nvPr/>
          </p:nvGraphicFramePr>
          <p:xfrm>
            <a:off x="3657600" y="2286000"/>
            <a:ext cx="547688" cy="450850"/>
          </p:xfrm>
          <a:graphic>
            <a:graphicData uri="http://schemas.openxmlformats.org/presentationml/2006/ole">
              <mc:AlternateContent xmlns:mc="http://schemas.openxmlformats.org/markup-compatibility/2006">
                <mc:Choice xmlns:v="urn:schemas-microsoft-com:vml" Requires="v">
                  <p:oleObj spid="_x0000_s68695" name="Equation" r:id="rId7" imgW="215640" imgH="177480" progId="Equation.3">
                    <p:embed/>
                  </p:oleObj>
                </mc:Choice>
                <mc:Fallback>
                  <p:oleObj name="Equation" r:id="rId7" imgW="215640" imgH="1774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2286000"/>
                          <a:ext cx="5476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17"/>
            <p:cNvSpPr/>
            <p:nvPr/>
          </p:nvSpPr>
          <p:spPr>
            <a:xfrm>
              <a:off x="2045368" y="21817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8" name="Oval 27"/>
            <p:cNvSpPr/>
            <p:nvPr/>
          </p:nvSpPr>
          <p:spPr>
            <a:xfrm>
              <a:off x="2638928" y="277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9" name="Oval 28"/>
            <p:cNvSpPr/>
            <p:nvPr/>
          </p:nvSpPr>
          <p:spPr>
            <a:xfrm>
              <a:off x="1423736" y="277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Oval 29"/>
            <p:cNvSpPr/>
            <p:nvPr/>
          </p:nvSpPr>
          <p:spPr>
            <a:xfrm>
              <a:off x="2029328" y="3392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aphicFrame>
        <p:nvGraphicFramePr>
          <p:cNvPr id="44036" name="Object 4"/>
          <p:cNvGraphicFramePr>
            <a:graphicFrameLocks noChangeAspect="1"/>
          </p:cNvGraphicFramePr>
          <p:nvPr/>
        </p:nvGraphicFramePr>
        <p:xfrm>
          <a:off x="152400" y="5410200"/>
          <a:ext cx="863600" cy="511175"/>
        </p:xfrm>
        <a:graphic>
          <a:graphicData uri="http://schemas.openxmlformats.org/presentationml/2006/ole">
            <mc:AlternateContent xmlns:mc="http://schemas.openxmlformats.org/markup-compatibility/2006">
              <mc:Choice xmlns:v="urn:schemas-microsoft-com:vml" Requires="v">
                <p:oleObj spid="_x0000_s68696" name="Equation" r:id="rId9" imgW="342720" imgH="203040" progId="Equation.3">
                  <p:embed/>
                </p:oleObj>
              </mc:Choice>
              <mc:Fallback>
                <p:oleObj name="Equation" r:id="rId9" imgW="342720" imgH="2030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410200"/>
                        <a:ext cx="86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3962400" y="1219200"/>
          <a:ext cx="703263" cy="511175"/>
        </p:xfrm>
        <a:graphic>
          <a:graphicData uri="http://schemas.openxmlformats.org/presentationml/2006/ole">
            <mc:AlternateContent xmlns:mc="http://schemas.openxmlformats.org/markup-compatibility/2006">
              <mc:Choice xmlns:v="urn:schemas-microsoft-com:vml" Requires="v">
                <p:oleObj spid="_x0000_s68697" name="Equation" r:id="rId11" imgW="279360" imgH="203040" progId="Equation.3">
                  <p:embed/>
                </p:oleObj>
              </mc:Choice>
              <mc:Fallback>
                <p:oleObj name="Equation" r:id="rId11" imgW="279360" imgH="20304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219200"/>
                        <a:ext cx="7032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Slide Number Placeholder 30"/>
          <p:cNvSpPr>
            <a:spLocks noGrp="1"/>
          </p:cNvSpPr>
          <p:nvPr>
            <p:ph type="sldNum" sz="quarter" idx="10"/>
          </p:nvPr>
        </p:nvSpPr>
        <p:spPr/>
        <p:txBody>
          <a:bodyPr/>
          <a:lstStyle/>
          <a:p>
            <a:fld id="{251D56EB-2375-43B7-8104-DD7EC416D89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Partitioning + Ghost Cells</a:t>
            </a:r>
            <a:endParaRPr lang="en-US" dirty="0"/>
          </a:p>
        </p:txBody>
      </p:sp>
      <p:grpSp>
        <p:nvGrpSpPr>
          <p:cNvPr id="5" name="Group 69"/>
          <p:cNvGrpSpPr/>
          <p:nvPr/>
        </p:nvGrpSpPr>
        <p:grpSpPr>
          <a:xfrm>
            <a:off x="4343400" y="1399235"/>
            <a:ext cx="4343400" cy="2090136"/>
            <a:chOff x="1407696" y="2161672"/>
            <a:chExt cx="4004512" cy="1927056"/>
          </a:xfrm>
        </p:grpSpPr>
        <p:grpSp>
          <p:nvGrpSpPr>
            <p:cNvPr id="9" name="Group 38"/>
            <p:cNvGrpSpPr/>
            <p:nvPr/>
          </p:nvGrpSpPr>
          <p:grpSpPr>
            <a:xfrm>
              <a:off x="1407696" y="2161672"/>
              <a:ext cx="1909008" cy="1913024"/>
              <a:chOff x="1407696" y="2161672"/>
              <a:chExt cx="1909008" cy="1913024"/>
            </a:xfrm>
          </p:grpSpPr>
          <p:sp>
            <p:nvSpPr>
              <p:cNvPr id="4" name="Rectangle 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1"/>
                <a:endCxn id="4"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4"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39"/>
            <p:cNvGrpSpPr/>
            <p:nvPr/>
          </p:nvGrpSpPr>
          <p:grpSpPr>
            <a:xfrm rot="5400000">
              <a:off x="3501192" y="2177712"/>
              <a:ext cx="1909008" cy="1913024"/>
              <a:chOff x="1407696" y="2161672"/>
              <a:chExt cx="1909008" cy="1913024"/>
            </a:xfrm>
          </p:grpSpPr>
          <p:sp>
            <p:nvSpPr>
              <p:cNvPr id="41" name="Rectangle 40"/>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1"/>
                <a:endCxn id="41"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0"/>
                <a:endCxn id="41"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70"/>
          <p:cNvGrpSpPr/>
          <p:nvPr/>
        </p:nvGrpSpPr>
        <p:grpSpPr>
          <a:xfrm rot="10800000">
            <a:off x="4343400" y="3777263"/>
            <a:ext cx="4343400" cy="2090136"/>
            <a:chOff x="1407696" y="2161672"/>
            <a:chExt cx="4004512" cy="1927056"/>
          </a:xfrm>
        </p:grpSpPr>
        <p:grpSp>
          <p:nvGrpSpPr>
            <p:cNvPr id="32" name="Group 38"/>
            <p:cNvGrpSpPr/>
            <p:nvPr/>
          </p:nvGrpSpPr>
          <p:grpSpPr>
            <a:xfrm>
              <a:off x="1407696" y="2161672"/>
              <a:ext cx="1909008" cy="1913024"/>
              <a:chOff x="1407696" y="2161672"/>
              <a:chExt cx="1909008" cy="1913024"/>
            </a:xfrm>
          </p:grpSpPr>
          <p:sp>
            <p:nvSpPr>
              <p:cNvPr id="103" name="Rectangle 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9"/>
            <p:cNvGrpSpPr/>
            <p:nvPr/>
          </p:nvGrpSpPr>
          <p:grpSpPr>
            <a:xfrm rot="5400000">
              <a:off x="3501194" y="2177714"/>
              <a:ext cx="1909008" cy="1913024"/>
              <a:chOff x="1407696" y="2161672"/>
              <a:chExt cx="1909008" cy="1913024"/>
            </a:xfrm>
          </p:grpSpPr>
          <p:sp>
            <p:nvSpPr>
              <p:cNvPr id="74" name="Rectangle 7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stCxn id="74" idx="1"/>
                <a:endCxn id="74"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4" idx="0"/>
                <a:endCxn id="74"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 name="Group 217"/>
          <p:cNvGrpSpPr/>
          <p:nvPr/>
        </p:nvGrpSpPr>
        <p:grpSpPr>
          <a:xfrm>
            <a:off x="304800" y="1824784"/>
            <a:ext cx="3364832" cy="3356816"/>
            <a:chOff x="409072" y="1098880"/>
            <a:chExt cx="3364832" cy="3356816"/>
          </a:xfrm>
        </p:grpSpPr>
        <p:sp>
          <p:nvSpPr>
            <p:cNvPr id="133" name="Rectangle 132"/>
            <p:cNvSpPr/>
            <p:nvPr/>
          </p:nvSpPr>
          <p:spPr>
            <a:xfrm>
              <a:off x="457200" y="1143000"/>
              <a:ext cx="32766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rot="16200000" flipH="1">
              <a:off x="-189706"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16200000" flipH="1">
              <a:off x="1136193"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flipH="1">
              <a:off x="252656"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16200000" flipH="1">
              <a:off x="711073"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16200000" flipH="1">
              <a:off x="-684590"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1597402"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0800000" flipH="1">
              <a:off x="457200" y="3046411"/>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H="1">
              <a:off x="457201" y="2566736"/>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0800000" flipH="1">
              <a:off x="453185" y="16002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0800000" flipH="1">
              <a:off x="453185" y="2067843"/>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flipH="1">
              <a:off x="457201" y="3503611"/>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0800000" flipH="1">
              <a:off x="457201" y="394636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1419728"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914400"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314072"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856872"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08424"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2751224" y="15681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415712"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910384"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310056"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1852856"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3204408"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747208" y="20413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423728"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918400"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18072"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860872"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212424"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2755224" y="253866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419712"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914384"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2314056"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856856"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208408"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751208" y="301190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427728"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922400"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322072"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864872"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3216424"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59224" y="34811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411680"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906352"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2306024"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1848824"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3200376"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743176" y="39222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1415712"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910384"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310056"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1852856"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3204408"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747208" y="111492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423728"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18400"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18072"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860872"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3212424"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755224" y="43794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3677656" y="43794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3693696" y="11028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3693696" y="391026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3697704" y="34650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97704" y="3011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3697704" y="252663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3697704" y="20333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3697704" y="15600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409072" y="4375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425112" y="10988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25112" y="390624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429120" y="34610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29120" y="300788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29120" y="252261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29120" y="202932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29120" y="15560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0" name="Straight Connector 219"/>
          <p:cNvCxnSpPr/>
          <p:nvPr/>
        </p:nvCxnSpPr>
        <p:spPr>
          <a:xfrm rot="5400000">
            <a:off x="-2004" y="3539292"/>
            <a:ext cx="4038600" cy="1588"/>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180480" y="3545304"/>
            <a:ext cx="3810000" cy="1588"/>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9" name="Slide Number Placeholder 218"/>
          <p:cNvSpPr>
            <a:spLocks noGrp="1"/>
          </p:cNvSpPr>
          <p:nvPr>
            <p:ph type="sldNum" sz="quarter" idx="10"/>
          </p:nvPr>
        </p:nvSpPr>
        <p:spPr/>
        <p:txBody>
          <a:bodyPr/>
          <a:lstStyle/>
          <a:p>
            <a:fld id="{251D56EB-2375-43B7-8104-DD7EC416D89A}" type="slidenum">
              <a:rPr lang="en-US" smtClean="0"/>
              <a:pPr/>
              <a:t>19</a:t>
            </a:fld>
            <a:endParaRPr lang="en-US"/>
          </a:p>
        </p:txBody>
      </p:sp>
      <p:sp>
        <p:nvSpPr>
          <p:cNvPr id="218" name="TextBox 217"/>
          <p:cNvSpPr txBox="1"/>
          <p:nvPr/>
        </p:nvSpPr>
        <p:spPr>
          <a:xfrm>
            <a:off x="1295400" y="5486400"/>
            <a:ext cx="1481239" cy="369332"/>
          </a:xfrm>
          <a:prstGeom prst="rect">
            <a:avLst/>
          </a:prstGeom>
          <a:noFill/>
        </p:spPr>
        <p:txBody>
          <a:bodyPr wrap="none" rtlCol="0">
            <a:spAutoFit/>
          </a:bodyPr>
          <a:lstStyle/>
          <a:p>
            <a:r>
              <a:rPr lang="en-US" dirty="0" smtClean="0">
                <a:solidFill>
                  <a:schemeClr val="accent6">
                    <a:lumMod val="75000"/>
                  </a:schemeClr>
                </a:solidFill>
              </a:rPr>
              <a:t>Data Partition</a:t>
            </a:r>
            <a:endParaRPr lang="en-US" dirty="0">
              <a:solidFill>
                <a:schemeClr val="accent6">
                  <a:lumMod val="75000"/>
                </a:schemeClr>
              </a:solidFill>
            </a:endParaRPr>
          </a:p>
        </p:txBody>
      </p:sp>
      <p:sp>
        <p:nvSpPr>
          <p:cNvPr id="221" name="TextBox 220"/>
          <p:cNvSpPr txBox="1"/>
          <p:nvPr/>
        </p:nvSpPr>
        <p:spPr>
          <a:xfrm>
            <a:off x="5638800" y="5867400"/>
            <a:ext cx="2459391" cy="369332"/>
          </a:xfrm>
          <a:prstGeom prst="rect">
            <a:avLst/>
          </a:prstGeom>
          <a:noFill/>
        </p:spPr>
        <p:txBody>
          <a:bodyPr wrap="none" rtlCol="0">
            <a:spAutoFit/>
          </a:bodyPr>
          <a:lstStyle/>
          <a:p>
            <a:r>
              <a:rPr lang="en-US" dirty="0" smtClean="0">
                <a:solidFill>
                  <a:srgbClr val="00B050"/>
                </a:solidFill>
              </a:rPr>
              <a:t>Ghost Cells for Updating</a:t>
            </a:r>
            <a:endParaRPr lang="en-US" dirty="0">
              <a:solidFill>
                <a:srgbClr val="00B050"/>
              </a:solidFill>
            </a:endParaRPr>
          </a:p>
        </p:txBody>
      </p:sp>
      <p:sp>
        <p:nvSpPr>
          <p:cNvPr id="223" name="TextBox 222"/>
          <p:cNvSpPr txBox="1"/>
          <p:nvPr/>
        </p:nvSpPr>
        <p:spPr>
          <a:xfrm>
            <a:off x="838200" y="990600"/>
            <a:ext cx="2337628" cy="369332"/>
          </a:xfrm>
          <a:prstGeom prst="rect">
            <a:avLst/>
          </a:prstGeom>
          <a:noFill/>
        </p:spPr>
        <p:txBody>
          <a:bodyPr wrap="none" rtlCol="0">
            <a:spAutoFit/>
          </a:bodyPr>
          <a:lstStyle/>
          <a:p>
            <a:r>
              <a:rPr lang="en-US" dirty="0" smtClean="0">
                <a:solidFill>
                  <a:schemeClr val="accent6">
                    <a:lumMod val="75000"/>
                  </a:schemeClr>
                </a:solidFill>
              </a:rPr>
              <a:t>2-D Array for each Task</a:t>
            </a:r>
            <a:endParaRPr lang="en-US" dirty="0">
              <a:solidFill>
                <a:schemeClr val="accent6">
                  <a:lumMod val="75000"/>
                </a:schemeClr>
              </a:solidFill>
            </a:endParaRPr>
          </a:p>
        </p:txBody>
      </p:sp>
      <p:sp>
        <p:nvSpPr>
          <p:cNvPr id="224" name="TextBox 223"/>
          <p:cNvSpPr txBox="1"/>
          <p:nvPr/>
        </p:nvSpPr>
        <p:spPr>
          <a:xfrm>
            <a:off x="4953000" y="990600"/>
            <a:ext cx="3273588" cy="369332"/>
          </a:xfrm>
          <a:prstGeom prst="rect">
            <a:avLst/>
          </a:prstGeom>
          <a:noFill/>
        </p:spPr>
        <p:txBody>
          <a:bodyPr wrap="none" rtlCol="0">
            <a:spAutoFit/>
          </a:bodyPr>
          <a:lstStyle/>
          <a:p>
            <a:r>
              <a:rPr lang="en-US" dirty="0" smtClean="0">
                <a:solidFill>
                  <a:srgbClr val="00B050"/>
                </a:solidFill>
              </a:rPr>
              <a:t>Extended</a:t>
            </a:r>
            <a:r>
              <a:rPr lang="en-US" dirty="0" smtClean="0">
                <a:solidFill>
                  <a:schemeClr val="accent6">
                    <a:lumMod val="75000"/>
                  </a:schemeClr>
                </a:solidFill>
              </a:rPr>
              <a:t> 2-D Array for each Task</a:t>
            </a:r>
            <a:endParaRPr lang="en-US" dirty="0">
              <a:solidFill>
                <a:schemeClr val="accent6">
                  <a:lumMod val="75000"/>
                </a:schemeClr>
              </a:solidFill>
            </a:endParaRPr>
          </a:p>
        </p:txBody>
      </p:sp>
      <p:sp>
        <p:nvSpPr>
          <p:cNvPr id="225" name="Rectangle 224"/>
          <p:cNvSpPr/>
          <p:nvPr/>
        </p:nvSpPr>
        <p:spPr>
          <a:xfrm>
            <a:off x="6172200" y="14478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rot="16200000">
            <a:off x="5257800" y="23622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rot="16200000">
            <a:off x="5257800" y="275371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rot="16200000">
            <a:off x="7467600" y="275371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6172200" y="366811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6553200" y="366811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6553200" y="14478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rot="16200000">
            <a:off x="7467600" y="236220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76200" y="0"/>
            <a:ext cx="6400800" cy="9906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굴림" pitchFamily="-112" charset="-127"/>
              </a:rPr>
              <a:t>Blocking Send/Receive</a:t>
            </a:r>
          </a:p>
        </p:txBody>
      </p:sp>
      <p:sp>
        <p:nvSpPr>
          <p:cNvPr id="41987" name="Rectangle 2"/>
          <p:cNvSpPr>
            <a:spLocks noGrp="1" noChangeArrowheads="1"/>
          </p:cNvSpPr>
          <p:nvPr>
            <p:ph idx="1"/>
          </p:nvPr>
        </p:nvSpPr>
        <p:spPr>
          <a:xfrm>
            <a:off x="76200" y="1404938"/>
            <a:ext cx="7694613" cy="1262062"/>
          </a:xfrm>
        </p:spPr>
        <p:txBody>
          <a:bodyPr/>
          <a:lstStyle/>
          <a:p>
            <a:pPr marL="341313" indent="-341313" eaLnBrk="1" hangingPunct="1">
              <a:lnSpc>
                <a:spcPct val="80000"/>
              </a:lnSpc>
              <a:spcBef>
                <a:spcPts val="1125"/>
              </a:spcBef>
              <a:buClr>
                <a:schemeClr val="tx1"/>
              </a:buCl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500" b="1" dirty="0" err="1" smtClean="0">
                <a:solidFill>
                  <a:srgbClr val="00B050"/>
                </a:solidFill>
                <a:latin typeface="Andale Mono" pitchFamily="-112" charset="0"/>
                <a:ea typeface="ＭＳ Ｐゴシック" pitchFamily="-112" charset="-128"/>
              </a:rPr>
              <a:t>MPI_</a:t>
            </a:r>
            <a:r>
              <a:rPr lang="en-US" sz="1500" b="1" dirty="0" err="1" smtClean="0">
                <a:solidFill>
                  <a:srgbClr val="00B050"/>
                </a:solidFill>
                <a:latin typeface="Andale Mono" pitchFamily="-112" charset="0"/>
                <a:ea typeface="굴림" pitchFamily="-112" charset="-127"/>
              </a:rPr>
              <a:t>Send</a:t>
            </a:r>
            <a:r>
              <a:rPr lang="en-US" sz="1500" b="1" dirty="0" smtClean="0">
                <a:latin typeface="Andale Mono" pitchFamily="-112" charset="0"/>
                <a:ea typeface="ＭＳ Ｐゴシック" pitchFamily="-112" charset="-128"/>
              </a:rPr>
              <a:t>(</a:t>
            </a:r>
            <a:r>
              <a:rPr lang="en-US" sz="1500" b="1" dirty="0" err="1" smtClean="0">
                <a:solidFill>
                  <a:schemeClr val="accent6">
                    <a:lumMod val="75000"/>
                  </a:schemeClr>
                </a:solidFill>
                <a:latin typeface="Andale Mono" pitchFamily="-112" charset="0"/>
                <a:ea typeface="굴림" pitchFamily="-112" charset="-127"/>
              </a:rPr>
              <a:t>buf</a:t>
            </a:r>
            <a:r>
              <a:rPr lang="en-US" sz="1500" b="1" dirty="0" smtClean="0">
                <a:solidFill>
                  <a:schemeClr val="accent6">
                    <a:lumMod val="75000"/>
                  </a:schemeClr>
                </a:solidFill>
                <a:latin typeface="Andale Mono" pitchFamily="-112" charset="0"/>
                <a:ea typeface="ＭＳ Ｐゴシック" pitchFamily="-112" charset="-128"/>
              </a:rPr>
              <a:t>, </a:t>
            </a:r>
            <a:r>
              <a:rPr lang="en-US" sz="1500" b="1" dirty="0" smtClean="0">
                <a:solidFill>
                  <a:schemeClr val="accent6">
                    <a:lumMod val="75000"/>
                  </a:schemeClr>
                </a:solidFill>
                <a:latin typeface="Andale Mono" pitchFamily="-112" charset="0"/>
                <a:ea typeface="굴림" pitchFamily="-112" charset="-127"/>
              </a:rPr>
              <a:t>count</a:t>
            </a:r>
            <a:r>
              <a:rPr lang="en-US" sz="1500" b="1" dirty="0" smtClean="0">
                <a:solidFill>
                  <a:schemeClr val="accent6">
                    <a:lumMod val="75000"/>
                  </a:schemeClr>
                </a:solidFill>
                <a:latin typeface="Andale Mono" pitchFamily="-112" charset="0"/>
                <a:ea typeface="ＭＳ Ｐゴシック" pitchFamily="-112" charset="-128"/>
              </a:rPr>
              <a:t>, </a:t>
            </a:r>
            <a:r>
              <a:rPr lang="en-US" sz="1500" b="1" dirty="0" err="1" smtClean="0">
                <a:solidFill>
                  <a:schemeClr val="accent6">
                    <a:lumMod val="75000"/>
                  </a:schemeClr>
                </a:solidFill>
                <a:latin typeface="Andale Mono" pitchFamily="-112" charset="0"/>
                <a:ea typeface="굴림" pitchFamily="-112" charset="-127"/>
              </a:rPr>
              <a:t>datatype</a:t>
            </a:r>
            <a:r>
              <a:rPr lang="en-US" sz="1500" b="1" dirty="0" smtClean="0">
                <a:solidFill>
                  <a:srgbClr val="0000FF"/>
                </a:solidFill>
                <a:latin typeface="Andale Mono" pitchFamily="-112" charset="0"/>
                <a:ea typeface="굴림" pitchFamily="-112" charset="-127"/>
              </a:rPr>
              <a:t>,     </a:t>
            </a:r>
            <a:r>
              <a:rPr lang="en-US" sz="1500" b="1" dirty="0" err="1" smtClean="0">
                <a:solidFill>
                  <a:srgbClr val="7030A0"/>
                </a:solidFill>
                <a:latin typeface="Andale Mono" pitchFamily="-112" charset="0"/>
                <a:ea typeface="굴림" pitchFamily="-112" charset="-127"/>
              </a:rPr>
              <a:t>dest</a:t>
            </a:r>
            <a:r>
              <a:rPr lang="en-US" sz="1500" b="1" dirty="0" smtClean="0">
                <a:solidFill>
                  <a:srgbClr val="0000FF"/>
                </a:solidFill>
                <a:latin typeface="Andale Mono" pitchFamily="-112" charset="0"/>
                <a:ea typeface="굴림" pitchFamily="-112" charset="-127"/>
              </a:rPr>
              <a:t>, </a:t>
            </a:r>
            <a:r>
              <a:rPr lang="en-US" sz="1500" b="1" dirty="0" smtClean="0">
                <a:latin typeface="Andale Mono" pitchFamily="-112" charset="0"/>
                <a:ea typeface="굴림" pitchFamily="-112" charset="-127"/>
              </a:rPr>
              <a:t>tag, </a:t>
            </a:r>
            <a:r>
              <a:rPr lang="en-US" sz="1500" b="1" dirty="0" err="1" smtClean="0">
                <a:latin typeface="Andale Mono" pitchFamily="-112" charset="0"/>
                <a:ea typeface="굴림" pitchFamily="-112" charset="-127"/>
              </a:rPr>
              <a:t>comm</a:t>
            </a:r>
            <a:r>
              <a:rPr lang="en-US" sz="1500" b="1" dirty="0" smtClean="0">
                <a:latin typeface="Andale Mono" pitchFamily="-112" charset="0"/>
                <a:ea typeface="굴림" pitchFamily="-112" charset="-127"/>
              </a:rPr>
              <a:t>)</a:t>
            </a:r>
          </a:p>
          <a:p>
            <a:pPr marL="341313" indent="-341313" eaLnBrk="1" hangingPunct="1">
              <a:lnSpc>
                <a:spcPct val="80000"/>
              </a:lnSpc>
              <a:spcBef>
                <a:spcPts val="1250"/>
              </a:spcBef>
              <a:buClr>
                <a:schemeClr val="tx1"/>
              </a:buCl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500" b="1" dirty="0" err="1" smtClean="0">
                <a:solidFill>
                  <a:srgbClr val="C00000"/>
                </a:solidFill>
                <a:latin typeface="Andale Mono" pitchFamily="-112" charset="0"/>
                <a:ea typeface="ＭＳ Ｐゴシック" pitchFamily="-112" charset="-128"/>
              </a:rPr>
              <a:t>MPI_</a:t>
            </a:r>
            <a:r>
              <a:rPr lang="en-US" sz="1500" b="1" dirty="0" err="1" smtClean="0">
                <a:solidFill>
                  <a:srgbClr val="C00000"/>
                </a:solidFill>
                <a:latin typeface="Andale Mono" pitchFamily="-112" charset="0"/>
                <a:ea typeface="굴림" pitchFamily="-112" charset="-127"/>
              </a:rPr>
              <a:t>Recv</a:t>
            </a:r>
            <a:r>
              <a:rPr lang="en-US" sz="1500" b="1" dirty="0" smtClean="0">
                <a:latin typeface="Andale Mono" pitchFamily="-112" charset="0"/>
                <a:ea typeface="ＭＳ Ｐゴシック" pitchFamily="-112" charset="-128"/>
              </a:rPr>
              <a:t>(</a:t>
            </a:r>
            <a:r>
              <a:rPr lang="en-US" sz="1500" b="1" dirty="0" err="1" smtClean="0">
                <a:solidFill>
                  <a:schemeClr val="accent6">
                    <a:lumMod val="75000"/>
                  </a:schemeClr>
                </a:solidFill>
                <a:latin typeface="Andale Mono" pitchFamily="-112" charset="0"/>
                <a:ea typeface="굴림" pitchFamily="-112" charset="-127"/>
              </a:rPr>
              <a:t>buf</a:t>
            </a:r>
            <a:r>
              <a:rPr lang="en-US" sz="1500" b="1" dirty="0" smtClean="0">
                <a:solidFill>
                  <a:schemeClr val="accent6">
                    <a:lumMod val="75000"/>
                  </a:schemeClr>
                </a:solidFill>
                <a:latin typeface="Andale Mono" pitchFamily="-112" charset="0"/>
                <a:ea typeface="ＭＳ Ｐゴシック" pitchFamily="-112" charset="-128"/>
              </a:rPr>
              <a:t>, </a:t>
            </a:r>
            <a:r>
              <a:rPr lang="en-US" sz="1500" b="1" dirty="0" smtClean="0">
                <a:solidFill>
                  <a:schemeClr val="accent6">
                    <a:lumMod val="75000"/>
                  </a:schemeClr>
                </a:solidFill>
                <a:latin typeface="Andale Mono" pitchFamily="-112" charset="0"/>
                <a:ea typeface="굴림" pitchFamily="-112" charset="-127"/>
              </a:rPr>
              <a:t>count</a:t>
            </a:r>
            <a:r>
              <a:rPr lang="en-US" sz="1500" b="1" dirty="0" smtClean="0">
                <a:solidFill>
                  <a:schemeClr val="accent6">
                    <a:lumMod val="75000"/>
                  </a:schemeClr>
                </a:solidFill>
                <a:latin typeface="Andale Mono" pitchFamily="-112" charset="0"/>
                <a:ea typeface="ＭＳ Ｐゴシック" pitchFamily="-112" charset="-128"/>
              </a:rPr>
              <a:t>, </a:t>
            </a:r>
            <a:r>
              <a:rPr lang="en-US" sz="1500" b="1" dirty="0" err="1" smtClean="0">
                <a:solidFill>
                  <a:schemeClr val="accent6">
                    <a:lumMod val="75000"/>
                  </a:schemeClr>
                </a:solidFill>
                <a:latin typeface="Andale Mono" pitchFamily="-112" charset="0"/>
                <a:ea typeface="굴림" pitchFamily="-112" charset="-127"/>
              </a:rPr>
              <a:t>datatype</a:t>
            </a:r>
            <a:r>
              <a:rPr lang="en-US" sz="1500" b="1" dirty="0" smtClean="0">
                <a:solidFill>
                  <a:srgbClr val="0000FF"/>
                </a:solidFill>
                <a:latin typeface="Andale Mono" pitchFamily="-112" charset="0"/>
                <a:ea typeface="굴림" pitchFamily="-112" charset="-127"/>
              </a:rPr>
              <a:t>, </a:t>
            </a:r>
            <a:r>
              <a:rPr lang="en-US" sz="1500" b="1" dirty="0" smtClean="0">
                <a:solidFill>
                  <a:srgbClr val="7030A0"/>
                </a:solidFill>
                <a:latin typeface="Andale Mono" pitchFamily="-112" charset="0"/>
                <a:ea typeface="굴림" pitchFamily="-112" charset="-127"/>
              </a:rPr>
              <a:t>source</a:t>
            </a:r>
            <a:r>
              <a:rPr lang="en-US" sz="1500" b="1" dirty="0" smtClean="0">
                <a:solidFill>
                  <a:srgbClr val="0000FF"/>
                </a:solidFill>
                <a:latin typeface="Andale Mono" pitchFamily="-112" charset="0"/>
                <a:ea typeface="굴림" pitchFamily="-112" charset="-127"/>
              </a:rPr>
              <a:t>, </a:t>
            </a:r>
            <a:r>
              <a:rPr lang="en-US" sz="1500" b="1" dirty="0" smtClean="0">
                <a:latin typeface="Andale Mono" pitchFamily="-112" charset="0"/>
                <a:ea typeface="굴림" pitchFamily="-112" charset="-127"/>
              </a:rPr>
              <a:t>tag, </a:t>
            </a:r>
            <a:r>
              <a:rPr lang="en-US" sz="1500" b="1" dirty="0" err="1" smtClean="0">
                <a:latin typeface="Andale Mono" pitchFamily="-112" charset="0"/>
                <a:ea typeface="굴림" pitchFamily="-112" charset="-127"/>
              </a:rPr>
              <a:t>comm</a:t>
            </a:r>
            <a:r>
              <a:rPr lang="en-US" sz="1500" b="1" dirty="0" smtClean="0">
                <a:latin typeface="Andale Mono" pitchFamily="-112" charset="0"/>
                <a:ea typeface="굴림" pitchFamily="-112" charset="-127"/>
              </a:rPr>
              <a:t>, status)</a:t>
            </a:r>
            <a:r>
              <a:rPr lang="en-US" sz="1500" b="1" dirty="0" smtClean="0">
                <a:latin typeface="Andale Mono" pitchFamily="-112" charset="0"/>
                <a:ea typeface="ＭＳ Ｐゴシック" pitchFamily="-112" charset="-128"/>
              </a:rPr>
              <a:t> </a:t>
            </a:r>
            <a:endParaRPr lang="en-US" sz="2000" dirty="0" smtClean="0">
              <a:ea typeface="굴림" pitchFamily="-112" charset="-127"/>
            </a:endParaRPr>
          </a:p>
          <a:p>
            <a:pPr marL="341313" indent="-341313" eaLnBrk="1" hangingPunct="1">
              <a:lnSpc>
                <a:spcPct val="80000"/>
              </a:lnSpc>
              <a:spcBef>
                <a:spcPts val="1125"/>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600" b="1" dirty="0" smtClean="0">
                <a:ea typeface="ＭＳ Ｐゴシック" pitchFamily="-112" charset="-128"/>
              </a:rPr>
              <a:t>When MPI sends a message, it doesn’t just send the contents; </a:t>
            </a:r>
            <a:br>
              <a:rPr lang="en-US" sz="1600" b="1" dirty="0" smtClean="0">
                <a:ea typeface="ＭＳ Ｐゴシック" pitchFamily="-112" charset="-128"/>
              </a:rPr>
            </a:br>
            <a:r>
              <a:rPr lang="en-US" sz="1600" b="1" dirty="0" smtClean="0">
                <a:ea typeface="ＭＳ Ｐゴシック" pitchFamily="-112" charset="-128"/>
              </a:rPr>
              <a:t> it also sends an </a:t>
            </a:r>
            <a:r>
              <a:rPr lang="en-US" sz="1600" b="1" i="1" dirty="0" smtClean="0">
                <a:solidFill>
                  <a:schemeClr val="accent1"/>
                </a:solidFill>
                <a:ea typeface="ＭＳ Ｐゴシック" pitchFamily="-112" charset="-128"/>
              </a:rPr>
              <a:t>envelope</a:t>
            </a:r>
            <a:r>
              <a:rPr lang="en-US" sz="1600" b="1" dirty="0" smtClean="0">
                <a:ea typeface="ＭＳ Ｐゴシック" pitchFamily="-112" charset="-128"/>
              </a:rPr>
              <a:t> describing the contents:</a:t>
            </a:r>
          </a:p>
          <a:p>
            <a:pPr marL="341313" indent="-341313" eaLnBrk="1" hangingPunct="1">
              <a:lnSpc>
                <a:spcPct val="80000"/>
              </a:lnSpc>
              <a:spcBef>
                <a:spcPts val="1125"/>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b="1" dirty="0" smtClean="0">
              <a:ea typeface="ＭＳ Ｐゴシック" pitchFamily="-112" charset="-128"/>
            </a:endParaRPr>
          </a:p>
        </p:txBody>
      </p:sp>
      <p:graphicFrame>
        <p:nvGraphicFramePr>
          <p:cNvPr id="4" name="Table 3"/>
          <p:cNvGraphicFramePr>
            <a:graphicFrameLocks noGrp="1"/>
          </p:cNvGraphicFramePr>
          <p:nvPr/>
        </p:nvGraphicFramePr>
        <p:xfrm>
          <a:off x="228600" y="2743200"/>
          <a:ext cx="6705600" cy="3291840"/>
        </p:xfrm>
        <a:graphic>
          <a:graphicData uri="http://schemas.openxmlformats.org/drawingml/2006/table">
            <a:tbl>
              <a:tblPr/>
              <a:tblGrid>
                <a:gridCol w="1752600"/>
                <a:gridCol w="4953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112" charset="0"/>
                        </a:rPr>
                        <a:t>Argument</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112" charset="0"/>
                        </a:rPr>
                        <a:t>Description</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tx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6">
                              <a:lumMod val="75000"/>
                            </a:schemeClr>
                          </a:solidFill>
                          <a:effectLst/>
                          <a:latin typeface="Calibri" pitchFamily="-112" charset="0"/>
                        </a:rPr>
                        <a:t>buf</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initial address of send/receive buffer (reference)</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accent6">
                              <a:lumMod val="75000"/>
                            </a:schemeClr>
                          </a:solidFill>
                          <a:effectLst/>
                          <a:latin typeface="Calibri" pitchFamily="-112" charset="0"/>
                        </a:rPr>
                        <a:t>count</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number of items to send (integer)</a:t>
                      </a:r>
                    </a:p>
                  </a:txBody>
                  <a:tcPr horzOverflow="overflow">
                    <a:lnL>
                      <a:noFill/>
                    </a:lnL>
                    <a:lnR>
                      <a:noFill/>
                    </a:lnR>
                    <a:lnT>
                      <a:noFill/>
                    </a:lnT>
                    <a:lnB>
                      <a:noFill/>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accent6">
                              <a:lumMod val="75000"/>
                            </a:schemeClr>
                          </a:solidFill>
                          <a:effectLst/>
                          <a:latin typeface="Calibri" pitchFamily="-112" charset="0"/>
                        </a:rPr>
                        <a:t>datatype</a:t>
                      </a:r>
                      <a:endParaRPr kumimoji="0" lang="en-US" sz="1800" b="0" i="0" u="none" strike="noStrike" cap="none" normalizeH="0" baseline="0" dirty="0" smtClean="0">
                        <a:ln>
                          <a:noFill/>
                        </a:ln>
                        <a:solidFill>
                          <a:schemeClr val="accent6">
                            <a:lumMod val="75000"/>
                          </a:schemeClr>
                        </a:solidFill>
                        <a:effectLst/>
                        <a:latin typeface="Calibri" pitchFamily="-112"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MPI data type of items to send/receive</a:t>
                      </a:r>
                    </a:p>
                  </a:txBody>
                  <a:tcPr horzOverflow="overflow">
                    <a:lnL>
                      <a:noFill/>
                    </a:lnL>
                    <a:lnR>
                      <a:noFill/>
                    </a:lnR>
                    <a:lnT>
                      <a:noFill/>
                    </a:lnT>
                    <a:lnB>
                      <a:noFill/>
                    </a:lnB>
                    <a:lnTlToBr>
                      <a:noFill/>
                    </a:lnTlToBr>
                    <a:lnBlToTr>
                      <a:noFill/>
                    </a:lnBlToTr>
                    <a:solidFill>
                      <a:srgbClr val="E7E7E7"/>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030A0"/>
                          </a:solidFill>
                          <a:effectLst/>
                          <a:latin typeface="Calibri" pitchFamily="-112" charset="0"/>
                        </a:rPr>
                        <a:t>dest</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MPI rank of task receiving the data (integer)</a:t>
                      </a:r>
                    </a:p>
                  </a:txBody>
                  <a:tcPr horzOverflow="overflow">
                    <a:lnL>
                      <a:noFill/>
                    </a:lnL>
                    <a:lnR>
                      <a:noFill/>
                    </a:lnR>
                    <a:lnT>
                      <a:noFill/>
                    </a:lnT>
                    <a:lnB>
                      <a:noFill/>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030A0"/>
                          </a:solidFill>
                          <a:effectLst/>
                          <a:latin typeface="Calibri" pitchFamily="-112" charset="0"/>
                        </a:rPr>
                        <a:t>source</a:t>
                      </a: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MPI rank of task sending the data (integer)</a:t>
                      </a:r>
                    </a:p>
                  </a:txBody>
                  <a:tcPr horzOverflow="overflow">
                    <a:lnL>
                      <a:noFill/>
                    </a:lnL>
                    <a:lnR>
                      <a:noFill/>
                    </a:lnR>
                    <a:lnT>
                      <a:noFill/>
                    </a:lnT>
                    <a:lnB>
                      <a:noFill/>
                    </a:lnB>
                    <a:lnTlToBr>
                      <a:noFill/>
                    </a:lnTlToBr>
                    <a:lnBlToTr>
                      <a:noFill/>
                    </a:lnBlToTr>
                    <a:solidFill>
                      <a:srgbClr val="E7E7E7"/>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2" charset="0"/>
                        </a:rPr>
                        <a:t>tag</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message ID (integer)</a:t>
                      </a:r>
                    </a:p>
                  </a:txBody>
                  <a:tcPr horzOverflow="overflow">
                    <a:lnL>
                      <a:noFill/>
                    </a:lnL>
                    <a:lnR>
                      <a:noFill/>
                    </a:lnR>
                    <a:lnT>
                      <a:noFill/>
                    </a:lnT>
                    <a:lnB>
                      <a:noFill/>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2" charset="0"/>
                        </a:rPr>
                        <a:t>comm</a:t>
                      </a: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MPI communicator (set of exchange processors)</a:t>
                      </a:r>
                    </a:p>
                  </a:txBody>
                  <a:tcPr horzOverflow="overflow">
                    <a:lnL>
                      <a:noFill/>
                    </a:lnL>
                    <a:lnR>
                      <a:noFill/>
                    </a:lnR>
                    <a:lnT>
                      <a:noFill/>
                    </a:lnT>
                    <a:lnB>
                      <a:noFill/>
                    </a:lnB>
                    <a:lnTlToBr>
                      <a:noFill/>
                    </a:lnTlToBr>
                    <a:lnBlToTr>
                      <a:noFill/>
                    </a:lnBlToTr>
                    <a:solidFill>
                      <a:srgbClr val="E7E7E7"/>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2" charset="0"/>
                        </a:rPr>
                        <a:t>status</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2" charset="0"/>
                        </a:rPr>
                        <a:t>returns information on the message received</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0" y="838200"/>
            <a:ext cx="1575816" cy="369332"/>
          </a:xfrm>
          <a:prstGeom prst="rect">
            <a:avLst/>
          </a:prstGeom>
          <a:noFill/>
        </p:spPr>
        <p:txBody>
          <a:bodyPr wrap="none" rtlCol="0">
            <a:spAutoFit/>
          </a:bodyPr>
          <a:lstStyle/>
          <a:p>
            <a:r>
              <a:rPr lang="en-US" dirty="0" smtClean="0"/>
              <a:t>Generic Syntax</a:t>
            </a:r>
            <a:endParaRPr lang="en-US" dirty="0"/>
          </a:p>
        </p:txBody>
      </p:sp>
      <p:grpSp>
        <p:nvGrpSpPr>
          <p:cNvPr id="2" name="Group 24"/>
          <p:cNvGrpSpPr/>
          <p:nvPr/>
        </p:nvGrpSpPr>
        <p:grpSpPr>
          <a:xfrm>
            <a:off x="6629400" y="457200"/>
            <a:ext cx="2514600" cy="1905000"/>
            <a:chOff x="6629400" y="457200"/>
            <a:chExt cx="2514600" cy="1905000"/>
          </a:xfrm>
        </p:grpSpPr>
        <p:sp>
          <p:nvSpPr>
            <p:cNvPr id="6" name="Rectangle 5"/>
            <p:cNvSpPr>
              <a:spLocks noChangeArrowheads="1"/>
            </p:cNvSpPr>
            <p:nvPr/>
          </p:nvSpPr>
          <p:spPr bwMode="auto">
            <a:xfrm>
              <a:off x="6781800" y="838200"/>
              <a:ext cx="990600" cy="838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9"/>
                </a:srgbClr>
              </a:outerShdw>
            </a:effectLst>
          </p:spPr>
          <p:txBody>
            <a:bodyPr/>
            <a:lstStyle/>
            <a:p>
              <a:pPr algn="ctr">
                <a:defRPr/>
              </a:pPr>
              <a:r>
                <a:rPr lang="en-US" sz="2000" dirty="0">
                  <a:solidFill>
                    <a:srgbClr val="7030A0"/>
                  </a:solidFill>
                  <a:latin typeface="+mn-lt"/>
                  <a:ea typeface="+mn-ea"/>
                </a:rPr>
                <a:t>task 0</a:t>
              </a:r>
            </a:p>
            <a:p>
              <a:pPr algn="ctr">
                <a:defRPr/>
              </a:pPr>
              <a:r>
                <a:rPr lang="en-US" sz="2000" dirty="0">
                  <a:solidFill>
                    <a:srgbClr val="FFFFFF"/>
                  </a:solidFill>
                  <a:latin typeface="+mn-lt"/>
                  <a:ea typeface="+mn-ea"/>
                </a:rPr>
                <a:t>data</a:t>
              </a:r>
            </a:p>
          </p:txBody>
        </p:sp>
        <p:sp>
          <p:nvSpPr>
            <p:cNvPr id="7" name="Rectangle 6"/>
            <p:cNvSpPr>
              <a:spLocks noChangeArrowheads="1"/>
            </p:cNvSpPr>
            <p:nvPr/>
          </p:nvSpPr>
          <p:spPr bwMode="auto">
            <a:xfrm>
              <a:off x="8077200" y="838200"/>
              <a:ext cx="990600" cy="8382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9"/>
                </a:srgbClr>
              </a:outerShdw>
            </a:effectLst>
          </p:spPr>
          <p:txBody>
            <a:bodyPr/>
            <a:lstStyle/>
            <a:p>
              <a:pPr algn="ctr">
                <a:defRPr/>
              </a:pPr>
              <a:r>
                <a:rPr lang="en-US" sz="2000" dirty="0">
                  <a:solidFill>
                    <a:srgbClr val="7030A0"/>
                  </a:solidFill>
                  <a:latin typeface="+mn-lt"/>
                  <a:ea typeface="+mn-ea"/>
                </a:rPr>
                <a:t>task 1</a:t>
              </a:r>
            </a:p>
            <a:p>
              <a:pPr algn="ctr">
                <a:defRPr/>
              </a:pPr>
              <a:r>
                <a:rPr lang="en-US" sz="2000" dirty="0">
                  <a:solidFill>
                    <a:srgbClr val="FFFFFF"/>
                  </a:solidFill>
                  <a:latin typeface="+mn-lt"/>
                  <a:ea typeface="+mn-ea"/>
                </a:rPr>
                <a:t>data</a:t>
              </a:r>
            </a:p>
          </p:txBody>
        </p:sp>
        <p:sp>
          <p:nvSpPr>
            <p:cNvPr id="8" name="Rounded Rectangle 7"/>
            <p:cNvSpPr>
              <a:spLocks noChangeArrowheads="1"/>
            </p:cNvSpPr>
            <p:nvPr/>
          </p:nvSpPr>
          <p:spPr bwMode="auto">
            <a:xfrm>
              <a:off x="6858000" y="1219200"/>
              <a:ext cx="838200" cy="304800"/>
            </a:xfrm>
            <a:prstGeom prst="roundRect">
              <a:avLst>
                <a:gd name="adj" fmla="val 16667"/>
              </a:avLst>
            </a:prstGeom>
            <a:solidFill>
              <a:schemeClr val="bg2"/>
            </a:solidFill>
            <a:ln w="12700">
              <a:solidFill>
                <a:schemeClr val="tx1"/>
              </a:solidFill>
              <a:round/>
              <a:headEnd/>
              <a:tailEnd/>
            </a:ln>
            <a:effectLst>
              <a:outerShdw dist="23000" dir="5400000" rotWithShape="0">
                <a:srgbClr val="808080">
                  <a:alpha val="34999"/>
                </a:srgbClr>
              </a:outerShdw>
            </a:effectLst>
          </p:spPr>
          <p:txBody>
            <a:bodyPr anchor="ctr"/>
            <a:lstStyle/>
            <a:p>
              <a:pPr algn="ctr">
                <a:defRPr/>
              </a:pPr>
              <a:r>
                <a:rPr lang="en-US" sz="2000" dirty="0">
                  <a:solidFill>
                    <a:schemeClr val="accent6">
                      <a:lumMod val="75000"/>
                    </a:schemeClr>
                  </a:solidFill>
                  <a:latin typeface="+mn-lt"/>
                  <a:ea typeface="+mn-ea"/>
                </a:rPr>
                <a:t>data</a:t>
              </a:r>
            </a:p>
          </p:txBody>
        </p:sp>
        <p:sp>
          <p:nvSpPr>
            <p:cNvPr id="9" name="Rounded Rectangle 8"/>
            <p:cNvSpPr>
              <a:spLocks noChangeArrowheads="1"/>
            </p:cNvSpPr>
            <p:nvPr/>
          </p:nvSpPr>
          <p:spPr bwMode="auto">
            <a:xfrm>
              <a:off x="8153400" y="1219200"/>
              <a:ext cx="838200" cy="304800"/>
            </a:xfrm>
            <a:prstGeom prst="roundRect">
              <a:avLst>
                <a:gd name="adj" fmla="val 16667"/>
              </a:avLst>
            </a:prstGeom>
            <a:solidFill>
              <a:schemeClr val="bg2"/>
            </a:solidFill>
            <a:ln w="12700">
              <a:solidFill>
                <a:schemeClr val="tx1"/>
              </a:solidFill>
              <a:round/>
              <a:headEnd/>
              <a:tailEnd/>
            </a:ln>
            <a:effectLst>
              <a:outerShdw dist="23000" dir="5400000" rotWithShape="0">
                <a:srgbClr val="808080">
                  <a:alpha val="34999"/>
                </a:srgbClr>
              </a:outerShdw>
            </a:effectLst>
          </p:spPr>
          <p:txBody>
            <a:bodyPr anchor="ctr"/>
            <a:lstStyle/>
            <a:p>
              <a:pPr algn="ctr">
                <a:defRPr/>
              </a:pPr>
              <a:r>
                <a:rPr lang="en-US" sz="2000" dirty="0">
                  <a:solidFill>
                    <a:schemeClr val="accent6">
                      <a:lumMod val="75000"/>
                    </a:schemeClr>
                  </a:solidFill>
                  <a:latin typeface="+mn-lt"/>
                  <a:ea typeface="+mn-ea"/>
                </a:rPr>
                <a:t>data</a:t>
              </a:r>
            </a:p>
          </p:txBody>
        </p:sp>
        <p:sp>
          <p:nvSpPr>
            <p:cNvPr id="10" name="TextBox 41"/>
            <p:cNvSpPr txBox="1">
              <a:spLocks noChangeArrowheads="1"/>
            </p:cNvSpPr>
            <p:nvPr/>
          </p:nvSpPr>
          <p:spPr bwMode="auto">
            <a:xfrm>
              <a:off x="6629400" y="457200"/>
              <a:ext cx="1245854" cy="400110"/>
            </a:xfrm>
            <a:prstGeom prst="rect">
              <a:avLst/>
            </a:prstGeom>
            <a:noFill/>
            <a:ln w="9525">
              <a:noFill/>
              <a:miter lim="800000"/>
              <a:headEnd/>
              <a:tailEnd/>
            </a:ln>
          </p:spPr>
          <p:txBody>
            <a:bodyPr wrap="square">
              <a:spAutoFit/>
            </a:bodyPr>
            <a:lstStyle/>
            <a:p>
              <a:r>
                <a:rPr lang="en-US" sz="2000" dirty="0" err="1" smtClean="0">
                  <a:solidFill>
                    <a:srgbClr val="00B050"/>
                  </a:solidFill>
                </a:rPr>
                <a:t>MPI_Send</a:t>
              </a:r>
              <a:endParaRPr lang="en-US" sz="2000" dirty="0">
                <a:solidFill>
                  <a:srgbClr val="00B050"/>
                </a:solidFill>
              </a:endParaRPr>
            </a:p>
          </p:txBody>
        </p:sp>
        <p:sp>
          <p:nvSpPr>
            <p:cNvPr id="11" name="TextBox 42"/>
            <p:cNvSpPr txBox="1">
              <a:spLocks noChangeArrowheads="1"/>
            </p:cNvSpPr>
            <p:nvPr/>
          </p:nvSpPr>
          <p:spPr bwMode="auto">
            <a:xfrm>
              <a:off x="7926679" y="457200"/>
              <a:ext cx="1217321" cy="400110"/>
            </a:xfrm>
            <a:prstGeom prst="rect">
              <a:avLst/>
            </a:prstGeom>
            <a:noFill/>
            <a:ln w="9525">
              <a:noFill/>
              <a:miter lim="800000"/>
              <a:headEnd/>
              <a:tailEnd/>
            </a:ln>
          </p:spPr>
          <p:txBody>
            <a:bodyPr wrap="none">
              <a:spAutoFit/>
            </a:bodyPr>
            <a:lstStyle/>
            <a:p>
              <a:r>
                <a:rPr lang="en-US" sz="2000" dirty="0" err="1" smtClean="0">
                  <a:solidFill>
                    <a:srgbClr val="C00000"/>
                  </a:solidFill>
                </a:rPr>
                <a:t>MPI_Recv</a:t>
              </a:r>
              <a:endParaRPr lang="en-US" sz="2000" dirty="0">
                <a:solidFill>
                  <a:srgbClr val="C00000"/>
                </a:solidFill>
              </a:endParaRPr>
            </a:p>
          </p:txBody>
        </p:sp>
        <p:sp>
          <p:nvSpPr>
            <p:cNvPr id="12" name="Rounded Rectangle 11"/>
            <p:cNvSpPr>
              <a:spLocks noChangeArrowheads="1"/>
            </p:cNvSpPr>
            <p:nvPr/>
          </p:nvSpPr>
          <p:spPr bwMode="auto">
            <a:xfrm>
              <a:off x="7162800" y="1981200"/>
              <a:ext cx="1524000" cy="381000"/>
            </a:xfrm>
            <a:prstGeom prst="roundRect">
              <a:avLst>
                <a:gd name="adj" fmla="val 0"/>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a:solidFill>
                    <a:srgbClr val="FFFFFF"/>
                  </a:solidFill>
                  <a:latin typeface="+mn-lt"/>
                  <a:ea typeface="+mn-ea"/>
                </a:rPr>
                <a:t>network</a:t>
              </a:r>
            </a:p>
          </p:txBody>
        </p:sp>
        <p:cxnSp>
          <p:nvCxnSpPr>
            <p:cNvPr id="13" name="Shape 12"/>
            <p:cNvCxnSpPr>
              <a:cxnSpLocks noChangeShapeType="1"/>
              <a:stCxn id="8" idx="2"/>
              <a:endCxn id="12" idx="1"/>
            </p:cNvCxnSpPr>
            <p:nvPr/>
          </p:nvCxnSpPr>
          <p:spPr bwMode="auto">
            <a:xfrm rot="5400000">
              <a:off x="6896100" y="1790700"/>
              <a:ext cx="647700" cy="114300"/>
            </a:xfrm>
            <a:prstGeom prst="bentConnector4">
              <a:avLst>
                <a:gd name="adj1" fmla="val 35294"/>
                <a:gd name="adj2" fmla="val 300000"/>
              </a:avLst>
            </a:prstGeom>
            <a:noFill/>
            <a:ln w="25400">
              <a:solidFill>
                <a:srgbClr val="C00000"/>
              </a:solidFill>
              <a:miter lim="800000"/>
              <a:headEnd/>
              <a:tailEnd type="arrow" w="med" len="med"/>
            </a:ln>
            <a:effectLst>
              <a:outerShdw dist="20000" dir="5400000" rotWithShape="0">
                <a:srgbClr val="808080">
                  <a:alpha val="37999"/>
                </a:srgbClr>
              </a:outerShdw>
            </a:effectLst>
          </p:spPr>
        </p:cxnSp>
        <p:cxnSp>
          <p:nvCxnSpPr>
            <p:cNvPr id="14" name="Shape 13"/>
            <p:cNvCxnSpPr>
              <a:cxnSpLocks noChangeShapeType="1"/>
              <a:stCxn id="12" idx="3"/>
              <a:endCxn id="9" idx="2"/>
            </p:cNvCxnSpPr>
            <p:nvPr/>
          </p:nvCxnSpPr>
          <p:spPr bwMode="auto">
            <a:xfrm flipH="1" flipV="1">
              <a:off x="8572500" y="1524000"/>
              <a:ext cx="114300" cy="647700"/>
            </a:xfrm>
            <a:prstGeom prst="bentConnector4">
              <a:avLst>
                <a:gd name="adj1" fmla="val -200000"/>
                <a:gd name="adj2" fmla="val 64706"/>
              </a:avLst>
            </a:prstGeom>
            <a:noFill/>
            <a:ln w="25400">
              <a:solidFill>
                <a:srgbClr val="C00000"/>
              </a:solidFill>
              <a:miter lim="800000"/>
              <a:headEnd/>
              <a:tailEnd type="arrow" w="med" len="med"/>
            </a:ln>
            <a:effectLst>
              <a:outerShdw dist="20000" dir="5400000" rotWithShape="0">
                <a:srgbClr val="808080">
                  <a:alpha val="37999"/>
                </a:srgbClr>
              </a:outerShdw>
            </a:effectLst>
          </p:spPr>
        </p:cxnSp>
      </p:grpSp>
      <p:sp>
        <p:nvSpPr>
          <p:cNvPr id="24" name="TextBox 23"/>
          <p:cNvSpPr txBox="1"/>
          <p:nvPr/>
        </p:nvSpPr>
        <p:spPr>
          <a:xfrm>
            <a:off x="7052145" y="2590800"/>
            <a:ext cx="2091855" cy="1477328"/>
          </a:xfrm>
          <a:prstGeom prst="rect">
            <a:avLst/>
          </a:prstGeom>
          <a:noFill/>
        </p:spPr>
        <p:txBody>
          <a:bodyPr wrap="none" rtlCol="0">
            <a:spAutoFit/>
          </a:bodyPr>
          <a:lstStyle/>
          <a:p>
            <a:r>
              <a:rPr lang="en-US" dirty="0" smtClean="0"/>
              <a:t>Parts of a P-2-P</a:t>
            </a:r>
          </a:p>
          <a:p>
            <a:r>
              <a:rPr lang="en-US" dirty="0" smtClean="0"/>
              <a:t>Communication:</a:t>
            </a:r>
          </a:p>
          <a:p>
            <a:r>
              <a:rPr lang="en-US" dirty="0" smtClean="0">
                <a:solidFill>
                  <a:schemeClr val="accent6">
                    <a:lumMod val="75000"/>
                  </a:schemeClr>
                </a:solidFill>
              </a:rPr>
              <a:t>   Data</a:t>
            </a:r>
          </a:p>
          <a:p>
            <a:r>
              <a:rPr lang="en-US" dirty="0" smtClean="0"/>
              <a:t>   </a:t>
            </a:r>
            <a:r>
              <a:rPr lang="en-US" dirty="0" smtClean="0">
                <a:solidFill>
                  <a:srgbClr val="7030A0"/>
                </a:solidFill>
              </a:rPr>
              <a:t>Send to/</a:t>
            </a:r>
            <a:r>
              <a:rPr lang="en-US" dirty="0" err="1" smtClean="0">
                <a:solidFill>
                  <a:srgbClr val="7030A0"/>
                </a:solidFill>
              </a:rPr>
              <a:t>Recv</a:t>
            </a:r>
            <a:r>
              <a:rPr lang="en-US" dirty="0" smtClean="0">
                <a:solidFill>
                  <a:srgbClr val="7030A0"/>
                </a:solidFill>
              </a:rPr>
              <a:t> from</a:t>
            </a:r>
          </a:p>
          <a:p>
            <a:r>
              <a:rPr lang="en-US" dirty="0" smtClean="0"/>
              <a:t>   Message ID</a:t>
            </a:r>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a:t>
            </a:r>
            <a:endParaRPr lang="en-US" dirty="0"/>
          </a:p>
        </p:txBody>
      </p:sp>
      <p:sp>
        <p:nvSpPr>
          <p:cNvPr id="3" name="Content Placeholder 2"/>
          <p:cNvSpPr>
            <a:spLocks noGrp="1"/>
          </p:cNvSpPr>
          <p:nvPr>
            <p:ph idx="1"/>
          </p:nvPr>
        </p:nvSpPr>
        <p:spPr/>
        <p:txBody>
          <a:bodyPr>
            <a:normAutofit/>
          </a:bodyPr>
          <a:lstStyle/>
          <a:p>
            <a:r>
              <a:rPr lang="en-US" dirty="0" smtClean="0"/>
              <a:t>Partition space (data) into blocks</a:t>
            </a:r>
          </a:p>
          <a:p>
            <a:r>
              <a:rPr lang="en-US" dirty="0" smtClean="0"/>
              <a:t>Put one block on each processor</a:t>
            </a:r>
          </a:p>
          <a:p>
            <a:pPr lvl="1"/>
            <a:r>
              <a:rPr lang="en-US" dirty="0" smtClean="0"/>
              <a:t>But updates on edges have to be shared</a:t>
            </a:r>
          </a:p>
          <a:p>
            <a:r>
              <a:rPr lang="en-US" dirty="0" smtClean="0"/>
              <a:t>Sharing here means using duplicated data (a copy for each adjacent process).</a:t>
            </a:r>
          </a:p>
          <a:p>
            <a:pPr lvl="1"/>
            <a:r>
              <a:rPr lang="en-US" dirty="0" smtClean="0"/>
              <a:t>Use “hidden” (ghost) edges to hold the updated data for the other process.</a:t>
            </a:r>
          </a:p>
          <a:p>
            <a:pPr lvl="1"/>
            <a:r>
              <a:rPr lang="en-US" dirty="0" smtClean="0"/>
              <a:t>Update required after each time step</a:t>
            </a:r>
          </a:p>
          <a:p>
            <a:pPr lvl="1"/>
            <a:endParaRPr lang="en-US" dirty="0"/>
          </a:p>
        </p:txBody>
      </p:sp>
      <p:sp>
        <p:nvSpPr>
          <p:cNvPr id="4" name="Slide Number Placeholder 3"/>
          <p:cNvSpPr>
            <a:spLocks noGrp="1"/>
          </p:cNvSpPr>
          <p:nvPr>
            <p:ph type="sldNum" sz="quarter" idx="10"/>
          </p:nvPr>
        </p:nvSpPr>
        <p:spPr/>
        <p:txBody>
          <a:bodyPr/>
          <a:lstStyle/>
          <a:p>
            <a:fld id="{251D56EB-2375-43B7-8104-DD7EC416D89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&amp; Performance</a:t>
            </a:r>
            <a:endParaRPr lang="en-US" dirty="0"/>
          </a:p>
        </p:txBody>
      </p:sp>
      <p:sp>
        <p:nvSpPr>
          <p:cNvPr id="3" name="Content Placeholder 2"/>
          <p:cNvSpPr>
            <a:spLocks noGrp="1"/>
          </p:cNvSpPr>
          <p:nvPr>
            <p:ph idx="1"/>
          </p:nvPr>
        </p:nvSpPr>
        <p:spPr>
          <a:xfrm>
            <a:off x="457200" y="1447800"/>
            <a:ext cx="8686800" cy="4678363"/>
          </a:xfrm>
        </p:spPr>
        <p:txBody>
          <a:bodyPr>
            <a:normAutofit/>
          </a:bodyPr>
          <a:lstStyle/>
          <a:p>
            <a:r>
              <a:rPr lang="en-US" dirty="0" smtClean="0"/>
              <a:t>Stability considerations state (</a:t>
            </a:r>
            <a:r>
              <a:rPr lang="en-US" dirty="0" err="1" smtClean="0"/>
              <a:t>Vdt</a:t>
            </a:r>
            <a:r>
              <a:rPr lang="en-US" dirty="0" smtClean="0"/>
              <a:t>&lt;cell length) or</a:t>
            </a:r>
          </a:p>
          <a:p>
            <a:endParaRPr lang="en-US" dirty="0" smtClean="0"/>
          </a:p>
          <a:p>
            <a:endParaRPr lang="en-US" dirty="0" smtClean="0"/>
          </a:p>
          <a:p>
            <a:r>
              <a:rPr lang="en-US" dirty="0" smtClean="0"/>
              <a:t>Otherwise, small errors grow exponentially</a:t>
            </a:r>
          </a:p>
          <a:p>
            <a:r>
              <a:rPr lang="en-US" dirty="0" smtClean="0"/>
              <a:t>Small meshes can fit on a single node, but small time steps imply long solution times</a:t>
            </a:r>
          </a:p>
          <a:p>
            <a:r>
              <a:rPr lang="en-US" dirty="0" smtClean="0"/>
              <a:t>Hence, parallel processing is a must to get solutions in reasonable times</a:t>
            </a:r>
          </a:p>
          <a:p>
            <a:pPr lvl="1"/>
            <a:endParaRPr lang="en-US" dirty="0" smtClean="0"/>
          </a:p>
        </p:txBody>
      </p:sp>
      <p:graphicFrame>
        <p:nvGraphicFramePr>
          <p:cNvPr id="4" name="Object 3"/>
          <p:cNvGraphicFramePr>
            <a:graphicFrameLocks noChangeAspect="1"/>
          </p:cNvGraphicFramePr>
          <p:nvPr/>
        </p:nvGraphicFramePr>
        <p:xfrm>
          <a:off x="3600450" y="1981200"/>
          <a:ext cx="1520825" cy="1044575"/>
        </p:xfrm>
        <a:graphic>
          <a:graphicData uri="http://schemas.openxmlformats.org/presentationml/2006/ole">
            <mc:AlternateContent xmlns:mc="http://schemas.openxmlformats.org/markup-compatibility/2006">
              <mc:Choice xmlns:v="urn:schemas-microsoft-com:vml" Requires="v">
                <p:oleObj spid="_x0000_s70679" name="Equation" r:id="rId4" imgW="609480" imgH="419040" progId="Equation.3">
                  <p:embed/>
                </p:oleObj>
              </mc:Choice>
              <mc:Fallback>
                <p:oleObj name="Equation" r:id="rId4" imgW="60948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1981200"/>
                        <a:ext cx="15208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0"/>
          </p:nvPr>
        </p:nvSpPr>
        <p:spPr/>
        <p:txBody>
          <a:bodyPr/>
          <a:lstStyle/>
          <a:p>
            <a:fld id="{251D56EB-2375-43B7-8104-DD7EC416D89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Analysis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dirty="0" smtClean="0"/>
              <a:t>         floating point operations/point/time step</a:t>
            </a:r>
          </a:p>
          <a:p>
            <a:pPr>
              <a:buNone/>
            </a:pPr>
            <a:r>
              <a:rPr lang="en-US" dirty="0" smtClean="0"/>
              <a:t>         points             physical simulation time</a:t>
            </a:r>
          </a:p>
          <a:p>
            <a:pPr>
              <a:buNone/>
            </a:pPr>
            <a:endParaRPr lang="en-US" dirty="0" smtClean="0"/>
          </a:p>
          <a:p>
            <a:pPr>
              <a:buNone/>
            </a:pPr>
            <a:endParaRPr lang="en-US" dirty="0" smtClean="0"/>
          </a:p>
          <a:p>
            <a:pPr>
              <a:buNone/>
            </a:pPr>
            <a:r>
              <a:rPr lang="en-US" dirty="0" smtClean="0"/>
              <a:t>                       total # of time steps</a:t>
            </a:r>
          </a:p>
          <a:p>
            <a:pPr>
              <a:buNone/>
            </a:pPr>
            <a:endParaRPr lang="en-US" dirty="0" smtClean="0"/>
          </a:p>
          <a:p>
            <a:pPr>
              <a:buNone/>
            </a:pPr>
            <a:r>
              <a:rPr lang="en-US" dirty="0" smtClean="0"/>
              <a:t>                         total FLOPS </a:t>
            </a:r>
            <a:r>
              <a:rPr lang="en-US" sz="2400" dirty="0" smtClean="0"/>
              <a:t>(floating point operations)</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5" name="Object 4"/>
          <p:cNvGraphicFramePr>
            <a:graphicFrameLocks noChangeAspect="1"/>
          </p:cNvGraphicFramePr>
          <p:nvPr/>
        </p:nvGraphicFramePr>
        <p:xfrm>
          <a:off x="730250" y="1733550"/>
          <a:ext cx="384175" cy="449263"/>
        </p:xfrm>
        <a:graphic>
          <a:graphicData uri="http://schemas.openxmlformats.org/presentationml/2006/ole">
            <mc:AlternateContent xmlns:mc="http://schemas.openxmlformats.org/markup-compatibility/2006">
              <mc:Choice xmlns:v="urn:schemas-microsoft-com:vml" Requires="v">
                <p:oleObj spid="_x0000_s71808" name="Equation" r:id="rId4" imgW="152280" imgH="177480" progId="Equation.3">
                  <p:embed/>
                </p:oleObj>
              </mc:Choice>
              <mc:Fallback>
                <p:oleObj name="Equation" r:id="rId4" imgW="152280" imgH="177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250" y="1733550"/>
                        <a:ext cx="38417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633413" y="2209800"/>
          <a:ext cx="577850" cy="511175"/>
        </p:xfrm>
        <a:graphic>
          <a:graphicData uri="http://schemas.openxmlformats.org/presentationml/2006/ole">
            <mc:AlternateContent xmlns:mc="http://schemas.openxmlformats.org/markup-compatibility/2006">
              <mc:Choice xmlns:v="urn:schemas-microsoft-com:vml" Requires="v">
                <p:oleObj spid="_x0000_s71809" name="Equation" r:id="rId6" imgW="228600" imgH="203040" progId="Equation.3">
                  <p:embed/>
                </p:oleObj>
              </mc:Choice>
              <mc:Fallback>
                <p:oleObj name="Equation" r:id="rId6" imgW="22860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413" y="2209800"/>
                        <a:ext cx="5778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3114675" y="2257425"/>
          <a:ext cx="354013" cy="415925"/>
        </p:xfrm>
        <a:graphic>
          <a:graphicData uri="http://schemas.openxmlformats.org/presentationml/2006/ole">
            <mc:AlternateContent xmlns:mc="http://schemas.openxmlformats.org/markup-compatibility/2006">
              <mc:Choice xmlns:v="urn:schemas-microsoft-com:vml" Requires="v">
                <p:oleObj spid="_x0000_s71810" name="Equation" r:id="rId8" imgW="139680" imgH="164880" progId="Equation.3">
                  <p:embed/>
                </p:oleObj>
              </mc:Choice>
              <mc:Fallback>
                <p:oleObj name="Equation" r:id="rId8" imgW="139680" imgH="1648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4675" y="2257425"/>
                        <a:ext cx="354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p:cNvGraphicFramePr>
            <a:graphicFrameLocks noChangeAspect="1"/>
          </p:cNvGraphicFramePr>
          <p:nvPr/>
        </p:nvGraphicFramePr>
        <p:xfrm>
          <a:off x="671512" y="2755900"/>
          <a:ext cx="3595688" cy="1054100"/>
        </p:xfrm>
        <a:graphic>
          <a:graphicData uri="http://schemas.openxmlformats.org/presentationml/2006/ole">
            <mc:AlternateContent xmlns:mc="http://schemas.openxmlformats.org/markup-compatibility/2006">
              <mc:Choice xmlns:v="urn:schemas-microsoft-com:vml" Requires="v">
                <p:oleObj spid="_x0000_s71811" name="Equation" r:id="rId10" imgW="1422360" imgH="419040" progId="Equation.3">
                  <p:embed/>
                </p:oleObj>
              </mc:Choice>
              <mc:Fallback>
                <p:oleObj name="Equation" r:id="rId10" imgW="1422360" imgH="419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512" y="2755900"/>
                        <a:ext cx="3595688"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8"/>
          <p:cNvGraphicFramePr>
            <a:graphicFrameLocks noChangeAspect="1"/>
          </p:cNvGraphicFramePr>
          <p:nvPr/>
        </p:nvGraphicFramePr>
        <p:xfrm>
          <a:off x="609600" y="3810000"/>
          <a:ext cx="1990725" cy="990600"/>
        </p:xfrm>
        <a:graphic>
          <a:graphicData uri="http://schemas.openxmlformats.org/presentationml/2006/ole">
            <mc:AlternateContent xmlns:mc="http://schemas.openxmlformats.org/markup-compatibility/2006">
              <mc:Choice xmlns:v="urn:schemas-microsoft-com:vml" Requires="v">
                <p:oleObj spid="_x0000_s71812" name="Equation" r:id="rId12" imgW="787320" imgH="393480" progId="Equation.3">
                  <p:embed/>
                </p:oleObj>
              </mc:Choice>
              <mc:Fallback>
                <p:oleObj name="Equation" r:id="rId12" imgW="787320" imgH="3934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3810000"/>
                        <a:ext cx="19907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9"/>
          <p:cNvGraphicFramePr>
            <a:graphicFrameLocks noChangeAspect="1"/>
          </p:cNvGraphicFramePr>
          <p:nvPr/>
        </p:nvGraphicFramePr>
        <p:xfrm>
          <a:off x="577850" y="5105400"/>
          <a:ext cx="2182813" cy="511175"/>
        </p:xfrm>
        <a:graphic>
          <a:graphicData uri="http://schemas.openxmlformats.org/presentationml/2006/ole">
            <mc:AlternateContent xmlns:mc="http://schemas.openxmlformats.org/markup-compatibility/2006">
              <mc:Choice xmlns:v="urn:schemas-microsoft-com:vml" Requires="v">
                <p:oleObj spid="_x0000_s71813" name="Equation" r:id="rId14" imgW="863280" imgH="203040" progId="Equation.3">
                  <p:embed/>
                </p:oleObj>
              </mc:Choice>
              <mc:Fallback>
                <p:oleObj name="Equation" r:id="rId14" imgW="863280" imgH="2030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7850" y="5105400"/>
                        <a:ext cx="218281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0"/>
          </p:nvPr>
        </p:nvSpPr>
        <p:spPr/>
        <p:txBody>
          <a:bodyPr/>
          <a:lstStyle/>
          <a:p>
            <a:fld id="{251D56EB-2375-43B7-8104-DD7EC416D89A}"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Analysis</a:t>
            </a:r>
            <a:endParaRPr lang="en-US" dirty="0"/>
          </a:p>
        </p:txBody>
      </p:sp>
      <p:sp>
        <p:nvSpPr>
          <p:cNvPr id="3" name="Content Placeholder 2"/>
          <p:cNvSpPr>
            <a:spLocks noGrp="1"/>
          </p:cNvSpPr>
          <p:nvPr>
            <p:ph idx="1"/>
          </p:nvPr>
        </p:nvSpPr>
        <p:spPr>
          <a:xfrm>
            <a:off x="457200" y="1219200"/>
            <a:ext cx="8229600" cy="4525963"/>
          </a:xfrm>
        </p:spPr>
        <p:txBody>
          <a:bodyPr/>
          <a:lstStyle/>
          <a:p>
            <a:pPr>
              <a:buNone/>
            </a:pPr>
            <a:r>
              <a:rPr lang="en-US" dirty="0" smtClean="0"/>
              <a:t>       cycles per second         flops/cycle</a:t>
            </a:r>
          </a:p>
          <a:p>
            <a:pPr>
              <a:buNone/>
            </a:pPr>
            <a:r>
              <a:rPr lang="en-US" dirty="0" smtClean="0"/>
              <a:t>       computational efficiency</a:t>
            </a:r>
          </a:p>
          <a:p>
            <a:pPr>
              <a:buNone/>
            </a:pPr>
            <a:endParaRPr lang="en-US" dirty="0" smtClean="0"/>
          </a:p>
          <a:p>
            <a:pPr>
              <a:buNone/>
            </a:pPr>
            <a:r>
              <a:rPr lang="en-US" dirty="0" smtClean="0"/>
              <a:t>                  = wall-clock time to run</a:t>
            </a:r>
          </a:p>
          <a:p>
            <a:pPr>
              <a:buNone/>
            </a:pPr>
            <a:endParaRPr lang="en-US" dirty="0" smtClean="0"/>
          </a:p>
          <a:p>
            <a:pPr>
              <a:buNone/>
            </a:pPr>
            <a:endParaRPr lang="en-US" dirty="0" smtClean="0"/>
          </a:p>
          <a:p>
            <a:pPr>
              <a:buNone/>
            </a:pPr>
            <a:endParaRPr lang="en-US" dirty="0" smtClean="0"/>
          </a:p>
          <a:p>
            <a:pPr>
              <a:buNone/>
            </a:pPr>
            <a:endParaRPr lang="en-US" dirty="0" smtClean="0"/>
          </a:p>
        </p:txBody>
      </p:sp>
      <p:graphicFrame>
        <p:nvGraphicFramePr>
          <p:cNvPr id="45059" name="Object 3"/>
          <p:cNvGraphicFramePr>
            <a:graphicFrameLocks noChangeAspect="1"/>
          </p:cNvGraphicFramePr>
          <p:nvPr/>
        </p:nvGraphicFramePr>
        <p:xfrm>
          <a:off x="777875" y="1400175"/>
          <a:ext cx="288925" cy="352425"/>
        </p:xfrm>
        <a:graphic>
          <a:graphicData uri="http://schemas.openxmlformats.org/presentationml/2006/ole">
            <mc:AlternateContent xmlns:mc="http://schemas.openxmlformats.org/markup-compatibility/2006">
              <mc:Choice xmlns:v="urn:schemas-microsoft-com:vml" Requires="v">
                <p:oleObj spid="_x0000_s72916" name="Equation" r:id="rId4" imgW="114120" imgH="139680" progId="Equation.3">
                  <p:embed/>
                </p:oleObj>
              </mc:Choice>
              <mc:Fallback>
                <p:oleObj name="Equation" r:id="rId4" imgW="11412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1400175"/>
                        <a:ext cx="2889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4"/>
          <p:cNvGraphicFramePr>
            <a:graphicFrameLocks noChangeAspect="1"/>
          </p:cNvGraphicFramePr>
          <p:nvPr/>
        </p:nvGraphicFramePr>
        <p:xfrm>
          <a:off x="4371975" y="1320800"/>
          <a:ext cx="384175" cy="512763"/>
        </p:xfrm>
        <a:graphic>
          <a:graphicData uri="http://schemas.openxmlformats.org/presentationml/2006/ole">
            <mc:AlternateContent xmlns:mc="http://schemas.openxmlformats.org/markup-compatibility/2006">
              <mc:Choice xmlns:v="urn:schemas-microsoft-com:vml" Requires="v">
                <p:oleObj spid="_x0000_s72917" name="Equation" r:id="rId6" imgW="152280" imgH="203040" progId="Equation.3">
                  <p:embed/>
                </p:oleObj>
              </mc:Choice>
              <mc:Fallback>
                <p:oleObj name="Equation" r:id="rId6" imgW="15228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1975" y="1320800"/>
                        <a:ext cx="38417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6"/>
          <p:cNvGraphicFramePr>
            <a:graphicFrameLocks noChangeAspect="1"/>
          </p:cNvGraphicFramePr>
          <p:nvPr/>
        </p:nvGraphicFramePr>
        <p:xfrm>
          <a:off x="746125" y="1933575"/>
          <a:ext cx="322263" cy="352425"/>
        </p:xfrm>
        <a:graphic>
          <a:graphicData uri="http://schemas.openxmlformats.org/presentationml/2006/ole">
            <mc:AlternateContent xmlns:mc="http://schemas.openxmlformats.org/markup-compatibility/2006">
              <mc:Choice xmlns:v="urn:schemas-microsoft-com:vml" Requires="v">
                <p:oleObj spid="_x0000_s72918" name="Equation" r:id="rId8" imgW="126720" imgH="139680" progId="Equation.3">
                  <p:embed/>
                </p:oleObj>
              </mc:Choice>
              <mc:Fallback>
                <p:oleObj name="Equation" r:id="rId8" imgW="126720" imgH="1396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125" y="1933575"/>
                        <a:ext cx="32226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7"/>
          <p:cNvGraphicFramePr>
            <a:graphicFrameLocks noChangeAspect="1"/>
          </p:cNvGraphicFramePr>
          <p:nvPr/>
        </p:nvGraphicFramePr>
        <p:xfrm>
          <a:off x="381000" y="2667000"/>
          <a:ext cx="1508125" cy="1117600"/>
        </p:xfrm>
        <a:graphic>
          <a:graphicData uri="http://schemas.openxmlformats.org/presentationml/2006/ole">
            <mc:AlternateContent xmlns:mc="http://schemas.openxmlformats.org/markup-compatibility/2006">
              <mc:Choice xmlns:v="urn:schemas-microsoft-com:vml" Requires="v">
                <p:oleObj spid="_x0000_s72919" name="Equation" r:id="rId10" imgW="596880" imgH="444240" progId="Equation.3">
                  <p:embed/>
                </p:oleObj>
              </mc:Choice>
              <mc:Fallback>
                <p:oleObj name="Equation" r:id="rId10" imgW="596880" imgH="4442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2667000"/>
                        <a:ext cx="1508125"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428625" y="3937000"/>
          <a:ext cx="962025" cy="446088"/>
        </p:xfrm>
        <a:graphic>
          <a:graphicData uri="http://schemas.openxmlformats.org/presentationml/2006/ole">
            <mc:AlternateContent xmlns:mc="http://schemas.openxmlformats.org/markup-compatibility/2006">
              <mc:Choice xmlns:v="urn:schemas-microsoft-com:vml" Requires="v">
                <p:oleObj spid="_x0000_s72920" name="Equation" r:id="rId12" imgW="380880" imgH="177480" progId="Equation.3">
                  <p:embed/>
                </p:oleObj>
              </mc:Choice>
              <mc:Fallback>
                <p:oleObj name="Equation" r:id="rId12" imgW="380880" imgH="1774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3937000"/>
                        <a:ext cx="9620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nvGraphicFramePr>
        <p:xfrm>
          <a:off x="2354263" y="3937000"/>
          <a:ext cx="1377950" cy="446088"/>
        </p:xfrm>
        <a:graphic>
          <a:graphicData uri="http://schemas.openxmlformats.org/presentationml/2006/ole">
            <mc:AlternateContent xmlns:mc="http://schemas.openxmlformats.org/markup-compatibility/2006">
              <mc:Choice xmlns:v="urn:schemas-microsoft-com:vml" Requires="v">
                <p:oleObj spid="_x0000_s72921" name="Equation" r:id="rId14" imgW="545760" imgH="177480" progId="Equation.3">
                  <p:embed/>
                </p:oleObj>
              </mc:Choice>
              <mc:Fallback>
                <p:oleObj name="Equation" r:id="rId14" imgW="545760" imgH="17748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4263" y="3937000"/>
                        <a:ext cx="13779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7" name="Object 11"/>
          <p:cNvGraphicFramePr>
            <a:graphicFrameLocks noChangeAspect="1"/>
          </p:cNvGraphicFramePr>
          <p:nvPr/>
        </p:nvGraphicFramePr>
        <p:xfrm>
          <a:off x="4140200" y="3944938"/>
          <a:ext cx="831850" cy="446087"/>
        </p:xfrm>
        <a:graphic>
          <a:graphicData uri="http://schemas.openxmlformats.org/presentationml/2006/ole">
            <mc:AlternateContent xmlns:mc="http://schemas.openxmlformats.org/markup-compatibility/2006">
              <mc:Choice xmlns:v="urn:schemas-microsoft-com:vml" Requires="v">
                <p:oleObj spid="_x0000_s72922" name="Equation" r:id="rId16" imgW="330120" imgH="177480" progId="Equation.3">
                  <p:embed/>
                </p:oleObj>
              </mc:Choice>
              <mc:Fallback>
                <p:oleObj name="Equation" r:id="rId16" imgW="330120" imgH="17748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0200" y="3944938"/>
                        <a:ext cx="83185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8" name="Object 12"/>
          <p:cNvGraphicFramePr>
            <a:graphicFrameLocks noChangeAspect="1"/>
          </p:cNvGraphicFramePr>
          <p:nvPr/>
        </p:nvGraphicFramePr>
        <p:xfrm>
          <a:off x="514766" y="4449763"/>
          <a:ext cx="1601788" cy="509587"/>
        </p:xfrm>
        <a:graphic>
          <a:graphicData uri="http://schemas.openxmlformats.org/presentationml/2006/ole">
            <mc:AlternateContent xmlns:mc="http://schemas.openxmlformats.org/markup-compatibility/2006">
              <mc:Choice xmlns:v="urn:schemas-microsoft-com:vml" Requires="v">
                <p:oleObj spid="_x0000_s72923" name="Equation" r:id="rId18" imgW="634680" imgH="203040" progId="Equation.3">
                  <p:embed/>
                </p:oleObj>
              </mc:Choice>
              <mc:Fallback>
                <p:oleObj name="Equation" r:id="rId18" imgW="634680" imgH="203040"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4766" y="4449763"/>
                        <a:ext cx="160178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3"/>
          <p:cNvGraphicFramePr>
            <a:graphicFrameLocks noChangeAspect="1"/>
          </p:cNvGraphicFramePr>
          <p:nvPr/>
        </p:nvGraphicFramePr>
        <p:xfrm>
          <a:off x="2533650" y="4449763"/>
          <a:ext cx="960437" cy="509587"/>
        </p:xfrm>
        <a:graphic>
          <a:graphicData uri="http://schemas.openxmlformats.org/presentationml/2006/ole">
            <mc:AlternateContent xmlns:mc="http://schemas.openxmlformats.org/markup-compatibility/2006">
              <mc:Choice xmlns:v="urn:schemas-microsoft-com:vml" Requires="v">
                <p:oleObj spid="_x0000_s72924" name="Equation" r:id="rId20" imgW="380880" imgH="203040" progId="Equation.3">
                  <p:embed/>
                </p:oleObj>
              </mc:Choice>
              <mc:Fallback>
                <p:oleObj name="Equation" r:id="rId20" imgW="380880" imgH="20304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4449763"/>
                        <a:ext cx="960437"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0" name="Object 14"/>
          <p:cNvGraphicFramePr>
            <a:graphicFrameLocks noChangeAspect="1"/>
          </p:cNvGraphicFramePr>
          <p:nvPr/>
        </p:nvGraphicFramePr>
        <p:xfrm>
          <a:off x="4133850" y="4481513"/>
          <a:ext cx="1377950" cy="446087"/>
        </p:xfrm>
        <a:graphic>
          <a:graphicData uri="http://schemas.openxmlformats.org/presentationml/2006/ole">
            <mc:AlternateContent xmlns:mc="http://schemas.openxmlformats.org/markup-compatibility/2006">
              <mc:Choice xmlns:v="urn:schemas-microsoft-com:vml" Requires="v">
                <p:oleObj spid="_x0000_s72925" name="Equation" r:id="rId22" imgW="545760" imgH="177480" progId="Equation.3">
                  <p:embed/>
                </p:oleObj>
              </mc:Choice>
              <mc:Fallback>
                <p:oleObj name="Equation" r:id="rId22" imgW="545760" imgH="17748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33850" y="4481513"/>
                        <a:ext cx="137795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0"/>
          </p:nvPr>
        </p:nvSpPr>
        <p:spPr/>
        <p:txBody>
          <a:bodyPr/>
          <a:lstStyle/>
          <a:p>
            <a:fld id="{251D56EB-2375-43B7-8104-DD7EC416D89A}" type="slidenum">
              <a:rPr lang="en-US" smtClean="0"/>
              <a:pPr/>
              <a:t>23</a:t>
            </a:fld>
            <a:endParaRPr lang="en-US"/>
          </a:p>
        </p:txBody>
      </p:sp>
      <p:graphicFrame>
        <p:nvGraphicFramePr>
          <p:cNvPr id="15" name="Content Placeholder 3"/>
          <p:cNvGraphicFramePr>
            <a:graphicFrameLocks/>
          </p:cNvGraphicFramePr>
          <p:nvPr/>
        </p:nvGraphicFramePr>
        <p:xfrm>
          <a:off x="5810250" y="4318000"/>
          <a:ext cx="2971800" cy="1830377"/>
        </p:xfrm>
        <a:graphic>
          <a:graphicData uri="http://schemas.openxmlformats.org/drawingml/2006/table">
            <a:tbl>
              <a:tblPr firstRow="1" bandRow="1">
                <a:tableStyleId>{5C22544A-7EE6-4342-B048-85BDC9FD1C3A}</a:tableStyleId>
              </a:tblPr>
              <a:tblGrid>
                <a:gridCol w="662152"/>
                <a:gridCol w="938048"/>
                <a:gridCol w="1371600"/>
              </a:tblGrid>
              <a:tr h="408327">
                <a:tc>
                  <a:txBody>
                    <a:bodyPr/>
                    <a:lstStyle/>
                    <a:p>
                      <a:pPr algn="ctr"/>
                      <a:r>
                        <a:rPr lang="en-US" sz="1800" dirty="0" smtClean="0"/>
                        <a:t>N</a:t>
                      </a:r>
                      <a:endParaRPr lang="en-US" sz="1800" dirty="0"/>
                    </a:p>
                  </a:txBody>
                  <a:tcPr marL="56756" marR="56756" marT="28378" marB="28378"/>
                </a:tc>
                <a:tc>
                  <a:txBody>
                    <a:bodyPr/>
                    <a:lstStyle/>
                    <a:p>
                      <a:pPr algn="ctr"/>
                      <a:r>
                        <a:rPr lang="en-US" sz="1800" baseline="0" dirty="0" smtClean="0"/>
                        <a:t>Time (s)</a:t>
                      </a:r>
                    </a:p>
                    <a:p>
                      <a:pPr algn="ctr"/>
                      <a:r>
                        <a:rPr lang="en-US" sz="1800" baseline="0" dirty="0" smtClean="0"/>
                        <a:t>actual</a:t>
                      </a:r>
                      <a:endParaRPr lang="en-US" sz="1800" dirty="0"/>
                    </a:p>
                  </a:txBody>
                  <a:tcPr marL="56756" marR="56756" marT="28378" marB="28378"/>
                </a:tc>
                <a:tc>
                  <a:txBody>
                    <a:bodyPr/>
                    <a:lstStyle/>
                    <a:p>
                      <a:pPr algn="ctr"/>
                      <a:r>
                        <a:rPr lang="en-US" sz="1800" dirty="0" smtClean="0"/>
                        <a:t>Equal-time</a:t>
                      </a:r>
                      <a:r>
                        <a:rPr lang="en-US" sz="1800" baseline="0" dirty="0" smtClean="0"/>
                        <a:t> </a:t>
                      </a:r>
                      <a:endParaRPr lang="en-US" sz="2000" baseline="0" dirty="0" smtClean="0"/>
                    </a:p>
                    <a:p>
                      <a:pPr algn="ctr"/>
                      <a:r>
                        <a:rPr lang="en-US" sz="1800" baseline="0" dirty="0" smtClean="0"/>
                        <a:t>Proc. Grid</a:t>
                      </a:r>
                      <a:endParaRPr lang="en-US" sz="1800" dirty="0"/>
                    </a:p>
                  </a:txBody>
                  <a:tcPr marL="56756" marR="56756" marT="28378" marB="28378"/>
                </a:tc>
              </a:tr>
              <a:tr h="408327">
                <a:tc>
                  <a:txBody>
                    <a:bodyPr/>
                    <a:lstStyle/>
                    <a:p>
                      <a:pPr algn="ctr"/>
                      <a:r>
                        <a:rPr lang="en-US" sz="1800" dirty="0" smtClean="0"/>
                        <a:t>1024</a:t>
                      </a:r>
                      <a:endParaRPr lang="en-US" sz="1800" dirty="0"/>
                    </a:p>
                  </a:txBody>
                  <a:tcPr marL="56756" marR="56756" marT="28378" marB="28378"/>
                </a:tc>
                <a:tc>
                  <a:txBody>
                    <a:bodyPr/>
                    <a:lstStyle/>
                    <a:p>
                      <a:pPr algn="r"/>
                      <a:r>
                        <a:rPr lang="en-US" sz="1800" dirty="0" smtClean="0"/>
                        <a:t>42</a:t>
                      </a:r>
                      <a:endParaRPr lang="en-US" sz="1800" dirty="0"/>
                    </a:p>
                  </a:txBody>
                  <a:tcPr marL="56756" marR="56756" marT="28378" marB="28378"/>
                </a:tc>
                <a:tc>
                  <a:txBody>
                    <a:bodyPr/>
                    <a:lstStyle/>
                    <a:p>
                      <a:pPr algn="r"/>
                      <a:r>
                        <a:rPr lang="en-US" sz="1800" dirty="0" smtClean="0"/>
                        <a:t>1x1</a:t>
                      </a:r>
                      <a:endParaRPr lang="en-US" sz="1800" dirty="0"/>
                    </a:p>
                  </a:txBody>
                  <a:tcPr marL="56756" marR="56756" marT="28378" marB="28378"/>
                </a:tc>
              </a:tr>
              <a:tr h="408327">
                <a:tc>
                  <a:txBody>
                    <a:bodyPr/>
                    <a:lstStyle/>
                    <a:p>
                      <a:pPr algn="ctr"/>
                      <a:r>
                        <a:rPr lang="en-US" sz="1800" dirty="0" smtClean="0"/>
                        <a:t>2048</a:t>
                      </a:r>
                      <a:endParaRPr lang="en-US" sz="1800" dirty="0"/>
                    </a:p>
                  </a:txBody>
                  <a:tcPr marL="56756" marR="56756" marT="28378" marB="28378"/>
                </a:tc>
                <a:tc>
                  <a:txBody>
                    <a:bodyPr/>
                    <a:lstStyle/>
                    <a:p>
                      <a:pPr algn="r"/>
                      <a:r>
                        <a:rPr lang="en-US" sz="1800" dirty="0" smtClean="0"/>
                        <a:t>687</a:t>
                      </a:r>
                      <a:endParaRPr lang="en-US" sz="1800" dirty="0"/>
                    </a:p>
                  </a:txBody>
                  <a:tcPr marL="56756" marR="56756" marT="28378" marB="28378"/>
                </a:tc>
                <a:tc>
                  <a:txBody>
                    <a:bodyPr/>
                    <a:lstStyle/>
                    <a:p>
                      <a:pPr algn="r"/>
                      <a:r>
                        <a:rPr lang="en-US" sz="1800" dirty="0" smtClean="0"/>
                        <a:t>4x4</a:t>
                      </a:r>
                      <a:endParaRPr lang="en-US" sz="1800" dirty="0"/>
                    </a:p>
                  </a:txBody>
                  <a:tcPr marL="56756" marR="56756" marT="28378" marB="28378"/>
                </a:tc>
              </a:tr>
              <a:tr h="408327">
                <a:tc>
                  <a:txBody>
                    <a:bodyPr/>
                    <a:lstStyle/>
                    <a:p>
                      <a:pPr algn="ctr"/>
                      <a:r>
                        <a:rPr lang="en-US" sz="1800" dirty="0" smtClean="0"/>
                        <a:t>4096</a:t>
                      </a:r>
                      <a:endParaRPr lang="en-US" sz="1800" dirty="0"/>
                    </a:p>
                  </a:txBody>
                  <a:tcPr marL="56756" marR="56756" marT="28378" marB="28378"/>
                </a:tc>
                <a:tc>
                  <a:txBody>
                    <a:bodyPr/>
                    <a:lstStyle/>
                    <a:p>
                      <a:pPr algn="r"/>
                      <a:r>
                        <a:rPr lang="en-US" sz="1800" dirty="0" smtClean="0"/>
                        <a:t>10,995</a:t>
                      </a:r>
                      <a:endParaRPr lang="en-US" sz="1800" dirty="0"/>
                    </a:p>
                  </a:txBody>
                  <a:tcPr marL="56756" marR="56756" marT="28378" marB="28378"/>
                </a:tc>
                <a:tc>
                  <a:txBody>
                    <a:bodyPr/>
                    <a:lstStyle/>
                    <a:p>
                      <a:pPr algn="r"/>
                      <a:r>
                        <a:rPr lang="en-US" sz="1800" dirty="0" smtClean="0"/>
                        <a:t>16x16</a:t>
                      </a:r>
                      <a:endParaRPr lang="en-US" sz="1800" dirty="0"/>
                    </a:p>
                  </a:txBody>
                  <a:tcPr marL="56756" marR="56756" marT="28378" marB="28378"/>
                </a:tc>
              </a:tr>
            </a:tbl>
          </a:graphicData>
        </a:graphic>
      </p:graphicFrame>
      <p:sp>
        <p:nvSpPr>
          <p:cNvPr id="16" name="TextBox 15"/>
          <p:cNvSpPr txBox="1"/>
          <p:nvPr/>
        </p:nvSpPr>
        <p:spPr>
          <a:xfrm>
            <a:off x="6553200" y="3962400"/>
            <a:ext cx="1876924" cy="369332"/>
          </a:xfrm>
          <a:prstGeom prst="rect">
            <a:avLst/>
          </a:prstGeom>
          <a:noFill/>
        </p:spPr>
        <p:txBody>
          <a:bodyPr wrap="none" rtlCol="0">
            <a:spAutoFit/>
          </a:bodyPr>
          <a:lstStyle/>
          <a:p>
            <a:r>
              <a:rPr lang="en-US" dirty="0" smtClean="0"/>
              <a:t>Run Time Analysis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Communication Costs</a:t>
            </a:r>
            <a:endParaRPr lang="en-US" dirty="0"/>
          </a:p>
        </p:txBody>
      </p:sp>
      <p:sp>
        <p:nvSpPr>
          <p:cNvPr id="199683" name="Rectangle 3"/>
          <p:cNvSpPr>
            <a:spLocks noGrp="1" noChangeArrowheads="1"/>
          </p:cNvSpPr>
          <p:nvPr>
            <p:ph type="body" idx="1"/>
          </p:nvPr>
        </p:nvSpPr>
        <p:spPr/>
        <p:txBody>
          <a:bodyPr/>
          <a:lstStyle/>
          <a:p>
            <a:r>
              <a:rPr lang="en-US"/>
              <a:t>Small messages are expensive</a:t>
            </a:r>
          </a:p>
          <a:p>
            <a:pPr lvl="1"/>
            <a:r>
              <a:rPr lang="en-US"/>
              <a:t>Every communication has a fixed startup overhead</a:t>
            </a:r>
          </a:p>
          <a:p>
            <a:pPr lvl="1"/>
            <a:r>
              <a:rPr lang="en-US"/>
              <a:t>Need to amortize this overhead over the length of the message</a:t>
            </a:r>
          </a:p>
          <a:p>
            <a:r>
              <a:rPr lang="en-US"/>
              <a:t>Try to aggregate communications into the longest possible messages</a:t>
            </a:r>
          </a:p>
        </p:txBody>
      </p:sp>
      <p:sp>
        <p:nvSpPr>
          <p:cNvPr id="4" name="Slide Number Placeholder 3"/>
          <p:cNvSpPr>
            <a:spLocks noGrp="1"/>
          </p:cNvSpPr>
          <p:nvPr>
            <p:ph type="sldNum" sz="quarter" idx="10"/>
          </p:nvPr>
        </p:nvSpPr>
        <p:spPr/>
        <p:txBody>
          <a:bodyPr/>
          <a:lstStyle/>
          <a:p>
            <a:fld id="{251D56EB-2375-43B7-8104-DD7EC416D89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p:txBody>
          <a:bodyPr/>
          <a:lstStyle/>
          <a:p>
            <a:r>
              <a:rPr lang="en-US" dirty="0" smtClean="0"/>
              <a:t>Latency</a:t>
            </a:r>
            <a:endParaRPr lang="en-US" dirty="0"/>
          </a:p>
        </p:txBody>
      </p:sp>
      <p:graphicFrame>
        <p:nvGraphicFramePr>
          <p:cNvPr id="209924" name="Object 4"/>
          <p:cNvGraphicFramePr>
            <a:graphicFrameLocks noGrp="1" noChangeAspect="1"/>
          </p:cNvGraphicFramePr>
          <p:nvPr>
            <p:ph idx="1"/>
          </p:nvPr>
        </p:nvGraphicFramePr>
        <p:xfrm>
          <a:off x="1490663" y="1457325"/>
          <a:ext cx="6162675" cy="4400550"/>
        </p:xfrm>
        <a:graphic>
          <a:graphicData uri="http://schemas.openxmlformats.org/presentationml/2006/ole">
            <mc:AlternateContent xmlns:mc="http://schemas.openxmlformats.org/markup-compatibility/2006">
              <mc:Choice xmlns:v="urn:schemas-microsoft-com:vml" Requires="v">
                <p:oleObj spid="_x0000_s74775" name="Chart" r:id="rId5" imgW="6162703" imgH="4400668" progId="Excel.Sheet.8">
                  <p:embed/>
                </p:oleObj>
              </mc:Choice>
              <mc:Fallback>
                <p:oleObj name="Chart" r:id="rId5" imgW="6162703" imgH="4400668"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1457325"/>
                        <a:ext cx="61626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251D56EB-2375-43B7-8104-DD7EC416D89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Effective Bandwidth</a:t>
            </a:r>
            <a:endParaRPr lang="en-US" dirty="0"/>
          </a:p>
        </p:txBody>
      </p:sp>
      <p:graphicFrame>
        <p:nvGraphicFramePr>
          <p:cNvPr id="212996" name="Object 4"/>
          <p:cNvGraphicFramePr>
            <a:graphicFrameLocks noGrp="1" noChangeAspect="1"/>
          </p:cNvGraphicFramePr>
          <p:nvPr>
            <p:ph idx="1"/>
          </p:nvPr>
        </p:nvGraphicFramePr>
        <p:xfrm>
          <a:off x="1395413" y="1471613"/>
          <a:ext cx="6353175" cy="4371975"/>
        </p:xfrm>
        <a:graphic>
          <a:graphicData uri="http://schemas.openxmlformats.org/presentationml/2006/ole">
            <mc:AlternateContent xmlns:mc="http://schemas.openxmlformats.org/markup-compatibility/2006">
              <mc:Choice xmlns:v="urn:schemas-microsoft-com:vml" Requires="v">
                <p:oleObj spid="_x0000_s75799" name="Chart" r:id="rId5" imgW="6353285" imgH="4371930" progId="Excel.Sheet.8">
                  <p:embed/>
                </p:oleObj>
              </mc:Choice>
              <mc:Fallback>
                <p:oleObj name="Chart" r:id="rId5" imgW="6353285" imgH="4371930"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1471613"/>
                        <a:ext cx="63531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251D56EB-2375-43B7-8104-DD7EC416D89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Effective Bandwidth</a:t>
            </a:r>
            <a:endParaRPr lang="en-US" dirty="0"/>
          </a:p>
        </p:txBody>
      </p:sp>
      <p:sp>
        <p:nvSpPr>
          <p:cNvPr id="4" name="Slide Number Placeholder 3"/>
          <p:cNvSpPr>
            <a:spLocks noGrp="1"/>
          </p:cNvSpPr>
          <p:nvPr>
            <p:ph type="sldNum" sz="quarter" idx="10"/>
          </p:nvPr>
        </p:nvSpPr>
        <p:spPr/>
        <p:txBody>
          <a:bodyPr/>
          <a:lstStyle/>
          <a:p>
            <a:fld id="{251D56EB-2375-43B7-8104-DD7EC416D89A}" type="slidenum">
              <a:rPr lang="en-US" smtClean="0"/>
              <a:pPr/>
              <a:t>27</a:t>
            </a:fld>
            <a:endParaRPr lang="en-US"/>
          </a:p>
        </p:txBody>
      </p:sp>
      <p:sp>
        <p:nvSpPr>
          <p:cNvPr id="5" name="TextBox 4"/>
          <p:cNvSpPr txBox="1"/>
          <p:nvPr/>
        </p:nvSpPr>
        <p:spPr>
          <a:xfrm>
            <a:off x="0" y="1828800"/>
            <a:ext cx="2108206" cy="369332"/>
          </a:xfrm>
          <a:prstGeom prst="rect">
            <a:avLst/>
          </a:prstGeom>
          <a:noFill/>
        </p:spPr>
        <p:txBody>
          <a:bodyPr wrap="none" rtlCol="0">
            <a:spAutoFit/>
          </a:bodyPr>
          <a:lstStyle/>
          <a:p>
            <a:r>
              <a:rPr lang="en-US" dirty="0" smtClean="0"/>
              <a:t> total # of time steps</a:t>
            </a:r>
            <a:endParaRPr lang="en-US" dirty="0"/>
          </a:p>
        </p:txBody>
      </p:sp>
      <p:graphicFrame>
        <p:nvGraphicFramePr>
          <p:cNvPr id="114691" name="Object 3"/>
          <p:cNvGraphicFramePr>
            <a:graphicFrameLocks noChangeAspect="1"/>
          </p:cNvGraphicFramePr>
          <p:nvPr/>
        </p:nvGraphicFramePr>
        <p:xfrm>
          <a:off x="381000" y="2068513"/>
          <a:ext cx="1155700" cy="511175"/>
        </p:xfrm>
        <a:graphic>
          <a:graphicData uri="http://schemas.openxmlformats.org/presentationml/2006/ole">
            <mc:AlternateContent xmlns:mc="http://schemas.openxmlformats.org/markup-compatibility/2006">
              <mc:Choice xmlns:v="urn:schemas-microsoft-com:vml" Requires="v">
                <p:oleObj spid="_x0000_s114712" name="Equation" r:id="rId4" imgW="457200" imgH="203040" progId="Equation.3">
                  <p:embed/>
                </p:oleObj>
              </mc:Choice>
              <mc:Fallback>
                <p:oleObj name="Equation" r:id="rId4" imgW="457200" imgH="203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68513"/>
                        <a:ext cx="11557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563687" y="2133600"/>
            <a:ext cx="6753259" cy="461665"/>
          </a:xfrm>
          <a:prstGeom prst="rect">
            <a:avLst/>
          </a:prstGeom>
          <a:noFill/>
        </p:spPr>
        <p:txBody>
          <a:bodyPr wrap="none" rtlCol="0">
            <a:spAutoFit/>
          </a:bodyPr>
          <a:lstStyle/>
          <a:p>
            <a:r>
              <a:rPr lang="en-US" sz="2400" dirty="0" smtClean="0"/>
              <a:t>X  8 exchanges/step x ghost elements x 8B/element</a:t>
            </a:r>
            <a:endParaRPr lang="en-US" sz="2400" dirty="0"/>
          </a:p>
        </p:txBody>
      </p:sp>
      <p:sp>
        <p:nvSpPr>
          <p:cNvPr id="10" name="TextBox 9"/>
          <p:cNvSpPr txBox="1"/>
          <p:nvPr/>
        </p:nvSpPr>
        <p:spPr>
          <a:xfrm>
            <a:off x="2438400" y="1828800"/>
            <a:ext cx="1919243" cy="369332"/>
          </a:xfrm>
          <a:prstGeom prst="rect">
            <a:avLst/>
          </a:prstGeom>
          <a:noFill/>
        </p:spPr>
        <p:txBody>
          <a:bodyPr wrap="none" rtlCol="0">
            <a:spAutoFit/>
          </a:bodyPr>
          <a:lstStyle/>
          <a:p>
            <a:r>
              <a:rPr lang="en-US" dirty="0" smtClean="0"/>
              <a:t> Bytes Transferred </a:t>
            </a:r>
            <a:endParaRPr lang="en-US" dirty="0"/>
          </a:p>
        </p:txBody>
      </p:sp>
      <p:sp>
        <p:nvSpPr>
          <p:cNvPr id="13" name="TextBox 12"/>
          <p:cNvSpPr txBox="1"/>
          <p:nvPr/>
        </p:nvSpPr>
        <p:spPr>
          <a:xfrm>
            <a:off x="228600" y="3048000"/>
            <a:ext cx="9034076" cy="1938992"/>
          </a:xfrm>
          <a:prstGeom prst="rect">
            <a:avLst/>
          </a:prstGeom>
          <a:noFill/>
        </p:spPr>
        <p:txBody>
          <a:bodyPr wrap="none" rtlCol="0">
            <a:spAutoFit/>
          </a:bodyPr>
          <a:lstStyle/>
          <a:p>
            <a:r>
              <a:rPr lang="en-US" sz="2000" b="1" dirty="0" smtClean="0"/>
              <a:t>For 4x4 process grid with partitions of 1024 x 1024 (compute time = ~40sec.)</a:t>
            </a:r>
          </a:p>
          <a:p>
            <a:r>
              <a:rPr lang="en-US" sz="2000" b="1" dirty="0" smtClean="0"/>
              <a:t>Message passing will take:</a:t>
            </a:r>
          </a:p>
          <a:p>
            <a:endParaRPr lang="en-US" sz="2000" b="1" dirty="0" smtClean="0"/>
          </a:p>
          <a:p>
            <a:r>
              <a:rPr lang="en-US" sz="2000" b="1" dirty="0" smtClean="0"/>
              <a:t>[0.01sec x 2  x (1024)**2]steps  x 8/step x 1024 elements * 8B/element    =  4.6 sec. </a:t>
            </a:r>
          </a:p>
          <a:p>
            <a:r>
              <a:rPr lang="en-US" sz="2000" b="1" dirty="0" smtClean="0"/>
              <a:t>-------------------------------------------------------------------------------------------------</a:t>
            </a:r>
          </a:p>
          <a:p>
            <a:r>
              <a:rPr lang="en-US" sz="2000" b="1" dirty="0" smtClean="0"/>
              <a:t>                                          300MB/sec</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0"/>
            <a:ext cx="8229600" cy="1143000"/>
          </a:xfrm>
        </p:spPr>
        <p:txBody>
          <a:bodyPr/>
          <a:lstStyle/>
          <a:p>
            <a:r>
              <a:rPr lang="en-US" altLang="en-US" dirty="0" smtClean="0"/>
              <a:t>Details</a:t>
            </a:r>
            <a:endParaRPr lang="en-US" altLang="en-US" dirty="0"/>
          </a:p>
        </p:txBody>
      </p:sp>
      <p:graphicFrame>
        <p:nvGraphicFramePr>
          <p:cNvPr id="4" name="Group 62"/>
          <p:cNvGraphicFramePr>
            <a:graphicFrameLocks/>
          </p:cNvGraphicFramePr>
          <p:nvPr>
            <p:extLst>
              <p:ext uri="{D42A27DB-BD31-4B8C-83A1-F6EECF244321}">
                <p14:modId xmlns:p14="http://schemas.microsoft.com/office/powerpoint/2010/main" val="4004379820"/>
              </p:ext>
            </p:extLst>
          </p:nvPr>
        </p:nvGraphicFramePr>
        <p:xfrm>
          <a:off x="533400" y="914400"/>
          <a:ext cx="8077200" cy="3179651"/>
        </p:xfrm>
        <a:graphic>
          <a:graphicData uri="http://schemas.openxmlformats.org/drawingml/2006/table">
            <a:tbl>
              <a:tblPr/>
              <a:tblGrid>
                <a:gridCol w="2057400"/>
                <a:gridCol w="6019800"/>
              </a:tblGrid>
              <a:tr h="3378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6">
                              <a:lumMod val="75000"/>
                            </a:schemeClr>
                          </a:solidFill>
                          <a:effectLst/>
                          <a:latin typeface="Courier New" pitchFamily="49" charset="0"/>
                        </a:rPr>
                        <a:t>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data (address in C, name of array/value in Fortran)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6">
                              <a:lumMod val="75000"/>
                            </a:schemeClr>
                          </a:solidFill>
                          <a:effectLst/>
                          <a:latin typeface="Courier New" pitchFamily="49"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Length of source array (in elements, 1 for scalars)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chemeClr val="accent6">
                              <a:lumMod val="75000"/>
                            </a:schemeClr>
                          </a:solidFill>
                          <a:effectLst/>
                          <a:latin typeface="Courier New" pitchFamily="49" charset="0"/>
                        </a:rPr>
                        <a:t>datatype</a:t>
                      </a:r>
                      <a:endParaRPr kumimoji="0" lang="en-US" sz="1800" b="1" i="0" u="none" strike="noStrike" cap="none" normalizeH="0" baseline="0" dirty="0" smtClean="0">
                        <a:ln>
                          <a:noFill/>
                        </a:ln>
                        <a:solidFill>
                          <a:schemeClr val="accent6">
                            <a:lumMod val="75000"/>
                          </a:schemeClr>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Data Type: e.g. </a:t>
                      </a:r>
                      <a:r>
                        <a:rPr kumimoji="0" lang="en-US" altLang="en-US" sz="1400" b="0" i="0" u="none" strike="noStrike" cap="none" normalizeH="0" baseline="0" smtClean="0">
                          <a:ln>
                            <a:noFill/>
                          </a:ln>
                          <a:solidFill>
                            <a:schemeClr val="tx1"/>
                          </a:solidFill>
                          <a:effectLst/>
                          <a:latin typeface="Courier New" pitchFamily="49" charset="0"/>
                        </a:rPr>
                        <a:t>MPI_INT</a:t>
                      </a:r>
                      <a:r>
                        <a:rPr kumimoji="0" lang="en-US" altLang="en-US" sz="1400" b="0" i="0" u="none" strike="noStrike" cap="none" normalizeH="0" baseline="0" smtClean="0">
                          <a:ln>
                            <a:noFill/>
                          </a:ln>
                          <a:solidFill>
                            <a:schemeClr val="tx1"/>
                          </a:solidFill>
                          <a:effectLst/>
                          <a:latin typeface="Arial" charset="0"/>
                        </a:rPr>
                        <a:t> (C), </a:t>
                      </a:r>
                      <a:r>
                        <a:rPr kumimoji="0" lang="en-US" altLang="en-US" sz="1400" b="0" i="0" u="none" strike="noStrike" cap="none" normalizeH="0" baseline="0" smtClean="0">
                          <a:ln>
                            <a:noFill/>
                          </a:ln>
                          <a:solidFill>
                            <a:schemeClr val="tx1"/>
                          </a:solidFill>
                          <a:effectLst/>
                          <a:latin typeface="Courier New" pitchFamily="49" charset="0"/>
                        </a:rPr>
                        <a:t>MPI_INTEGER</a:t>
                      </a:r>
                      <a:r>
                        <a:rPr kumimoji="0" lang="en-US" altLang="en-US" sz="1400" b="0" i="0" u="none" strike="noStrike" cap="none" normalizeH="0" baseline="0" smtClean="0">
                          <a:ln>
                            <a:noFill/>
                          </a:ln>
                          <a:solidFill>
                            <a:schemeClr val="tx1"/>
                          </a:solidFill>
                          <a:effectLst/>
                          <a:latin typeface="Arial" charset="0"/>
                        </a:rPr>
                        <a:t> (F90), </a:t>
                      </a:r>
                      <a:r>
                        <a:rPr kumimoji="0" lang="en-US" altLang="en-US" sz="1400" b="0" i="0" u="none" strike="noStrike" cap="none" normalizeH="0" baseline="0" smtClean="0">
                          <a:ln>
                            <a:noFill/>
                          </a:ln>
                          <a:solidFill>
                            <a:schemeClr val="tx1"/>
                          </a:solidFill>
                          <a:effectLst/>
                          <a:latin typeface="Courier New" pitchFamily="49" charset="0"/>
                        </a:rPr>
                        <a:t>MPI_DOUBLE_PRECISION</a:t>
                      </a:r>
                      <a:r>
                        <a:rPr kumimoji="0" lang="en-US" altLang="en-US" sz="1400" b="0" i="0" u="none" strike="noStrike" cap="none" normalizeH="0" baseline="0" smtClean="0">
                          <a:ln>
                            <a:noFill/>
                          </a:ln>
                          <a:solidFill>
                            <a:schemeClr val="tx1"/>
                          </a:solidFill>
                          <a:effectLst/>
                          <a:latin typeface="Arial" charset="0"/>
                        </a:rPr>
                        <a:t> (F90), </a:t>
                      </a:r>
                      <a:r>
                        <a:rPr kumimoji="0" lang="en-US" altLang="en-US" sz="1400" b="0" i="0" u="none" strike="noStrike" cap="none" normalizeH="0" baseline="0" smtClean="0">
                          <a:ln>
                            <a:noFill/>
                          </a:ln>
                          <a:solidFill>
                            <a:schemeClr val="tx1"/>
                          </a:solidFill>
                          <a:effectLst/>
                          <a:latin typeface="Courier New" pitchFamily="49" charset="0"/>
                        </a:rPr>
                        <a:t>MPI_DOUBLE</a:t>
                      </a:r>
                      <a:r>
                        <a:rPr kumimoji="0" lang="en-US" altLang="en-US" sz="1400" b="0" i="0" u="none" strike="noStrike" cap="none" normalizeH="0" baseline="0" smtClean="0">
                          <a:ln>
                            <a:noFill/>
                          </a:ln>
                          <a:solidFill>
                            <a:schemeClr val="tx1"/>
                          </a:solidFill>
                          <a:effectLst/>
                          <a:latin typeface="Arial" charset="0"/>
                        </a:rPr>
                        <a:t> (C), etc.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7030A0"/>
                          </a:solidFill>
                          <a:effectLst/>
                          <a:latin typeface="Courier New" pitchFamily="49" charset="0"/>
                        </a:rPr>
                        <a:t>source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Rank (proc #) of source in communicator group</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49" charset="0"/>
                        </a:rPr>
                        <a:t>tag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Message identifier (arbitrary integer)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5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49" charset="0"/>
                        </a:rPr>
                        <a:t>communicator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Group of processors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70C0"/>
                          </a:solidFill>
                          <a:effectLst/>
                          <a:latin typeface="Courier New" pitchFamily="49"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Information about message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49" charset="0"/>
                        </a:rPr>
                        <a:t>ierr</a:t>
                      </a:r>
                      <a:endParaRPr kumimoji="0" lang="en-US" sz="18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Error (argument in Fortran, returned in C)</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nvGraphicFramePr>
        <p:xfrm>
          <a:off x="304800" y="4495800"/>
          <a:ext cx="8610600" cy="1483360"/>
        </p:xfrm>
        <a:graphic>
          <a:graphicData uri="http://schemas.openxmlformats.org/drawingml/2006/table">
            <a:tbl>
              <a:tblPr firstRow="1" bandRow="1">
                <a:tableStyleId>{5C22544A-7EE6-4342-B048-85BDC9FD1C3A}</a:tableStyleId>
              </a:tblPr>
              <a:tblGrid>
                <a:gridCol w="1026952"/>
                <a:gridCol w="3240248"/>
                <a:gridCol w="4343400"/>
              </a:tblGrid>
              <a:tr h="370840">
                <a:tc>
                  <a:txBody>
                    <a:bodyPr/>
                    <a:lstStyle/>
                    <a:p>
                      <a:endParaRPr lang="en-US" dirty="0"/>
                    </a:p>
                  </a:txBody>
                  <a:tcPr/>
                </a:tc>
                <a:tc>
                  <a:txBody>
                    <a:bodyPr/>
                    <a:lstStyle/>
                    <a:p>
                      <a:r>
                        <a:rPr lang="en-US" dirty="0" smtClean="0"/>
                        <a:t>C</a:t>
                      </a:r>
                      <a:endParaRPr lang="en-US" dirty="0"/>
                    </a:p>
                  </a:txBody>
                  <a:tcPr/>
                </a:tc>
                <a:tc>
                  <a:txBody>
                    <a:bodyPr/>
                    <a:lstStyle/>
                    <a:p>
                      <a:r>
                        <a:rPr lang="en-US" dirty="0" smtClean="0">
                          <a:solidFill>
                            <a:schemeClr val="bg1">
                              <a:lumMod val="85000"/>
                            </a:schemeClr>
                          </a:solidFill>
                        </a:rPr>
                        <a:t>Fortran</a:t>
                      </a:r>
                      <a:endParaRPr lang="en-US" dirty="0">
                        <a:solidFill>
                          <a:schemeClr val="bg1">
                            <a:lumMod val="85000"/>
                          </a:schemeClr>
                        </a:solidFill>
                      </a:endParaRPr>
                    </a:p>
                  </a:txBody>
                  <a:tcPr/>
                </a:tc>
              </a:tr>
              <a:tr h="370840">
                <a:tc>
                  <a:txBody>
                    <a:bodyPr/>
                    <a:lstStyle/>
                    <a:p>
                      <a:r>
                        <a:rPr lang="en-US" dirty="0" smtClean="0"/>
                        <a:t>status</a:t>
                      </a:r>
                      <a:endParaRPr lang="en-US" dirty="0"/>
                    </a:p>
                  </a:txBody>
                  <a:tcPr/>
                </a:tc>
                <a:tc>
                  <a:txBody>
                    <a:bodyPr/>
                    <a:lstStyle/>
                    <a:p>
                      <a:r>
                        <a:rPr lang="en-US" altLang="en-US" sz="1800" dirty="0" err="1" smtClean="0">
                          <a:latin typeface="Courier New" pitchFamily="49" charset="0"/>
                        </a:rPr>
                        <a:t>MPI_Status</a:t>
                      </a:r>
                      <a:r>
                        <a:rPr lang="en-US" altLang="en-US" sz="1800" dirty="0" smtClean="0">
                          <a:latin typeface="Courier New" pitchFamily="49" charset="0"/>
                        </a:rPr>
                        <a:t>   </a:t>
                      </a:r>
                      <a:r>
                        <a:rPr lang="en-US" altLang="en-US" sz="1800" dirty="0" err="1" smtClean="0">
                          <a:latin typeface="Courier New" pitchFamily="49" charset="0"/>
                        </a:rPr>
                        <a:t>mystat</a:t>
                      </a:r>
                      <a:r>
                        <a:rPr lang="en-US" altLang="en-US" sz="1800" dirty="0" smtClean="0">
                          <a:latin typeface="Courier New" pitchFamily="49" charset="0"/>
                        </a:rPr>
                        <a:t>;</a:t>
                      </a:r>
                      <a:endParaRPr lang="en-US" dirty="0"/>
                    </a:p>
                  </a:txBody>
                  <a:tcPr/>
                </a:tc>
                <a:tc>
                  <a:txBody>
                    <a:bodyPr/>
                    <a:lstStyle/>
                    <a:p>
                      <a:r>
                        <a:rPr lang="en-US" altLang="en-US" sz="1800" dirty="0" smtClean="0">
                          <a:latin typeface="Courier New" pitchFamily="49" charset="0"/>
                        </a:rPr>
                        <a:t>integer</a:t>
                      </a:r>
                      <a:r>
                        <a:rPr lang="en-US" altLang="en-US" sz="1800" baseline="0" dirty="0" smtClean="0">
                          <a:latin typeface="Courier New" pitchFamily="49" charset="0"/>
                        </a:rPr>
                        <a:t> </a:t>
                      </a:r>
                      <a:r>
                        <a:rPr lang="en-US" altLang="en-US" sz="1800" baseline="0" dirty="0" err="1" smtClean="0">
                          <a:latin typeface="Courier New" pitchFamily="49" charset="0"/>
                        </a:rPr>
                        <a:t>my</a:t>
                      </a:r>
                      <a:r>
                        <a:rPr lang="en-US" altLang="en-US" sz="1800" dirty="0" err="1" smtClean="0">
                          <a:latin typeface="Courier New" pitchFamily="49" charset="0"/>
                        </a:rPr>
                        <a:t>stat</a:t>
                      </a:r>
                      <a:r>
                        <a:rPr lang="en-US" altLang="en-US" sz="1800" dirty="0" smtClean="0">
                          <a:latin typeface="Courier New" pitchFamily="49" charset="0"/>
                        </a:rPr>
                        <a:t>(</a:t>
                      </a:r>
                      <a:r>
                        <a:rPr lang="en-US" altLang="en-US" sz="1600" dirty="0" smtClean="0">
                          <a:latin typeface="Courier New" pitchFamily="49" charset="0"/>
                        </a:rPr>
                        <a:t>MPI_STATUS_SIZE</a:t>
                      </a:r>
                      <a:r>
                        <a:rPr lang="en-US" altLang="en-US" sz="1800" dirty="0" smtClean="0">
                          <a:latin typeface="Courier New" pitchFamily="49" charset="0"/>
                        </a:rPr>
                        <a:t>)</a:t>
                      </a:r>
                      <a:endParaRPr lang="en-US" dirty="0"/>
                    </a:p>
                  </a:txBody>
                  <a:tcPr/>
                </a:tc>
              </a:tr>
              <a:tr h="370840">
                <a:tc>
                  <a:txBody>
                    <a:bodyPr/>
                    <a:lstStyle/>
                    <a:p>
                      <a:r>
                        <a:rPr lang="en-US" dirty="0" err="1" smtClean="0"/>
                        <a:t>datatype</a:t>
                      </a:r>
                      <a:endParaRPr lang="en-US" dirty="0"/>
                    </a:p>
                  </a:txBody>
                  <a:tcPr/>
                </a:tc>
                <a:tc>
                  <a:txBody>
                    <a:bodyPr/>
                    <a:lstStyle/>
                    <a:p>
                      <a:r>
                        <a:rPr lang="en-US" altLang="en-US" sz="1800" kern="1200" dirty="0" err="1" smtClean="0">
                          <a:solidFill>
                            <a:schemeClr val="dk1"/>
                          </a:solidFill>
                          <a:latin typeface="Courier New" pitchFamily="49" charset="0"/>
                          <a:ea typeface="+mn-ea"/>
                          <a:cs typeface="+mn-cs"/>
                        </a:rPr>
                        <a:t>MPI_Datatype</a:t>
                      </a:r>
                      <a:r>
                        <a:rPr lang="en-US" altLang="en-US" sz="1800" kern="1200" baseline="0" dirty="0" smtClean="0">
                          <a:solidFill>
                            <a:schemeClr val="dk1"/>
                          </a:solidFill>
                          <a:latin typeface="Courier New" pitchFamily="49" charset="0"/>
                          <a:ea typeface="+mn-ea"/>
                          <a:cs typeface="+mn-cs"/>
                        </a:rPr>
                        <a:t> </a:t>
                      </a:r>
                      <a:r>
                        <a:rPr lang="en-US" altLang="en-US" sz="1800" kern="1200" baseline="0" dirty="0" err="1" smtClean="0">
                          <a:solidFill>
                            <a:schemeClr val="dk1"/>
                          </a:solidFill>
                          <a:latin typeface="Courier New" pitchFamily="49" charset="0"/>
                          <a:ea typeface="+mn-ea"/>
                          <a:cs typeface="+mn-cs"/>
                        </a:rPr>
                        <a:t>my</a:t>
                      </a:r>
                      <a:r>
                        <a:rPr lang="en-US" altLang="en-US" sz="1800" kern="1200" dirty="0" err="1" smtClean="0">
                          <a:solidFill>
                            <a:schemeClr val="dk1"/>
                          </a:solidFill>
                          <a:latin typeface="Courier New" pitchFamily="49" charset="0"/>
                          <a:ea typeface="+mn-ea"/>
                          <a:cs typeface="+mn-cs"/>
                        </a:rPr>
                        <a:t>type</a:t>
                      </a:r>
                      <a:r>
                        <a:rPr lang="en-US" altLang="en-US" sz="1800" kern="1200" dirty="0" smtClean="0">
                          <a:solidFill>
                            <a:schemeClr val="dk1"/>
                          </a:solidFill>
                          <a:latin typeface="Courier New" pitchFamily="49" charset="0"/>
                          <a:ea typeface="+mn-ea"/>
                          <a:cs typeface="+mn-cs"/>
                        </a:rPr>
                        <a:t>;</a:t>
                      </a:r>
                    </a:p>
                  </a:txBody>
                  <a:tcPr/>
                </a:tc>
                <a:tc>
                  <a:txBody>
                    <a:bodyPr/>
                    <a:lstStyle/>
                    <a:p>
                      <a:r>
                        <a:rPr lang="en-US" altLang="en-US" sz="1800" kern="1200" dirty="0" smtClean="0">
                          <a:solidFill>
                            <a:schemeClr val="dk1"/>
                          </a:solidFill>
                          <a:latin typeface="Courier New" pitchFamily="49" charset="0"/>
                          <a:ea typeface="+mn-ea"/>
                          <a:cs typeface="+mn-cs"/>
                        </a:rPr>
                        <a:t>integer </a:t>
                      </a:r>
                      <a:r>
                        <a:rPr lang="en-US" altLang="en-US" sz="1800" kern="1200" dirty="0" err="1" smtClean="0">
                          <a:solidFill>
                            <a:schemeClr val="dk1"/>
                          </a:solidFill>
                          <a:latin typeface="Courier New" pitchFamily="49" charset="0"/>
                          <a:ea typeface="+mn-ea"/>
                          <a:cs typeface="+mn-cs"/>
                        </a:rPr>
                        <a:t>mytype</a:t>
                      </a:r>
                      <a:endParaRPr lang="en-US" altLang="en-US" sz="1800" kern="1200" dirty="0" smtClean="0">
                        <a:solidFill>
                          <a:schemeClr val="dk1"/>
                        </a:solidFill>
                        <a:latin typeface="Courier New" pitchFamily="49" charset="0"/>
                        <a:ea typeface="+mn-ea"/>
                        <a:cs typeface="+mn-cs"/>
                      </a:endParaRPr>
                    </a:p>
                  </a:txBody>
                  <a:tcPr/>
                </a:tc>
              </a:tr>
              <a:tr h="370840">
                <a:tc>
                  <a:txBody>
                    <a:bodyPr/>
                    <a:lstStyle/>
                    <a:p>
                      <a:r>
                        <a:rPr lang="en-US" dirty="0" smtClean="0"/>
                        <a:t>comm.</a:t>
                      </a:r>
                      <a:endParaRPr lang="en-US" dirty="0"/>
                    </a:p>
                  </a:txBody>
                  <a:tcPr/>
                </a:tc>
                <a:tc>
                  <a:txBody>
                    <a:bodyPr/>
                    <a:lstStyle/>
                    <a:p>
                      <a:r>
                        <a:rPr lang="en-US" altLang="en-US" sz="1800" kern="1200" dirty="0" err="1" smtClean="0">
                          <a:solidFill>
                            <a:schemeClr val="dk1"/>
                          </a:solidFill>
                          <a:latin typeface="Courier New" pitchFamily="49" charset="0"/>
                          <a:ea typeface="+mn-ea"/>
                          <a:cs typeface="+mn-cs"/>
                        </a:rPr>
                        <a:t>MPI_Comm</a:t>
                      </a:r>
                      <a:r>
                        <a:rPr lang="en-US" altLang="en-US" sz="1800" kern="1200" dirty="0" smtClean="0">
                          <a:solidFill>
                            <a:schemeClr val="dk1"/>
                          </a:solidFill>
                          <a:latin typeface="Courier New" pitchFamily="49" charset="0"/>
                          <a:ea typeface="+mn-ea"/>
                          <a:cs typeface="+mn-cs"/>
                        </a:rPr>
                        <a:t>     </a:t>
                      </a:r>
                      <a:r>
                        <a:rPr lang="en-US" altLang="en-US" sz="1800" kern="1200" dirty="0" err="1" smtClean="0">
                          <a:solidFill>
                            <a:schemeClr val="dk1"/>
                          </a:solidFill>
                          <a:latin typeface="Courier New" pitchFamily="49" charset="0"/>
                          <a:ea typeface="+mn-ea"/>
                          <a:cs typeface="+mn-cs"/>
                        </a:rPr>
                        <a:t>mycomm</a:t>
                      </a:r>
                      <a:r>
                        <a:rPr lang="en-US" altLang="en-US" sz="1800" kern="1200" dirty="0" smtClean="0">
                          <a:solidFill>
                            <a:schemeClr val="dk1"/>
                          </a:solidFill>
                          <a:latin typeface="Courier New" pitchFamily="49" charset="0"/>
                          <a:ea typeface="+mn-ea"/>
                          <a:cs typeface="+mn-cs"/>
                        </a:rPr>
                        <a:t>;</a:t>
                      </a:r>
                    </a:p>
                  </a:txBody>
                  <a:tcPr/>
                </a:tc>
                <a:tc>
                  <a:txBody>
                    <a:bodyPr/>
                    <a:lstStyle/>
                    <a:p>
                      <a:r>
                        <a:rPr lang="en-US" altLang="en-US" sz="1800" kern="1200" dirty="0" smtClean="0">
                          <a:solidFill>
                            <a:schemeClr val="dk1"/>
                          </a:solidFill>
                          <a:latin typeface="Courier New" pitchFamily="49" charset="0"/>
                          <a:ea typeface="+mn-ea"/>
                          <a:cs typeface="+mn-cs"/>
                        </a:rPr>
                        <a:t>integer </a:t>
                      </a:r>
                      <a:r>
                        <a:rPr lang="en-US" altLang="en-US" sz="1800" kern="1200" dirty="0" err="1" smtClean="0">
                          <a:solidFill>
                            <a:schemeClr val="dk1"/>
                          </a:solidFill>
                          <a:latin typeface="Courier New" pitchFamily="49" charset="0"/>
                          <a:ea typeface="+mn-ea"/>
                          <a:cs typeface="+mn-cs"/>
                        </a:rPr>
                        <a:t>mycomm</a:t>
                      </a:r>
                      <a:endParaRPr lang="en-US" altLang="en-US" sz="1800" kern="1200" dirty="0" smtClean="0">
                        <a:solidFill>
                          <a:schemeClr val="dk1"/>
                        </a:solidFill>
                        <a:latin typeface="Courier New" pitchFamily="49" charset="0"/>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0"/>
            <a:ext cx="8229600" cy="1143000"/>
          </a:xfrm>
        </p:spPr>
        <p:txBody>
          <a:bodyPr/>
          <a:lstStyle/>
          <a:p>
            <a:r>
              <a:rPr lang="en-US" altLang="en-US" dirty="0" smtClean="0"/>
              <a:t>Language Example</a:t>
            </a:r>
            <a:endParaRPr lang="en-US" altLang="en-US" dirty="0"/>
          </a:p>
        </p:txBody>
      </p:sp>
      <p:sp>
        <p:nvSpPr>
          <p:cNvPr id="157699" name="Rectangle 3"/>
          <p:cNvSpPr>
            <a:spLocks noGrp="1" noChangeArrowheads="1"/>
          </p:cNvSpPr>
          <p:nvPr>
            <p:ph type="body" idx="1"/>
          </p:nvPr>
        </p:nvSpPr>
        <p:spPr>
          <a:xfrm>
            <a:off x="228600" y="1371600"/>
            <a:ext cx="8915400" cy="4876800"/>
          </a:xfrm>
        </p:spPr>
        <p:txBody>
          <a:bodyPr>
            <a:normAutofit fontScale="92500" lnSpcReduction="20000"/>
          </a:bodyPr>
          <a:lstStyle/>
          <a:p>
            <a:r>
              <a:rPr lang="en-US" altLang="en-US" dirty="0" smtClean="0"/>
              <a:t>C </a:t>
            </a:r>
            <a:endParaRPr lang="en-US" altLang="en-US" dirty="0"/>
          </a:p>
          <a:p>
            <a:pPr lvl="1">
              <a:buFontTx/>
              <a:buNone/>
            </a:pPr>
            <a:r>
              <a:rPr lang="en-US" altLang="en-US" sz="2000" b="1" dirty="0" smtClean="0">
                <a:solidFill>
                  <a:schemeClr val="accent6">
                    <a:lumMod val="75000"/>
                  </a:schemeClr>
                </a:solidFill>
                <a:latin typeface="Courier New" pitchFamily="49" charset="0"/>
              </a:rPr>
              <a:t>	</a:t>
            </a:r>
            <a:r>
              <a:rPr lang="en-US" altLang="en-US" sz="2000" b="1" dirty="0" err="1" smtClean="0">
                <a:solidFill>
                  <a:schemeClr val="accent6">
                    <a:lumMod val="75000"/>
                  </a:schemeClr>
                </a:solidFill>
                <a:latin typeface="Courier New" pitchFamily="49" charset="0"/>
              </a:rPr>
              <a:t>ierr</a:t>
            </a:r>
            <a:r>
              <a:rPr lang="en-US" altLang="en-US" sz="2000" b="1" dirty="0" smtClean="0">
                <a:solidFill>
                  <a:schemeClr val="accent6">
                    <a:lumMod val="75000"/>
                  </a:schemeClr>
                </a:solidFill>
                <a:latin typeface="Courier New" pitchFamily="49" charset="0"/>
              </a:rPr>
              <a:t>=</a:t>
            </a:r>
            <a:r>
              <a:rPr lang="en-US" altLang="en-US" sz="2000" b="1" dirty="0" err="1" smtClean="0">
                <a:latin typeface="Courier New" pitchFamily="49" charset="0"/>
              </a:rPr>
              <a:t>MPI_Send</a:t>
            </a:r>
            <a:r>
              <a:rPr lang="en-US" altLang="en-US" sz="2000" b="1" dirty="0" smtClean="0">
                <a:latin typeface="Courier New" pitchFamily="49" charset="0"/>
              </a:rPr>
              <a:t>(</a:t>
            </a:r>
            <a:r>
              <a:rPr lang="en-US" altLang="en-US" sz="2000" b="1" dirty="0" smtClean="0">
                <a:solidFill>
                  <a:schemeClr val="accent6">
                    <a:lumMod val="75000"/>
                  </a:schemeClr>
                </a:solidFill>
                <a:latin typeface="Courier New" pitchFamily="49" charset="0"/>
              </a:rPr>
              <a:t>&amp;a[0</a:t>
            </a:r>
            <a:r>
              <a:rPr lang="en-US" altLang="en-US" sz="2000" b="1" dirty="0">
                <a:solidFill>
                  <a:schemeClr val="accent6">
                    <a:lumMod val="75000"/>
                  </a:schemeClr>
                </a:solidFill>
                <a:latin typeface="Courier New" pitchFamily="49" charset="0"/>
              </a:rPr>
              <a:t>]</a:t>
            </a:r>
            <a:r>
              <a:rPr lang="en-US" altLang="en-US" sz="2000" b="1" dirty="0">
                <a:latin typeface="Courier New" pitchFamily="49" charset="0"/>
              </a:rPr>
              <a:t>,</a:t>
            </a:r>
            <a:r>
              <a:rPr lang="en-US" altLang="en-US" sz="2000" b="1" dirty="0" err="1">
                <a:latin typeface="Courier New" pitchFamily="49" charset="0"/>
              </a:rPr>
              <a:t>cnt,type,dest,tag,com</a:t>
            </a:r>
            <a:r>
              <a:rPr lang="en-US" altLang="en-US" sz="2000" b="1" dirty="0" smtClean="0">
                <a:latin typeface="Courier New" pitchFamily="49" charset="0"/>
              </a:rPr>
              <a:t>);</a:t>
            </a:r>
          </a:p>
          <a:p>
            <a:r>
              <a:rPr lang="en-US" altLang="en-US" dirty="0" smtClean="0"/>
              <a:t>F </a:t>
            </a:r>
            <a:endParaRPr lang="en-US" altLang="en-US" dirty="0"/>
          </a:p>
          <a:p>
            <a:pPr lvl="1">
              <a:buFontTx/>
              <a:buNone/>
            </a:pPr>
            <a:r>
              <a:rPr lang="en-US" altLang="en-US" sz="2000" b="1" dirty="0" smtClean="0">
                <a:solidFill>
                  <a:schemeClr val="accent6">
                    <a:lumMod val="75000"/>
                  </a:schemeClr>
                </a:solidFill>
                <a:latin typeface="Courier New" pitchFamily="49" charset="0"/>
              </a:rPr>
              <a:t>	call </a:t>
            </a:r>
            <a:r>
              <a:rPr lang="en-US" altLang="en-US" sz="2000" b="1" dirty="0" err="1">
                <a:latin typeface="Courier New" pitchFamily="49" charset="0"/>
              </a:rPr>
              <a:t>MPI_Send</a:t>
            </a:r>
            <a:r>
              <a:rPr lang="en-US" altLang="en-US" sz="2000" b="1" dirty="0" smtClean="0">
                <a:latin typeface="Courier New" pitchFamily="49" charset="0"/>
              </a:rPr>
              <a:t>(</a:t>
            </a:r>
            <a:r>
              <a:rPr lang="en-US" altLang="en-US" sz="2000" b="1" dirty="0" smtClean="0">
                <a:solidFill>
                  <a:schemeClr val="accent6">
                    <a:lumMod val="75000"/>
                  </a:schemeClr>
                </a:solidFill>
                <a:latin typeface="Courier New" pitchFamily="49" charset="0"/>
              </a:rPr>
              <a:t> a</a:t>
            </a:r>
            <a:r>
              <a:rPr lang="en-US" altLang="en-US" sz="2000" b="1" dirty="0" smtClean="0">
                <a:latin typeface="Courier New" pitchFamily="49" charset="0"/>
              </a:rPr>
              <a:t>,   </a:t>
            </a:r>
            <a:r>
              <a:rPr lang="en-US" altLang="en-US" sz="2000" b="1" dirty="0" err="1" smtClean="0">
                <a:latin typeface="Courier New" pitchFamily="49" charset="0"/>
              </a:rPr>
              <a:t>cnt</a:t>
            </a:r>
            <a:r>
              <a:rPr lang="en-US" altLang="en-US" sz="2000" b="1" dirty="0" err="1">
                <a:latin typeface="Courier New" pitchFamily="49" charset="0"/>
              </a:rPr>
              <a:t>,type,dest,tag,com,</a:t>
            </a:r>
            <a:r>
              <a:rPr lang="en-US" altLang="en-US" sz="2000" b="1" dirty="0" err="1">
                <a:solidFill>
                  <a:schemeClr val="accent6">
                    <a:lumMod val="75000"/>
                  </a:schemeClr>
                </a:solidFill>
                <a:latin typeface="Courier New" pitchFamily="49" charset="0"/>
              </a:rPr>
              <a:t>ierr</a:t>
            </a:r>
            <a:r>
              <a:rPr lang="en-US" altLang="en-US" sz="2000" b="1" dirty="0" smtClean="0">
                <a:latin typeface="Courier New" pitchFamily="49" charset="0"/>
              </a:rPr>
              <a:t>)</a:t>
            </a:r>
            <a:br>
              <a:rPr lang="en-US" altLang="en-US" sz="2000" b="1" dirty="0" smtClean="0">
                <a:latin typeface="Courier New" pitchFamily="49" charset="0"/>
              </a:rPr>
            </a:br>
            <a:endParaRPr lang="en-US" altLang="en-US" sz="2000" b="1" dirty="0" smtClean="0">
              <a:latin typeface="Courier New" pitchFamily="49" charset="0"/>
            </a:endParaRPr>
          </a:p>
          <a:p>
            <a:r>
              <a:rPr lang="en-US" altLang="en-US" dirty="0" smtClean="0"/>
              <a:t>C </a:t>
            </a:r>
          </a:p>
          <a:p>
            <a:pPr lvl="1">
              <a:buFontTx/>
              <a:buNone/>
            </a:pPr>
            <a:r>
              <a:rPr lang="en-US" altLang="en-US" sz="2000" b="1" dirty="0" smtClean="0">
                <a:solidFill>
                  <a:schemeClr val="accent6">
                    <a:lumMod val="75000"/>
                  </a:schemeClr>
                </a:solidFill>
                <a:latin typeface="Courier New" pitchFamily="49" charset="0"/>
              </a:rPr>
              <a:t>	</a:t>
            </a:r>
            <a:r>
              <a:rPr lang="en-US" altLang="en-US" sz="2000" b="1" dirty="0" err="1" smtClean="0">
                <a:solidFill>
                  <a:schemeClr val="accent6">
                    <a:lumMod val="75000"/>
                  </a:schemeClr>
                </a:solidFill>
                <a:latin typeface="Courier New" pitchFamily="49" charset="0"/>
              </a:rPr>
              <a:t>ierr</a:t>
            </a:r>
            <a:r>
              <a:rPr lang="en-US" altLang="en-US" sz="2000" b="1" dirty="0" smtClean="0">
                <a:solidFill>
                  <a:schemeClr val="accent6">
                    <a:lumMod val="75000"/>
                  </a:schemeClr>
                </a:solidFill>
                <a:latin typeface="Courier New" pitchFamily="49" charset="0"/>
              </a:rPr>
              <a:t>=</a:t>
            </a:r>
            <a:r>
              <a:rPr lang="en-US" altLang="en-US" sz="2000" b="1" dirty="0" err="1" smtClean="0">
                <a:latin typeface="Courier New" pitchFamily="49" charset="0"/>
              </a:rPr>
              <a:t>MPI_Recv</a:t>
            </a:r>
            <a:r>
              <a:rPr lang="en-US" altLang="en-US" sz="2000" b="1" dirty="0" smtClean="0">
                <a:latin typeface="Courier New" pitchFamily="49" charset="0"/>
              </a:rPr>
              <a:t>(</a:t>
            </a:r>
            <a:r>
              <a:rPr lang="en-US" altLang="en-US" sz="2000" b="1" dirty="0" smtClean="0">
                <a:solidFill>
                  <a:schemeClr val="accent6">
                    <a:lumMod val="75000"/>
                  </a:schemeClr>
                </a:solidFill>
                <a:latin typeface="Courier New" pitchFamily="49" charset="0"/>
              </a:rPr>
              <a:t>&amp;b[0]</a:t>
            </a:r>
            <a:r>
              <a:rPr lang="en-US" altLang="en-US" sz="2000" b="1" dirty="0" smtClean="0">
                <a:latin typeface="Courier New" pitchFamily="49" charset="0"/>
              </a:rPr>
              <a:t>,</a:t>
            </a:r>
            <a:r>
              <a:rPr lang="en-US" altLang="en-US" sz="2000" b="1" dirty="0" err="1" smtClean="0">
                <a:latin typeface="Courier New" pitchFamily="49" charset="0"/>
              </a:rPr>
              <a:t>cnt,type</a:t>
            </a:r>
            <a:r>
              <a:rPr lang="en-US" altLang="en-US" sz="2000" b="1" dirty="0" smtClean="0">
                <a:latin typeface="Courier New" pitchFamily="49" charset="0"/>
              </a:rPr>
              <a:t>, </a:t>
            </a:r>
            <a:r>
              <a:rPr lang="en-US" altLang="en-US" sz="2000" b="1" dirty="0" err="1" smtClean="0">
                <a:latin typeface="Courier New" pitchFamily="49" charset="0"/>
              </a:rPr>
              <a:t>src,tag,com,</a:t>
            </a:r>
            <a:r>
              <a:rPr lang="en-US" altLang="en-US" sz="2000" b="1" dirty="0" err="1" smtClean="0">
                <a:solidFill>
                  <a:schemeClr val="accent6">
                    <a:lumMod val="75000"/>
                  </a:schemeClr>
                </a:solidFill>
                <a:latin typeface="Courier New" pitchFamily="49" charset="0"/>
              </a:rPr>
              <a:t>&amp;status</a:t>
            </a:r>
            <a:r>
              <a:rPr lang="en-US" altLang="en-US" sz="2000" b="1" dirty="0" smtClean="0">
                <a:latin typeface="Courier New" pitchFamily="49" charset="0"/>
              </a:rPr>
              <a:t>);</a:t>
            </a:r>
          </a:p>
          <a:p>
            <a:r>
              <a:rPr lang="en-US" altLang="en-US" dirty="0" smtClean="0"/>
              <a:t>F </a:t>
            </a:r>
          </a:p>
          <a:p>
            <a:pPr lvl="1">
              <a:buFontTx/>
              <a:buNone/>
            </a:pPr>
            <a:r>
              <a:rPr lang="en-US" altLang="en-US" sz="2000" b="1" dirty="0" smtClean="0">
                <a:solidFill>
                  <a:schemeClr val="accent6">
                    <a:lumMod val="75000"/>
                  </a:schemeClr>
                </a:solidFill>
                <a:latin typeface="Courier New" pitchFamily="49" charset="0"/>
              </a:rPr>
              <a:t>	call </a:t>
            </a:r>
            <a:r>
              <a:rPr lang="en-US" altLang="en-US" sz="2000" b="1" dirty="0" err="1" smtClean="0">
                <a:latin typeface="Courier New" pitchFamily="49" charset="0"/>
              </a:rPr>
              <a:t>MPI_Recv</a:t>
            </a:r>
            <a:r>
              <a:rPr lang="en-US" altLang="en-US" sz="2000" b="1" dirty="0" smtClean="0">
                <a:latin typeface="Courier New" pitchFamily="49" charset="0"/>
              </a:rPr>
              <a:t>(</a:t>
            </a:r>
            <a:r>
              <a:rPr lang="en-US" altLang="en-US" sz="2000" b="1" dirty="0" smtClean="0">
                <a:solidFill>
                  <a:schemeClr val="accent6">
                    <a:lumMod val="75000"/>
                  </a:schemeClr>
                </a:solidFill>
                <a:latin typeface="Courier New" pitchFamily="49" charset="0"/>
              </a:rPr>
              <a:t> b</a:t>
            </a:r>
            <a:r>
              <a:rPr lang="en-US" altLang="en-US" sz="2000" b="1" dirty="0" smtClean="0">
                <a:latin typeface="Courier New" pitchFamily="49" charset="0"/>
              </a:rPr>
              <a:t>,   </a:t>
            </a:r>
            <a:r>
              <a:rPr lang="en-US" altLang="en-US" sz="2000" b="1" dirty="0" err="1" smtClean="0">
                <a:latin typeface="Courier New" pitchFamily="49" charset="0"/>
              </a:rPr>
              <a:t>cnt,type</a:t>
            </a:r>
            <a:r>
              <a:rPr lang="en-US" altLang="en-US" sz="2000" b="1" dirty="0" smtClean="0">
                <a:latin typeface="Courier New" pitchFamily="49" charset="0"/>
              </a:rPr>
              <a:t>, </a:t>
            </a:r>
            <a:r>
              <a:rPr lang="en-US" altLang="en-US" sz="2000" b="1" dirty="0" err="1" smtClean="0">
                <a:latin typeface="Courier New" pitchFamily="49" charset="0"/>
              </a:rPr>
              <a:t>src,tag,com</a:t>
            </a:r>
            <a:r>
              <a:rPr lang="en-US" altLang="en-US" sz="2000" b="1" dirty="0" smtClean="0">
                <a:latin typeface="Courier New" pitchFamily="49" charset="0"/>
              </a:rPr>
              <a:t>, </a:t>
            </a:r>
            <a:r>
              <a:rPr lang="en-US" altLang="en-US" sz="2000" b="1" dirty="0" err="1" smtClean="0">
                <a:solidFill>
                  <a:schemeClr val="accent6">
                    <a:lumMod val="75000"/>
                  </a:schemeClr>
                </a:solidFill>
                <a:latin typeface="Courier New" pitchFamily="49" charset="0"/>
              </a:rPr>
              <a:t>status</a:t>
            </a:r>
            <a:r>
              <a:rPr lang="en-US" altLang="en-US" sz="2000" b="1" dirty="0" err="1" smtClean="0">
                <a:latin typeface="Courier New" pitchFamily="49" charset="0"/>
              </a:rPr>
              <a:t>,</a:t>
            </a:r>
            <a:r>
              <a:rPr lang="en-US" altLang="en-US" sz="2000" b="1" dirty="0" err="1" smtClean="0">
                <a:solidFill>
                  <a:schemeClr val="accent6">
                    <a:lumMod val="75000"/>
                  </a:schemeClr>
                </a:solidFill>
                <a:latin typeface="Courier New" pitchFamily="49" charset="0"/>
              </a:rPr>
              <a:t>ierr</a:t>
            </a:r>
            <a:r>
              <a:rPr lang="en-US" altLang="en-US" sz="2000" b="1" dirty="0" smtClean="0">
                <a:latin typeface="Courier New" pitchFamily="49" charset="0"/>
              </a:rPr>
              <a:t>)</a:t>
            </a:r>
          </a:p>
          <a:p>
            <a:pPr lvl="1">
              <a:buFontTx/>
              <a:buNone/>
            </a:pPr>
            <a:endParaRPr lang="en-US" altLang="en-US" sz="2000" b="1" dirty="0" smtClean="0">
              <a:latin typeface="Courier New" pitchFamily="49" charset="0"/>
            </a:endParaRPr>
          </a:p>
          <a:p>
            <a:pPr lvl="1">
              <a:buFontTx/>
              <a:buNone/>
            </a:pPr>
            <a:endParaRPr lang="en-US" altLang="en-US" sz="2000" b="1" dirty="0">
              <a:latin typeface="Courier New" pitchFamily="49" charset="0"/>
            </a:endParaRPr>
          </a:p>
          <a:p>
            <a:r>
              <a:rPr lang="en-US" altLang="en-US" dirty="0"/>
              <a:t>Call blocks until</a:t>
            </a:r>
            <a:r>
              <a:rPr lang="en-US" altLang="en-US" dirty="0" smtClean="0"/>
              <a:t> send data of </a:t>
            </a:r>
            <a:r>
              <a:rPr lang="en-US" altLang="en-US" i="1" dirty="0" smtClean="0"/>
              <a:t>a</a:t>
            </a:r>
            <a:r>
              <a:rPr lang="en-US" altLang="en-US" dirty="0" smtClean="0"/>
              <a:t> has been sent or copied to a buffer.  </a:t>
            </a:r>
            <a:r>
              <a:rPr lang="en-US" altLang="en-US" dirty="0" err="1" smtClean="0"/>
              <a:t>Recv’s</a:t>
            </a:r>
            <a:r>
              <a:rPr lang="en-US" altLang="en-US" dirty="0" smtClean="0"/>
              <a:t> block until data is in </a:t>
            </a:r>
            <a:r>
              <a:rPr lang="en-US" altLang="en-US" i="1" dirty="0" smtClean="0"/>
              <a:t>b</a:t>
            </a:r>
            <a:r>
              <a:rPr lang="en-US" altLang="en-US" dirty="0" smtClean="0"/>
              <a:t>.</a:t>
            </a:r>
          </a:p>
          <a:p>
            <a:pPr lvl="1"/>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lstStyle/>
          <a:p>
            <a:r>
              <a:rPr lang="en-US" altLang="en-US" dirty="0" smtClean="0"/>
              <a:t>P-2-P Example</a:t>
            </a:r>
            <a:endParaRPr lang="en-US" altLang="en-US" dirty="0"/>
          </a:p>
        </p:txBody>
      </p:sp>
      <p:sp>
        <p:nvSpPr>
          <p:cNvPr id="147460" name="Rectangle 4"/>
          <p:cNvSpPr>
            <a:spLocks noChangeArrowheads="1"/>
          </p:cNvSpPr>
          <p:nvPr/>
        </p:nvSpPr>
        <p:spPr bwMode="auto">
          <a:xfrm>
            <a:off x="228600" y="1143000"/>
            <a:ext cx="9296400" cy="5324535"/>
          </a:xfrm>
          <a:prstGeom prst="rect">
            <a:avLst/>
          </a:prstGeom>
          <a:noFill/>
          <a:ln w="9525">
            <a:noFill/>
            <a:miter lim="800000"/>
            <a:headEnd/>
            <a:tailEnd/>
          </a:ln>
          <a:effectLst/>
        </p:spPr>
        <p:txBody>
          <a:bodyPr wrap="square">
            <a:spAutoFit/>
          </a:bodyPr>
          <a:lstStyle/>
          <a:p>
            <a:r>
              <a:rPr lang="en-US" altLang="en-US" sz="2000" dirty="0" smtClean="0">
                <a:latin typeface="Courier New" pitchFamily="49" charset="0"/>
                <a:cs typeface="Courier New" pitchFamily="49" charset="0"/>
              </a:rPr>
              <a:t>#include &lt;</a:t>
            </a:r>
            <a:r>
              <a:rPr lang="en-US" altLang="en-US" sz="2000" dirty="0" err="1" smtClean="0">
                <a:latin typeface="Courier New" pitchFamily="49" charset="0"/>
                <a:cs typeface="Courier New" pitchFamily="49" charset="0"/>
              </a:rPr>
              <a:t>mpi.h</a:t>
            </a:r>
            <a:r>
              <a:rPr lang="en-US" altLang="en-US" sz="2000" dirty="0" smtClean="0">
                <a:latin typeface="Courier New" pitchFamily="49" charset="0"/>
                <a:cs typeface="Courier New" pitchFamily="49" charset="0"/>
              </a:rPr>
              <a:t>&gt;</a:t>
            </a:r>
          </a:p>
          <a:p>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main(</a:t>
            </a:r>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argc</a:t>
            </a:r>
            <a:r>
              <a:rPr lang="en-US" altLang="en-US" sz="2000" dirty="0" smtClean="0">
                <a:latin typeface="Courier New" pitchFamily="49" charset="0"/>
                <a:cs typeface="Courier New" pitchFamily="49" charset="0"/>
              </a:rPr>
              <a:t>, char* </a:t>
            </a:r>
            <a:r>
              <a:rPr lang="en-US" altLang="en-US" sz="2000" dirty="0" err="1" smtClean="0">
                <a:latin typeface="Courier New" pitchFamily="49" charset="0"/>
                <a:cs typeface="Courier New" pitchFamily="49" charset="0"/>
              </a:rPr>
              <a:t>argv</a:t>
            </a:r>
            <a:r>
              <a:rPr lang="en-US" altLang="en-US" sz="2000" dirty="0" smtClean="0">
                <a:latin typeface="Courier New" pitchFamily="49" charset="0"/>
                <a:cs typeface="Courier New" pitchFamily="49" charset="0"/>
              </a:rPr>
              <a:t>[]){</a:t>
            </a:r>
          </a:p>
          <a:p>
            <a:r>
              <a:rPr lang="en-US" sz="2000" b="1" dirty="0" err="1" smtClean="0">
                <a:solidFill>
                  <a:srgbClr val="0070C0"/>
                </a:solidFill>
                <a:latin typeface="Courier New" pitchFamily="49" charset="0"/>
                <a:cs typeface="Courier New" pitchFamily="49" charset="0"/>
              </a:rPr>
              <a:t>MPI_Comm</a:t>
            </a:r>
            <a:r>
              <a:rPr lang="en-US" sz="2000" b="1" dirty="0" smtClean="0">
                <a:solidFill>
                  <a:srgbClr val="0070C0"/>
                </a:solidFill>
                <a:latin typeface="Courier New" pitchFamily="49" charset="0"/>
                <a:cs typeface="Courier New" pitchFamily="49" charset="0"/>
              </a:rPr>
              <a:t> </a:t>
            </a:r>
            <a:r>
              <a:rPr lang="en-US" sz="2000" b="1" dirty="0" err="1" smtClean="0">
                <a:solidFill>
                  <a:srgbClr val="0070C0"/>
                </a:solidFill>
                <a:latin typeface="Courier New" pitchFamily="49" charset="0"/>
                <a:cs typeface="Courier New" pitchFamily="49" charset="0"/>
              </a:rPr>
              <a:t>Comm</a:t>
            </a:r>
            <a:r>
              <a:rPr lang="en-US" sz="2000" b="1" dirty="0" smtClean="0">
                <a:solidFill>
                  <a:srgbClr val="0070C0"/>
                </a:solidFill>
                <a:latin typeface="Courier New" pitchFamily="49" charset="0"/>
                <a:cs typeface="Courier New" pitchFamily="49" charset="0"/>
              </a:rPr>
              <a:t>=MPI_COMM_WORLD;</a:t>
            </a:r>
            <a:endParaRPr lang="en-US" altLang="en-US" sz="2000" b="1" dirty="0" smtClean="0">
              <a:solidFill>
                <a:srgbClr val="0070C0"/>
              </a:solidFill>
              <a:latin typeface="Courier New" pitchFamily="49" charset="0"/>
              <a:cs typeface="Courier New" pitchFamily="49" charset="0"/>
            </a:endParaRPr>
          </a:p>
          <a:p>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npes,iam</a:t>
            </a:r>
            <a:r>
              <a:rPr lang="en-US" altLang="en-US" sz="2000" dirty="0" smtClean="0">
                <a:latin typeface="Courier New" pitchFamily="49" charset="0"/>
                <a:cs typeface="Courier New" pitchFamily="49" charset="0"/>
              </a:rPr>
              <a:t>=-1,ierr;</a:t>
            </a:r>
          </a:p>
          <a:p>
            <a:endParaRPr lang="en-US" altLang="en-US" sz="2000" dirty="0" smtClean="0">
              <a:latin typeface="Courier New" pitchFamily="49" charset="0"/>
              <a:cs typeface="Courier New" pitchFamily="49" charset="0"/>
            </a:endParaRP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MPI_Init</a:t>
            </a:r>
            <a:r>
              <a:rPr lang="en-US" altLang="en-US" sz="2000" dirty="0" smtClean="0">
                <a:latin typeface="Courier New" pitchFamily="49" charset="0"/>
                <a:cs typeface="Courier New" pitchFamily="49" charset="0"/>
              </a:rPr>
              <a:t>(&amp;</a:t>
            </a:r>
            <a:r>
              <a:rPr lang="en-US" altLang="en-US" sz="2000" dirty="0" err="1" smtClean="0">
                <a:latin typeface="Courier New" pitchFamily="49" charset="0"/>
                <a:cs typeface="Courier New" pitchFamily="49" charset="0"/>
              </a:rPr>
              <a:t>argc</a:t>
            </a:r>
            <a:r>
              <a:rPr lang="en-US" altLang="en-US" sz="2000" dirty="0" smtClean="0">
                <a:latin typeface="Courier New" pitchFamily="49" charset="0"/>
                <a:cs typeface="Courier New" pitchFamily="49" charset="0"/>
              </a:rPr>
              <a:t>, &amp;</a:t>
            </a:r>
            <a:r>
              <a:rPr lang="en-US" altLang="en-US" sz="2000" dirty="0" err="1" smtClean="0">
                <a:latin typeface="Courier New" pitchFamily="49" charset="0"/>
                <a:cs typeface="Courier New" pitchFamily="49" charset="0"/>
              </a:rPr>
              <a:t>argv</a:t>
            </a:r>
            <a:r>
              <a:rPr lang="en-US" altLang="en-US" sz="2000" dirty="0" smtClean="0">
                <a:latin typeface="Courier New" pitchFamily="49" charset="0"/>
                <a:cs typeface="Courier New" pitchFamily="49" charset="0"/>
              </a:rPr>
              <a:t>);</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MPI_Comm_size</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err="1" smtClean="0">
                <a:latin typeface="Courier New" pitchFamily="49" charset="0"/>
                <a:cs typeface="Courier New" pitchFamily="49" charset="0"/>
              </a:rPr>
              <a:t>,&amp;npes</a:t>
            </a:r>
            <a:r>
              <a:rPr lang="en-US" altLang="en-US" sz="2000" dirty="0" smtClean="0">
                <a:latin typeface="Courier New" pitchFamily="49" charset="0"/>
                <a:cs typeface="Courier New" pitchFamily="49" charset="0"/>
              </a:rPr>
              <a:t>);</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MPI_Comm_rank</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smtClean="0">
                <a:latin typeface="Courier New" pitchFamily="49" charset="0"/>
                <a:cs typeface="Courier New" pitchFamily="49" charset="0"/>
              </a:rPr>
              <a:t>, &amp;</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smtClean="0">
                <a:latin typeface="Courier New" pitchFamily="49" charset="0"/>
                <a:cs typeface="Courier New" pitchFamily="49" charset="0"/>
              </a:rPr>
              <a:t> </a:t>
            </a:r>
          </a:p>
          <a:p>
            <a:r>
              <a:rPr lang="en-US" altLang="en-US" sz="2000" dirty="0" smtClean="0">
                <a:latin typeface="Courier New" pitchFamily="49" charset="0"/>
                <a:cs typeface="Courier New" pitchFamily="49" charset="0"/>
              </a:rPr>
              <a:t>        </a:t>
            </a:r>
            <a:endParaRPr lang="en-US" altLang="en-US" sz="2000" b="1" dirty="0" smtClean="0">
              <a:solidFill>
                <a:srgbClr val="0070C0"/>
              </a:solidFill>
              <a:latin typeface="Courier New" pitchFamily="49" charset="0"/>
              <a:cs typeface="Courier New" pitchFamily="49" charset="0"/>
            </a:endParaRPr>
          </a:p>
          <a:p>
            <a:r>
              <a:rPr lang="en-US" altLang="en-US" sz="2000" dirty="0" smtClean="0">
                <a:latin typeface="Courier New" pitchFamily="49" charset="0"/>
                <a:cs typeface="Courier New" pitchFamily="49" charset="0"/>
              </a:rPr>
              <a:t> </a:t>
            </a:r>
          </a:p>
          <a:p>
            <a:r>
              <a:rPr lang="en-US" altLang="en-US" sz="2000" dirty="0" smtClean="0">
                <a:latin typeface="Courier New" pitchFamily="49" charset="0"/>
                <a:cs typeface="Courier New" pitchFamily="49" charset="0"/>
              </a:rPr>
              <a:t>     </a:t>
            </a:r>
            <a:endParaRPr lang="en-US" altLang="en-US" sz="2000" b="1" dirty="0" smtClean="0">
              <a:solidFill>
                <a:srgbClr val="0070C0"/>
              </a:solidFill>
              <a:latin typeface="Courier New" pitchFamily="49" charset="0"/>
              <a:cs typeface="Courier New" pitchFamily="49" charset="0"/>
            </a:endParaRP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MPI_Finalize</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err="1" smtClean="0">
                <a:latin typeface="Courier New" pitchFamily="49" charset="0"/>
                <a:cs typeface="Courier New" pitchFamily="49" charset="0"/>
              </a:rPr>
              <a:t>printf</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=%d\</a:t>
            </a:r>
            <a:r>
              <a:rPr lang="en-US" altLang="en-US" sz="2000" dirty="0" err="1" smtClean="0">
                <a:latin typeface="Courier New" pitchFamily="49" charset="0"/>
                <a:cs typeface="Courier New" pitchFamily="49" charset="0"/>
              </a:rPr>
              <a:t>n",iam</a:t>
            </a:r>
            <a:r>
              <a:rPr lang="en-US" altLang="en-US" sz="2000" dirty="0" smtClean="0">
                <a:latin typeface="Courier New" pitchFamily="49" charset="0"/>
                <a:cs typeface="Courier New" pitchFamily="49" charset="0"/>
              </a:rPr>
              <a:t>);</a:t>
            </a:r>
          </a:p>
          <a:p>
            <a:r>
              <a:rPr lang="en-US" alt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lstStyle/>
          <a:p>
            <a:r>
              <a:rPr lang="en-US" altLang="en-US" dirty="0" smtClean="0"/>
              <a:t>P-2-P Example</a:t>
            </a:r>
            <a:endParaRPr lang="en-US" altLang="en-US" dirty="0"/>
          </a:p>
        </p:txBody>
      </p:sp>
      <p:sp>
        <p:nvSpPr>
          <p:cNvPr id="147460" name="Rectangle 4"/>
          <p:cNvSpPr>
            <a:spLocks noChangeArrowheads="1"/>
          </p:cNvSpPr>
          <p:nvPr/>
        </p:nvSpPr>
        <p:spPr bwMode="auto">
          <a:xfrm>
            <a:off x="228600" y="1143000"/>
            <a:ext cx="9296400" cy="5324535"/>
          </a:xfrm>
          <a:prstGeom prst="rect">
            <a:avLst/>
          </a:prstGeom>
          <a:noFill/>
          <a:ln w="9525">
            <a:noFill/>
            <a:miter lim="800000"/>
            <a:headEnd/>
            <a:tailEnd/>
          </a:ln>
          <a:effectLst/>
        </p:spPr>
        <p:txBody>
          <a:bodyPr wrap="square">
            <a:spAutoFit/>
          </a:bodyPr>
          <a:lstStyle/>
          <a:p>
            <a:r>
              <a:rPr lang="en-US" altLang="en-US" sz="2000" dirty="0" smtClean="0">
                <a:latin typeface="Courier New" pitchFamily="49" charset="0"/>
                <a:cs typeface="Courier New" pitchFamily="49" charset="0"/>
              </a:rPr>
              <a:t>#include &lt;</a:t>
            </a:r>
            <a:r>
              <a:rPr lang="en-US" altLang="en-US" sz="2000" dirty="0" err="1" smtClean="0">
                <a:latin typeface="Courier New" pitchFamily="49" charset="0"/>
                <a:cs typeface="Courier New" pitchFamily="49" charset="0"/>
              </a:rPr>
              <a:t>mpi.h</a:t>
            </a:r>
            <a:r>
              <a:rPr lang="en-US" altLang="en-US" sz="2000" dirty="0" smtClean="0">
                <a:latin typeface="Courier New" pitchFamily="49" charset="0"/>
                <a:cs typeface="Courier New" pitchFamily="49" charset="0"/>
              </a:rPr>
              <a:t>&gt;</a:t>
            </a:r>
          </a:p>
          <a:p>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main(</a:t>
            </a:r>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argc</a:t>
            </a:r>
            <a:r>
              <a:rPr lang="en-US" altLang="en-US" sz="2000" dirty="0" smtClean="0">
                <a:latin typeface="Courier New" pitchFamily="49" charset="0"/>
                <a:cs typeface="Courier New" pitchFamily="49" charset="0"/>
              </a:rPr>
              <a:t>, char* </a:t>
            </a:r>
            <a:r>
              <a:rPr lang="en-US" altLang="en-US" sz="2000" dirty="0" err="1" smtClean="0">
                <a:latin typeface="Courier New" pitchFamily="49" charset="0"/>
                <a:cs typeface="Courier New" pitchFamily="49" charset="0"/>
              </a:rPr>
              <a:t>argv</a:t>
            </a:r>
            <a:r>
              <a:rPr lang="en-US" altLang="en-US" sz="2000" dirty="0" smtClean="0">
                <a:latin typeface="Courier New" pitchFamily="49" charset="0"/>
                <a:cs typeface="Courier New" pitchFamily="49" charset="0"/>
              </a:rPr>
              <a:t>[]){</a:t>
            </a:r>
          </a:p>
          <a:p>
            <a:r>
              <a:rPr lang="en-US" sz="2000" b="1" dirty="0" err="1" smtClean="0">
                <a:solidFill>
                  <a:srgbClr val="0070C0"/>
                </a:solidFill>
                <a:latin typeface="Courier New" pitchFamily="49" charset="0"/>
                <a:cs typeface="Courier New" pitchFamily="49" charset="0"/>
              </a:rPr>
              <a:t>MPI_Comm</a:t>
            </a:r>
            <a:r>
              <a:rPr lang="en-US" sz="2000" b="1" dirty="0" smtClean="0">
                <a:solidFill>
                  <a:srgbClr val="0070C0"/>
                </a:solidFill>
                <a:latin typeface="Courier New" pitchFamily="49" charset="0"/>
                <a:cs typeface="Courier New" pitchFamily="49" charset="0"/>
              </a:rPr>
              <a:t>  </a:t>
            </a:r>
            <a:r>
              <a:rPr lang="en-US" sz="2000" b="1" dirty="0" err="1" smtClean="0">
                <a:solidFill>
                  <a:srgbClr val="0070C0"/>
                </a:solidFill>
                <a:latin typeface="Courier New" pitchFamily="49" charset="0"/>
                <a:cs typeface="Courier New" pitchFamily="49" charset="0"/>
              </a:rPr>
              <a:t>Comm</a:t>
            </a:r>
            <a:r>
              <a:rPr lang="en-US" sz="2000" b="1" dirty="0" smtClean="0">
                <a:solidFill>
                  <a:srgbClr val="0070C0"/>
                </a:solidFill>
                <a:latin typeface="Courier New" pitchFamily="49" charset="0"/>
                <a:cs typeface="Courier New" pitchFamily="49" charset="0"/>
              </a:rPr>
              <a:t>=MPI_COMM_WORLD;</a:t>
            </a:r>
            <a:endParaRPr lang="en-US" altLang="en-US" sz="2000" b="1" dirty="0" smtClean="0">
              <a:solidFill>
                <a:srgbClr val="0070C0"/>
              </a:solidFill>
              <a:latin typeface="Courier New" pitchFamily="49" charset="0"/>
              <a:cs typeface="Courier New" pitchFamily="49" charset="0"/>
            </a:endParaRPr>
          </a:p>
          <a:p>
            <a:r>
              <a:rPr lang="en-US" altLang="en-US" sz="2000" b="1" dirty="0" err="1" smtClean="0">
                <a:solidFill>
                  <a:srgbClr val="0070C0"/>
                </a:solidFill>
                <a:latin typeface="Courier New" pitchFamily="49" charset="0"/>
                <a:cs typeface="Courier New" pitchFamily="49" charset="0"/>
              </a:rPr>
              <a:t>MPI_Status</a:t>
            </a:r>
            <a:r>
              <a:rPr lang="en-US" altLang="en-US" sz="2000" b="1" dirty="0" smtClean="0">
                <a:solidFill>
                  <a:srgbClr val="0070C0"/>
                </a:solidFill>
                <a:latin typeface="Courier New" pitchFamily="49" charset="0"/>
                <a:cs typeface="Courier New" pitchFamily="49" charset="0"/>
              </a:rPr>
              <a:t> status; </a:t>
            </a:r>
          </a:p>
          <a:p>
            <a:r>
              <a:rPr lang="en-US" altLang="en-US" sz="2000" dirty="0" err="1" smtClean="0">
                <a:latin typeface="Courier New" pitchFamily="49" charset="0"/>
                <a:cs typeface="Courier New" pitchFamily="49" charset="0"/>
              </a:rPr>
              <a:t>int</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npes,iam</a:t>
            </a:r>
            <a:r>
              <a:rPr lang="en-US" altLang="en-US" sz="2000" dirty="0" smtClean="0">
                <a:latin typeface="Courier New" pitchFamily="49" charset="0"/>
                <a:cs typeface="Courier New" pitchFamily="49" charset="0"/>
              </a:rPr>
              <a:t>=-1,ierr,irec=-1;</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MPI_Init</a:t>
            </a:r>
            <a:r>
              <a:rPr lang="en-US" altLang="en-US" sz="2000" dirty="0" smtClean="0">
                <a:latin typeface="Courier New" pitchFamily="49" charset="0"/>
                <a:cs typeface="Courier New" pitchFamily="49" charset="0"/>
              </a:rPr>
              <a:t>(&amp;</a:t>
            </a:r>
            <a:r>
              <a:rPr lang="en-US" altLang="en-US" sz="2000" dirty="0" err="1" smtClean="0">
                <a:latin typeface="Courier New" pitchFamily="49" charset="0"/>
                <a:cs typeface="Courier New" pitchFamily="49" charset="0"/>
              </a:rPr>
              <a:t>argc</a:t>
            </a:r>
            <a:r>
              <a:rPr lang="en-US" altLang="en-US" sz="2000" dirty="0" smtClean="0">
                <a:latin typeface="Courier New" pitchFamily="49" charset="0"/>
                <a:cs typeface="Courier New" pitchFamily="49" charset="0"/>
              </a:rPr>
              <a:t>, &amp;</a:t>
            </a:r>
            <a:r>
              <a:rPr lang="en-US" altLang="en-US" sz="2000" dirty="0" err="1" smtClean="0">
                <a:latin typeface="Courier New" pitchFamily="49" charset="0"/>
                <a:cs typeface="Courier New" pitchFamily="49" charset="0"/>
              </a:rPr>
              <a:t>argv</a:t>
            </a:r>
            <a:r>
              <a:rPr lang="en-US" altLang="en-US" sz="2000" dirty="0" smtClean="0">
                <a:latin typeface="Courier New" pitchFamily="49" charset="0"/>
                <a:cs typeface="Courier New" pitchFamily="49" charset="0"/>
              </a:rPr>
              <a:t>);</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MPI_Comm_size</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err="1" smtClean="0">
                <a:latin typeface="Courier New" pitchFamily="49" charset="0"/>
                <a:cs typeface="Courier New" pitchFamily="49" charset="0"/>
              </a:rPr>
              <a:t>,&amp;npes</a:t>
            </a:r>
            <a:r>
              <a:rPr lang="en-US" altLang="en-US" sz="2000" dirty="0" smtClean="0">
                <a:latin typeface="Courier New" pitchFamily="49" charset="0"/>
                <a:cs typeface="Courier New" pitchFamily="49" charset="0"/>
              </a:rPr>
              <a:t>);</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MPI_Comm_rank</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smtClean="0">
                <a:latin typeface="Courier New" pitchFamily="49" charset="0"/>
                <a:cs typeface="Courier New" pitchFamily="49" charset="0"/>
              </a:rPr>
              <a:t>, &amp;</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smtClean="0">
                <a:latin typeface="Courier New" pitchFamily="49" charset="0"/>
                <a:cs typeface="Courier New" pitchFamily="49" charset="0"/>
              </a:rPr>
              <a:t>if(</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==0)</a:t>
            </a:r>
          </a:p>
          <a:p>
            <a:r>
              <a:rPr lang="en-US" altLang="en-US" sz="2000" dirty="0" smtClean="0">
                <a:latin typeface="Courier New" pitchFamily="49" charset="0"/>
                <a:cs typeface="Courier New" pitchFamily="49" charset="0"/>
              </a:rPr>
              <a:t>        </a:t>
            </a:r>
            <a:r>
              <a:rPr lang="en-US" altLang="en-US" sz="2000" b="1" dirty="0" err="1" smtClean="0">
                <a:solidFill>
                  <a:srgbClr val="0070C0"/>
                </a:solidFill>
                <a:latin typeface="Courier New" pitchFamily="49" charset="0"/>
                <a:cs typeface="Courier New" pitchFamily="49" charset="0"/>
              </a:rPr>
              <a:t>ierr</a:t>
            </a:r>
            <a:r>
              <a:rPr lang="en-US" altLang="en-US" sz="2000" b="1" dirty="0" smtClean="0">
                <a:solidFill>
                  <a:srgbClr val="0070C0"/>
                </a:solidFill>
                <a:latin typeface="Courier New" pitchFamily="49" charset="0"/>
                <a:cs typeface="Courier New" pitchFamily="49" charset="0"/>
              </a:rPr>
              <a:t>=</a:t>
            </a:r>
            <a:r>
              <a:rPr lang="en-US" altLang="en-US" sz="2000" b="1" dirty="0" err="1" smtClean="0">
                <a:solidFill>
                  <a:srgbClr val="0070C0"/>
                </a:solidFill>
                <a:latin typeface="Courier New" pitchFamily="49" charset="0"/>
                <a:cs typeface="Courier New" pitchFamily="49" charset="0"/>
              </a:rPr>
              <a:t>MPI_Send</a:t>
            </a:r>
            <a:r>
              <a:rPr lang="en-US" altLang="en-US" sz="2000" b="1" dirty="0" smtClean="0">
                <a:solidFill>
                  <a:srgbClr val="0070C0"/>
                </a:solidFill>
                <a:latin typeface="Courier New" pitchFamily="49" charset="0"/>
                <a:cs typeface="Courier New" pitchFamily="49" charset="0"/>
              </a:rPr>
              <a:t>(&amp;</a:t>
            </a:r>
            <a:r>
              <a:rPr lang="en-US" altLang="en-US" sz="2000" b="1" dirty="0" err="1" smtClean="0">
                <a:solidFill>
                  <a:srgbClr val="0070C0"/>
                </a:solidFill>
                <a:latin typeface="Courier New" pitchFamily="49" charset="0"/>
                <a:cs typeface="Courier New" pitchFamily="49" charset="0"/>
              </a:rPr>
              <a:t>iam</a:t>
            </a:r>
            <a:r>
              <a:rPr lang="en-US" altLang="en-US" sz="2000" b="1" dirty="0" smtClean="0">
                <a:solidFill>
                  <a:srgbClr val="0070C0"/>
                </a:solidFill>
                <a:latin typeface="Courier New" pitchFamily="49" charset="0"/>
                <a:cs typeface="Courier New" pitchFamily="49" charset="0"/>
              </a:rPr>
              <a:t>, 1,MPI_INT, 1,9, </a:t>
            </a:r>
            <a:r>
              <a:rPr lang="en-US" altLang="en-US" sz="2000" b="1" dirty="0" err="1" smtClean="0">
                <a:solidFill>
                  <a:srgbClr val="0070C0"/>
                </a:solidFill>
                <a:latin typeface="Courier New" pitchFamily="49" charset="0"/>
                <a:cs typeface="Courier New" pitchFamily="49" charset="0"/>
              </a:rPr>
              <a:t>Comm</a:t>
            </a:r>
            <a:r>
              <a:rPr lang="en-US" altLang="en-US" sz="2000" b="1" dirty="0" smtClean="0">
                <a:solidFill>
                  <a:srgbClr val="0070C0"/>
                </a:solidFill>
                <a:latin typeface="Courier New" pitchFamily="49" charset="0"/>
                <a:cs typeface="Courier New" pitchFamily="49" charset="0"/>
              </a:rPr>
              <a:t>);</a:t>
            </a:r>
          </a:p>
          <a:p>
            <a:r>
              <a:rPr lang="en-US" altLang="en-US" sz="2000" dirty="0" smtClean="0">
                <a:latin typeface="Courier New" pitchFamily="49" charset="0"/>
                <a:cs typeface="Courier New" pitchFamily="49" charset="0"/>
              </a:rPr>
              <a:t>if(</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==1)</a:t>
            </a:r>
          </a:p>
          <a:p>
            <a:r>
              <a:rPr lang="en-US" altLang="en-US" sz="2000" dirty="0" smtClean="0">
                <a:latin typeface="Courier New" pitchFamily="49" charset="0"/>
                <a:cs typeface="Courier New" pitchFamily="49" charset="0"/>
              </a:rPr>
              <a:t>        </a:t>
            </a:r>
            <a:r>
              <a:rPr lang="en-US" altLang="en-US" sz="2000" b="1" dirty="0" err="1" smtClean="0">
                <a:solidFill>
                  <a:srgbClr val="0070C0"/>
                </a:solidFill>
                <a:latin typeface="Courier New" pitchFamily="49" charset="0"/>
                <a:cs typeface="Courier New" pitchFamily="49" charset="0"/>
              </a:rPr>
              <a:t>ierr</a:t>
            </a:r>
            <a:r>
              <a:rPr lang="en-US" altLang="en-US" sz="2000" b="1" dirty="0" smtClean="0">
                <a:solidFill>
                  <a:srgbClr val="0070C0"/>
                </a:solidFill>
                <a:latin typeface="Courier New" pitchFamily="49" charset="0"/>
                <a:cs typeface="Courier New" pitchFamily="49" charset="0"/>
              </a:rPr>
              <a:t>=</a:t>
            </a:r>
            <a:r>
              <a:rPr lang="en-US" altLang="en-US" sz="2000" b="1" dirty="0" err="1" smtClean="0">
                <a:solidFill>
                  <a:srgbClr val="0070C0"/>
                </a:solidFill>
                <a:latin typeface="Courier New" pitchFamily="49" charset="0"/>
                <a:cs typeface="Courier New" pitchFamily="49" charset="0"/>
              </a:rPr>
              <a:t>MPI_Recv</a:t>
            </a:r>
            <a:r>
              <a:rPr lang="en-US" altLang="en-US" sz="2000" b="1" dirty="0" smtClean="0">
                <a:solidFill>
                  <a:srgbClr val="0070C0"/>
                </a:solidFill>
                <a:latin typeface="Courier New" pitchFamily="49" charset="0"/>
                <a:cs typeface="Courier New" pitchFamily="49" charset="0"/>
              </a:rPr>
              <a:t>(&amp;irec,1,MPI_INT, 0,9, </a:t>
            </a:r>
            <a:r>
              <a:rPr lang="en-US" altLang="en-US" sz="2000" b="1" dirty="0" err="1" smtClean="0">
                <a:solidFill>
                  <a:srgbClr val="0070C0"/>
                </a:solidFill>
                <a:latin typeface="Courier New" pitchFamily="49" charset="0"/>
                <a:cs typeface="Courier New" pitchFamily="49" charset="0"/>
              </a:rPr>
              <a:t>Comm,&amp;status</a:t>
            </a:r>
            <a:r>
              <a:rPr lang="en-US" altLang="en-US" sz="2000" b="1" dirty="0" smtClean="0">
                <a:solidFill>
                  <a:srgbClr val="0070C0"/>
                </a:solidFill>
                <a:latin typeface="Courier New" pitchFamily="49" charset="0"/>
                <a:cs typeface="Courier New" pitchFamily="49" charset="0"/>
              </a:rPr>
              <a:t>);</a:t>
            </a:r>
          </a:p>
          <a:p>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r>
              <a:rPr lang="en-US" altLang="en-US" sz="2000" b="1" dirty="0" err="1" smtClean="0">
                <a:solidFill>
                  <a:schemeClr val="accent1"/>
                </a:solidFill>
                <a:latin typeface="Courier New" pitchFamily="49" charset="0"/>
                <a:cs typeface="Courier New" pitchFamily="49" charset="0"/>
              </a:rPr>
              <a:t>MPI_Finalize</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err="1" smtClean="0">
                <a:latin typeface="Courier New" pitchFamily="49" charset="0"/>
                <a:cs typeface="Courier New" pitchFamily="49" charset="0"/>
              </a:rPr>
              <a:t>printf</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=%d, received=%d\</a:t>
            </a:r>
            <a:r>
              <a:rPr lang="en-US" altLang="en-US" sz="2000" dirty="0" err="1" smtClean="0">
                <a:latin typeface="Courier New" pitchFamily="49" charset="0"/>
                <a:cs typeface="Courier New" pitchFamily="49" charset="0"/>
              </a:rPr>
              <a:t>n",iam,irec</a:t>
            </a:r>
            <a:r>
              <a:rPr lang="en-US" altLang="en-US" sz="2000" dirty="0" smtClean="0">
                <a:latin typeface="Courier New" pitchFamily="49" charset="0"/>
                <a:cs typeface="Courier New" pitchFamily="49" charset="0"/>
              </a:rPr>
              <a:t>);</a:t>
            </a:r>
          </a:p>
          <a:p>
            <a:r>
              <a:rPr lang="en-US" alt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lstStyle/>
          <a:p>
            <a:r>
              <a:rPr lang="en-US" altLang="en-US" dirty="0" smtClean="0"/>
              <a:t>P-2-P Example</a:t>
            </a:r>
            <a:endParaRPr lang="en-US" altLang="en-US" dirty="0"/>
          </a:p>
        </p:txBody>
      </p:sp>
      <p:sp>
        <p:nvSpPr>
          <p:cNvPr id="147460" name="Rectangle 4"/>
          <p:cNvSpPr>
            <a:spLocks noChangeArrowheads="1"/>
          </p:cNvSpPr>
          <p:nvPr/>
        </p:nvSpPr>
        <p:spPr bwMode="auto">
          <a:xfrm>
            <a:off x="228600" y="1143000"/>
            <a:ext cx="9296400" cy="5016758"/>
          </a:xfrm>
          <a:prstGeom prst="rect">
            <a:avLst/>
          </a:prstGeom>
          <a:noFill/>
          <a:ln w="9525">
            <a:noFill/>
            <a:miter lim="800000"/>
            <a:headEnd/>
            <a:tailEnd/>
          </a:ln>
          <a:effectLst/>
        </p:spPr>
        <p:txBody>
          <a:bodyPr wrap="square">
            <a:spAutoFit/>
          </a:bodyPr>
          <a:lstStyle/>
          <a:p>
            <a:r>
              <a:rPr lang="en-US" altLang="en-US" sz="2000" dirty="0" smtClean="0">
                <a:latin typeface="Courier New" pitchFamily="49" charset="0"/>
                <a:cs typeface="Courier New" pitchFamily="49" charset="0"/>
              </a:rPr>
              <a:t>program main</a:t>
            </a:r>
          </a:p>
          <a:p>
            <a:r>
              <a:rPr lang="en-US" altLang="en-US" sz="2000" dirty="0" smtClean="0">
                <a:latin typeface="Courier New" pitchFamily="49" charset="0"/>
                <a:cs typeface="Courier New" pitchFamily="49" charset="0"/>
              </a:rPr>
              <a:t>use </a:t>
            </a:r>
            <a:r>
              <a:rPr lang="en-US" altLang="en-US" sz="2000" dirty="0" err="1" smtClean="0">
                <a:latin typeface="Courier New" pitchFamily="49" charset="0"/>
                <a:cs typeface="Courier New" pitchFamily="49" charset="0"/>
              </a:rPr>
              <a:t>mpi</a:t>
            </a:r>
            <a:endParaRPr lang="en-US" altLang="en-US" sz="2000" dirty="0" smtClean="0">
              <a:latin typeface="Courier New" pitchFamily="49" charset="0"/>
              <a:cs typeface="Courier New" pitchFamily="49" charset="0"/>
            </a:endParaRPr>
          </a:p>
          <a:p>
            <a:r>
              <a:rPr lang="en-US" altLang="en-US" sz="2000" b="1" dirty="0" smtClean="0">
                <a:solidFill>
                  <a:srgbClr val="0070C0"/>
                </a:solidFill>
                <a:latin typeface="Courier New" pitchFamily="49" charset="0"/>
                <a:cs typeface="Courier New" pitchFamily="49" charset="0"/>
              </a:rPr>
              <a:t>integer ::  </a:t>
            </a:r>
            <a:r>
              <a:rPr lang="en-US" altLang="en-US" sz="2000" b="1" dirty="0" err="1" smtClean="0">
                <a:solidFill>
                  <a:srgbClr val="0070C0"/>
                </a:solidFill>
                <a:latin typeface="Courier New" pitchFamily="49" charset="0"/>
                <a:cs typeface="Courier New" pitchFamily="49" charset="0"/>
              </a:rPr>
              <a:t>Comm</a:t>
            </a:r>
            <a:r>
              <a:rPr lang="en-US" altLang="en-US" sz="2000" b="1" dirty="0" smtClean="0">
                <a:solidFill>
                  <a:srgbClr val="0070C0"/>
                </a:solidFill>
                <a:latin typeface="Courier New" pitchFamily="49" charset="0"/>
                <a:cs typeface="Courier New" pitchFamily="49" charset="0"/>
              </a:rPr>
              <a:t>=MPI_COMM_WORLD</a:t>
            </a:r>
          </a:p>
          <a:p>
            <a:r>
              <a:rPr lang="en-US" altLang="en-US" sz="2000" b="1" dirty="0" smtClean="0">
                <a:solidFill>
                  <a:srgbClr val="0070C0"/>
                </a:solidFill>
                <a:latin typeface="Courier New" pitchFamily="49" charset="0"/>
                <a:cs typeface="Courier New" pitchFamily="49" charset="0"/>
              </a:rPr>
              <a:t>integer ::status(MPI_STATUS_SIZE)</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npes,iam,ierr</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ierc</a:t>
            </a:r>
            <a:r>
              <a:rPr lang="en-US" altLang="en-US" sz="2000" dirty="0" smtClean="0">
                <a:latin typeface="Courier New" pitchFamily="49" charset="0"/>
                <a:cs typeface="Courier New" pitchFamily="49" charset="0"/>
              </a:rPr>
              <a:t>=-1</a:t>
            </a:r>
          </a:p>
          <a:p>
            <a:r>
              <a:rPr lang="en-US" altLang="en-US" sz="2000" dirty="0" smtClean="0">
                <a:latin typeface="Courier New" pitchFamily="49" charset="0"/>
                <a:cs typeface="Courier New" pitchFamily="49" charset="0"/>
              </a:rPr>
              <a:t>call </a:t>
            </a:r>
            <a:r>
              <a:rPr lang="en-US" altLang="en-US" sz="2000" b="1" dirty="0" smtClean="0">
                <a:solidFill>
                  <a:schemeClr val="accent1"/>
                </a:solidFill>
                <a:latin typeface="Courier New" pitchFamily="49" charset="0"/>
                <a:cs typeface="Courier New" pitchFamily="49" charset="0"/>
              </a:rPr>
              <a:t>MPI_INIT</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p>
          <a:p>
            <a:r>
              <a:rPr lang="en-US" altLang="en-US" sz="2000" dirty="0" smtClean="0">
                <a:latin typeface="Courier New" pitchFamily="49" charset="0"/>
                <a:cs typeface="Courier New" pitchFamily="49" charset="0"/>
              </a:rPr>
              <a:t>call </a:t>
            </a:r>
            <a:r>
              <a:rPr lang="en-US" altLang="en-US" sz="2000" b="1" dirty="0" smtClean="0">
                <a:solidFill>
                  <a:schemeClr val="accent1"/>
                </a:solidFill>
                <a:latin typeface="Courier New" pitchFamily="49" charset="0"/>
                <a:cs typeface="Courier New" pitchFamily="49" charset="0"/>
              </a:rPr>
              <a:t>MPI_COMM_SIZE</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npes,ierr</a:t>
            </a:r>
            <a:r>
              <a:rPr lang="en-US" altLang="en-US" sz="2000" dirty="0" smtClean="0">
                <a:latin typeface="Courier New" pitchFamily="49" charset="0"/>
                <a:cs typeface="Courier New" pitchFamily="49" charset="0"/>
              </a:rPr>
              <a:t>)</a:t>
            </a:r>
          </a:p>
          <a:p>
            <a:r>
              <a:rPr lang="en-US" altLang="en-US" sz="2000" dirty="0" smtClean="0">
                <a:latin typeface="Courier New" pitchFamily="49" charset="0"/>
                <a:cs typeface="Courier New" pitchFamily="49" charset="0"/>
              </a:rPr>
              <a:t>call </a:t>
            </a:r>
            <a:r>
              <a:rPr lang="en-US" altLang="en-US" sz="2000" b="1" dirty="0" smtClean="0">
                <a:solidFill>
                  <a:schemeClr val="accent1"/>
                </a:solidFill>
                <a:latin typeface="Courier New" pitchFamily="49" charset="0"/>
                <a:cs typeface="Courier New" pitchFamily="49" charset="0"/>
              </a:rPr>
              <a:t>MPI_COMM_RANK</a:t>
            </a:r>
            <a:r>
              <a:rPr lang="en-US" altLang="en-US" sz="2000" dirty="0" smtClean="0">
                <a:latin typeface="Courier New" pitchFamily="49" charset="0"/>
                <a:cs typeface="Courier New" pitchFamily="49" charset="0"/>
              </a:rPr>
              <a:t>(</a:t>
            </a:r>
            <a:r>
              <a:rPr lang="en-US" sz="2000" b="1" dirty="0" err="1" smtClean="0">
                <a:solidFill>
                  <a:srgbClr val="0070C0"/>
                </a:solidFill>
                <a:latin typeface="Courier New" pitchFamily="49" charset="0"/>
                <a:cs typeface="Courier New" pitchFamily="49" charset="0"/>
              </a:rPr>
              <a:t>Comm</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iam,ierr</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smtClean="0">
                <a:latin typeface="Courier New" pitchFamily="49" charset="0"/>
                <a:cs typeface="Courier New" pitchFamily="49" charset="0"/>
              </a:rPr>
              <a:t>if(</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==0)&amp;</a:t>
            </a:r>
          </a:p>
          <a:p>
            <a:r>
              <a:rPr lang="en-US" altLang="en-US" sz="2000" b="1" dirty="0" smtClean="0">
                <a:solidFill>
                  <a:srgbClr val="0070C0"/>
                </a:solidFill>
                <a:latin typeface="Courier New" pitchFamily="49" charset="0"/>
                <a:cs typeface="Courier New" pitchFamily="49" charset="0"/>
              </a:rPr>
              <a:t>call MPI_SEND( </a:t>
            </a:r>
            <a:r>
              <a:rPr lang="en-US" altLang="en-US" sz="2000" b="1" dirty="0" err="1" smtClean="0">
                <a:solidFill>
                  <a:srgbClr val="0070C0"/>
                </a:solidFill>
                <a:latin typeface="Courier New" pitchFamily="49" charset="0"/>
                <a:cs typeface="Courier New" pitchFamily="49" charset="0"/>
              </a:rPr>
              <a:t>iam</a:t>
            </a:r>
            <a:r>
              <a:rPr lang="en-US" altLang="en-US" sz="2000" b="1" dirty="0" smtClean="0">
                <a:solidFill>
                  <a:srgbClr val="0070C0"/>
                </a:solidFill>
                <a:latin typeface="Courier New" pitchFamily="49" charset="0"/>
                <a:cs typeface="Courier New" pitchFamily="49" charset="0"/>
              </a:rPr>
              <a:t>,  1,MPI_INTEGER, 1,9, </a:t>
            </a:r>
            <a:r>
              <a:rPr lang="en-US" altLang="en-US" sz="2000" b="1" dirty="0" err="1" smtClean="0">
                <a:solidFill>
                  <a:srgbClr val="0070C0"/>
                </a:solidFill>
                <a:latin typeface="Courier New" pitchFamily="49" charset="0"/>
                <a:cs typeface="Courier New" pitchFamily="49" charset="0"/>
              </a:rPr>
              <a:t>Comm,ierr</a:t>
            </a:r>
            <a:r>
              <a:rPr lang="en-US" altLang="en-US" sz="2000" b="1" dirty="0" smtClean="0">
                <a:solidFill>
                  <a:srgbClr val="0070C0"/>
                </a:solidFill>
                <a:latin typeface="Courier New" pitchFamily="49" charset="0"/>
                <a:cs typeface="Courier New" pitchFamily="49" charset="0"/>
              </a:rPr>
              <a:t>)</a:t>
            </a:r>
          </a:p>
          <a:p>
            <a:r>
              <a:rPr lang="en-US" altLang="en-US" sz="2000" dirty="0" smtClean="0">
                <a:latin typeface="Courier New" pitchFamily="49" charset="0"/>
                <a:cs typeface="Courier New" pitchFamily="49" charset="0"/>
              </a:rPr>
              <a:t>if(</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==1)&amp;</a:t>
            </a:r>
          </a:p>
          <a:p>
            <a:r>
              <a:rPr lang="en-US" altLang="en-US" sz="2000" b="1" dirty="0" smtClean="0">
                <a:solidFill>
                  <a:srgbClr val="0070C0"/>
                </a:solidFill>
                <a:latin typeface="Courier New" pitchFamily="49" charset="0"/>
                <a:cs typeface="Courier New" pitchFamily="49" charset="0"/>
              </a:rPr>
              <a:t>call MPI_RECV( </a:t>
            </a:r>
            <a:r>
              <a:rPr lang="en-US" altLang="en-US" sz="2000" b="1" dirty="0" err="1" smtClean="0">
                <a:solidFill>
                  <a:srgbClr val="0070C0"/>
                </a:solidFill>
                <a:latin typeface="Courier New" pitchFamily="49" charset="0"/>
                <a:cs typeface="Courier New" pitchFamily="49" charset="0"/>
              </a:rPr>
              <a:t>irec</a:t>
            </a:r>
            <a:r>
              <a:rPr lang="en-US" altLang="en-US" sz="2000" b="1" dirty="0" smtClean="0">
                <a:solidFill>
                  <a:srgbClr val="0070C0"/>
                </a:solidFill>
                <a:latin typeface="Courier New" pitchFamily="49" charset="0"/>
                <a:cs typeface="Courier New" pitchFamily="49" charset="0"/>
              </a:rPr>
              <a:t>, 1,MPI_INTEGER, 0,9, </a:t>
            </a:r>
            <a:r>
              <a:rPr lang="en-US" altLang="en-US" sz="2000" b="1" dirty="0" err="1" smtClean="0">
                <a:solidFill>
                  <a:srgbClr val="0070C0"/>
                </a:solidFill>
                <a:latin typeface="Courier New" pitchFamily="49" charset="0"/>
                <a:cs typeface="Courier New" pitchFamily="49" charset="0"/>
              </a:rPr>
              <a:t>Comm,status,ierr</a:t>
            </a:r>
            <a:r>
              <a:rPr lang="en-US" altLang="en-US" sz="2000" b="1" dirty="0" smtClean="0">
                <a:solidFill>
                  <a:srgbClr val="0070C0"/>
                </a:solidFill>
                <a:latin typeface="Courier New" pitchFamily="49" charset="0"/>
                <a:cs typeface="Courier New" pitchFamily="49" charset="0"/>
              </a:rPr>
              <a:t>)</a:t>
            </a:r>
          </a:p>
          <a:p>
            <a:r>
              <a:rPr lang="en-US" altLang="en-US" sz="2000" dirty="0" smtClean="0">
                <a:latin typeface="Courier New" pitchFamily="49" charset="0"/>
                <a:cs typeface="Courier New" pitchFamily="49" charset="0"/>
              </a:rPr>
              <a:t>call </a:t>
            </a:r>
            <a:r>
              <a:rPr lang="en-US" altLang="en-US" sz="2000" b="1" dirty="0" smtClean="0">
                <a:solidFill>
                  <a:schemeClr val="accent1"/>
                </a:solidFill>
                <a:latin typeface="Courier New" pitchFamily="49" charset="0"/>
                <a:cs typeface="Courier New" pitchFamily="49" charset="0"/>
              </a:rPr>
              <a:t>MPI_FINALIZE</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ierr</a:t>
            </a:r>
            <a:r>
              <a:rPr lang="en-US" altLang="en-US" sz="2000" dirty="0" smtClean="0">
                <a:latin typeface="Courier New" pitchFamily="49" charset="0"/>
                <a:cs typeface="Courier New" pitchFamily="49" charset="0"/>
              </a:rPr>
              <a:t>);</a:t>
            </a:r>
          </a:p>
          <a:p>
            <a:endParaRPr lang="en-US" altLang="en-US" sz="2000" dirty="0" smtClean="0">
              <a:latin typeface="Courier New" pitchFamily="49" charset="0"/>
              <a:cs typeface="Courier New" pitchFamily="49" charset="0"/>
            </a:endParaRPr>
          </a:p>
          <a:p>
            <a:r>
              <a:rPr lang="en-US" altLang="en-US" sz="2000" dirty="0" smtClean="0">
                <a:latin typeface="Courier New" pitchFamily="49" charset="0"/>
                <a:cs typeface="Courier New" pitchFamily="49" charset="0"/>
              </a:rPr>
              <a:t>print*,"</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a:t>
            </a:r>
            <a:r>
              <a:rPr lang="en-US" altLang="en-US" sz="2000" dirty="0" err="1" smtClean="0">
                <a:latin typeface="Courier New" pitchFamily="49" charset="0"/>
                <a:cs typeface="Courier New" pitchFamily="49" charset="0"/>
              </a:rPr>
              <a:t>iam</a:t>
            </a:r>
            <a:r>
              <a:rPr lang="en-US" altLang="en-US" sz="2000" dirty="0" smtClean="0">
                <a:latin typeface="Courier New" pitchFamily="49" charset="0"/>
                <a:cs typeface="Courier New" pitchFamily="49" charset="0"/>
              </a:rPr>
              <a:t>," received=",</a:t>
            </a:r>
            <a:r>
              <a:rPr lang="en-US" altLang="en-US" sz="2000" dirty="0" err="1" smtClean="0">
                <a:latin typeface="Courier New" pitchFamily="49" charset="0"/>
                <a:cs typeface="Courier New" pitchFamily="49" charset="0"/>
              </a:rPr>
              <a:t>irec</a:t>
            </a:r>
            <a:endParaRPr lang="en-US" altLang="en-US" sz="2000" dirty="0" smtClean="0">
              <a:latin typeface="Courier New" pitchFamily="49" charset="0"/>
              <a:cs typeface="Courier New" pitchFamily="49" charset="0"/>
            </a:endParaRPr>
          </a:p>
          <a:p>
            <a:r>
              <a:rPr lang="en-US" altLang="en-US" sz="2000" dirty="0" smtClean="0">
                <a:latin typeface="Courier New" pitchFamily="49" charset="0"/>
                <a:cs typeface="Courier New" pitchFamily="49" charset="0"/>
              </a:rPr>
              <a:t>end program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0"/>
            <a:ext cx="8229600" cy="1143000"/>
          </a:xfrm>
        </p:spPr>
        <p:txBody>
          <a:bodyPr/>
          <a:lstStyle/>
          <a:p>
            <a:r>
              <a:rPr lang="en-US" dirty="0" smtClean="0"/>
              <a:t>More on Status</a:t>
            </a:r>
            <a:endParaRPr lang="en-US" dirty="0"/>
          </a:p>
        </p:txBody>
      </p:sp>
      <p:sp>
        <p:nvSpPr>
          <p:cNvPr id="163843" name="Rectangle 3"/>
          <p:cNvSpPr>
            <a:spLocks noGrp="1" noChangeArrowheads="1"/>
          </p:cNvSpPr>
          <p:nvPr>
            <p:ph type="body" idx="1"/>
          </p:nvPr>
        </p:nvSpPr>
        <p:spPr>
          <a:xfrm>
            <a:off x="685800" y="1066800"/>
            <a:ext cx="8305800" cy="4953000"/>
          </a:xfrm>
        </p:spPr>
        <p:txBody>
          <a:bodyPr/>
          <a:lstStyle/>
          <a:p>
            <a:r>
              <a:rPr lang="en-US" sz="2400" dirty="0" smtClean="0"/>
              <a:t>C </a:t>
            </a:r>
            <a:endParaRPr lang="en-US" sz="2400" dirty="0"/>
          </a:p>
          <a:p>
            <a:pPr lvl="1"/>
            <a:r>
              <a:rPr lang="en-US" sz="2000" b="1" dirty="0" smtClean="0">
                <a:solidFill>
                  <a:srgbClr val="0070C0"/>
                </a:solidFill>
              </a:rPr>
              <a:t>status</a:t>
            </a:r>
            <a:r>
              <a:rPr lang="en-US" sz="2000" dirty="0" smtClean="0">
                <a:solidFill>
                  <a:srgbClr val="0070C0"/>
                </a:solidFill>
              </a:rPr>
              <a:t> </a:t>
            </a:r>
            <a:r>
              <a:rPr lang="en-US" sz="2000" dirty="0" smtClean="0"/>
              <a:t>(type </a:t>
            </a:r>
            <a:r>
              <a:rPr lang="en-US" sz="2000" dirty="0" err="1" smtClean="0">
                <a:latin typeface="Courier New" pitchFamily="49" charset="0"/>
              </a:rPr>
              <a:t>MPI_Status</a:t>
            </a:r>
            <a:r>
              <a:rPr lang="en-US" sz="2000" dirty="0" smtClean="0">
                <a:latin typeface="Courier New" pitchFamily="49" charset="0"/>
              </a:rPr>
              <a:t>)</a:t>
            </a:r>
            <a:r>
              <a:rPr lang="en-US" sz="2000" dirty="0" smtClean="0"/>
              <a:t> is a </a:t>
            </a:r>
            <a:r>
              <a:rPr lang="en-US" sz="2000" u="sng" dirty="0" smtClean="0"/>
              <a:t>structure</a:t>
            </a:r>
            <a:r>
              <a:rPr lang="en-US" sz="2000" dirty="0" smtClean="0"/>
              <a:t> which </a:t>
            </a:r>
            <a:r>
              <a:rPr lang="en-US" sz="2000" dirty="0"/>
              <a:t>contains three fields </a:t>
            </a:r>
            <a:r>
              <a:rPr lang="en-US" sz="2000" b="1" dirty="0">
                <a:solidFill>
                  <a:srgbClr val="0070C0"/>
                </a:solidFill>
                <a:latin typeface="Courier New" pitchFamily="49" charset="0"/>
              </a:rPr>
              <a:t>MPI_SOURCE</a:t>
            </a:r>
            <a:r>
              <a:rPr lang="en-US" sz="2000" b="1" dirty="0">
                <a:solidFill>
                  <a:srgbClr val="0070C0"/>
                </a:solidFill>
              </a:rPr>
              <a:t>, </a:t>
            </a:r>
            <a:r>
              <a:rPr lang="en-US" sz="2000" b="1" dirty="0">
                <a:solidFill>
                  <a:srgbClr val="0070C0"/>
                </a:solidFill>
                <a:latin typeface="Courier New" pitchFamily="49" charset="0"/>
              </a:rPr>
              <a:t>MPI_TAG</a:t>
            </a:r>
            <a:r>
              <a:rPr lang="en-US" sz="2000" b="1" dirty="0">
                <a:solidFill>
                  <a:srgbClr val="0070C0"/>
                </a:solidFill>
              </a:rPr>
              <a:t>, and </a:t>
            </a:r>
            <a:r>
              <a:rPr lang="en-US" sz="2000" b="1" dirty="0">
                <a:solidFill>
                  <a:srgbClr val="0070C0"/>
                </a:solidFill>
                <a:latin typeface="Courier New" pitchFamily="49" charset="0"/>
              </a:rPr>
              <a:t>MPI_ERROR</a:t>
            </a:r>
          </a:p>
          <a:p>
            <a:pPr lvl="1"/>
            <a:r>
              <a:rPr lang="en-US" sz="2000" dirty="0" err="1">
                <a:latin typeface="Courier New" pitchFamily="49" charset="0"/>
              </a:rPr>
              <a:t>status.MPI_SOURCE</a:t>
            </a:r>
            <a:r>
              <a:rPr lang="en-US" sz="2000" dirty="0"/>
              <a:t>, </a:t>
            </a:r>
            <a:r>
              <a:rPr lang="en-US" sz="2000" dirty="0" err="1">
                <a:latin typeface="Courier New" pitchFamily="49" charset="0"/>
              </a:rPr>
              <a:t>status.MPI_TAG</a:t>
            </a:r>
            <a:r>
              <a:rPr lang="en-US" sz="2000" dirty="0"/>
              <a:t>, and </a:t>
            </a:r>
            <a:r>
              <a:rPr lang="en-US" sz="2000" dirty="0" err="1">
                <a:latin typeface="Courier New" pitchFamily="49" charset="0"/>
              </a:rPr>
              <a:t>status.MPI_ERROR</a:t>
            </a:r>
            <a:r>
              <a:rPr lang="en-US" sz="2000" dirty="0"/>
              <a:t> contain the source, tag, and error code respectively of the received message</a:t>
            </a:r>
          </a:p>
          <a:p>
            <a:r>
              <a:rPr lang="en-US" sz="2400" dirty="0" smtClean="0"/>
              <a:t>Fortran </a:t>
            </a:r>
            <a:endParaRPr lang="en-US" sz="2400" dirty="0"/>
          </a:p>
          <a:p>
            <a:pPr lvl="1"/>
            <a:r>
              <a:rPr lang="en-US" sz="2000" b="1" dirty="0">
                <a:solidFill>
                  <a:srgbClr val="0070C0"/>
                </a:solidFill>
              </a:rPr>
              <a:t>status</a:t>
            </a:r>
            <a:r>
              <a:rPr lang="en-US" sz="2000" dirty="0"/>
              <a:t> is an </a:t>
            </a:r>
            <a:r>
              <a:rPr lang="en-US" sz="2000" u="sng" dirty="0"/>
              <a:t>array</a:t>
            </a:r>
            <a:r>
              <a:rPr lang="en-US" sz="2000" dirty="0"/>
              <a:t> of </a:t>
            </a:r>
            <a:r>
              <a:rPr lang="en-US" sz="2000" dirty="0" smtClean="0">
                <a:latin typeface="Courier New" pitchFamily="49" charset="0"/>
              </a:rPr>
              <a:t>INTEGER</a:t>
            </a:r>
            <a:r>
              <a:rPr lang="en-US" sz="2000" dirty="0" smtClean="0"/>
              <a:t>s of </a:t>
            </a:r>
            <a:r>
              <a:rPr lang="en-US" sz="2000" dirty="0"/>
              <a:t>length </a:t>
            </a:r>
            <a:r>
              <a:rPr lang="en-US" sz="2000" dirty="0">
                <a:latin typeface="Courier New" pitchFamily="49" charset="0"/>
              </a:rPr>
              <a:t>MPI_STATUS_SIZE</a:t>
            </a:r>
            <a:r>
              <a:rPr lang="en-US" sz="2000" dirty="0"/>
              <a:t>, and the 3 constants </a:t>
            </a:r>
            <a:r>
              <a:rPr lang="en-US" sz="2000" b="1" dirty="0">
                <a:solidFill>
                  <a:srgbClr val="0070C0"/>
                </a:solidFill>
                <a:latin typeface="Courier New" pitchFamily="49" charset="0"/>
              </a:rPr>
              <a:t>MPI_SOURCE</a:t>
            </a:r>
            <a:r>
              <a:rPr lang="en-US" sz="2000" b="1" dirty="0">
                <a:solidFill>
                  <a:srgbClr val="0070C0"/>
                </a:solidFill>
              </a:rPr>
              <a:t>, </a:t>
            </a:r>
            <a:r>
              <a:rPr lang="en-US" sz="2000" b="1" dirty="0">
                <a:solidFill>
                  <a:srgbClr val="0070C0"/>
                </a:solidFill>
                <a:latin typeface="Courier New" pitchFamily="49" charset="0"/>
              </a:rPr>
              <a:t>MPI_TAG</a:t>
            </a:r>
            <a:r>
              <a:rPr lang="en-US" sz="2000" b="1" dirty="0">
                <a:solidFill>
                  <a:srgbClr val="0070C0"/>
                </a:solidFill>
              </a:rPr>
              <a:t>, </a:t>
            </a:r>
            <a:r>
              <a:rPr lang="en-US" sz="2000" b="1" dirty="0">
                <a:solidFill>
                  <a:srgbClr val="0070C0"/>
                </a:solidFill>
                <a:latin typeface="Courier New" pitchFamily="49" charset="0"/>
              </a:rPr>
              <a:t>MPI_ERROR</a:t>
            </a:r>
            <a:r>
              <a:rPr lang="en-US" sz="2000" b="1" dirty="0">
                <a:solidFill>
                  <a:srgbClr val="0070C0"/>
                </a:solidFill>
              </a:rPr>
              <a:t> </a:t>
            </a:r>
            <a:r>
              <a:rPr lang="en-US" sz="2000" dirty="0"/>
              <a:t>are the indices of the entries that store the source, tag, &amp; error</a:t>
            </a:r>
          </a:p>
          <a:p>
            <a:pPr lvl="1"/>
            <a:r>
              <a:rPr lang="en-US" sz="2000" dirty="0">
                <a:latin typeface="Courier New" pitchFamily="49" charset="0"/>
              </a:rPr>
              <a:t>status(MPI_SOURCE)</a:t>
            </a:r>
            <a:r>
              <a:rPr lang="en-US" sz="2000" dirty="0"/>
              <a:t>, </a:t>
            </a:r>
            <a:r>
              <a:rPr lang="en-US" sz="2000" dirty="0">
                <a:latin typeface="Courier New" pitchFamily="49" charset="0"/>
              </a:rPr>
              <a:t>status(MPI_TAG)</a:t>
            </a:r>
            <a:r>
              <a:rPr lang="en-US" sz="2000" dirty="0"/>
              <a:t>, </a:t>
            </a:r>
            <a:r>
              <a:rPr lang="en-US" sz="2000" dirty="0">
                <a:latin typeface="Courier New" pitchFamily="49" charset="0"/>
              </a:rPr>
              <a:t>status(MPI_ERROR)</a:t>
            </a:r>
            <a:r>
              <a:rPr lang="en-US" sz="2000" dirty="0"/>
              <a:t> contain respectively the source, the tag, and the error code of the received message.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0"/>
            <a:ext cx="8229600" cy="1143000"/>
          </a:xfrm>
        </p:spPr>
        <p:txBody>
          <a:bodyPr/>
          <a:lstStyle/>
          <a:p>
            <a:r>
              <a:rPr lang="en-US" altLang="en-US" dirty="0"/>
              <a:t>The 6 Basic MPI </a:t>
            </a:r>
            <a:r>
              <a:rPr lang="en-US" altLang="en-US" dirty="0" smtClean="0"/>
              <a:t>Call Summary</a:t>
            </a:r>
            <a:endParaRPr lang="en-US" altLang="en-US" dirty="0"/>
          </a:p>
        </p:txBody>
      </p:sp>
      <p:sp>
        <p:nvSpPr>
          <p:cNvPr id="173059" name="Rectangle 3"/>
          <p:cNvSpPr>
            <a:spLocks noGrp="1" noChangeArrowheads="1"/>
          </p:cNvSpPr>
          <p:nvPr>
            <p:ph type="body" idx="1"/>
          </p:nvPr>
        </p:nvSpPr>
        <p:spPr>
          <a:xfrm>
            <a:off x="228600" y="1066801"/>
            <a:ext cx="8686800" cy="1676400"/>
          </a:xfrm>
        </p:spPr>
        <p:txBody>
          <a:bodyPr>
            <a:normAutofit lnSpcReduction="10000"/>
          </a:bodyPr>
          <a:lstStyle/>
          <a:p>
            <a:pPr marL="533400" indent="-533400"/>
            <a:r>
              <a:rPr lang="en-US" altLang="en-US" sz="2400" dirty="0"/>
              <a:t>MPI is used to create parallel programs based on message passing</a:t>
            </a:r>
          </a:p>
          <a:p>
            <a:pPr marL="533400" indent="-533400"/>
            <a:r>
              <a:rPr lang="en-US" altLang="en-US" sz="2400" dirty="0"/>
              <a:t>Usually the same program is run on multiple processors</a:t>
            </a:r>
          </a:p>
          <a:p>
            <a:pPr marL="533400" indent="-533400"/>
            <a:r>
              <a:rPr lang="en-US" altLang="en-US" sz="2400" dirty="0"/>
              <a:t>The 6 basic calls in MPI </a:t>
            </a:r>
            <a:r>
              <a:rPr lang="en-US" altLang="en-US" sz="2400" dirty="0" smtClean="0"/>
              <a:t>are</a:t>
            </a:r>
            <a:endParaRPr lang="en-US" altLang="en-US" sz="2400" dirty="0"/>
          </a:p>
        </p:txBody>
      </p:sp>
      <p:sp>
        <p:nvSpPr>
          <p:cNvPr id="4" name="Rectangle 3"/>
          <p:cNvSpPr txBox="1">
            <a:spLocks noChangeArrowheads="1"/>
          </p:cNvSpPr>
          <p:nvPr/>
        </p:nvSpPr>
        <p:spPr>
          <a:xfrm>
            <a:off x="-304800" y="2971800"/>
            <a:ext cx="9906000" cy="3154363"/>
          </a:xfrm>
          <a:prstGeom prst="rect">
            <a:avLst/>
          </a:prstGeom>
        </p:spPr>
        <p:txBody>
          <a:bodyPr vert="horz" lIns="91440" tIns="45720" rIns="91440" bIns="45720" rtlCol="0">
            <a:normAutofit/>
          </a:bodyPr>
          <a:lstStyle/>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INIT</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ierr</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COMM_RANK</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600" b="0" i="0" u="none" strike="noStrike" kern="1200" cap="none" spc="0" normalizeH="0" baseline="0" noProof="0" dirty="0"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myid,ierr</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COMM_SIZE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600" b="0" i="0" u="none" strike="noStrike" kern="1200" cap="none" spc="0" normalizeH="0" baseline="0" noProof="0" dirty="0"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numprocs,ierr</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SEND</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buffer,count,</a:t>
            </a:r>
            <a:r>
              <a:rPr kumimoji="0" lang="en-US" altLang="en-US" sz="1800" b="0" i="1"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mn-cs"/>
              </a:rPr>
              <a:t>MPI_TYPE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dest,tag,</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,ierr</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RECV</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buffer,count,</a:t>
            </a:r>
            <a:r>
              <a:rPr kumimoji="0" lang="en-US" altLang="en-US" sz="1800" b="0" i="1"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mn-cs"/>
              </a:rPr>
              <a:t>MPI_TYPE</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src</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tag,</a:t>
            </a:r>
            <a:r>
              <a:rPr kumimoji="0" lang="en-US" altLang="en-US"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MPI_COMM_WORLD</a:t>
            </a:r>
            <a:r>
              <a:rPr kumimoji="0" lang="en-US" altLang="en-US" b="0" i="0" u="none" strike="noStrike" kern="1200" cap="none" spc="0" normalizeH="0" baseline="0" noProof="0" dirty="0" err="1" smtClean="0">
                <a:ln>
                  <a:noFill/>
                </a:ln>
                <a:solidFill>
                  <a:schemeClr val="tx1"/>
                </a:solidFill>
                <a:effectLst/>
                <a:uLnTx/>
                <a:uFillTx/>
                <a:latin typeface="Courier New" pitchFamily="49" charset="0"/>
                <a:ea typeface="+mn-ea"/>
                <a:cs typeface="+mn-cs"/>
              </a:rPr>
              <a:t>,stat,ierr</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914400" marR="0" lvl="1" indent="-457200" algn="l" defTabSz="914400" rtl="0" eaLnBrk="1" fontAlgn="auto" latinLnBrk="0" hangingPunct="1">
              <a:lnSpc>
                <a:spcPct val="100000"/>
              </a:lnSpc>
              <a:spcBef>
                <a:spcPct val="20000"/>
              </a:spcBef>
              <a:spcAft>
                <a:spcPts val="0"/>
              </a:spcAft>
              <a:buClrTx/>
              <a:buSzTx/>
              <a:buFontTx/>
              <a:buNone/>
              <a:tabLst/>
              <a:defRPr/>
            </a:pP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MPI_</a:t>
            </a:r>
            <a:r>
              <a:rPr kumimoji="0" lang="en-US" altLang="en-US" sz="1800" b="1" i="0" u="none" strike="noStrike" kern="1200" cap="none" spc="0" normalizeH="0" baseline="0" noProof="0" dirty="0" smtClean="0">
                <a:ln>
                  <a:noFill/>
                </a:ln>
                <a:solidFill>
                  <a:srgbClr val="0070C0"/>
                </a:solidFill>
                <a:effectLst/>
                <a:uLnTx/>
                <a:uFillTx/>
                <a:latin typeface="Courier New" pitchFamily="49" charset="0"/>
                <a:ea typeface="+mn-ea"/>
                <a:cs typeface="+mn-cs"/>
              </a:rPr>
              <a:t>FINALIZ</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en-US"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ierr</a:t>
            </a:r>
            <a:r>
              <a:rPr kumimoji="0" lang="en-US" altLang="en-US" sz="18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en-US" sz="1800" b="0"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sp>
        <p:nvSpPr>
          <p:cNvPr id="5" name="TextBox 4"/>
          <p:cNvSpPr txBox="1"/>
          <p:nvPr/>
        </p:nvSpPr>
        <p:spPr>
          <a:xfrm>
            <a:off x="3886200" y="5867400"/>
            <a:ext cx="5257800" cy="369332"/>
          </a:xfrm>
          <a:prstGeom prst="rect">
            <a:avLst/>
          </a:prstGeom>
          <a:noFill/>
        </p:spPr>
        <p:txBody>
          <a:bodyPr wrap="square" rtlCol="0">
            <a:spAutoFit/>
          </a:bodyPr>
          <a:lstStyle/>
          <a:p>
            <a:r>
              <a:rPr lang="en-US" altLang="en-US" i="1" dirty="0" smtClean="0">
                <a:effectLst>
                  <a:outerShdw blurRad="38100" dist="38100" dir="2700000" algn="tl">
                    <a:srgbClr val="000000">
                      <a:alpha val="43137"/>
                    </a:srgbClr>
                  </a:outerShdw>
                </a:effectLst>
                <a:latin typeface="Courier New" pitchFamily="49" charset="0"/>
              </a:rPr>
              <a:t>MPI_TYPE</a:t>
            </a:r>
            <a:r>
              <a:rPr lang="en-US" altLang="en-US" dirty="0" smtClean="0"/>
              <a:t> is an MPI Parameter or User Data Type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3518</TotalTime>
  <Words>1552</Words>
  <Application>Microsoft Office PowerPoint</Application>
  <PresentationFormat>On-screen Show (4:3)</PresentationFormat>
  <Paragraphs>401</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Office Theme</vt:lpstr>
      <vt:lpstr>Equation</vt:lpstr>
      <vt:lpstr>Chart</vt:lpstr>
      <vt:lpstr>Parallel Computing for Science &amp; Engineering 23/2/2012</vt:lpstr>
      <vt:lpstr>Blocking Send/Receive</vt:lpstr>
      <vt:lpstr>Details</vt:lpstr>
      <vt:lpstr>Language Example</vt:lpstr>
      <vt:lpstr>P-2-P Example</vt:lpstr>
      <vt:lpstr>P-2-P Example</vt:lpstr>
      <vt:lpstr>P-2-P Example</vt:lpstr>
      <vt:lpstr>More on Status</vt:lpstr>
      <vt:lpstr>The 6 Basic MPI Call Summary</vt:lpstr>
      <vt:lpstr>The 6 Basic MPI Call Summary</vt:lpstr>
      <vt:lpstr>Numerical Problems are of all forms:</vt:lpstr>
      <vt:lpstr>Pi Calculation</vt:lpstr>
      <vt:lpstr>More Complex, 2D Heat Equation</vt:lpstr>
      <vt:lpstr>Exact Solution and RHS</vt:lpstr>
      <vt:lpstr>Approximation</vt:lpstr>
      <vt:lpstr>Approximation</vt:lpstr>
      <vt:lpstr>Boundary and Initial Conditions</vt:lpstr>
      <vt:lpstr>Computational Mesh</vt:lpstr>
      <vt:lpstr>Partitioning + Ghost Cells</vt:lpstr>
      <vt:lpstr>Parallelization</vt:lpstr>
      <vt:lpstr>Stability &amp; Performance</vt:lpstr>
      <vt:lpstr>Run Time Analysis</vt:lpstr>
      <vt:lpstr>Run Time Analysis</vt:lpstr>
      <vt:lpstr>Communication Costs</vt:lpstr>
      <vt:lpstr>Latency</vt:lpstr>
      <vt:lpstr>Effective Bandwidth</vt:lpstr>
      <vt:lpstr>Effective Bandwidth</vt:lpstr>
    </vt:vector>
  </TitlesOfParts>
  <Company>UT Austin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hedda</dc:creator>
  <cp:lastModifiedBy>Windows User</cp:lastModifiedBy>
  <cp:revision>200</cp:revision>
  <dcterms:created xsi:type="dcterms:W3CDTF">2010-02-03T00:12:23Z</dcterms:created>
  <dcterms:modified xsi:type="dcterms:W3CDTF">2012-03-06T17:16:01Z</dcterms:modified>
</cp:coreProperties>
</file>