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300" r:id="rId4"/>
    <p:sldId id="260" r:id="rId5"/>
    <p:sldId id="261" r:id="rId6"/>
    <p:sldId id="262" r:id="rId7"/>
    <p:sldId id="265" r:id="rId8"/>
    <p:sldId id="313" r:id="rId9"/>
    <p:sldId id="266" r:id="rId10"/>
    <p:sldId id="292" r:id="rId11"/>
    <p:sldId id="314" r:id="rId12"/>
    <p:sldId id="294" r:id="rId13"/>
    <p:sldId id="298" r:id="rId14"/>
    <p:sldId id="299" r:id="rId15"/>
    <p:sldId id="293" r:id="rId16"/>
    <p:sldId id="301" r:id="rId17"/>
    <p:sldId id="302" r:id="rId18"/>
    <p:sldId id="303" r:id="rId19"/>
    <p:sldId id="297" r:id="rId20"/>
    <p:sldId id="288" r:id="rId21"/>
    <p:sldId id="295" r:id="rId22"/>
    <p:sldId id="296" r:id="rId23"/>
    <p:sldId id="304" r:id="rId24"/>
    <p:sldId id="306" r:id="rId25"/>
    <p:sldId id="271" r:id="rId26"/>
    <p:sldId id="272" r:id="rId27"/>
    <p:sldId id="273" r:id="rId28"/>
    <p:sldId id="274" r:id="rId29"/>
    <p:sldId id="275" r:id="rId30"/>
    <p:sldId id="290" r:id="rId31"/>
    <p:sldId id="281" r:id="rId32"/>
    <p:sldId id="311" r:id="rId33"/>
    <p:sldId id="307" r:id="rId34"/>
    <p:sldId id="308" r:id="rId35"/>
    <p:sldId id="309" r:id="rId36"/>
    <p:sldId id="310" r:id="rId37"/>
    <p:sldId id="312" r:id="rId38"/>
    <p:sldId id="267" r:id="rId39"/>
    <p:sldId id="268" r:id="rId40"/>
    <p:sldId id="291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5" autoAdjust="0"/>
  </p:normalViewPr>
  <p:slideViewPr>
    <p:cSldViewPr>
      <p:cViewPr varScale="1">
        <p:scale>
          <a:sx n="127" d="100"/>
          <a:sy n="127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3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pi.deino.net/mpi_functions/MPI_Pack_siz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pi.deino.net/mpi_functions/MPI_Buffer_detach.html" TargetMode="External"/><Relationship Id="rId5" Type="http://schemas.openxmlformats.org/officeDocument/2006/relationships/hyperlink" Target="http://mpi.deino.net/mpi_functions/MPI_Bsend.html" TargetMode="External"/><Relationship Id="rId4" Type="http://schemas.openxmlformats.org/officeDocument/2006/relationships/hyperlink" Target="http://mpi.deino.net/mpi_functions/MPI_Buffer_attach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3" Type="http://schemas.openxmlformats.org/officeDocument/2006/relationships/hyperlink" Target="http://en.wikipedia.org/wiki/Z180" TargetMode="External"/><Relationship Id="rId18" Type="http://schemas.openxmlformats.org/officeDocument/2006/relationships/hyperlink" Target="http://en.wikipedia.org/wiki/Altera" TargetMode="External"/><Relationship Id="rId26" Type="http://schemas.openxmlformats.org/officeDocument/2006/relationships/hyperlink" Target="http://en.wikipedia.org/wiki/IBM_POWER" TargetMode="External"/><Relationship Id="rId3" Type="http://schemas.openxmlformats.org/officeDocument/2006/relationships/hyperlink" Target="http://en.wikipedia.org/wiki/Place_value" TargetMode="External"/><Relationship Id="rId21" Type="http://schemas.openxmlformats.org/officeDocument/2006/relationships/hyperlink" Target="http://en.wikipedia.org/wiki/VAX" TargetMode="External"/><Relationship Id="rId34" Type="http://schemas.openxmlformats.org/officeDocument/2006/relationships/hyperlink" Target="http://en.wikipedia.org/wiki/PowerPC" TargetMode="External"/><Relationship Id="rId7" Type="http://schemas.openxmlformats.org/officeDocument/2006/relationships/hyperlink" Target="http://en.wikipedia.org/wiki/X86" TargetMode="External"/><Relationship Id="rId12" Type="http://schemas.openxmlformats.org/officeDocument/2006/relationships/hyperlink" Target="http://en.wikipedia.org/wiki/Z80" TargetMode="External"/><Relationship Id="rId17" Type="http://schemas.openxmlformats.org/officeDocument/2006/relationships/hyperlink" Target="http://en.wikipedia.org/wiki/DEC_Alpha" TargetMode="External"/><Relationship Id="rId25" Type="http://schemas.openxmlformats.org/officeDocument/2006/relationships/hyperlink" Target="http://en.wikipedia.org/wiki/Microblaze" TargetMode="External"/><Relationship Id="rId33" Type="http://schemas.openxmlformats.org/officeDocument/2006/relationships/hyperlink" Target="http://en.wikipedia.org/wiki/ARM_architecture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en.wikipedia.org/wiki/8051" TargetMode="External"/><Relationship Id="rId20" Type="http://schemas.openxmlformats.org/officeDocument/2006/relationships/hyperlink" Target="http://en.wikipedia.org/wiki/SuperH" TargetMode="External"/><Relationship Id="rId29" Type="http://schemas.openxmlformats.org/officeDocument/2006/relationships/hyperlink" Target="http://en.wikipedia.org/wiki/ESA/39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Bit" TargetMode="External"/><Relationship Id="rId11" Type="http://schemas.openxmlformats.org/officeDocument/2006/relationships/hyperlink" Target="http://en.wikipedia.org/wiki/65C816" TargetMode="External"/><Relationship Id="rId24" Type="http://schemas.openxmlformats.org/officeDocument/2006/relationships/hyperlink" Target="http://en.wikipedia.org/wiki/68k" TargetMode="External"/><Relationship Id="rId32" Type="http://schemas.openxmlformats.org/officeDocument/2006/relationships/hyperlink" Target="http://en.wikipedia.org/wiki/SPARC" TargetMode="External"/><Relationship Id="rId5" Type="http://schemas.openxmlformats.org/officeDocument/2006/relationships/hyperlink" Target="http://en.wikipedia.org/wiki/Byte" TargetMode="External"/><Relationship Id="rId15" Type="http://schemas.openxmlformats.org/officeDocument/2006/relationships/hyperlink" Target="http://en.wikipedia.org/wiki/MCS-48" TargetMode="External"/><Relationship Id="rId23" Type="http://schemas.openxmlformats.org/officeDocument/2006/relationships/hyperlink" Target="http://en.wikipedia.org/wiki/Motorola_6800" TargetMode="External"/><Relationship Id="rId28" Type="http://schemas.openxmlformats.org/officeDocument/2006/relationships/hyperlink" Target="http://en.wikipedia.org/wiki/System/370" TargetMode="External"/><Relationship Id="rId10" Type="http://schemas.openxmlformats.org/officeDocument/2006/relationships/hyperlink" Target="http://en.wikipedia.org/wiki/65802" TargetMode="External"/><Relationship Id="rId19" Type="http://schemas.openxmlformats.org/officeDocument/2006/relationships/hyperlink" Target="http://en.wikipedia.org/wiki/Atmel_AVR" TargetMode="External"/><Relationship Id="rId31" Type="http://schemas.openxmlformats.org/officeDocument/2006/relationships/hyperlink" Target="http://en.wikipedia.org/wiki/PDP-10" TargetMode="External"/><Relationship Id="rId4" Type="http://schemas.openxmlformats.org/officeDocument/2006/relationships/hyperlink" Target="http://en.wikipedia.org/wiki/Word_(data_type)" TargetMode="External"/><Relationship Id="rId9" Type="http://schemas.openxmlformats.org/officeDocument/2006/relationships/hyperlink" Target="http://en.wikipedia.org/wiki/MOS_Technology_6502" TargetMode="External"/><Relationship Id="rId14" Type="http://schemas.openxmlformats.org/officeDocument/2006/relationships/hyperlink" Target="http://en.wikipedia.org/wiki/EZ80" TargetMode="External"/><Relationship Id="rId22" Type="http://schemas.openxmlformats.org/officeDocument/2006/relationships/hyperlink" Target="http://en.wikipedia.org/wiki/PDP-11" TargetMode="External"/><Relationship Id="rId27" Type="http://schemas.openxmlformats.org/officeDocument/2006/relationships/hyperlink" Target="http://en.wikipedia.org/wiki/System/360" TargetMode="External"/><Relationship Id="rId30" Type="http://schemas.openxmlformats.org/officeDocument/2006/relationships/hyperlink" Target="http://en.wikipedia.org/wiki/Z/Architecture" TargetMode="External"/><Relationship Id="rId35" Type="http://schemas.openxmlformats.org/officeDocument/2006/relationships/hyperlink" Target="http://en.wikipedia.org/wiki/Power_Architecture" TargetMode="External"/><Relationship Id="rId8" Type="http://schemas.openxmlformats.org/officeDocument/2006/relationships/hyperlink" Target="http://en.wikipedia.org/wiki/X86-64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http://www.pdc.kth.se/training/Tutor/MPI/Pt2pt.Fortran/index-frame.html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2D8AAAFD-8077-4C8F-AE6B-DFC6F16A08E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12</a:t>
            </a:fld>
            <a:endParaRPr lang="en-US" dirty="0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9332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>
            <a:normAutofit lnSpcReduction="10000"/>
          </a:bodyPr>
          <a:lstStyle/>
          <a:p>
            <a:r>
              <a:rPr lang="en-US" dirty="0" smtClean="0">
                <a:latin typeface="Times New Roman" pitchFamily="-112" charset="0"/>
              </a:rPr>
              <a:t>http://www.lam-mpi.org/tutorials/one-step/ezstart.php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b="1" dirty="0" err="1" smtClean="0"/>
              <a:t>MPI_Buffer_attach</a:t>
            </a:r>
            <a:endParaRPr lang="en-US" b="1" dirty="0" smtClean="0"/>
          </a:p>
          <a:p>
            <a:r>
              <a:rPr lang="en-US" dirty="0" smtClean="0"/>
              <a:t>Attaches a user-provided buffer for </a:t>
            </a:r>
            <a:r>
              <a:rPr lang="en-US" dirty="0" err="1" smtClean="0"/>
              <a:t>sending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MPI_Buffer_attach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*</a:t>
            </a:r>
            <a:r>
              <a:rPr lang="en-US" i="1" dirty="0" smtClean="0"/>
              <a:t>buffer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b="1" dirty="0" smtClean="0"/>
              <a:t>Parameters</a:t>
            </a:r>
          </a:p>
          <a:p>
            <a:r>
              <a:rPr lang="en-US" i="1" dirty="0" smtClean="0"/>
              <a:t>buffer</a:t>
            </a:r>
            <a:r>
              <a:rPr lang="en-US" dirty="0" smtClean="0"/>
              <a:t>[in] initial buffer address (choice)</a:t>
            </a:r>
            <a:r>
              <a:rPr lang="en-US" i="1" dirty="0" smtClean="0"/>
              <a:t>size</a:t>
            </a:r>
            <a:r>
              <a:rPr lang="en-US" dirty="0" smtClean="0"/>
              <a:t>[in] buffer size, in bytes (integer)</a:t>
            </a:r>
          </a:p>
          <a:p>
            <a:endParaRPr lang="en-US" dirty="0" smtClean="0"/>
          </a:p>
          <a:p>
            <a:r>
              <a:rPr lang="en-US" b="1" dirty="0" smtClean="0"/>
              <a:t>Remarks</a:t>
            </a:r>
          </a:p>
          <a:p>
            <a:endParaRPr lang="en-US" b="1" dirty="0" smtClean="0"/>
          </a:p>
          <a:p>
            <a:r>
              <a:rPr lang="en-US" dirty="0" smtClean="0"/>
              <a:t>Provides to MPI a buffer in the user's memory to be used for buffering outgoing messages. </a:t>
            </a:r>
          </a:p>
          <a:p>
            <a:r>
              <a:rPr lang="en-US" dirty="0" smtClean="0"/>
              <a:t>The buffer is used only by messages sent in buffered mode. Only one buffer can be attached</a:t>
            </a:r>
          </a:p>
          <a:p>
            <a:r>
              <a:rPr lang="en-US" dirty="0" smtClean="0"/>
              <a:t> to a process at a </a:t>
            </a:r>
            <a:r>
              <a:rPr lang="en-US" dirty="0" err="1" smtClean="0"/>
              <a:t>time.The</a:t>
            </a:r>
            <a:r>
              <a:rPr lang="en-US" dirty="0" smtClean="0"/>
              <a:t> size given should be the sum of the sizes of all outstanding </a:t>
            </a:r>
            <a:r>
              <a:rPr lang="en-US" dirty="0" err="1" smtClean="0"/>
              <a:t>Bsends</a:t>
            </a:r>
            <a:endParaRPr lang="en-US" dirty="0" smtClean="0"/>
          </a:p>
          <a:p>
            <a:r>
              <a:rPr lang="en-US" dirty="0" smtClean="0"/>
              <a:t> that you intend to have, plus MPI_BSEND_OVERHEAD for each </a:t>
            </a:r>
            <a:r>
              <a:rPr lang="en-US" dirty="0" err="1" smtClean="0"/>
              <a:t>Bsend</a:t>
            </a:r>
            <a:r>
              <a:rPr lang="en-US" dirty="0" smtClean="0"/>
              <a:t> that you do. </a:t>
            </a:r>
          </a:p>
          <a:p>
            <a:r>
              <a:rPr lang="en-US" dirty="0" smtClean="0"/>
              <a:t>For the purposes of calculating size, you should </a:t>
            </a:r>
            <a:r>
              <a:rPr lang="en-US" dirty="0" err="1" smtClean="0"/>
              <a:t>use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. In other words, in the code</a:t>
            </a:r>
          </a:p>
          <a:p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buffer, size ); </a:t>
            </a:r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( ..., count=20, </a:t>
            </a:r>
            <a:r>
              <a:rPr lang="en-US" dirty="0" err="1" smtClean="0"/>
              <a:t>datatype</a:t>
            </a:r>
            <a:r>
              <a:rPr lang="en-US" dirty="0" smtClean="0"/>
              <a:t>=type1, ... ); ... </a:t>
            </a:r>
          </a:p>
          <a:p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( ..., count=40, </a:t>
            </a:r>
            <a:r>
              <a:rPr lang="en-US" dirty="0" err="1" smtClean="0"/>
              <a:t>datatype</a:t>
            </a:r>
            <a:r>
              <a:rPr lang="en-US" dirty="0" smtClean="0"/>
              <a:t>=type2, ... ); the value of size in the </a:t>
            </a:r>
            <a:r>
              <a:rPr lang="en-US" dirty="0" err="1" smtClean="0">
                <a:hlinkClick r:id="rId4"/>
              </a:rPr>
              <a:t>MPI_Buffer_attach</a:t>
            </a:r>
            <a:endParaRPr lang="en-US" dirty="0" smtClean="0"/>
          </a:p>
          <a:p>
            <a:r>
              <a:rPr lang="en-US" dirty="0" smtClean="0"/>
              <a:t> call should be greater than the value computed by 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( 20, type1, </a:t>
            </a:r>
            <a:r>
              <a:rPr lang="en-US" dirty="0" err="1" smtClean="0"/>
              <a:t>comm</a:t>
            </a:r>
            <a:r>
              <a:rPr lang="en-US" dirty="0" smtClean="0"/>
              <a:t>, &amp;s1 );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( 40, type2, </a:t>
            </a:r>
            <a:r>
              <a:rPr lang="en-US" dirty="0" err="1" smtClean="0"/>
              <a:t>comm</a:t>
            </a:r>
            <a:r>
              <a:rPr lang="en-US" dirty="0" smtClean="0"/>
              <a:t>, &amp;s2 ); size = s1 + s2 + 2 * MPI_BSEND_OVERHEAD; The </a:t>
            </a:r>
          </a:p>
          <a:p>
            <a:r>
              <a:rPr lang="en-US" dirty="0" smtClean="0"/>
              <a:t>MPI_BSEND_OVERHEAD gives the maximum amount of space that may be used in the buffer</a:t>
            </a:r>
          </a:p>
          <a:p>
            <a:r>
              <a:rPr lang="en-US" dirty="0" smtClean="0"/>
              <a:t> for use by the BSEND routines in using the buffer. This value is in </a:t>
            </a:r>
            <a:r>
              <a:rPr lang="en-US" dirty="0" err="1" smtClean="0"/>
              <a:t>mpi.h</a:t>
            </a:r>
            <a:r>
              <a:rPr lang="en-US" dirty="0" smtClean="0"/>
              <a:t> (for C) and </a:t>
            </a:r>
            <a:r>
              <a:rPr lang="en-US" dirty="0" err="1" smtClean="0"/>
              <a:t>mpif.h</a:t>
            </a:r>
            <a:r>
              <a:rPr lang="en-US" dirty="0" smtClean="0"/>
              <a:t> (for Fortran).</a:t>
            </a:r>
          </a:p>
          <a:p>
            <a:endParaRPr lang="en-US" dirty="0" smtClean="0"/>
          </a:p>
          <a:p>
            <a:r>
              <a:rPr lang="en-US" b="1" dirty="0" err="1" smtClean="0"/>
              <a:t>MPI_Buffer_detach</a:t>
            </a:r>
            <a:endParaRPr lang="en-US" b="1" dirty="0" smtClean="0"/>
          </a:p>
          <a:p>
            <a:r>
              <a:rPr lang="en-US" dirty="0" smtClean="0"/>
              <a:t>Removes an existing buffer (for use in </a:t>
            </a:r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 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MPI_Buffer_detach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*</a:t>
            </a:r>
            <a:r>
              <a:rPr lang="en-US" i="1" dirty="0" smtClean="0"/>
              <a:t>buffer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*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b="1" dirty="0" smtClean="0"/>
              <a:t>Parameters</a:t>
            </a:r>
          </a:p>
          <a:p>
            <a:r>
              <a:rPr lang="en-US" i="1" dirty="0" smtClean="0"/>
              <a:t>buffer</a:t>
            </a:r>
            <a:r>
              <a:rPr lang="en-US" dirty="0" smtClean="0"/>
              <a:t>[out] initial buffer address (choice)</a:t>
            </a:r>
            <a:r>
              <a:rPr lang="en-US" i="1" dirty="0" smtClean="0"/>
              <a:t>size</a:t>
            </a:r>
            <a:r>
              <a:rPr lang="en-US" dirty="0" smtClean="0"/>
              <a:t>[out] buffer size, in bytes (integer)</a:t>
            </a:r>
          </a:p>
          <a:p>
            <a:r>
              <a:rPr lang="en-US" b="1" dirty="0" smtClean="0"/>
              <a:t>Remarks</a:t>
            </a:r>
          </a:p>
          <a:p>
            <a:r>
              <a:rPr lang="en-US" dirty="0" smtClean="0"/>
              <a:t>Detach the buffer currently associated with MPI. The call returns the address and the </a:t>
            </a:r>
          </a:p>
          <a:p>
            <a:r>
              <a:rPr lang="en-US" dirty="0" smtClean="0"/>
              <a:t>size of the detached buffer. This operation will block until all messages currently in the</a:t>
            </a:r>
          </a:p>
          <a:p>
            <a:r>
              <a:rPr lang="en-US" dirty="0" smtClean="0"/>
              <a:t> buffer have been transmitted. Upon return of this function, the user may reuse or </a:t>
            </a:r>
          </a:p>
          <a:p>
            <a:r>
              <a:rPr lang="en-US" dirty="0" err="1" smtClean="0"/>
              <a:t>deallocate</a:t>
            </a:r>
            <a:r>
              <a:rPr lang="en-US" dirty="0" smtClean="0"/>
              <a:t> the space taken by the </a:t>
            </a:r>
            <a:r>
              <a:rPr lang="en-US" dirty="0" err="1" smtClean="0"/>
              <a:t>buffer.The</a:t>
            </a:r>
            <a:r>
              <a:rPr lang="en-US" dirty="0" smtClean="0"/>
              <a:t> reason that 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 returns the</a:t>
            </a:r>
          </a:p>
          <a:p>
            <a:r>
              <a:rPr lang="en-US" dirty="0" smtClean="0"/>
              <a:t> address and size of the buffer being detached is to allow nested libraries to replace and</a:t>
            </a:r>
          </a:p>
          <a:p>
            <a:r>
              <a:rPr lang="en-US" dirty="0" smtClean="0"/>
              <a:t> restore the buffer. For example, consider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mysize</a:t>
            </a:r>
            <a:r>
              <a:rPr lang="en-US" dirty="0" smtClean="0"/>
              <a:t>, </a:t>
            </a:r>
            <a:r>
              <a:rPr lang="en-US" dirty="0" err="1" smtClean="0"/>
              <a:t>idummy</a:t>
            </a:r>
            <a:r>
              <a:rPr lang="en-US" dirty="0" smtClean="0"/>
              <a:t>; void *</a:t>
            </a:r>
            <a:r>
              <a:rPr lang="en-US" dirty="0" err="1" smtClean="0"/>
              <a:t>ptr</a:t>
            </a:r>
            <a:r>
              <a:rPr lang="en-US" dirty="0" smtClean="0"/>
              <a:t>, *</a:t>
            </a:r>
            <a:r>
              <a:rPr lang="en-US" dirty="0" err="1" smtClean="0"/>
              <a:t>myptr</a:t>
            </a:r>
            <a:r>
              <a:rPr lang="en-US" dirty="0" smtClean="0"/>
              <a:t>, *dummy; 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( &amp;</a:t>
            </a:r>
            <a:r>
              <a:rPr lang="en-US" dirty="0" err="1" smtClean="0"/>
              <a:t>ptr</a:t>
            </a:r>
            <a:r>
              <a:rPr lang="en-US" dirty="0" smtClean="0"/>
              <a:t>, &amp;size ); </a:t>
            </a:r>
          </a:p>
          <a:p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</a:t>
            </a:r>
            <a:r>
              <a:rPr lang="en-US" dirty="0" err="1" smtClean="0"/>
              <a:t>myptr</a:t>
            </a:r>
            <a:r>
              <a:rPr lang="en-US" dirty="0" smtClean="0"/>
              <a:t>, </a:t>
            </a:r>
            <a:r>
              <a:rPr lang="en-US" dirty="0" err="1" smtClean="0"/>
              <a:t>mysize</a:t>
            </a:r>
            <a:r>
              <a:rPr lang="en-US" dirty="0" smtClean="0"/>
              <a:t> ); ... ... library code ... ...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( &amp;dummy, &amp;</a:t>
            </a:r>
            <a:r>
              <a:rPr lang="en-US" dirty="0" err="1" smtClean="0"/>
              <a:t>idummy</a:t>
            </a:r>
            <a:r>
              <a:rPr lang="en-US" dirty="0" smtClean="0"/>
              <a:t> ); </a:t>
            </a:r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</a:t>
            </a:r>
            <a:r>
              <a:rPr lang="en-US" dirty="0" err="1" smtClean="0"/>
              <a:t>ptr</a:t>
            </a:r>
            <a:r>
              <a:rPr lang="en-US" dirty="0" smtClean="0"/>
              <a:t>, size ); </a:t>
            </a:r>
          </a:p>
          <a:p>
            <a:r>
              <a:rPr lang="en-US" dirty="0" smtClean="0"/>
              <a:t>This is much like the action of the Unix signal routine and has the same strengths</a:t>
            </a:r>
          </a:p>
          <a:p>
            <a:r>
              <a:rPr lang="en-US" dirty="0" smtClean="0"/>
              <a:t> (it is simple) and weaknesses (it only works for nested usages).</a:t>
            </a:r>
          </a:p>
          <a:p>
            <a:r>
              <a:rPr lang="en-US" dirty="0" smtClean="0"/>
              <a:t>Note that for this approach to work, 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 must return MPI_SUCCESS</a:t>
            </a:r>
          </a:p>
          <a:p>
            <a:r>
              <a:rPr lang="en-US" dirty="0" smtClean="0"/>
              <a:t> even when there is no buffer to detach. In that case, it returns a size of zero.</a:t>
            </a:r>
          </a:p>
          <a:p>
            <a:r>
              <a:rPr lang="en-US" dirty="0" smtClean="0"/>
              <a:t> The MPI 1.1 standard for </a:t>
            </a:r>
            <a:r>
              <a:rPr lang="en-US" dirty="0" err="1" smtClean="0"/>
              <a:t>MPI_BUFFER_DETACHcontains</a:t>
            </a:r>
            <a:r>
              <a:rPr lang="en-US" dirty="0" smtClean="0"/>
              <a:t> the text</a:t>
            </a:r>
          </a:p>
          <a:p>
            <a:r>
              <a:rPr lang="en-US" dirty="0" smtClean="0"/>
              <a:t>The statements made in this section describe the behavior of MPI for buffered-mode sends. </a:t>
            </a:r>
          </a:p>
          <a:p>
            <a:r>
              <a:rPr lang="en-US" dirty="0" smtClean="0"/>
              <a:t>When no buffer is currently associated, MPI behaves as if a zero-sized buffer is associated</a:t>
            </a:r>
          </a:p>
          <a:p>
            <a:r>
              <a:rPr lang="en-US" dirty="0" smtClean="0"/>
              <a:t> with the process. This could be read as applying only to the various </a:t>
            </a:r>
            <a:r>
              <a:rPr lang="en-US" dirty="0" err="1" smtClean="0"/>
              <a:t>Bsend</a:t>
            </a:r>
            <a:r>
              <a:rPr lang="en-US" dirty="0" smtClean="0"/>
              <a:t> routines. </a:t>
            </a:r>
          </a:p>
          <a:p>
            <a:r>
              <a:rPr lang="en-US" dirty="0" smtClean="0"/>
              <a:t>This implementation takes the position that this applies </a:t>
            </a:r>
            <a:r>
              <a:rPr lang="en-US" dirty="0" err="1" smtClean="0"/>
              <a:t>toMPI_BUFFER_DETACH</a:t>
            </a:r>
            <a:r>
              <a:rPr lang="en-US" dirty="0" smtClean="0"/>
              <a:t> as well.</a:t>
            </a:r>
          </a:p>
          <a:p>
            <a:r>
              <a:rPr lang="en-US" i="1" dirty="0" smtClean="0"/>
              <a:t>Advice to users.</a:t>
            </a:r>
            <a:endParaRPr lang="en-US" dirty="0" smtClean="0"/>
          </a:p>
          <a:p>
            <a:r>
              <a:rPr lang="en-US" dirty="0" smtClean="0"/>
              <a:t>Even though the C functions </a:t>
            </a:r>
            <a:r>
              <a:rPr lang="en-US" dirty="0" err="1" smtClean="0"/>
              <a:t>MPI_Buffer_attach</a:t>
            </a:r>
            <a:r>
              <a:rPr lang="en-US" dirty="0" smtClean="0"/>
              <a:t> and </a:t>
            </a:r>
            <a:r>
              <a:rPr lang="en-US" dirty="0" err="1" smtClean="0"/>
              <a:t>MPI_Buffer_detach</a:t>
            </a:r>
            <a:r>
              <a:rPr lang="en-US" dirty="0" smtClean="0"/>
              <a:t> both have a first </a:t>
            </a:r>
          </a:p>
          <a:p>
            <a:r>
              <a:rPr lang="en-US" dirty="0" smtClean="0"/>
              <a:t>argument of type void*, these arguments are used differently: A pointer to the buffer is </a:t>
            </a:r>
          </a:p>
          <a:p>
            <a:r>
              <a:rPr lang="en-US" dirty="0" smtClean="0"/>
              <a:t>passed to </a:t>
            </a:r>
            <a:r>
              <a:rPr lang="en-US" dirty="0" err="1" smtClean="0"/>
              <a:t>MPI_Buffer_attach</a:t>
            </a:r>
            <a:r>
              <a:rPr lang="en-US" dirty="0" smtClean="0"/>
              <a:t>; the address of the pointer is passed to </a:t>
            </a:r>
            <a:r>
              <a:rPr lang="en-US" dirty="0" err="1" smtClean="0"/>
              <a:t>MPI_Buffer_detach</a:t>
            </a:r>
            <a:r>
              <a:rPr lang="en-US" smtClean="0"/>
              <a:t>, </a:t>
            </a:r>
          </a:p>
          <a:p>
            <a:r>
              <a:rPr lang="en-US" smtClean="0"/>
              <a:t>so </a:t>
            </a:r>
            <a:r>
              <a:rPr lang="en-US" dirty="0" smtClean="0"/>
              <a:t>that this call can return the pointer value. 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endParaRPr lang="en-US" dirty="0" smtClean="0">
              <a:latin typeface="Times New Roman" pitchFamily="-112" charset="0"/>
            </a:endParaRPr>
          </a:p>
          <a:p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13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buffering can be done at sender, at receiver, or both; buffers can be dedicated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sender-receiver pair, or be shared by all communications; buffering can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real or in virtual memory; it can use dedicated memory, or memory shared by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processes</a:t>
            </a:r>
            <a:r>
              <a:rPr lang="en-US" dirty="0" smtClean="0"/>
              <a:t>; buffer space may be allocated statically or be changed dynamically; etc.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does not seem feasible to provide a portable mechanism for querying or </a:t>
            </a:r>
            <a:r>
              <a:rPr lang="en-US" dirty="0" smtClean="0"/>
              <a:t>controlling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buffering that would be compatible with all these choices, yet provide meaningful information.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14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15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http://www.mcs.anl.gov/research/projects/mpi/tutorial/gropp/node50.html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>
                <a:latin typeface="Times New Roman" pitchFamily="-112" charset="0"/>
              </a:rPr>
              <a:t>Great examples: http://www.mpi-forum.org/docs/mpi-11-html/node61.html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16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17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http://www.mcs.anl.gov/research/projects/mpi/tutorial/gropp/node50.html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>
                <a:latin typeface="Times New Roman" pitchFamily="-112" charset="0"/>
              </a:rPr>
              <a:t>Great examples: http://www.mpi-forum.org/docs/mpi-11-html/node61.html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18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09C2F54-CA23-4EF0-8473-2D9D74CC1B6B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19</a:t>
            </a:fld>
            <a:endParaRPr lang="en-US" dirty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240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1F046-1A8F-40A4-B867-B8E78D96163A}" type="slidenum">
              <a:rPr lang="en-US"/>
              <a:pPr/>
              <a:t>20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FAB8F626-206C-47B4-84ED-C05A4277199F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21</a:t>
            </a:fld>
            <a:endParaRPr lang="en-US" dirty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035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3DEF61FD-7909-47BD-BD2B-5AC0EF18AA1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22</a:t>
            </a:fld>
            <a:endParaRPr lang="en-US" dirty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138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A4E8-324B-4D48-9BBB-6551EF3F42B1}" type="slidenum">
              <a:rPr lang="en-US"/>
              <a:pPr/>
              <a:t>23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http://www.mpi-forum.org/docs/mpi-11-html/node44.html#Node44</a:t>
            </a:r>
          </a:p>
          <a:p>
            <a:pPr defTabSz="931774">
              <a:defRPr/>
            </a:pPr>
            <a:r>
              <a:rPr lang="en-US" dirty="0" smtClean="0"/>
              <a:t>http://www.pdc.kth.se/training/Tutor/MPI/Pt2pt.Fortran/index-frame.html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4D895-7BBB-458F-9524-A58DD4B50676}" type="slidenum">
              <a:rPr lang="en-US"/>
              <a:pPr/>
              <a:t>25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C7F88-D7A7-4EA9-966C-C405367DF9B1}" type="slidenum">
              <a:rPr lang="en-US"/>
              <a:pPr/>
              <a:t>26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3140-3198-4D23-A334-6D7EF7EA6B28}" type="slidenum">
              <a:rPr lang="en-US"/>
              <a:pPr/>
              <a:t>27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A5C9-8655-45B3-8B70-20D7C9C9A9C1}" type="slidenum">
              <a:rPr lang="en-US"/>
              <a:pPr/>
              <a:t>28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7B106-B065-474E-A65B-2D1F5667D609}" type="slidenum">
              <a:rPr lang="en-US"/>
              <a:pPr/>
              <a:t>29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A2D9-9E61-47CF-983D-0902CFF15853}" type="slidenum">
              <a:rPr lang="en-US"/>
              <a:pPr/>
              <a:t>31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E2127FE2-7C80-4194-B4DC-2029569DB0B6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33</a:t>
            </a:fld>
            <a:endParaRPr lang="en-US" dirty="0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4452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DA684E6-218E-4BE0-A6A6-4873A814462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34</a:t>
            </a:fld>
            <a:endParaRPr lang="en-US" dirty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547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1 will always deadlock, even if Sends are made non-blocking.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5708E68-B255-45E2-806D-7CE2DC1677A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35</a:t>
            </a:fld>
            <a:endParaRPr lang="en-US" dirty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650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1A64651-A6F6-42EC-9631-D8FC2B39F38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36</a:t>
            </a:fld>
            <a:endParaRPr lang="en-US" dirty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752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0D62323B-793E-4907-ACEC-CE046361A48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37</a:t>
            </a:fld>
            <a:endParaRPr lang="en-US" dirty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854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24322-3183-44A0-8017-EAA3E99BF9B2}" type="slidenum">
              <a:rPr lang="en-US"/>
              <a:pPr/>
              <a:t>38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C2B4E-1428-4531-AE76-7E10849A3741}" type="slidenum">
              <a:rPr lang="en-US"/>
              <a:pPr/>
              <a:t>39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FA6E3-A3CC-4D61-82D6-D3662514EEB3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endian</a:t>
            </a:r>
            <a:r>
              <a:rPr lang="en-US" dirty="0"/>
              <a:t> or </a:t>
            </a:r>
            <a:r>
              <a:rPr lang="en-US" b="1" dirty="0" err="1"/>
              <a:t>endianness</a:t>
            </a:r>
            <a:r>
              <a:rPr lang="en-US" dirty="0"/>
              <a:t> refers to the ordering of individually addressable sub-components within the representation of a larger data item as stored in </a:t>
            </a:r>
            <a:r>
              <a:rPr lang="en-US" i="1" dirty="0"/>
              <a:t>external memory</a:t>
            </a:r>
            <a:r>
              <a:rPr lang="en-US" dirty="0"/>
              <a:t> (or, sometimes, as sent on a serial connection). Each sub-component in the representation has a unique degree of significance, like the </a:t>
            </a:r>
            <a:r>
              <a:rPr lang="en-US" dirty="0">
                <a:hlinkClick r:id="rId3" tooltip="Place value"/>
              </a:rPr>
              <a:t>place value</a:t>
            </a:r>
            <a:r>
              <a:rPr lang="en-US" dirty="0"/>
              <a:t> of digits in a decimal number. These sub-components are typically 16-, 32- or 64-bit </a:t>
            </a:r>
            <a:r>
              <a:rPr lang="en-US" dirty="0">
                <a:hlinkClick r:id="rId4" tooltip="Word (data type)"/>
              </a:rPr>
              <a:t>words</a:t>
            </a:r>
            <a:r>
              <a:rPr lang="en-US" dirty="0"/>
              <a:t>, 8-bit </a:t>
            </a:r>
            <a:r>
              <a:rPr lang="en-US" dirty="0">
                <a:hlinkClick r:id="rId5" tooltip="Byte"/>
              </a:rPr>
              <a:t>bytes</a:t>
            </a:r>
            <a:r>
              <a:rPr lang="en-US" dirty="0"/>
              <a:t>, or even </a:t>
            </a:r>
            <a:r>
              <a:rPr lang="en-US" dirty="0">
                <a:hlinkClick r:id="rId6" tooltip="Bit"/>
              </a:rPr>
              <a:t>bits</a:t>
            </a:r>
            <a:r>
              <a:rPr lang="en-US" dirty="0"/>
              <a:t>. </a:t>
            </a:r>
            <a:r>
              <a:rPr lang="en-US" dirty="0" err="1"/>
              <a:t>Endianness</a:t>
            </a:r>
            <a:r>
              <a:rPr lang="en-US" dirty="0"/>
              <a:t> is a difference in data representation at the hardware level and may or may not be transparent at higher levels, depending on factors such as the type of high level language used.</a:t>
            </a:r>
          </a:p>
          <a:p>
            <a:endParaRPr lang="en-US" dirty="0"/>
          </a:p>
          <a:p>
            <a:r>
              <a:rPr lang="en-US" dirty="0"/>
              <a:t>Well-known processor architectures that use the little-endian format include </a:t>
            </a:r>
            <a:r>
              <a:rPr lang="en-US" dirty="0">
                <a:hlinkClick r:id="rId7" tooltip="X86"/>
              </a:rPr>
              <a:t>x86</a:t>
            </a:r>
            <a:r>
              <a:rPr lang="en-US" dirty="0"/>
              <a:t> (including </a:t>
            </a:r>
            <a:r>
              <a:rPr lang="en-US" dirty="0">
                <a:hlinkClick r:id="rId8" tooltip="X86-64"/>
              </a:rPr>
              <a:t>x86-64</a:t>
            </a:r>
            <a:r>
              <a:rPr lang="en-US" dirty="0"/>
              <a:t>), </a:t>
            </a:r>
            <a:r>
              <a:rPr lang="en-US" dirty="0">
                <a:hlinkClick r:id="rId9" tooltip="MOS Technology 6502"/>
              </a:rPr>
              <a:t>6502</a:t>
            </a:r>
            <a:r>
              <a:rPr lang="en-US" dirty="0"/>
              <a:t> (including </a:t>
            </a:r>
            <a:r>
              <a:rPr lang="en-US" dirty="0">
                <a:hlinkClick r:id="rId10" tooltip="65802"/>
              </a:rPr>
              <a:t>65802</a:t>
            </a:r>
            <a:r>
              <a:rPr lang="en-US" dirty="0"/>
              <a:t>, </a:t>
            </a:r>
            <a:r>
              <a:rPr lang="en-US" dirty="0">
                <a:hlinkClick r:id="rId11" tooltip="65C816"/>
              </a:rPr>
              <a:t>65C816</a:t>
            </a:r>
            <a:r>
              <a:rPr lang="en-US" dirty="0"/>
              <a:t>), </a:t>
            </a:r>
            <a:r>
              <a:rPr lang="en-US" dirty="0">
                <a:hlinkClick r:id="rId12" tooltip="Z80"/>
              </a:rPr>
              <a:t>Z80</a:t>
            </a:r>
            <a:r>
              <a:rPr lang="en-US" dirty="0"/>
              <a:t> (including </a:t>
            </a:r>
            <a:r>
              <a:rPr lang="en-US" dirty="0">
                <a:hlinkClick r:id="rId13" tooltip="Z180"/>
              </a:rPr>
              <a:t>Z180</a:t>
            </a:r>
            <a:r>
              <a:rPr lang="en-US" dirty="0"/>
              <a:t>, </a:t>
            </a:r>
            <a:r>
              <a:rPr lang="en-US" dirty="0">
                <a:hlinkClick r:id="rId14" tooltip="EZ80"/>
              </a:rPr>
              <a:t>eZ80</a:t>
            </a:r>
            <a:r>
              <a:rPr lang="en-US" dirty="0"/>
              <a:t> etc.), </a:t>
            </a:r>
            <a:r>
              <a:rPr lang="en-US" dirty="0">
                <a:hlinkClick r:id="rId15" tooltip="MCS-48"/>
              </a:rPr>
              <a:t>MCS-48</a:t>
            </a:r>
            <a:r>
              <a:rPr lang="en-US" dirty="0"/>
              <a:t>, </a:t>
            </a:r>
            <a:r>
              <a:rPr lang="en-US" dirty="0">
                <a:hlinkClick r:id="rId16" tooltip="8051"/>
              </a:rPr>
              <a:t>8051</a:t>
            </a:r>
            <a:r>
              <a:rPr lang="en-US" dirty="0"/>
              <a:t>, </a:t>
            </a:r>
            <a:r>
              <a:rPr lang="en-US" dirty="0">
                <a:hlinkClick r:id="rId17" tooltip="DEC Alpha"/>
              </a:rPr>
              <a:t>DEC Alpha</a:t>
            </a:r>
            <a:r>
              <a:rPr lang="en-US" dirty="0"/>
              <a:t>, </a:t>
            </a:r>
            <a:r>
              <a:rPr lang="en-US" dirty="0" err="1">
                <a:hlinkClick r:id="rId18" tooltip="Altera"/>
              </a:rPr>
              <a:t>Altera</a:t>
            </a:r>
            <a:r>
              <a:rPr lang="en-US" dirty="0" err="1"/>
              <a:t>Nios</a:t>
            </a:r>
            <a:r>
              <a:rPr lang="en-US" dirty="0"/>
              <a:t>, </a:t>
            </a:r>
            <a:r>
              <a:rPr lang="en-US" dirty="0">
                <a:hlinkClick r:id="rId19" tooltip="Atmel AVR"/>
              </a:rPr>
              <a:t>Atmel AVR</a:t>
            </a:r>
            <a:r>
              <a:rPr lang="en-US" dirty="0"/>
              <a:t>, </a:t>
            </a:r>
            <a:r>
              <a:rPr lang="en-US" dirty="0" err="1">
                <a:hlinkClick r:id="rId20" tooltip="SuperH"/>
              </a:rPr>
              <a:t>SuperH</a:t>
            </a:r>
            <a:r>
              <a:rPr lang="en-US" dirty="0"/>
              <a:t>, </a:t>
            </a:r>
            <a:r>
              <a:rPr lang="en-US" dirty="0">
                <a:hlinkClick r:id="rId21" tooltip="VAX"/>
              </a:rPr>
              <a:t>VAX</a:t>
            </a:r>
            <a:r>
              <a:rPr lang="en-US" dirty="0"/>
              <a:t>, and, largely, </a:t>
            </a:r>
            <a:r>
              <a:rPr lang="en-US" dirty="0">
                <a:hlinkClick r:id="rId22" tooltip="PDP-11"/>
              </a:rPr>
              <a:t>PDP-11</a:t>
            </a:r>
            <a:r>
              <a:rPr lang="en-US" dirty="0"/>
              <a:t>.</a:t>
            </a:r>
          </a:p>
          <a:p>
            <a:r>
              <a:rPr lang="en-US" dirty="0"/>
              <a:t>Well-known processors that use the big-endian format include </a:t>
            </a:r>
            <a:r>
              <a:rPr lang="en-US" dirty="0">
                <a:hlinkClick r:id="rId23" tooltip="Motorola 6800"/>
              </a:rPr>
              <a:t>Motorola 6800</a:t>
            </a:r>
            <a:r>
              <a:rPr lang="en-US" dirty="0"/>
              <a:t> and </a:t>
            </a:r>
            <a:r>
              <a:rPr lang="en-US" dirty="0">
                <a:hlinkClick r:id="rId24" tooltip="68k"/>
              </a:rPr>
              <a:t>68k</a:t>
            </a:r>
            <a:r>
              <a:rPr lang="en-US" dirty="0"/>
              <a:t>, Xilinx </a:t>
            </a:r>
            <a:r>
              <a:rPr lang="en-US" dirty="0" err="1">
                <a:hlinkClick r:id="rId25" tooltip="Microblaze"/>
              </a:rPr>
              <a:t>Microblaze</a:t>
            </a:r>
            <a:r>
              <a:rPr lang="en-US" dirty="0"/>
              <a:t>, </a:t>
            </a:r>
            <a:r>
              <a:rPr lang="en-US" dirty="0">
                <a:hlinkClick r:id="rId26" tooltip="IBM POWER"/>
              </a:rPr>
              <a:t>IBM POWER</a:t>
            </a:r>
            <a:r>
              <a:rPr lang="en-US" dirty="0"/>
              <a:t>, and </a:t>
            </a:r>
            <a:r>
              <a:rPr lang="en-US" dirty="0">
                <a:hlinkClick r:id="rId27" tooltip="System/360"/>
              </a:rPr>
              <a:t>System/360</a:t>
            </a:r>
            <a:r>
              <a:rPr lang="en-US" dirty="0"/>
              <a:t> and its successors such as </a:t>
            </a:r>
            <a:r>
              <a:rPr lang="en-US" dirty="0">
                <a:hlinkClick r:id="rId28" tooltip="System/370"/>
              </a:rPr>
              <a:t>System/370</a:t>
            </a:r>
            <a:r>
              <a:rPr lang="en-US" dirty="0"/>
              <a:t>, </a:t>
            </a:r>
            <a:r>
              <a:rPr lang="en-US" dirty="0">
                <a:hlinkClick r:id="rId29" tooltip="ESA/390"/>
              </a:rPr>
              <a:t>ESA/390</a:t>
            </a:r>
            <a:r>
              <a:rPr lang="en-US" dirty="0"/>
              <a:t>, </a:t>
            </a:r>
            <a:r>
              <a:rPr lang="en-US" dirty="0" err="1"/>
              <a:t>and</a:t>
            </a:r>
            <a:r>
              <a:rPr lang="en-US" dirty="0" err="1">
                <a:hlinkClick r:id="rId30" tooltip="Z/Architecture"/>
              </a:rPr>
              <a:t>z</a:t>
            </a:r>
            <a:r>
              <a:rPr lang="en-US" dirty="0">
                <a:hlinkClick r:id="rId30" tooltip="Z/Architecture"/>
              </a:rPr>
              <a:t>/Architecture</a:t>
            </a:r>
            <a:r>
              <a:rPr lang="en-US" dirty="0"/>
              <a:t>. The </a:t>
            </a:r>
            <a:r>
              <a:rPr lang="en-US" dirty="0">
                <a:hlinkClick r:id="rId31" tooltip="PDP-10"/>
              </a:rPr>
              <a:t>PDP-10</a:t>
            </a:r>
            <a:r>
              <a:rPr lang="en-US" dirty="0"/>
              <a:t> also used big-endian addressing for byte-oriented instructions. </a:t>
            </a:r>
            <a:r>
              <a:rPr lang="en-US" dirty="0">
                <a:hlinkClick r:id="rId32" tooltip="SPARC"/>
              </a:rPr>
              <a:t>SPARC</a:t>
            </a:r>
            <a:r>
              <a:rPr lang="en-US" dirty="0"/>
              <a:t> historically used big-endian until version 9, which is bi-endian just like the </a:t>
            </a:r>
            <a:r>
              <a:rPr lang="en-US" dirty="0">
                <a:hlinkClick r:id="rId33" tooltip="ARM architecture"/>
              </a:rPr>
              <a:t>ARM architecture</a:t>
            </a:r>
            <a:r>
              <a:rPr lang="en-US" dirty="0"/>
              <a:t>, and the </a:t>
            </a:r>
            <a:r>
              <a:rPr lang="en-US" dirty="0">
                <a:hlinkClick r:id="rId34" tooltip="PowerPC"/>
              </a:rPr>
              <a:t>PowerPC</a:t>
            </a:r>
            <a:r>
              <a:rPr lang="en-US" dirty="0"/>
              <a:t> and </a:t>
            </a:r>
            <a:r>
              <a:rPr lang="en-US" dirty="0">
                <a:hlinkClick r:id="rId35" tooltip="Power Architecture"/>
              </a:rPr>
              <a:t>Power Architecture</a:t>
            </a:r>
            <a:r>
              <a:rPr lang="en-US" dirty="0"/>
              <a:t> descendants of IBM POWER are also bi-endian (see below).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3AA56-9BF0-4974-ACE0-9851FD06EBCD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DA5AE-862C-4D88-8DF6-88CB5DDB195E}" type="slidenum">
              <a:rPr lang="en-US"/>
              <a:pPr/>
              <a:t>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D93CA-3528-4BCC-A782-F2F29C1C67B9}" type="slidenum">
              <a:rPr lang="en-US"/>
              <a:pPr/>
              <a:t>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D93CA-3528-4BCC-A782-F2F29C1C67B9}" type="slidenum">
              <a:rPr lang="en-US"/>
              <a:pPr/>
              <a:t>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D1A23-5A56-46AF-B1FF-F62C8F9F5D8B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special value MPI_PROC_NULL can be used MPI_PROC_NULL instead of a rank wherever a source or a destination argument is required in a communication function. A communication with process MPI_PROC_NULL has no effect. A send to MPI_PROC_NULL succeeds and returns as soon as possible. A receive from MPI_PROC_NULL succeeds and returns as soon as possible with no modifications to the receive buffer. When a receive with source = MPI_PROC_NULL is executed then the status object returns source = MPI_PROC_NULL, tag = MPI_ANY_TAG and count = 0.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3/6/2012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pPr eaLnBrk="1" hangingPunct="1"/>
            <a:r>
              <a:rPr lang="en-US" sz="2400" dirty="0" smtClean="0"/>
              <a:t>Kent Milfeld,     Research Associate, TACC</a:t>
            </a:r>
          </a:p>
          <a:p>
            <a:r>
              <a:rPr lang="en-US" sz="2400" dirty="0" err="1"/>
              <a:t>Yaakoub</a:t>
            </a:r>
            <a:r>
              <a:rPr lang="en-US" sz="2400" dirty="0"/>
              <a:t> El </a:t>
            </a:r>
            <a:r>
              <a:rPr lang="en-US" sz="2400" dirty="0" err="1"/>
              <a:t>Khamra</a:t>
            </a:r>
            <a:r>
              <a:rPr lang="en-US" sz="2400" dirty="0"/>
              <a:t>, Research Associate, </a:t>
            </a:r>
            <a:r>
              <a:rPr lang="en-US" sz="2400" dirty="0" smtClean="0"/>
              <a:t>TACC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524000" y="4297978"/>
            <a:ext cx="7467600" cy="533400"/>
          </a:xfrm>
          <a:prstGeom prst="rect">
            <a:avLst/>
          </a:prstGeom>
          <a:solidFill>
            <a:schemeClr val="accent1">
              <a:lumMod val="40000"/>
              <a:lumOff val="60000"/>
              <a:alpha val="411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4000" y="1859578"/>
            <a:ext cx="16764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344" y="330737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859578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Blocking Pt-2-Pt communications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595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4" y="3307378"/>
            <a:ext cx="10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Send</a:t>
            </a:r>
          </a:p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6197" y="193577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1143000"/>
            <a:ext cx="1123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5225" y="1143000"/>
            <a:ext cx="10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Buffered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143000"/>
            <a:ext cx="1519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Synchronous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92" y="115466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545378"/>
            <a:ext cx="149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Blocked until</a:t>
            </a:r>
          </a:p>
          <a:p>
            <a:pPr algn="ctr"/>
            <a:r>
              <a:rPr lang="en-US" dirty="0" smtClean="0"/>
              <a:t>data area free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0477" y="3069848"/>
            <a:ext cx="170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System buffer</a:t>
            </a:r>
          </a:p>
          <a:p>
            <a:pPr algn="ctr"/>
            <a:r>
              <a:rPr lang="en-US" dirty="0" smtClean="0"/>
              <a:t>or </a:t>
            </a:r>
            <a:r>
              <a:rPr lang="en-US" dirty="0" err="1" smtClean="0"/>
              <a:t>Recv</a:t>
            </a:r>
            <a:r>
              <a:rPr lang="en-US" dirty="0" smtClean="0"/>
              <a:t> posted</a:t>
            </a:r>
          </a:p>
          <a:p>
            <a:pPr algn="ctr"/>
            <a:r>
              <a:rPr lang="en-US" dirty="0" smtClean="0"/>
              <a:t>and data copied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5520" y="1566446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 Posted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29797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</a:p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5942" y="4436983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478578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call MPI_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4081046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Return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2400" y="11430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 Mode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3979" y="194744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MPI_Ssend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9477" y="3069848"/>
            <a:ext cx="1282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posted  &amp;</a:t>
            </a:r>
          </a:p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18482" y="4425315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4042" y="193577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MPI_Bsend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95" y="3337917"/>
            <a:ext cx="146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moved </a:t>
            </a:r>
          </a:p>
          <a:p>
            <a:pPr algn="ctr"/>
            <a:r>
              <a:rPr lang="en-US" dirty="0" smtClean="0"/>
              <a:t>to user buffer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9757" y="4413647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6324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0799" y="195911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MPI_Rsend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3614916"/>
            <a:ext cx="1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4876800"/>
            <a:ext cx="734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r>
              <a:rPr lang="en-US" dirty="0" smtClean="0"/>
              <a:t> is used with </a:t>
            </a:r>
            <a:r>
              <a:rPr lang="en-US" dirty="0" err="1" smtClean="0"/>
              <a:t>MPI_Send</a:t>
            </a:r>
            <a:r>
              <a:rPr lang="en-US" dirty="0" smtClean="0"/>
              <a:t>, </a:t>
            </a:r>
            <a:r>
              <a:rPr lang="en-US" dirty="0" err="1" smtClean="0"/>
              <a:t>MPI_Bsend</a:t>
            </a:r>
            <a:r>
              <a:rPr lang="en-US" dirty="0" smtClean="0"/>
              <a:t> &amp; </a:t>
            </a:r>
            <a:r>
              <a:rPr lang="en-US" dirty="0" err="1" smtClean="0"/>
              <a:t>MPI_Ssend</a:t>
            </a:r>
            <a:r>
              <a:rPr lang="en-US" dirty="0"/>
              <a:t> and </a:t>
            </a:r>
            <a:r>
              <a:rPr lang="en-US" dirty="0" err="1"/>
              <a:t>MPI_Rsend</a:t>
            </a:r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4800" y="4297978"/>
            <a:ext cx="100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Call</a:t>
            </a:r>
            <a:br>
              <a:rPr lang="en-US" sz="1400" b="1" dirty="0" smtClean="0"/>
            </a:br>
            <a:r>
              <a:rPr lang="en-US" sz="1400" b="1" dirty="0" smtClean="0"/>
              <a:t>Interaction</a:t>
            </a:r>
            <a:endParaRPr lang="en-US" sz="1400" b="1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7505700" y="4564678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Receive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IMPORTANT: From the MPI-2 Standard:</a:t>
            </a:r>
          </a:p>
          <a:p>
            <a:pPr marL="0" indent="0">
              <a:buNone/>
            </a:pPr>
            <a:r>
              <a:rPr lang="en-US" u="sng" dirty="0"/>
              <a:t>There is only one receive operation, but it matches any of the send modes</a:t>
            </a:r>
            <a:r>
              <a:rPr lang="en-US" dirty="0"/>
              <a:t>. The receive operation described in the last section is blocking: it returns only after the receive buffer contains the newly received message. A receive can complete before the matching send has  completed (of course, it can complete only after the matching send has  started).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4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Buffered Communication 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4038600"/>
            <a:ext cx="8839200" cy="2276475"/>
          </a:xfrm>
        </p:spPr>
        <p:txBody>
          <a:bodyPr>
            <a:normAutofit fontScale="92500"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 contents of the message is copied into a system-controlled block of memory (User Buffer).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>
                <a:ea typeface="굴림" pitchFamily="-112" charset="-127"/>
              </a:rPr>
              <a:t>MPI_Bsend</a:t>
            </a:r>
            <a:r>
              <a:rPr lang="en-US" sz="1800" dirty="0" smtClean="0">
                <a:ea typeface="굴림" pitchFamily="-112" charset="-127"/>
              </a:rPr>
              <a:t> returns when copy to User buffer  is complete.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There is no </a:t>
            </a:r>
            <a:r>
              <a:rPr lang="en-US" sz="1800" dirty="0" err="1" smtClean="0">
                <a:ea typeface="굴림" pitchFamily="-112" charset="-127"/>
              </a:rPr>
              <a:t>MPI_Brecv</a:t>
            </a:r>
            <a:r>
              <a:rPr lang="en-US" sz="1800" dirty="0" smtClean="0">
                <a:ea typeface="굴림" pitchFamily="-112" charset="-127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Use </a:t>
            </a:r>
            <a:r>
              <a:rPr lang="en-US" sz="1800" dirty="0" err="1" smtClean="0">
                <a:ea typeface="굴림" pitchFamily="-112" charset="-127"/>
              </a:rPr>
              <a:t>MPI_BSend_OVERHEAD</a:t>
            </a:r>
            <a:r>
              <a:rPr lang="en-US" sz="1800" dirty="0" smtClean="0">
                <a:ea typeface="굴림" pitchFamily="-112" charset="-127"/>
              </a:rPr>
              <a:t> to provide room for message headers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Fails if there isn’t enough space for buffering</a:t>
            </a:r>
          </a:p>
          <a:p>
            <a:pPr marL="341313" indent="-341313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Buffer area must contain (MPI_BSEND_OVERHEAD) room for each message.</a:t>
            </a:r>
            <a:r>
              <a:rPr lang="en-US" sz="1800" dirty="0" smtClean="0">
                <a:ea typeface="굴림" pitchFamily="-112" charset="-127"/>
              </a:rPr>
              <a:t>   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1981200" y="9906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029200" y="9906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09800" y="13716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Calibri" pitchFamily="-112" charset="0"/>
              </a:rPr>
              <a:t>task 0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2590800" y="18288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209800" y="24384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User Buffer</a:t>
            </a: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257800" y="13716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Calibri" pitchFamily="-112" charset="0"/>
              </a:rPr>
              <a:t>task 1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1" name="Rounded Rectangle 50"/>
          <p:cNvSpPr>
            <a:spLocks noChangeArrowheads="1"/>
          </p:cNvSpPr>
          <p:nvPr/>
        </p:nvSpPr>
        <p:spPr bwMode="auto">
          <a:xfrm>
            <a:off x="5638800" y="18288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257800" y="24384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User </a:t>
            </a: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buffer</a:t>
            </a: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5638800" y="28956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55" name="Elbow Connector 54"/>
          <p:cNvCxnSpPr>
            <a:cxnSpLocks noChangeShapeType="1"/>
            <a:stCxn id="47" idx="1"/>
            <a:endCxn id="18" idx="1"/>
          </p:cNvCxnSpPr>
          <p:nvPr/>
        </p:nvCxnSpPr>
        <p:spPr bwMode="auto">
          <a:xfrm rot="10800000" flipV="1">
            <a:off x="2514600" y="1981200"/>
            <a:ext cx="76200" cy="1066800"/>
          </a:xfrm>
          <a:prstGeom prst="bentConnector3">
            <a:avLst>
              <a:gd name="adj1" fmla="val 606452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cxnSpLocks noChangeShapeType="1"/>
            <a:stCxn id="18" idx="3"/>
            <a:endCxn id="51" idx="1"/>
          </p:cNvCxnSpPr>
          <p:nvPr/>
        </p:nvCxnSpPr>
        <p:spPr bwMode="auto">
          <a:xfrm flipV="1">
            <a:off x="3352800" y="1981200"/>
            <a:ext cx="2286000" cy="1066800"/>
          </a:xfrm>
          <a:prstGeom prst="bent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047" name="TextBox 59"/>
          <p:cNvSpPr txBox="1">
            <a:spLocks noChangeArrowheads="1"/>
          </p:cNvSpPr>
          <p:nvPr/>
        </p:nvSpPr>
        <p:spPr bwMode="auto">
          <a:xfrm>
            <a:off x="2590800" y="9906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44048" name="TextBox 60"/>
          <p:cNvSpPr txBox="1">
            <a:spLocks noChangeArrowheads="1"/>
          </p:cNvSpPr>
          <p:nvPr/>
        </p:nvSpPr>
        <p:spPr bwMode="auto">
          <a:xfrm>
            <a:off x="5638800" y="9906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514600" y="28956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351686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MPI_Bsend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35168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User-Buffer Communication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09600" y="1447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noProof="0" dirty="0" err="1" smtClean="0">
                <a:ea typeface="굴림" pitchFamily="-112" charset="-127"/>
                <a:cs typeface="ＭＳ Ｐゴシック" pitchFamily="-65" charset="-128"/>
              </a:rPr>
              <a:t>BSend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character,allocatable,dimension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(:) ::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MPI_Init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MPI_Comm_rank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=1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MPI_BSend_OVERHEAD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allocate(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MPI_Buffer_attach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if(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Bsend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j, 1, MPI_INTEGER, 0, 9, MPI_COMM_WORLD, status,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User-Buffer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838200" y="14478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noProof="0" dirty="0" err="1" smtClean="0">
                <a:ea typeface="굴림" pitchFamily="-112" charset="-127"/>
                <a:cs typeface="ＭＳ Ｐゴシック" pitchFamily="-65" charset="-128"/>
              </a:rPr>
              <a:t>BSend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char*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MPI_Init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MPI_Comm_rank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MPI_BSend_OVERHEAD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malloc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size_t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MPI_Buffer_attach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if(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Bsend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} 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&amp;j, 1, MPI_INT, 0, 9, MPI_COMM_WORLD, &amp;status);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}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Synchronous Communication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495800"/>
            <a:ext cx="7772400" cy="1676400"/>
          </a:xfrm>
        </p:spPr>
        <p:txBody>
          <a:bodyPr/>
          <a:lstStyle/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Data isn’t sent until Receive has been posted.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Synchronous send returns when data area is safe for re-use.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There is no </a:t>
            </a:r>
            <a:r>
              <a:rPr lang="en-US" sz="1800" dirty="0" err="1" smtClean="0">
                <a:ea typeface="굴림" pitchFamily="-112" charset="-127"/>
              </a:rPr>
              <a:t>MPI_</a:t>
            </a:r>
            <a:r>
              <a:rPr lang="en-US" sz="1800" dirty="0" err="1" smtClean="0">
                <a:solidFill>
                  <a:srgbClr val="FF0000"/>
                </a:solidFill>
                <a:ea typeface="굴림" pitchFamily="-112" charset="-127"/>
              </a:rPr>
              <a:t>S</a:t>
            </a:r>
            <a:r>
              <a:rPr lang="en-US" sz="1800" dirty="0" err="1" smtClean="0">
                <a:ea typeface="굴림" pitchFamily="-112" charset="-127"/>
              </a:rPr>
              <a:t>recv</a:t>
            </a:r>
            <a:r>
              <a:rPr lang="en-US" sz="1800" dirty="0" smtClean="0">
                <a:ea typeface="굴림" pitchFamily="-112" charset="-127"/>
              </a:rPr>
              <a:t>  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810000" y="2057400"/>
            <a:ext cx="14478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3886200" y="26670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018" name="TextBox 26"/>
          <p:cNvSpPr txBox="1">
            <a:spLocks noChangeArrowheads="1"/>
          </p:cNvSpPr>
          <p:nvPr/>
        </p:nvSpPr>
        <p:spPr bwMode="auto">
          <a:xfrm>
            <a:off x="4161847" y="1752600"/>
            <a:ext cx="867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request </a:t>
            </a:r>
            <a:endParaRPr lang="en-US" sz="1600" dirty="0" smtClean="0">
              <a:solidFill>
                <a:schemeClr val="tx1"/>
              </a:solidFill>
              <a:latin typeface="Calibri" pitchFamily="-11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libri" pitchFamily="-112" charset="0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send</a:t>
            </a:r>
          </a:p>
        </p:txBody>
      </p:sp>
      <p:sp>
        <p:nvSpPr>
          <p:cNvPr id="43019" name="TextBox 27"/>
          <p:cNvSpPr txBox="1">
            <a:spLocks noChangeArrowheads="1"/>
          </p:cNvSpPr>
          <p:nvPr/>
        </p:nvSpPr>
        <p:spPr bwMode="auto">
          <a:xfrm>
            <a:off x="4114800" y="2362200"/>
            <a:ext cx="9237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ready to </a:t>
            </a:r>
            <a:endParaRPr lang="en-US" sz="1600" dirty="0" smtClean="0">
              <a:solidFill>
                <a:schemeClr val="tx1"/>
              </a:solidFill>
              <a:latin typeface="Calibri" pitchFamily="-11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libri" pitchFamily="-112" charset="0"/>
              </a:rPr>
              <a:t>receive</a:t>
            </a:r>
            <a:endParaRPr lang="en-US" sz="1600" dirty="0">
              <a:solidFill>
                <a:schemeClr val="tx1"/>
              </a:solidFill>
              <a:latin typeface="Calibri" pitchFamily="-11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5579" y="36576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MPI_Ssend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3629" y="36692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81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029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1524000"/>
            <a:ext cx="1676400" cy="1600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task 0</a:t>
            </a:r>
          </a:p>
          <a:p>
            <a:pPr algn="ctr"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Calibri" pitchFamily="-112" charset="0"/>
              </a:rPr>
              <a:t>MPI_Ssend</a:t>
            </a:r>
            <a:endParaRPr lang="en-US" sz="20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90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57800" y="1447800"/>
            <a:ext cx="1676400" cy="1981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task </a:t>
            </a: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1</a:t>
            </a:r>
          </a:p>
          <a:p>
            <a:pPr algn="ctr">
              <a:defRPr/>
            </a:pPr>
            <a:endParaRPr lang="en-US" sz="2000" dirty="0" smtClean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1900" dirty="0" err="1" smtClean="0">
                <a:solidFill>
                  <a:srgbClr val="FFFFFF"/>
                </a:solidFill>
                <a:latin typeface="Calibri" pitchFamily="-112" charset="0"/>
              </a:rPr>
              <a:t>MPI_Recv</a:t>
            </a:r>
            <a:r>
              <a:rPr lang="en-US" sz="1900" dirty="0" smtClean="0">
                <a:solidFill>
                  <a:srgbClr val="FFFFFF"/>
                </a:solidFill>
                <a:latin typeface="Calibri" pitchFamily="-112" charset="0"/>
              </a:rPr>
              <a:t> Post</a:t>
            </a:r>
            <a:endParaRPr lang="en-US" sz="19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38800" y="3048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29" name="Elbow Connector 28"/>
          <p:cNvCxnSpPr>
            <a:cxnSpLocks noChangeShapeType="1"/>
            <a:stCxn id="19" idx="2"/>
            <a:endCxn id="23" idx="1"/>
          </p:cNvCxnSpPr>
          <p:nvPr/>
        </p:nvCxnSpPr>
        <p:spPr bwMode="auto">
          <a:xfrm rot="16200000" flipH="1">
            <a:off x="4210050" y="1771650"/>
            <a:ext cx="228600" cy="2628900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59"/>
          <p:cNvSpPr txBox="1">
            <a:spLocks noChangeArrowheads="1"/>
          </p:cNvSpPr>
          <p:nvPr/>
        </p:nvSpPr>
        <p:spPr bwMode="auto">
          <a:xfrm>
            <a:off x="2590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5638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Synchronous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1143000"/>
            <a:ext cx="952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Ss</a:t>
            </a:r>
            <a:r>
              <a:rPr lang="en-US" b="1" noProof="0" dirty="0" smtClean="0">
                <a:ea typeface="굴림" pitchFamily="-112" charset="-127"/>
                <a:cs typeface="ＭＳ Ｐゴシック" pitchFamily="-65" charset="-128"/>
              </a:rPr>
              <a:t>end   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MPI_Ssend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   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&amp;j, 1, MPI_INT,     0, 9, MPI_COMM_WORLD,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&amp;status);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Ssend</a:t>
            </a: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   F90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MPI_Ssend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 j, 1, MPI_INTEGER, 0, 9, 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status,</a:t>
            </a:r>
            <a:r>
              <a:rPr lang="en-US" sz="12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2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Ready Communication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267200"/>
            <a:ext cx="7772400" cy="1676400"/>
          </a:xfrm>
        </p:spPr>
        <p:txBody>
          <a:bodyPr>
            <a:normAutofit fontScale="92500" lnSpcReduction="10000"/>
          </a:bodyPr>
          <a:lstStyle/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Receive is guaranteed to be posted.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Ready returns when data area is safe for re-use.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Not often used.  Behavior is not defined if receive has not been posted first. 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There is no </a:t>
            </a:r>
            <a:r>
              <a:rPr lang="en-US" sz="1800" dirty="0" err="1" smtClean="0">
                <a:solidFill>
                  <a:srgbClr val="FF0000"/>
                </a:solidFill>
                <a:ea typeface="굴림" pitchFamily="-112" charset="-127"/>
              </a:rPr>
              <a:t>MPI_Rrecv</a:t>
            </a: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. You might find it in some MPI implementations but it is NOT part of the MPI-2 standard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5579" y="36576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3629" y="36692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81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029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1524000"/>
            <a:ext cx="1676400" cy="1600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task 0</a:t>
            </a:r>
            <a:b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</a:br>
            <a:endParaRPr lang="en-US" sz="2000" dirty="0" smtClean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Calibri" pitchFamily="-112" charset="0"/>
              </a:rPr>
              <a:t>MPI_Rsend</a:t>
            </a:r>
            <a:endParaRPr lang="en-US" sz="20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90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57800" y="1447800"/>
            <a:ext cx="1676400" cy="1981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task </a:t>
            </a: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1</a:t>
            </a:r>
          </a:p>
          <a:p>
            <a:pPr algn="ctr"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-112" charset="0"/>
              </a:rPr>
              <a:t>MPI_Recv</a:t>
            </a:r>
            <a:r>
              <a:rPr lang="en-US" dirty="0" smtClean="0">
                <a:solidFill>
                  <a:srgbClr val="FFFFFF"/>
                </a:solidFill>
                <a:latin typeface="Calibri" pitchFamily="-112" charset="0"/>
              </a:rPr>
              <a:t> Post</a:t>
            </a: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38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29" name="Elbow Connector 28"/>
          <p:cNvCxnSpPr>
            <a:cxnSpLocks noChangeShapeType="1"/>
            <a:stCxn id="19" idx="2"/>
            <a:endCxn id="23" idx="2"/>
          </p:cNvCxnSpPr>
          <p:nvPr/>
        </p:nvCxnSpPr>
        <p:spPr bwMode="auto">
          <a:xfrm rot="16200000" flipH="1">
            <a:off x="4533900" y="1447800"/>
            <a:ext cx="1588" cy="3048000"/>
          </a:xfrm>
          <a:prstGeom prst="bentConnector3">
            <a:avLst>
              <a:gd name="adj1" fmla="val 14395466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59"/>
          <p:cNvSpPr txBox="1">
            <a:spLocks noChangeArrowheads="1"/>
          </p:cNvSpPr>
          <p:nvPr/>
        </p:nvSpPr>
        <p:spPr bwMode="auto">
          <a:xfrm>
            <a:off x="2590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5638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209800" y="2133600"/>
            <a:ext cx="472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Ready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9906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err="1">
                <a:ea typeface="굴림" pitchFamily="-112" charset="-127"/>
                <a:cs typeface="ＭＳ Ｐゴシック" pitchFamily="-65" charset="-128"/>
              </a:rPr>
              <a:t>R</a:t>
            </a: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</a:t>
            </a:r>
            <a:r>
              <a:rPr lang="en-US" b="1" noProof="0" dirty="0" smtClean="0">
                <a:ea typeface="굴림" pitchFamily="-112" charset="-127"/>
                <a:cs typeface="ＭＳ Ｐゴシック" pitchFamily="-65" charset="-128"/>
              </a:rPr>
              <a:t>end   F90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(…);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	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>
                <a:ea typeface="굴림" pitchFamily="-112" charset="-127"/>
                <a:cs typeface="ＭＳ Ｐゴシック" pitchFamily="-65" charset="-128"/>
              </a:rPr>
              <a:t>R</a:t>
            </a: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send</a:t>
            </a: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  C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(…);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...}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505200"/>
            <a:ext cx="298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about this later.</a:t>
            </a:r>
            <a:br>
              <a:rPr lang="en-US" dirty="0" smtClean="0"/>
            </a:br>
            <a:r>
              <a:rPr lang="en-US" dirty="0" smtClean="0"/>
              <a:t>This allows  </a:t>
            </a:r>
            <a:r>
              <a:rPr lang="en-US" dirty="0" err="1" smtClean="0"/>
              <a:t>Recv</a:t>
            </a:r>
            <a:r>
              <a:rPr lang="en-US" dirty="0" smtClean="0"/>
              <a:t> to be posted</a:t>
            </a:r>
          </a:p>
          <a:p>
            <a:r>
              <a:rPr lang="en-US" dirty="0" smtClean="0"/>
              <a:t>without blocking-- </a:t>
            </a:r>
          </a:p>
          <a:p>
            <a:r>
              <a:rPr lang="en-US" dirty="0" smtClean="0"/>
              <a:t>the call returns immediately.  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>
            <a:off x="2286000" y="2895621"/>
            <a:ext cx="2362200" cy="120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 flipV="1">
            <a:off x="1752600" y="4105365"/>
            <a:ext cx="2895600" cy="138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ea typeface="굴림" pitchFamily="-112" charset="-127"/>
              </a:rPr>
              <a:t>MPI_SendRecv</a:t>
            </a:r>
            <a:endParaRPr lang="en-US" dirty="0" smtClean="0">
              <a:ea typeface="굴림" pitchFamily="-112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SendRecv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senddat,sendcount,sendtype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dest,sendtag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recvdat,recvcount,recvtype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comm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status)</a:t>
            </a:r>
          </a:p>
          <a:p>
            <a:pPr marL="0" indent="0" eaLnBrk="1" hangingPunct="1">
              <a:lnSpc>
                <a:spcPct val="70000"/>
              </a:lnSpc>
              <a:spcBef>
                <a:spcPts val="1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b="1" dirty="0" smtClean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marL="0" indent="0" eaLnBrk="1" hangingPunct="1">
              <a:spcBef>
                <a:spcPts val="15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 smtClean="0">
              <a:ea typeface="굴림" pitchFamily="-112" charset="-127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457200" y="30480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sz="2000" dirty="0" smtClean="0"/>
              <a:t>Initiates send and receive at the same time.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  Completes when both send and receive buffers are safe to use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Useful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for communications patterns where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each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node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  sends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receives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messages (two-way communication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).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  Good for avoiding deadlock, implementing shifts/rings.</a:t>
            </a:r>
            <a:endParaRPr lang="en-US" dirty="0"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Executes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 </a:t>
            </a:r>
            <a:r>
              <a:rPr lang="en-US" b="1" dirty="0" smtClean="0">
                <a:solidFill>
                  <a:srgbClr val="0070C0"/>
                </a:solidFill>
                <a:latin typeface="Calibri" pitchFamily="-112" charset="0"/>
                <a:ea typeface="굴림" pitchFamily="-112" charset="-127"/>
              </a:rPr>
              <a:t>standard mode</a:t>
            </a:r>
            <a:r>
              <a:rPr lang="en-US" b="1" dirty="0" smtClean="0">
                <a:solidFill>
                  <a:srgbClr val="FF0000"/>
                </a:solidFill>
                <a:latin typeface="Calibri" pitchFamily="-112" charset="0"/>
                <a:ea typeface="굴림" pitchFamily="-112" charset="-127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send &amp; receive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operation for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dest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src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, respectively.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The send and receive operations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use the same communicator, but have distinct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tags.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1" dirty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defTabSz="914400">
              <a:spcBef>
                <a:spcPts val="15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Tricks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Predefined</a:t>
            </a:r>
          </a:p>
          <a:p>
            <a:pPr lvl="1"/>
            <a:r>
              <a:rPr lang="en-US" dirty="0" smtClean="0"/>
              <a:t>Status and Wildcards</a:t>
            </a:r>
          </a:p>
          <a:p>
            <a:r>
              <a:rPr lang="en-US" dirty="0" smtClean="0"/>
              <a:t>Pt-2-Pt Communication Modes</a:t>
            </a:r>
          </a:p>
          <a:p>
            <a:pPr lvl="1"/>
            <a:r>
              <a:rPr lang="en-US" dirty="0" smtClean="0"/>
              <a:t>Blocking</a:t>
            </a:r>
          </a:p>
          <a:p>
            <a:pPr lvl="2"/>
            <a:r>
              <a:rPr lang="en-US" dirty="0" smtClean="0"/>
              <a:t>Standard, Buffered, Synchronous, Ready</a:t>
            </a:r>
          </a:p>
          <a:p>
            <a:pPr lvl="1"/>
            <a:r>
              <a:rPr lang="en-US" dirty="0" smtClean="0"/>
              <a:t>Non-blocking</a:t>
            </a:r>
          </a:p>
          <a:p>
            <a:pPr lvl="2"/>
            <a:r>
              <a:rPr lang="en-US" dirty="0" smtClean="0"/>
              <a:t>Standard, Buffered, Synchronous, Ready</a:t>
            </a:r>
          </a:p>
          <a:p>
            <a:r>
              <a:rPr lang="en-US" dirty="0" smtClean="0"/>
              <a:t>Deadlocking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Bidirectional Communication with </a:t>
            </a:r>
            <a:r>
              <a:rPr lang="en-US" sz="3200" dirty="0" err="1"/>
              <a:t>MPI_Sendrecv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3581400"/>
          </a:xfrm>
        </p:spPr>
        <p:txBody>
          <a:bodyPr/>
          <a:lstStyle/>
          <a:p>
            <a:r>
              <a:rPr lang="en-US" sz="2400" dirty="0" smtClean="0"/>
              <a:t>C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ierr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>
                <a:latin typeface="Courier New" pitchFamily="49" charset="0"/>
              </a:rPr>
              <a:t>(&amp;</a:t>
            </a:r>
            <a:r>
              <a:rPr lang="en-US" sz="2000" dirty="0" err="1">
                <a:latin typeface="Courier New" pitchFamily="49" charset="0"/>
              </a:rPr>
              <a:t>sb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&amp;</a:t>
            </a:r>
            <a:r>
              <a:rPr lang="en-US" sz="2000" dirty="0" err="1">
                <a:latin typeface="Courier New" pitchFamily="49" charset="0"/>
              </a:rPr>
              <a:t>rb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</a:t>
            </a:r>
            <a:r>
              <a:rPr lang="en-US" sz="1800" dirty="0" err="1" smtClean="0">
                <a:latin typeface="Courier New" pitchFamily="49" charset="0"/>
              </a:rPr>
              <a:t>MPI_COMM_WOLRD</a:t>
            </a:r>
            <a:r>
              <a:rPr lang="en-US" sz="2000" dirty="0" err="1" smtClean="0">
                <a:latin typeface="Courier New" pitchFamily="49" charset="0"/>
              </a:rPr>
              <a:t>,&amp;</a:t>
            </a:r>
            <a:r>
              <a:rPr lang="en-US" sz="2000" dirty="0" err="1">
                <a:latin typeface="Courier New" pitchFamily="49" charset="0"/>
              </a:rPr>
              <a:t>status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Fortran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call 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sb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 	                </a:t>
            </a:r>
            <a:r>
              <a:rPr lang="en-US" sz="2000" dirty="0" err="1" smtClean="0">
                <a:latin typeface="Courier New" pitchFamily="49" charset="0"/>
              </a:rPr>
              <a:t>rb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</a:t>
            </a:r>
            <a:r>
              <a:rPr lang="en-US" sz="1800" dirty="0" smtClean="0">
                <a:latin typeface="Courier New" pitchFamily="49" charset="0"/>
              </a:rPr>
              <a:t>MPI_COMM_WOLRD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status,ierr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</a:t>
            </a:r>
          </a:p>
        </p:txBody>
      </p:sp>
      <p:sp>
        <p:nvSpPr>
          <p:cNvPr id="45059" name="Text Placeholder 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3811588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  <a:ea typeface="ＭＳ Ｐゴシック" pitchFamily="-112" charset="-128"/>
              </a:rPr>
              <a:t>Blocking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85800" y="2011362"/>
            <a:ext cx="3811588" cy="3951288"/>
          </a:xfrm>
        </p:spPr>
        <p:txBody>
          <a:bodyPr/>
          <a:lstStyle/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routine will only return after it is </a:t>
            </a: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to modify the </a:t>
            </a:r>
            <a:r>
              <a:rPr lang="en-US" sz="2000" dirty="0" smtClean="0">
                <a:solidFill>
                  <a:srgbClr val="0070C0"/>
                </a:solidFill>
                <a:ea typeface="굴림" pitchFamily="-112" charset="-127"/>
              </a:rPr>
              <a:t>data area</a:t>
            </a:r>
            <a:r>
              <a:rPr lang="en-US" sz="2000" dirty="0" smtClean="0">
                <a:ea typeface="굴림" pitchFamily="-112" charset="-127"/>
              </a:rPr>
              <a:t>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means that modifications in the data area will not affect the data to be sent.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A Safe send </a:t>
            </a:r>
            <a:r>
              <a:rPr lang="en-US" sz="2000" dirty="0" smtClean="0">
                <a:ea typeface="굴림" pitchFamily="-112" charset="-127"/>
              </a:rPr>
              <a:t>does not imply that the data was actually received.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can be either synchronous or asynchronous.</a:t>
            </a:r>
          </a:p>
        </p:txBody>
      </p:sp>
      <p:sp>
        <p:nvSpPr>
          <p:cNvPr id="4506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3889375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4F81BD"/>
                </a:solidFill>
                <a:ea typeface="ＭＳ Ｐゴシック" pitchFamily="-112" charset="-128"/>
              </a:rPr>
              <a:t>Non-blocking</a:t>
            </a:r>
          </a:p>
        </p:txBody>
      </p:sp>
      <p:sp>
        <p:nvSpPr>
          <p:cNvPr id="45062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011362"/>
            <a:ext cx="3889375" cy="3951288"/>
          </a:xfrm>
        </p:spPr>
        <p:txBody>
          <a:bodyPr/>
          <a:lstStyle/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Send/receive routines return immediately. 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Non-blocking operations request the MPI library to perform the operation when possible.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It is </a:t>
            </a:r>
            <a:r>
              <a:rPr lang="en-US" sz="1900" b="1" dirty="0" smtClean="0">
                <a:solidFill>
                  <a:srgbClr val="0070C0"/>
                </a:solidFill>
                <a:ea typeface="굴림" pitchFamily="-112" charset="-127"/>
              </a:rPr>
              <a:t>unsafe </a:t>
            </a:r>
            <a:r>
              <a:rPr lang="en-US" sz="1900" dirty="0" smtClean="0">
                <a:solidFill>
                  <a:srgbClr val="0070C0"/>
                </a:solidFill>
                <a:ea typeface="굴림" pitchFamily="-112" charset="-127"/>
              </a:rPr>
              <a:t>to modify the data area</a:t>
            </a:r>
            <a:r>
              <a:rPr lang="en-US" sz="1900" dirty="0" smtClean="0">
                <a:ea typeface="굴림" pitchFamily="-112" charset="-127"/>
              </a:rPr>
              <a:t> until the requested operation has been performed. There are </a:t>
            </a:r>
            <a:r>
              <a:rPr lang="en-US" sz="1900" i="1" dirty="0" smtClean="0">
                <a:ea typeface="굴림" pitchFamily="-112" charset="-127"/>
              </a:rPr>
              <a:t>wait </a:t>
            </a:r>
            <a:r>
              <a:rPr lang="en-US" sz="1900" dirty="0" smtClean="0">
                <a:ea typeface="굴림" pitchFamily="-112" charset="-127"/>
              </a:rPr>
              <a:t>routines used to do this (</a:t>
            </a:r>
            <a:r>
              <a:rPr lang="en-US" sz="1900" dirty="0" err="1" smtClean="0">
                <a:ea typeface="굴림" pitchFamily="-112" charset="-127"/>
              </a:rPr>
              <a:t>MPI_Wait</a:t>
            </a:r>
            <a:r>
              <a:rPr lang="en-US" sz="1900" dirty="0" smtClean="0">
                <a:ea typeface="굴림" pitchFamily="-112" charset="-127"/>
              </a:rPr>
              <a:t>)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Primarily used to overlap computation with communication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ＭＳ Ｐゴシック" pitchFamily="-112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 Routines</a:t>
            </a:r>
          </a:p>
        </p:txBody>
      </p:sp>
      <p:sp>
        <p:nvSpPr>
          <p:cNvPr id="46084" name="Text Box 33"/>
          <p:cNvSpPr txBox="1">
            <a:spLocks noChangeArrowheads="1"/>
          </p:cNvSpPr>
          <p:nvPr/>
        </p:nvSpPr>
        <p:spPr bwMode="auto">
          <a:xfrm>
            <a:off x="609600" y="4495800"/>
            <a:ext cx="7772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eaLnBrk="0" hangingPunct="0">
              <a:buClr>
                <a:srgbClr val="000099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800">
                <a:solidFill>
                  <a:srgbClr val="000099"/>
                </a:solidFill>
                <a:latin typeface="Arial" charset="0"/>
                <a:ea typeface="굴림" pitchFamily="-112" charset="-127"/>
              </a:rPr>
              <a:t>request</a:t>
            </a:r>
            <a:r>
              <a:rPr lang="en-US" sz="1800">
                <a:solidFill>
                  <a:srgbClr val="000000"/>
                </a:solidFill>
                <a:latin typeface="Arial" charset="0"/>
                <a:ea typeface="굴림" pitchFamily="-112" charset="-127"/>
              </a:rPr>
              <a:t>: used by non-blocking send and receive operation.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81150"/>
          <a:ext cx="7772400" cy="2228850"/>
        </p:xfrm>
        <a:graphic>
          <a:graphicData uri="http://schemas.openxmlformats.org/drawingml/2006/table">
            <a:tbl>
              <a:tblPr/>
              <a:tblGrid>
                <a:gridCol w="2514600"/>
                <a:gridCol w="5257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Syntax for C bindings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MPI_Send(buf, count, datatype, dest, tag, comm)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MPI_Isend(buf,count, datatype, dest,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MPI_Recv(buf, count, datatype, source, tag, comm, status)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MPI_Irecv(buf,count, datatype, source,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Wait for completion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MPI_Wait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(request, status)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dale Mono" pitchFamily="-112" charset="0"/>
                        <a:ea typeface="굴림" pitchFamily="-112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Communication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Non-blocking send</a:t>
            </a:r>
          </a:p>
          <a:p>
            <a:pPr lvl="1"/>
            <a:r>
              <a:rPr lang="en-US" altLang="en-US" sz="2000" dirty="0"/>
              <a:t>send call returns immediately</a:t>
            </a:r>
          </a:p>
          <a:p>
            <a:pPr lvl="1"/>
            <a:r>
              <a:rPr lang="en-US" altLang="en-US" sz="2000" dirty="0"/>
              <a:t>send actually occurs later</a:t>
            </a:r>
          </a:p>
          <a:p>
            <a:r>
              <a:rPr lang="en-US" altLang="en-US" sz="2400" dirty="0"/>
              <a:t>Non-blocking receive</a:t>
            </a:r>
          </a:p>
          <a:p>
            <a:pPr lvl="1"/>
            <a:r>
              <a:rPr lang="en-US" altLang="en-US" sz="2000" dirty="0"/>
              <a:t>receive call returns immediately </a:t>
            </a:r>
          </a:p>
          <a:p>
            <a:pPr lvl="1"/>
            <a:r>
              <a:rPr lang="en-US" altLang="en-US" sz="2000" dirty="0"/>
              <a:t>when received data is needed, call a wait subroutine </a:t>
            </a:r>
          </a:p>
          <a:p>
            <a:r>
              <a:rPr lang="en-US" altLang="en-US" sz="2400" dirty="0"/>
              <a:t>Non-blocking communication used to overlap communication with computation (and communication with communication!).</a:t>
            </a:r>
          </a:p>
          <a:p>
            <a:r>
              <a:rPr lang="en-US" altLang="en-US" sz="2400" dirty="0" smtClean="0"/>
              <a:t>Can be used to prevent deadlock. 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4000" y="1859578"/>
            <a:ext cx="16764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344" y="330737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859578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Non-Blocking Pt-2-Pt communications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595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4" y="3307378"/>
            <a:ext cx="10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</a:t>
            </a:r>
          </a:p>
          <a:p>
            <a:r>
              <a:rPr lang="en-US" dirty="0" smtClean="0"/>
              <a:t>When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193577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1143000"/>
            <a:ext cx="1123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5225" y="1143000"/>
            <a:ext cx="10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Buffered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143000"/>
            <a:ext cx="1519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Synchronous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92" y="115466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9250" y="2667000"/>
            <a:ext cx="111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area </a:t>
            </a:r>
          </a:p>
          <a:p>
            <a:r>
              <a:rPr lang="en-US" dirty="0" smtClean="0"/>
              <a:t>not free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0477" y="3069848"/>
            <a:ext cx="170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System buffer</a:t>
            </a:r>
          </a:p>
          <a:p>
            <a:pPr algn="ctr"/>
            <a:r>
              <a:rPr lang="en-US" dirty="0" smtClean="0"/>
              <a:t>or </a:t>
            </a:r>
            <a:r>
              <a:rPr lang="en-US" dirty="0" err="1" smtClean="0"/>
              <a:t>Recv</a:t>
            </a:r>
            <a:r>
              <a:rPr lang="en-US" dirty="0" smtClean="0"/>
              <a:t> posted</a:t>
            </a:r>
          </a:p>
          <a:p>
            <a:pPr algn="ctr"/>
            <a:r>
              <a:rPr lang="en-US" dirty="0" smtClean="0"/>
              <a:t>and data copied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5520" y="1566446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 Posted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478578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call MPI_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469178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Return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9369" y="11430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 Mode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23140" y="194744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MPI_Issend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9477" y="3069848"/>
            <a:ext cx="1282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posted  &amp;</a:t>
            </a:r>
          </a:p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395" y="1935778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MPI_Ibsend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95" y="3337917"/>
            <a:ext cx="146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moved </a:t>
            </a:r>
          </a:p>
          <a:p>
            <a:pPr algn="ctr"/>
            <a:r>
              <a:rPr lang="en-US" dirty="0" smtClean="0"/>
              <a:t>to user buffer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24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6375" y="1959114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MPI_Irsend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3614916"/>
            <a:ext cx="1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519616"/>
            <a:ext cx="82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MPI_Irecv</a:t>
            </a:r>
            <a:r>
              <a:rPr lang="en-US" dirty="0" smtClean="0"/>
              <a:t> or </a:t>
            </a:r>
            <a:r>
              <a:rPr lang="en-US" dirty="0" err="1" smtClean="0"/>
              <a:t>MPI_Recv</a:t>
            </a:r>
            <a:r>
              <a:rPr lang="en-US" dirty="0" smtClean="0"/>
              <a:t>  is used with </a:t>
            </a:r>
            <a:r>
              <a:rPr lang="en-US" dirty="0" err="1" smtClean="0"/>
              <a:t>MPI_Isend</a:t>
            </a:r>
            <a:r>
              <a:rPr lang="en-US" dirty="0" smtClean="0"/>
              <a:t>, </a:t>
            </a:r>
            <a:r>
              <a:rPr lang="en-US" dirty="0" err="1" smtClean="0"/>
              <a:t>MPI_Ibsend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MPI_Issend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MPI_Irsend</a:t>
            </a:r>
            <a:r>
              <a:rPr lang="en-US" dirty="0" smtClean="0"/>
              <a:t> &amp; blocking versions.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876800"/>
            <a:ext cx="7467600" cy="533400"/>
          </a:xfrm>
          <a:prstGeom prst="rect">
            <a:avLst/>
          </a:prstGeom>
          <a:solidFill>
            <a:schemeClr val="accent1">
              <a:lumMod val="40000"/>
              <a:lumOff val="60000"/>
              <a:alpha val="411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28800" y="4876800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</a:p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25942" y="5015805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18482" y="5004137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39757" y="4992469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24800" y="4876800"/>
            <a:ext cx="100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Call</a:t>
            </a:r>
            <a:br>
              <a:rPr lang="en-US" sz="1400" b="1" dirty="0" smtClean="0"/>
            </a:br>
            <a:r>
              <a:rPr lang="en-US" sz="1400" b="1" dirty="0" smtClean="0"/>
              <a:t>Interaction</a:t>
            </a:r>
            <a:endParaRPr lang="en-US" sz="1400" b="1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7505700" y="51435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3916978"/>
            <a:ext cx="15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Completeness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Test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</a:p>
          <a:p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Guarantee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47800" y="415724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MPI_Test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47800" y="4462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MPI_Wait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Send with </a:t>
            </a:r>
            <a:r>
              <a:rPr lang="en-US" altLang="en-US" dirty="0" err="1"/>
              <a:t>MPI_Isend</a:t>
            </a:r>
            <a:endParaRPr lang="en-US" alt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(&amp;data,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endParaRPr lang="en-US" alt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c</a:t>
            </a:r>
            <a:r>
              <a:rPr lang="en-US" altLang="en-US" sz="2000" b="1" dirty="0" smtClean="0">
                <a:latin typeface="Courier New" pitchFamily="49" charset="0"/>
              </a:rPr>
              <a:t>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   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the id for the message call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use </a:t>
            </a:r>
            <a:r>
              <a:rPr lang="en-US" altLang="en-US" sz="20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communication is complete </a:t>
            </a:r>
            <a:endParaRPr lang="en-US" alt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Non-blocking Receive with </a:t>
            </a:r>
            <a:r>
              <a:rPr lang="en-US" altLang="en-US" dirty="0" err="1"/>
              <a:t>MPI_Irecv</a:t>
            </a:r>
            <a:endParaRPr lang="en-US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(&amp;data, count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</a:t>
            </a:r>
            <a:r>
              <a:rPr lang="en-US" altLang="en-US" sz="2000" b="1" dirty="0" smtClean="0">
                <a:latin typeface="Courier New" pitchFamily="49" charset="0"/>
              </a:rPr>
              <a:t>source, tag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integer request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   data, count, </a:t>
            </a:r>
            <a:r>
              <a:rPr lang="en-US" altLang="en-US" sz="2000" b="1" dirty="0" err="1" smtClean="0">
                <a:latin typeface="Courier New" pitchFamily="49" charset="0"/>
              </a:rPr>
              <a:t>datatype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            source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 smtClean="0"/>
              <a:t> is an id for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Note: There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 status parameter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</a:t>
            </a:r>
            <a:r>
              <a:rPr lang="en-US" altLang="en-US" sz="2400" dirty="0"/>
              <a:t>use </a:t>
            </a:r>
            <a:r>
              <a:rPr lang="en-US" altLang="en-US" sz="24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</a:t>
            </a:r>
            <a:r>
              <a:rPr lang="en-US" altLang="en-US" sz="2400" dirty="0"/>
              <a:t>communication is complete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 Used to Complete Communication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800" dirty="0"/>
              <a:t> from </a:t>
            </a:r>
            <a:r>
              <a:rPr lang="en-US" altLang="en-US" sz="2400" b="1" dirty="0" err="1">
                <a:latin typeface="Courier New" pitchFamily="49" charset="0"/>
              </a:rPr>
              <a:t>MPI_Isend</a:t>
            </a:r>
            <a:r>
              <a:rPr lang="en-US" altLang="en-US" sz="2800" dirty="0"/>
              <a:t> or </a:t>
            </a:r>
            <a:r>
              <a:rPr lang="en-US" altLang="en-US" sz="2400" b="1" dirty="0" err="1">
                <a:latin typeface="Courier New" pitchFamily="49" charset="0"/>
              </a:rPr>
              <a:t>MPI_Irecv</a:t>
            </a:r>
            <a:endParaRPr lang="en-US" altLang="en-US" sz="2800" b="1" dirty="0"/>
          </a:p>
          <a:p>
            <a:pPr lvl="1"/>
            <a:r>
              <a:rPr lang="en-US" altLang="en-US" sz="2400" dirty="0"/>
              <a:t>the completion of a send operation indicates that the sender is now free to update the data in the send buffer</a:t>
            </a:r>
          </a:p>
          <a:p>
            <a:pPr lvl="1"/>
            <a:r>
              <a:rPr lang="en-US" altLang="en-US" sz="2400" dirty="0"/>
              <a:t>the completion of a receive operation indicates that the receive buffer contains the received message </a:t>
            </a:r>
          </a:p>
          <a:p>
            <a:r>
              <a:rPr lang="en-US" altLang="en-US" sz="28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blocks until message specified by </a:t>
            </a:r>
            <a:r>
              <a:rPr lang="en-US" altLang="en-US" sz="2400" b="1" dirty="0">
                <a:latin typeface="Courier New" pitchFamily="49" charset="0"/>
              </a:rPr>
              <a:t>request</a:t>
            </a:r>
            <a:r>
              <a:rPr lang="en-US" altLang="en-US" sz="2800" dirty="0"/>
              <a:t> completes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Usage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MPI_Request</a:t>
            </a:r>
            <a:r>
              <a:rPr lang="en-US" altLang="en-US" sz="2400" b="1" dirty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MPI_Status</a:t>
            </a:r>
            <a:r>
              <a:rPr lang="en-US" altLang="en-US" sz="2400" b="1" dirty="0">
                <a:latin typeface="Courier New" pitchFamily="49" charset="0"/>
              </a:rPr>
              <a:t> status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>
                <a:latin typeface="Courier New" pitchFamily="49" charset="0"/>
              </a:rPr>
              <a:t>(&amp;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r>
              <a:rPr lang="en-US" altLang="en-US" sz="2800" dirty="0"/>
              <a:t>Fortran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status(MPI_STATUS_SIZE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call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 smtClean="0">
                <a:latin typeface="Courier New" pitchFamily="49" charset="0"/>
              </a:rPr>
              <a:t>(  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MPI_Test</a:t>
            </a:r>
            <a:endParaRPr lang="en-US" alt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Value of flags signifies whether a message has been delivered</a:t>
            </a:r>
          </a:p>
          <a:p>
            <a:r>
              <a:rPr lang="en-US" altLang="en-US" dirty="0" smtClean="0"/>
              <a:t>Similar </a:t>
            </a:r>
            <a:r>
              <a:rPr lang="en-US" altLang="en-US" dirty="0"/>
              <a:t>to </a:t>
            </a:r>
            <a:r>
              <a:rPr lang="en-US" altLang="en-US" sz="2400" b="1" dirty="0" err="1">
                <a:latin typeface="Courier New" pitchFamily="49" charset="0"/>
              </a:rPr>
              <a:t>MPI_Wait</a:t>
            </a:r>
            <a:r>
              <a:rPr lang="en-US" altLang="en-US" dirty="0"/>
              <a:t>, but does not block</a:t>
            </a:r>
          </a:p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flag;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MPI_Test</a:t>
            </a:r>
            <a:r>
              <a:rPr lang="en-US" altLang="en-US" sz="2000" b="1" dirty="0">
                <a:latin typeface="Courier New" pitchFamily="49" charset="0"/>
              </a:rPr>
              <a:t>(&amp;request</a:t>
            </a:r>
            <a:r>
              <a:rPr lang="en-US" altLang="en-US" sz="2000" b="1" dirty="0" smtClean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flag</a:t>
            </a:r>
            <a:r>
              <a:rPr lang="en-US" altLang="en-US" sz="2000" b="1" dirty="0">
                <a:latin typeface="Courier New" pitchFamily="49" charset="0"/>
              </a:rPr>
              <a:t>, &amp;status);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dirty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logical flag</a:t>
            </a:r>
            <a:endParaRPr lang="en-US" altLang="en-US" sz="20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MPI_Test</a:t>
            </a:r>
            <a:r>
              <a:rPr lang="en-US" altLang="en-US" sz="2000" b="1" dirty="0" smtClean="0">
                <a:latin typeface="Courier New" pitchFamily="49" charset="0"/>
              </a:rPr>
              <a:t>(  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flag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status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mpicc</a:t>
            </a:r>
            <a:r>
              <a:rPr lang="en-US" dirty="0" smtClean="0">
                <a:solidFill>
                  <a:srgbClr val="0070C0"/>
                </a:solidFill>
              </a:rPr>
              <a:t>/mpif90 –v  </a:t>
            </a:r>
            <a:r>
              <a:rPr lang="en-US" dirty="0" err="1" smtClean="0">
                <a:solidFill>
                  <a:srgbClr val="0070C0"/>
                </a:solidFill>
              </a:rPr>
              <a:t>myprog.c</a:t>
            </a:r>
            <a:r>
              <a:rPr lang="en-US" dirty="0" smtClean="0">
                <a:solidFill>
                  <a:srgbClr val="0070C0"/>
                </a:solidFill>
              </a:rPr>
              <a:t>/f90</a:t>
            </a:r>
          </a:p>
          <a:p>
            <a:pPr lvl="1"/>
            <a:r>
              <a:rPr lang="en-US" dirty="0" smtClean="0"/>
              <a:t>Shows details of compiling and loading</a:t>
            </a:r>
          </a:p>
          <a:p>
            <a:pPr lvl="1"/>
            <a:r>
              <a:rPr lang="en-US" dirty="0" smtClean="0"/>
              <a:t>Shows where include files are located.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watch –n 8 </a:t>
            </a:r>
            <a:r>
              <a:rPr lang="en-US" dirty="0" err="1" smtClean="0">
                <a:solidFill>
                  <a:srgbClr val="0070C0"/>
                </a:solidFill>
              </a:rPr>
              <a:t>qstat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Shows results of </a:t>
            </a:r>
            <a:r>
              <a:rPr lang="en-US" dirty="0" err="1" smtClean="0"/>
              <a:t>qstat</a:t>
            </a:r>
            <a:r>
              <a:rPr lang="en-US" dirty="0" smtClean="0"/>
              <a:t> every 8 seconds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qstat</a:t>
            </a:r>
            <a:r>
              <a:rPr lang="en-US" dirty="0" smtClean="0"/>
              <a:t>” can be any command.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Cancel a pending non-blocking send or receive</a:t>
            </a:r>
          </a:p>
          <a:p>
            <a:r>
              <a:rPr lang="en-US" altLang="en-US" dirty="0" smtClean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 smtClean="0">
                <a:latin typeface="Courier New" pitchFamily="49" charset="0"/>
              </a:rPr>
              <a:t>MPI_Request</a:t>
            </a:r>
            <a:r>
              <a:rPr lang="en-US" altLang="en-US" sz="2000" b="1" dirty="0" smtClean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=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MPI_Cancel</a:t>
            </a:r>
            <a:r>
              <a:rPr lang="en-US" altLang="en-US" sz="2000" b="1" dirty="0" smtClean="0">
                <a:latin typeface="Courier New" pitchFamily="49" charset="0"/>
              </a:rPr>
              <a:t>(&amp;request);</a:t>
            </a:r>
            <a:endParaRPr lang="en-US" altLang="en-US" sz="2000" dirty="0" smtClean="0">
              <a:latin typeface="Courier New" pitchFamily="49" charset="0"/>
            </a:endParaRPr>
          </a:p>
          <a:p>
            <a:r>
              <a:rPr lang="en-US" altLang="en-US" dirty="0" smtClean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MPI_Cancel</a:t>
            </a:r>
            <a:r>
              <a:rPr lang="en-US" altLang="en-US" sz="2000" b="1" dirty="0" smtClean="0">
                <a:latin typeface="Courier New" pitchFamily="49" charset="0"/>
              </a:rPr>
              <a:t>(  request, </a:t>
            </a: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Order Semantics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/>
              <a:t>Messages with the same tag are ordered</a:t>
            </a:r>
          </a:p>
          <a:p>
            <a:pPr lvl="1"/>
            <a:r>
              <a:rPr lang="en-US" sz="2000" dirty="0"/>
              <a:t>the first receive always matches the first send in the following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tag=123456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</a:rPr>
              <a:t>(rank.EQ.0) </a:t>
            </a:r>
            <a:r>
              <a:rPr lang="en-US" sz="1800" dirty="0" smtClean="0">
                <a:latin typeface="Courier New" pitchFamily="49" charset="0"/>
              </a:rPr>
              <a:t>then </a:t>
            </a:r>
            <a:endParaRPr lang="en-US" sz="1800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MPI_BSend</a:t>
            </a:r>
            <a:r>
              <a:rPr lang="en-US" sz="1800" dirty="0" smtClean="0">
                <a:latin typeface="Courier New" pitchFamily="49" charset="0"/>
              </a:rPr>
              <a:t>(b1,cnt,MPI_REAL,1,tag,comm,err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MPI_BSend</a:t>
            </a:r>
            <a:r>
              <a:rPr lang="en-US" sz="1800" dirty="0" smtClean="0">
                <a:latin typeface="Courier New" pitchFamily="49" charset="0"/>
              </a:rPr>
              <a:t>(b2,cnt,MPI_REAL,1,tag,comm,err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ELSE ! rank.EQ.1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MPI_Recv</a:t>
            </a:r>
            <a:r>
              <a:rPr lang="en-US" sz="1800" dirty="0" smtClean="0">
                <a:latin typeface="Courier New" pitchFamily="49" charset="0"/>
              </a:rPr>
              <a:t>(b1,cnt,MPI_REAL,0,tag,comm</a:t>
            </a:r>
            <a:r>
              <a:rPr lang="en-US" sz="1800" dirty="0">
                <a:latin typeface="Courier New" pitchFamily="49" charset="0"/>
              </a:rPr>
              <a:t>,   		         </a:t>
            </a:r>
            <a:r>
              <a:rPr lang="en-US" sz="1800" dirty="0" err="1">
                <a:latin typeface="Courier New" pitchFamily="49" charset="0"/>
              </a:rPr>
              <a:t>status,ierr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MPI_Recv</a:t>
            </a:r>
            <a:r>
              <a:rPr lang="en-US" sz="1800" dirty="0" smtClean="0">
                <a:latin typeface="Courier New" pitchFamily="49" charset="0"/>
              </a:rPr>
              <a:t>(b2,cnt,MPI_REAL,0,tag,comm</a:t>
            </a:r>
            <a:r>
              <a:rPr lang="en-US" sz="1800" dirty="0">
                <a:latin typeface="Courier New" pitchFamily="49" charset="0"/>
              </a:rPr>
              <a:t>, 			   status, </a:t>
            </a:r>
            <a:r>
              <a:rPr lang="en-US" sz="1800" dirty="0" err="1">
                <a:latin typeface="Courier New" pitchFamily="49" charset="0"/>
              </a:rPr>
              <a:t>ierr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END </a:t>
            </a:r>
            <a:r>
              <a:rPr lang="en-US" sz="1800" dirty="0" smtClean="0">
                <a:latin typeface="Courier New" pitchFamily="49" charset="0"/>
              </a:rPr>
              <a:t>if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One-way Send/</a:t>
            </a:r>
            <a:r>
              <a:rPr lang="en-US" sz="4000" dirty="0" err="1" smtClean="0">
                <a:ea typeface="굴림" pitchFamily="-112" charset="-127"/>
              </a:rPr>
              <a:t>Recv</a:t>
            </a:r>
            <a:r>
              <a:rPr lang="en-US" sz="4000" dirty="0" smtClean="0">
                <a:ea typeface="굴림" pitchFamily="-112" charset="-127"/>
              </a:rPr>
              <a:t> Communication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Blocking Send &amp; Non-blocking </a:t>
            </a:r>
            <a:r>
              <a:rPr lang="en-US" sz="1600" b="1" dirty="0" err="1" smtClean="0">
                <a:solidFill>
                  <a:srgbClr val="0070C0"/>
                </a:solidFill>
                <a:ea typeface="굴림" pitchFamily="-112" charset="-127"/>
              </a:rPr>
              <a:t>Recv</a:t>
            </a:r>
            <a:endParaRPr lang="en-US" sz="1800" dirty="0" smtClean="0">
              <a:solidFill>
                <a:srgbClr val="0070C0"/>
              </a:solidFill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count, MPI_REAL, 1, tag, MPI_COMM_WORLD,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 count, MPI_REAL, 0, tag, MPI_COMM_WORLD,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Non-blocking Send &amp; Non-blocking </a:t>
            </a:r>
            <a:r>
              <a:rPr lang="en-US" sz="1600" b="1" dirty="0" err="1" smtClean="0">
                <a:solidFill>
                  <a:srgbClr val="0070C0"/>
                </a:solidFill>
                <a:ea typeface="굴림" pitchFamily="-112" charset="-127"/>
              </a:rPr>
              <a:t>Recv</a:t>
            </a:r>
            <a:endParaRPr lang="en-US" sz="1800" dirty="0" smtClean="0">
              <a:solidFill>
                <a:srgbClr val="0070C0"/>
              </a:solidFill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sendbuf,count,MPI_REAL,1,tag,MPI_COMM_WORLD,req,ierr)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recvbuf,count,MPI_REAL,0,tag,MPI_COMM_WORLD,req,ierr)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ABC743-31C4-4166-B881-1F4F6C571B6C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Deadlock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6609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1 (always deadlocks)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2 (deadlocks when system buffer is too small)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A954A6-66DC-4CA6-9007-1975678C7453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648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1  (but this doesn’t allow bidirectional communication)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2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sendbuf,sendcount,sendtype,dest,sendtag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                                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recvtype,source,recvtag,MPI_COMM_WORLD,status,ierr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dest,sendtag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                                 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recvtype,source,recvtag,MPI_COMM_WORLD,status,ierr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2854C0-EE8F-4CC6-A1E8-03762C464260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65746" y="1414330"/>
            <a:ext cx="7772400" cy="48768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Solution 3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req1,status,ierr)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req2,status,ierr)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4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8552C0-902B-419B-8E80-218B2FAB1162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Communications Summary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431810-04BC-4241-A3CC-5FD6DDB3111A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28225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MPI_Probe</a:t>
            </a:r>
            <a:endParaRPr lang="en-US" alt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800" dirty="0"/>
              <a:t> allows incoming messages to be checked without actually receiving them</a:t>
            </a:r>
          </a:p>
          <a:p>
            <a:pPr lvl="1"/>
            <a:r>
              <a:rPr lang="en-US" altLang="en-US" sz="2400" dirty="0"/>
              <a:t>the user can then decide how to receive the data </a:t>
            </a:r>
          </a:p>
          <a:p>
            <a:pPr lvl="1"/>
            <a:r>
              <a:rPr lang="en-US" altLang="en-US" sz="2400" dirty="0" smtClean="0"/>
              <a:t>Used when </a:t>
            </a:r>
            <a:r>
              <a:rPr lang="en-US" altLang="en-US" sz="2400" dirty="0"/>
              <a:t>different </a:t>
            </a:r>
            <a:r>
              <a:rPr lang="en-US" altLang="en-US" sz="2400" dirty="0" smtClean="0"/>
              <a:t>actions need </a:t>
            </a:r>
            <a:r>
              <a:rPr lang="en-US" altLang="en-US" sz="2400" dirty="0"/>
              <a:t>to be </a:t>
            </a:r>
            <a:r>
              <a:rPr lang="en-US" altLang="en-US" sz="2400" dirty="0" smtClean="0"/>
              <a:t>taken, </a:t>
            </a:r>
            <a:r>
              <a:rPr lang="en-US" altLang="en-US" sz="2400" dirty="0"/>
              <a:t>depending on the "who, what, and how much" information of the </a:t>
            </a:r>
            <a:r>
              <a:rPr lang="en-US" altLang="en-US" sz="2400" dirty="0" smtClean="0"/>
              <a:t>message. 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MPI_Probe</a:t>
            </a:r>
            <a:endParaRPr lang="en-US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=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000" b="1" dirty="0">
                <a:latin typeface="Courier New" pitchFamily="49" charset="0"/>
              </a:rPr>
              <a:t>(source, tag, </a:t>
            </a:r>
            <a:r>
              <a:rPr lang="en-US" altLang="en-US" sz="2000" b="1" dirty="0" err="1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000" b="1" dirty="0" smtClean="0">
                <a:latin typeface="Courier New" pitchFamily="49" charset="0"/>
              </a:rPr>
              <a:t>(source, tag,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 smtClean="0">
                <a:latin typeface="Courier New" pitchFamily="49" charset="0"/>
              </a:rPr>
              <a:t>,  status, </a:t>
            </a: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Parameters 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dirty="0" smtClean="0"/>
              <a:t>ource</a:t>
            </a:r>
            <a:r>
              <a:rPr lang="en-US" altLang="en-US" dirty="0"/>
              <a:t>: </a:t>
            </a:r>
            <a:r>
              <a:rPr lang="en-US" altLang="en-US" dirty="0" smtClean="0"/>
              <a:t>  source </a:t>
            </a:r>
            <a:r>
              <a:rPr lang="en-US" altLang="en-US" dirty="0"/>
              <a:t>rank or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ag</a:t>
            </a:r>
            <a:r>
              <a:rPr lang="en-US" altLang="en-US" dirty="0"/>
              <a:t>: </a:t>
            </a:r>
            <a:r>
              <a:rPr lang="en-US" altLang="en-US" dirty="0" smtClean="0"/>
              <a:t>	   tag </a:t>
            </a:r>
            <a:r>
              <a:rPr lang="en-US" altLang="en-US" dirty="0"/>
              <a:t>value </a:t>
            </a:r>
            <a:r>
              <a:rPr lang="en-US" altLang="en-US" dirty="0" smtClean="0"/>
              <a:t>    or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pPr lvl="1"/>
            <a:r>
              <a:rPr lang="en-US" altLang="en-US" dirty="0" err="1" smtClean="0"/>
              <a:t>comm</a:t>
            </a:r>
            <a:r>
              <a:rPr lang="en-US" altLang="en-US" dirty="0" smtClean="0"/>
              <a:t>:	   communicator </a:t>
            </a:r>
            <a:endParaRPr lang="en-US" altLang="en-US" dirty="0"/>
          </a:p>
          <a:p>
            <a:pPr lvl="1"/>
            <a:r>
              <a:rPr lang="en-US" altLang="en-US" dirty="0" smtClean="0"/>
              <a:t>status:	   status </a:t>
            </a:r>
            <a:r>
              <a:rPr lang="en-US" altLang="en-US" dirty="0"/>
              <a:t>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MPI Data Types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MPI data types are used in data communication operation.</a:t>
            </a:r>
          </a:p>
          <a:p>
            <a:r>
              <a:rPr lang="en-US" altLang="en-US" dirty="0" smtClean="0"/>
              <a:t>MPI </a:t>
            </a:r>
            <a:r>
              <a:rPr lang="en-US" altLang="en-US" dirty="0"/>
              <a:t>has many different predefined data types</a:t>
            </a:r>
          </a:p>
          <a:p>
            <a:pPr lvl="1"/>
            <a:r>
              <a:rPr lang="en-US" altLang="en-US" dirty="0" smtClean="0"/>
              <a:t>Defined to match C/Fortran data types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B0F0"/>
                </a:solidFill>
              </a:rPr>
              <a:t>MPI </a:t>
            </a:r>
            <a:r>
              <a:rPr lang="en-US" altLang="en-US" dirty="0">
                <a:solidFill>
                  <a:srgbClr val="00B0F0"/>
                </a:solidFill>
              </a:rPr>
              <a:t>handles </a:t>
            </a:r>
            <a:r>
              <a:rPr lang="en-US" altLang="en-US" dirty="0" err="1">
                <a:solidFill>
                  <a:srgbClr val="00B0F0"/>
                </a:solidFill>
              </a:rPr>
              <a:t>endianness</a:t>
            </a:r>
            <a:r>
              <a:rPr lang="en-US" altLang="en-US" dirty="0">
                <a:solidFill>
                  <a:srgbClr val="00B0F0"/>
                </a:solidFill>
              </a:rPr>
              <a:t> conversion</a:t>
            </a:r>
            <a:r>
              <a:rPr lang="en-US" altLang="en-US" dirty="0"/>
              <a:t> (though a mixed architecture system is rare)</a:t>
            </a:r>
          </a:p>
          <a:p>
            <a:r>
              <a:rPr lang="en-US" altLang="en-US" dirty="0"/>
              <a:t>Packed/opaque </a:t>
            </a:r>
            <a:r>
              <a:rPr lang="en-US" altLang="en-US" dirty="0" smtClean="0"/>
              <a:t>types– </a:t>
            </a:r>
            <a:r>
              <a:rPr lang="en-US" altLang="en-US" dirty="0" smtClean="0">
                <a:solidFill>
                  <a:srgbClr val="00B0F0"/>
                </a:solidFill>
              </a:rPr>
              <a:t>User Defined Types </a:t>
            </a:r>
            <a:r>
              <a:rPr lang="en-US" altLang="en-US" dirty="0"/>
              <a:t>can be made to handle C/F90 </a:t>
            </a:r>
            <a:r>
              <a:rPr lang="en-US" altLang="en-US" dirty="0" smtClean="0"/>
              <a:t>structures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C:\Documents and Settings\bbarth\Desktop\SSC\MPI\com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4831656" cy="3620725"/>
          </a:xfrm>
          <a:prstGeom prst="rect">
            <a:avLst/>
          </a:prstGeom>
          <a:noFill/>
        </p:spPr>
      </p:pic>
      <p:pic>
        <p:nvPicPr>
          <p:cNvPr id="1027" name="Picture 3" descr="C:\Documents and Settings\bbarth\Desktop\SSC\MPI\comp2.png"/>
          <p:cNvPicPr>
            <a:picLocks noChangeAspect="1" noChangeArrowheads="1"/>
          </p:cNvPicPr>
          <p:nvPr/>
        </p:nvPicPr>
        <p:blipFill>
          <a:blip r:embed="rId4" cstate="print"/>
          <a:srcRect r="6951" b="1086"/>
          <a:stretch>
            <a:fillRect/>
          </a:stretch>
        </p:blipFill>
        <p:spPr bwMode="auto">
          <a:xfrm>
            <a:off x="4495800" y="1676400"/>
            <a:ext cx="4495800" cy="35814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Predefined Data Types in C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447800"/>
            <a:ext cx="47513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MPI Predefined Data Types in F90</a:t>
            </a:r>
          </a:p>
        </p:txBody>
      </p:sp>
      <p:graphicFrame>
        <p:nvGraphicFramePr>
          <p:cNvPr id="216106" name="Group 42"/>
          <p:cNvGraphicFramePr>
            <a:graphicFrameLocks noGrp="1"/>
          </p:cNvGraphicFramePr>
          <p:nvPr>
            <p:ph idx="1"/>
          </p:nvPr>
        </p:nvGraphicFramePr>
        <p:xfrm>
          <a:off x="685800" y="914400"/>
          <a:ext cx="7772400" cy="514350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4038600"/>
                <a:gridCol w="37338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MPI 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F90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MPI_INTEGER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Integer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MPI_REAL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MPI_DOUBLE_PRECISION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 Precision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MPI_COMPLEX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Complex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MPI_LOGICAL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MPI_CHARACTER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MPI_BYTE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Raw Byte (no conversion)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MPI_PACKED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 calls pack/unpack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Wildcards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400" dirty="0"/>
              <a:t>Enables programmer to avoid having to specify a tag and/or source.</a:t>
            </a:r>
          </a:p>
          <a:p>
            <a:r>
              <a:rPr lang="en-US" altLang="en-US" sz="2400" dirty="0"/>
              <a:t>Example: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2400" dirty="0"/>
              <a:t>  and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 are </a:t>
            </a:r>
            <a:r>
              <a:rPr lang="en-US" altLang="en-US" sz="2400" dirty="0"/>
              <a:t>wild cards</a:t>
            </a:r>
          </a:p>
          <a:p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dirty="0"/>
              <a:t> structure is used to get wildcard values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447800" y="2832100"/>
            <a:ext cx="7280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status;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data[5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data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[0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], 5, MPI_INT,                 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MPI_COMM_WORLD,&amp;status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Wildcards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400" dirty="0"/>
              <a:t>Enables programmer to avoid having to specify a tag and/or source.</a:t>
            </a:r>
          </a:p>
          <a:p>
            <a:r>
              <a:rPr lang="en-US" altLang="en-US" sz="2400" dirty="0"/>
              <a:t>Example: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2400" b="1" dirty="0"/>
              <a:t> </a:t>
            </a:r>
            <a:r>
              <a:rPr lang="en-US" altLang="en-US" sz="2400" dirty="0"/>
              <a:t> and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/>
              <a:t>  are </a:t>
            </a:r>
            <a:r>
              <a:rPr lang="en-US" altLang="en-US" sz="2400" dirty="0"/>
              <a:t>wild cards</a:t>
            </a:r>
          </a:p>
          <a:p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/>
              <a:t>structure is used to get wildcard values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447800" y="2832100"/>
            <a:ext cx="7280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data(5);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dirty="0" smtClean="0">
                <a:latin typeface="Courier New" pitchFamily="49" charset="0"/>
              </a:rPr>
              <a:t>call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data,    5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MPI_INTEGER,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MPI_COMM_WORLD, status,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MPI_PROC_NULL</a:t>
            </a:r>
          </a:p>
          <a:p>
            <a:pPr lvl="1"/>
            <a:r>
              <a:rPr lang="en-US" dirty="0"/>
              <a:t>can be used for </a:t>
            </a:r>
            <a:r>
              <a:rPr lang="en-US" dirty="0" smtClean="0"/>
              <a:t>destination or source </a:t>
            </a:r>
            <a:br>
              <a:rPr lang="en-US" dirty="0" smtClean="0"/>
            </a:br>
            <a:r>
              <a:rPr lang="en-US" dirty="0" smtClean="0"/>
              <a:t>in send </a:t>
            </a:r>
            <a:r>
              <a:rPr lang="en-US" dirty="0"/>
              <a:t>or </a:t>
            </a:r>
            <a:r>
              <a:rPr lang="en-US" dirty="0" smtClean="0"/>
              <a:t>receive calls</a:t>
            </a:r>
            <a:endParaRPr lang="en-US" dirty="0"/>
          </a:p>
          <a:p>
            <a:pPr lvl="1"/>
            <a:r>
              <a:rPr lang="en-US" dirty="0"/>
              <a:t>operation completes immediately</a:t>
            </a:r>
          </a:p>
          <a:p>
            <a:pPr lvl="1"/>
            <a:r>
              <a:rPr lang="en-US" dirty="0"/>
              <a:t>no communications involved</a:t>
            </a:r>
          </a:p>
          <a:p>
            <a:r>
              <a:rPr lang="en-US" dirty="0" smtClean="0"/>
              <a:t>Great for handling edges of partitioned data </a:t>
            </a:r>
            <a:endParaRPr lang="en-US" dirty="0"/>
          </a:p>
          <a:p>
            <a:r>
              <a:rPr lang="en-US" dirty="0"/>
              <a:t>Useful with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</TotalTime>
  <Words>2552</Words>
  <Application>Microsoft Office PowerPoint</Application>
  <PresentationFormat>On-screen Show (4:3)</PresentationFormat>
  <Paragraphs>701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Parallel Computing for Science &amp; Engineering  3/6/2012</vt:lpstr>
      <vt:lpstr>Outline</vt:lpstr>
      <vt:lpstr>Tricks</vt:lpstr>
      <vt:lpstr>MPI Data Types</vt:lpstr>
      <vt:lpstr>MPI Predefined Data Types in C</vt:lpstr>
      <vt:lpstr>MPI Predefined Data Types in F90</vt:lpstr>
      <vt:lpstr>Wildcards </vt:lpstr>
      <vt:lpstr>Wildcards </vt:lpstr>
      <vt:lpstr>Wildcards</vt:lpstr>
      <vt:lpstr>Blocking Pt-2-Pt communications</vt:lpstr>
      <vt:lpstr>MPI Receive Modes</vt:lpstr>
      <vt:lpstr>Buffered Communication </vt:lpstr>
      <vt:lpstr>User-Buffer Communication</vt:lpstr>
      <vt:lpstr>User-Buffer Communication</vt:lpstr>
      <vt:lpstr>Synchronous Communication</vt:lpstr>
      <vt:lpstr>Synchronous Communication</vt:lpstr>
      <vt:lpstr>Ready Communication</vt:lpstr>
      <vt:lpstr>Ready Communication</vt:lpstr>
      <vt:lpstr>MPI_SendRecv</vt:lpstr>
      <vt:lpstr>Bidirectional Communication with MPI_Sendrecv</vt:lpstr>
      <vt:lpstr>Blocking vs Non-blocking</vt:lpstr>
      <vt:lpstr>Blocking vs non-Blocking Routines</vt:lpstr>
      <vt:lpstr>Non-blocking Communication</vt:lpstr>
      <vt:lpstr>Non-Blocking Pt-2-Pt communications</vt:lpstr>
      <vt:lpstr>Non-blocking Send with MPI_Isend</vt:lpstr>
      <vt:lpstr>Non-blocking Receive with MPI_Irecv</vt:lpstr>
      <vt:lpstr>MPI_Wait  Used to Complete Communication</vt:lpstr>
      <vt:lpstr>MPI_Wait Usage</vt:lpstr>
      <vt:lpstr>MPI_Test</vt:lpstr>
      <vt:lpstr>MPI_Cancel</vt:lpstr>
      <vt:lpstr>Order Semantics</vt:lpstr>
      <vt:lpstr>Nonblocking Examples</vt:lpstr>
      <vt:lpstr>One-way Send/Recv Communication</vt:lpstr>
      <vt:lpstr>Two-way Communication: Deadlock</vt:lpstr>
      <vt:lpstr>Two-way Communication: Solutions</vt:lpstr>
      <vt:lpstr>Two-way Communication: Solutions</vt:lpstr>
      <vt:lpstr>Two-way Communications Summary</vt:lpstr>
      <vt:lpstr>MPI_Probe</vt:lpstr>
      <vt:lpstr>MPI_Probe</vt:lpstr>
      <vt:lpstr>Scaling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Windows User</cp:lastModifiedBy>
  <cp:revision>218</cp:revision>
  <cp:lastPrinted>2012-03-08T17:15:24Z</cp:lastPrinted>
  <dcterms:created xsi:type="dcterms:W3CDTF">2009-01-28T21:14:34Z</dcterms:created>
  <dcterms:modified xsi:type="dcterms:W3CDTF">2012-03-20T14:50:15Z</dcterms:modified>
</cp:coreProperties>
</file>