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embeddings/oleObject2.bin" ContentType="application/vnd.openxmlformats-officedocument.oleObject"/>
  <Override PartName="/ppt/notesSlides/notesSlide5.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6.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notesSlides/notesSlide7.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notesSlides/notesSlide8.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notesSlides/notesSlide9.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20.bin" ContentType="application/vnd.openxmlformats-officedocument.oleObject"/>
  <Override PartName="/ppt/notesSlides/notesSlide13.xml" ContentType="application/vnd.openxmlformats-officedocument.presentationml.notesSlide+xml"/>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notesSlides/notesSlide14.xml" ContentType="application/vnd.openxmlformats-officedocument.presentationml.notesSlide+xml"/>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37.bin" ContentType="application/vnd.openxmlformats-officedocument.oleObject"/>
  <Override PartName="/ppt/notesSlides/notesSlide17.xml" ContentType="application/vnd.openxmlformats-officedocument.presentationml.notesSlide+xml"/>
  <Override PartName="/ppt/embeddings/oleObject38.bin" ContentType="application/vnd.openxmlformats-officedocument.oleObject"/>
  <Override PartName="/ppt/notesSlides/notesSlide18.xml" ContentType="application/vnd.openxmlformats-officedocument.presentationml.notesSlide+xml"/>
  <Override PartName="/ppt/embeddings/oleObject39.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37" r:id="rId2"/>
    <p:sldId id="331" r:id="rId3"/>
    <p:sldId id="332" r:id="rId4"/>
    <p:sldId id="315" r:id="rId5"/>
    <p:sldId id="317" r:id="rId6"/>
    <p:sldId id="318" r:id="rId7"/>
    <p:sldId id="335" r:id="rId8"/>
    <p:sldId id="316" r:id="rId9"/>
    <p:sldId id="319" r:id="rId10"/>
    <p:sldId id="326" r:id="rId11"/>
    <p:sldId id="325" r:id="rId12"/>
    <p:sldId id="321" r:id="rId13"/>
    <p:sldId id="322" r:id="rId14"/>
    <p:sldId id="323" r:id="rId15"/>
    <p:sldId id="327" r:id="rId16"/>
    <p:sldId id="329" r:id="rId17"/>
    <p:sldId id="330" r:id="rId18"/>
    <p:sldId id="336"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24" autoAdjust="0"/>
  </p:normalViewPr>
  <p:slideViewPr>
    <p:cSldViewPr>
      <p:cViewPr varScale="1">
        <p:scale>
          <a:sx n="109" d="100"/>
          <a:sy n="109" d="100"/>
        </p:scale>
        <p:origin x="-1592"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4" Type="http://schemas.openxmlformats.org/officeDocument/2006/relationships/image" Target="../media/image28.wmf"/><Relationship Id="rId5" Type="http://schemas.openxmlformats.org/officeDocument/2006/relationships/image" Target="../media/image29.wmf"/><Relationship Id="rId6" Type="http://schemas.openxmlformats.org/officeDocument/2006/relationships/image" Target="../media/image30.wmf"/><Relationship Id="rId7" Type="http://schemas.openxmlformats.org/officeDocument/2006/relationships/image" Target="../media/image31.wmf"/><Relationship Id="rId8" Type="http://schemas.openxmlformats.org/officeDocument/2006/relationships/image" Target="../media/image32.wmf"/><Relationship Id="rId9" Type="http://schemas.openxmlformats.org/officeDocument/2006/relationships/image" Target="../media/image33.wmf"/><Relationship Id="rId10" Type="http://schemas.openxmlformats.org/officeDocument/2006/relationships/image" Target="../media/image34.wmf"/><Relationship Id="rId1" Type="http://schemas.openxmlformats.org/officeDocument/2006/relationships/image" Target="../media/image25.wmf"/><Relationship Id="rId2"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wmf"/><Relationship Id="rId4" Type="http://schemas.openxmlformats.org/officeDocument/2006/relationships/image" Target="../media/image11.wmf"/><Relationship Id="rId5" Type="http://schemas.openxmlformats.org/officeDocument/2006/relationships/image" Target="../media/image12.wmf"/><Relationship Id="rId6" Type="http://schemas.openxmlformats.org/officeDocument/2006/relationships/image" Target="../media/image13.wmf"/><Relationship Id="rId7" Type="http://schemas.openxmlformats.org/officeDocument/2006/relationships/image" Target="../media/image14.wmf"/><Relationship Id="rId1" Type="http://schemas.openxmlformats.org/officeDocument/2006/relationships/image" Target="../media/image8.wmf"/><Relationship Id="rId2"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wmf"/><Relationship Id="rId4" Type="http://schemas.openxmlformats.org/officeDocument/2006/relationships/image" Target="../media/image14.wmf"/><Relationship Id="rId1" Type="http://schemas.openxmlformats.org/officeDocument/2006/relationships/image" Target="../media/image15.wmf"/><Relationship Id="rId2"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wmf"/><Relationship Id="rId4" Type="http://schemas.openxmlformats.org/officeDocument/2006/relationships/image" Target="../media/image22.wmf"/><Relationship Id="rId5" Type="http://schemas.openxmlformats.org/officeDocument/2006/relationships/image" Target="../media/image23.wmf"/><Relationship Id="rId6" Type="http://schemas.openxmlformats.org/officeDocument/2006/relationships/image" Target="../media/image24.wmf"/><Relationship Id="rId1" Type="http://schemas.openxmlformats.org/officeDocument/2006/relationships/image" Target="../media/image19.wmf"/><Relationship Id="rId2"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3BF2BA9-4519-4406-BDB9-3049186EFFAE}" type="datetimeFigureOut">
              <a:rPr lang="en-US" smtClean="0"/>
              <a:pPr/>
              <a:t>2/28/13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CA89D60-6F87-492C-BE3C-73C80457F945}" type="slidenum">
              <a:rPr lang="en-US" smtClean="0"/>
              <a:pPr/>
              <a:t>‹#›</a:t>
            </a:fld>
            <a:endParaRPr lang="en-US"/>
          </a:p>
        </p:txBody>
      </p:sp>
    </p:spTree>
    <p:extLst>
      <p:ext uri="{BB962C8B-B14F-4D97-AF65-F5344CB8AC3E}">
        <p14:creationId xmlns:p14="http://schemas.microsoft.com/office/powerpoint/2010/main" val="331502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pPr eaLnBrk="1" hangingPunct="1"/>
            <a:r>
              <a:rPr lang="en-US" dirty="0" smtClean="0"/>
              <a:t>Check  Single and Section have implied barrier.</a:t>
            </a:r>
          </a:p>
          <a:p>
            <a:pPr eaLnBrk="1" hangingPunct="1"/>
            <a:r>
              <a:rPr lang="en-US" dirty="0" smtClean="0"/>
              <a:t>25 continue  </a:t>
            </a:r>
            <a:r>
              <a:rPr lang="en-US" dirty="0" err="1" smtClean="0"/>
              <a:t>fortran</a:t>
            </a:r>
            <a:r>
              <a:rPr lang="en-US" smtClean="0"/>
              <a:t> “&amp;”</a:t>
            </a:r>
          </a:p>
        </p:txBody>
      </p:sp>
      <p:sp>
        <p:nvSpPr>
          <p:cNvPr id="31748" name="Slide Number Placeholder 3"/>
          <p:cNvSpPr>
            <a:spLocks noGrp="1"/>
          </p:cNvSpPr>
          <p:nvPr>
            <p:ph type="sldNum" sz="quarter" idx="5"/>
          </p:nvPr>
        </p:nvSpPr>
        <p:spPr>
          <a:noFill/>
        </p:spPr>
        <p:txBody>
          <a:bodyPr/>
          <a:lstStyle/>
          <a:p>
            <a:fld id="{883C321D-95FB-4F76-A67D-126FABA8C1E1}"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A89D60-6F87-492C-BE3C-73C80457F94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A89D60-6F87-492C-BE3C-73C80457F94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a:t>e </a:t>
            </a:r>
            <a:r>
              <a:rPr lang="fr-FR" b="1" dirty="0"/>
              <a:t>Courant–</a:t>
            </a:r>
            <a:r>
              <a:rPr lang="fr-FR" b="1" dirty="0" err="1"/>
              <a:t>Friedrichs</a:t>
            </a:r>
            <a:r>
              <a:rPr lang="fr-FR" b="1" dirty="0"/>
              <a:t>–</a:t>
            </a:r>
            <a:r>
              <a:rPr lang="fr-FR" b="1" dirty="0" err="1"/>
              <a:t>Lewy</a:t>
            </a:r>
            <a:r>
              <a:rPr lang="fr-FR" b="1" dirty="0"/>
              <a:t> condition</a:t>
            </a:r>
            <a:r>
              <a:rPr lang="fr-FR" dirty="0"/>
              <a:t> (CFL condition)</a:t>
            </a:r>
          </a:p>
        </p:txBody>
      </p:sp>
      <p:sp>
        <p:nvSpPr>
          <p:cNvPr id="4" name="Slide Number Placeholder 3"/>
          <p:cNvSpPr>
            <a:spLocks noGrp="1"/>
          </p:cNvSpPr>
          <p:nvPr>
            <p:ph type="sldNum" sz="quarter" idx="10"/>
          </p:nvPr>
        </p:nvSpPr>
        <p:spPr/>
        <p:txBody>
          <a:bodyPr/>
          <a:lstStyle/>
          <a:p>
            <a:fld id="{ECA89D60-6F87-492C-BE3C-73C80457F94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A89D60-6F87-492C-BE3C-73C80457F94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A89D60-6F87-492C-BE3C-73C80457F94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614FCE-2DC9-48CD-8947-54C76E02AFAB}" type="slidenum">
              <a:rPr lang="en-US"/>
              <a:pPr/>
              <a:t>15</a:t>
            </a:fld>
            <a:endParaRPr lang="en-US"/>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765F3-BF23-4C6E-AD8A-704A5AA2082A}" type="slidenum">
              <a:rPr lang="en-US"/>
              <a:pPr/>
              <a:t>16</a:t>
            </a:fld>
            <a:endParaRPr 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r>
              <a:rPr lang="en-US" dirty="0" smtClean="0"/>
              <a:t>At 10B 8x10**-8</a:t>
            </a:r>
            <a:r>
              <a:rPr lang="en-US" baseline="0" dirty="0" smtClean="0"/>
              <a:t> s/B</a:t>
            </a:r>
          </a:p>
          <a:p>
            <a:r>
              <a:rPr lang="en-US" baseline="0" dirty="0" smtClean="0"/>
              <a:t>At 100B 1x10**-8 s/B</a:t>
            </a:r>
          </a:p>
          <a:p>
            <a:endParaRPr lang="en-US" baseline="0" dirty="0" smtClean="0"/>
          </a:p>
          <a:p>
            <a:r>
              <a:rPr lang="en-US" baseline="0" dirty="0" smtClean="0"/>
              <a:t>10MB/Time = 1/(8x10**-8 s/B) </a:t>
            </a:r>
            <a:r>
              <a:rPr lang="en-US" baseline="0" dirty="0" smtClean="0">
                <a:sym typeface="Wingdings" pitchFamily="2" charset="2"/>
              </a:rPr>
              <a:t> 10MB*8x10**-8s/B = 0.8x10**-6 sec</a:t>
            </a:r>
          </a:p>
          <a:p>
            <a:r>
              <a:rPr lang="en-US" baseline="0" dirty="0" smtClean="0">
                <a:sym typeface="Wingdings" pitchFamily="2" charset="2"/>
              </a:rPr>
              <a:t>Actual communication cost=10B/1000MB/s = 0.01x10-6 s</a:t>
            </a:r>
          </a:p>
          <a:p>
            <a:endParaRPr lang="en-US" baseline="0" dirty="0" smtClean="0">
              <a:sym typeface="Wingdings" pitchFamily="2" charset="2"/>
            </a:endParaRPr>
          </a:p>
          <a:p>
            <a:endParaRPr lang="en-US" baseline="0" dirty="0" smtClean="0"/>
          </a:p>
          <a:p>
            <a:r>
              <a:rPr lang="en-US" baseline="0" dirty="0" smtClean="0"/>
              <a:t>100MB/Time = 1/(1x10**-8 s/B) </a:t>
            </a:r>
            <a:r>
              <a:rPr lang="en-US" baseline="0" dirty="0" smtClean="0">
                <a:sym typeface="Wingdings" pitchFamily="2" charset="2"/>
              </a:rPr>
              <a:t> 100MB*1x10**-8s/B = 1.0x10**-6 sec</a:t>
            </a:r>
          </a:p>
          <a:p>
            <a:r>
              <a:rPr lang="en-US" baseline="0" dirty="0" smtClean="0">
                <a:sym typeface="Wingdings" pitchFamily="2" charset="2"/>
              </a:rPr>
              <a:t>Actual communication cost=100B/1000MB/s = 0.1x10-6 s</a:t>
            </a:r>
          </a:p>
          <a:p>
            <a:endParaRPr lang="en-US" baseline="0" dirty="0" smtClean="0"/>
          </a:p>
          <a:p>
            <a:r>
              <a:rPr lang="en-US" baseline="0" dirty="0" smtClean="0">
                <a:sym typeface="Wingdings" pitchFamily="2" charset="2"/>
              </a:rPr>
              <a:t>Actual communication cost=1000B/1000MB/s = 1x10-6 s  -- almost a factor of 10 larger</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2822FA-892C-41F5-89A6-680D783B0B05}" type="slidenum">
              <a:rPr lang="en-US"/>
              <a:pPr/>
              <a:t>17</a:t>
            </a:fld>
            <a:endParaRPr 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dirty="0" smtClean="0"/>
              <a:t>The dip is because of the change of algorithm from eager to rendezvous. The change is about 12kb for </a:t>
            </a:r>
            <a:r>
              <a:rPr lang="en-US" dirty="0" err="1" smtClean="0"/>
              <a:t>lonestar</a:t>
            </a:r>
            <a:r>
              <a:rPr lang="en-US" dirty="0" smtClean="0"/>
              <a:t>. </a:t>
            </a:r>
          </a:p>
          <a:p>
            <a:endParaRPr lang="en-US" dirty="0" smtClean="0"/>
          </a:p>
          <a:p>
            <a:r>
              <a:rPr lang="en-US" b="1" dirty="0"/>
              <a:t>Eager</a:t>
            </a:r>
            <a:r>
              <a:rPr lang="en-US" dirty="0"/>
              <a:t> - An asynchronous protocol that allows a send operation to complete without acknowledgement from a matching receive</a:t>
            </a:r>
          </a:p>
          <a:p>
            <a:r>
              <a:rPr lang="en-US" b="1" dirty="0"/>
              <a:t>Rendezvous</a:t>
            </a:r>
            <a:r>
              <a:rPr lang="en-US" dirty="0"/>
              <a:t> - A synchronous protocol which requires an acknowledgement from a matching receive in order for the send operation to complete.</a:t>
            </a:r>
          </a:p>
          <a:p>
            <a:endParaRPr lang="en-US" dirty="0" smtClean="0"/>
          </a:p>
          <a:p>
            <a:r>
              <a:rPr lang="en-US" b="1" dirty="0"/>
              <a:t>Eager Protocol</a:t>
            </a:r>
          </a:p>
          <a:p>
            <a:r>
              <a:rPr lang="en-US" dirty="0"/>
              <a:t>The assumption is made by the sending process that the receiving process can store the message if it is sent. It is the responsibility of the receiving process to buffer the message upon its arrival, especially if the receive operation has not been posted.</a:t>
            </a:r>
          </a:p>
          <a:p>
            <a:r>
              <a:rPr lang="en-US" dirty="0"/>
              <a:t>This assumption may be based upon the implementation's guarantee of a certain amount of available buffer space on the receive process.</a:t>
            </a:r>
          </a:p>
          <a:p>
            <a:r>
              <a:rPr lang="en-US" dirty="0"/>
              <a:t>Generally used for smaller message sizes (up to Kbytes). Message size may be limited by the number of MPI tasks as well.</a:t>
            </a:r>
          </a:p>
          <a:p>
            <a:r>
              <a:rPr lang="en-US" dirty="0"/>
              <a:t> </a:t>
            </a:r>
            <a:r>
              <a:rPr lang="en-US" b="1" dirty="0"/>
              <a:t>Potential Advantages:</a:t>
            </a:r>
            <a:endParaRPr lang="en-US" dirty="0"/>
          </a:p>
          <a:p>
            <a:r>
              <a:rPr lang="en-US" dirty="0"/>
              <a:t>Reduces synchronization delays - send process does not need acknowledgement from receive process that it's OK to send message.</a:t>
            </a:r>
          </a:p>
          <a:p>
            <a:r>
              <a:rPr lang="en-US" dirty="0"/>
              <a:t>Simplifies programming - only need to use </a:t>
            </a:r>
            <a:r>
              <a:rPr lang="en-US" dirty="0" err="1"/>
              <a:t>MPI_Send</a:t>
            </a:r>
            <a:r>
              <a:rPr lang="en-US" dirty="0"/>
              <a:t>.</a:t>
            </a:r>
          </a:p>
          <a:p>
            <a:r>
              <a:rPr lang="en-US" dirty="0"/>
              <a:t> </a:t>
            </a:r>
            <a:r>
              <a:rPr lang="en-US" b="1" dirty="0"/>
              <a:t>Potential </a:t>
            </a:r>
            <a:r>
              <a:rPr lang="en-US" b="1" dirty="0" err="1"/>
              <a:t>Disdvantages</a:t>
            </a:r>
            <a:r>
              <a:rPr lang="en-US" b="1" dirty="0"/>
              <a:t>:</a:t>
            </a:r>
            <a:endParaRPr lang="en-US" dirty="0"/>
          </a:p>
          <a:p>
            <a:r>
              <a:rPr lang="en-US" dirty="0"/>
              <a:t>Most important disadvantage is that it is not scalable. Significant buffering may be required to provide space for messages from an arbitrary number of senders.</a:t>
            </a:r>
          </a:p>
          <a:p>
            <a:r>
              <a:rPr lang="en-US" dirty="0"/>
              <a:t>Can cause memory exhaustion and program termination when receive process buffer is exceeded.</a:t>
            </a:r>
          </a:p>
          <a:p>
            <a:r>
              <a:rPr lang="en-US" dirty="0"/>
              <a:t>Buffer "wastage" - allocated even if only a few messages are sent</a:t>
            </a:r>
          </a:p>
          <a:p>
            <a:r>
              <a:rPr lang="en-US" dirty="0"/>
              <a:t>May consume CPU cycles by the receive process side to pull messages from the network and/or copy the data into buffer space.</a:t>
            </a:r>
          </a:p>
          <a:p>
            <a:endParaRPr lang="en-US" dirty="0" smtClean="0"/>
          </a:p>
          <a:p>
            <a:endParaRPr lang="en-US" dirty="0" smtClean="0"/>
          </a:p>
          <a:p>
            <a:r>
              <a:rPr lang="en-US" b="1" dirty="0"/>
              <a:t>Rendezvous Protocol</a:t>
            </a:r>
          </a:p>
          <a:p>
            <a:r>
              <a:rPr lang="en-US" dirty="0"/>
              <a:t>This protocol is used when assumptions about the receiving process buffer space can't be made, or when the limits of the eager protocol are exceeded.</a:t>
            </a:r>
          </a:p>
          <a:p>
            <a:r>
              <a:rPr lang="en-US" dirty="0"/>
              <a:t>Requires some type of "handshaking" between the sender and the receiver processes. For example:</a:t>
            </a:r>
          </a:p>
          <a:p>
            <a:pPr lvl="1"/>
            <a:r>
              <a:rPr lang="en-US" dirty="0"/>
              <a:t>Sender process sends message envelope to destination process</a:t>
            </a:r>
          </a:p>
          <a:p>
            <a:pPr lvl="1"/>
            <a:r>
              <a:rPr lang="en-US" dirty="0"/>
              <a:t>Envelope received and stored by destination process</a:t>
            </a:r>
          </a:p>
          <a:p>
            <a:pPr lvl="1"/>
            <a:r>
              <a:rPr lang="en-US" dirty="0"/>
              <a:t>When buffer space is available, destination process replies to sender that requested data can be sent</a:t>
            </a:r>
          </a:p>
          <a:p>
            <a:pPr lvl="1"/>
            <a:r>
              <a:rPr lang="en-US" dirty="0"/>
              <a:t>Sender process receives reply from destination process and then sends data</a:t>
            </a:r>
          </a:p>
          <a:p>
            <a:pPr lvl="1"/>
            <a:r>
              <a:rPr lang="en-US" dirty="0"/>
              <a:t>Destination process receives data</a:t>
            </a:r>
          </a:p>
          <a:p>
            <a:r>
              <a:rPr lang="en-US" dirty="0"/>
              <a:t> </a:t>
            </a:r>
            <a:r>
              <a:rPr lang="en-US" b="1" dirty="0"/>
              <a:t>Potential Advantages:</a:t>
            </a:r>
            <a:endParaRPr lang="en-US" dirty="0"/>
          </a:p>
          <a:p>
            <a:r>
              <a:rPr lang="en-US" dirty="0"/>
              <a:t>Scalable, compared to eager protocol</a:t>
            </a:r>
          </a:p>
          <a:p>
            <a:r>
              <a:rPr lang="en-US" dirty="0"/>
              <a:t>Robustness by preventing memory exhaustion and termination on receive process</a:t>
            </a:r>
          </a:p>
          <a:p>
            <a:r>
              <a:rPr lang="en-US" dirty="0"/>
              <a:t>Only required to buffer small message envelopes</a:t>
            </a:r>
          </a:p>
          <a:p>
            <a:r>
              <a:rPr lang="en-US" dirty="0"/>
              <a:t>Possibility for eliminating a data copy - user space to user space direct</a:t>
            </a:r>
          </a:p>
          <a:p>
            <a:r>
              <a:rPr lang="en-US" dirty="0"/>
              <a:t> </a:t>
            </a:r>
            <a:r>
              <a:rPr lang="en-US" b="1" dirty="0"/>
              <a:t>Potential </a:t>
            </a:r>
            <a:r>
              <a:rPr lang="en-US" b="1" dirty="0" err="1"/>
              <a:t>Disdvantages</a:t>
            </a:r>
            <a:r>
              <a:rPr lang="en-US" b="1" dirty="0"/>
              <a:t>:</a:t>
            </a:r>
            <a:endParaRPr lang="en-US" dirty="0"/>
          </a:p>
          <a:p>
            <a:r>
              <a:rPr lang="en-US" dirty="0"/>
              <a:t>Inherent synchronization delays due to necessary handshaking between sender and receiver.</a:t>
            </a:r>
          </a:p>
          <a:p>
            <a:r>
              <a:rPr lang="en-US" dirty="0"/>
              <a:t>More programming complexity - may need to use non-blocking sends with waits/tests to prevent program from blocking while waiting on the OK from receive process.</a:t>
            </a: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2822FA-892C-41F5-89A6-680D783B0B05}" type="slidenum">
              <a:rPr lang="en-US"/>
              <a:pPr/>
              <a:t>18</a:t>
            </a:fld>
            <a:endParaRPr 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A89D60-6F87-492C-BE3C-73C80457F945}"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http://www.pdc.kth.se/training/Tutor/MPI/Templates/pi/index.html</a:t>
            </a:r>
          </a:p>
          <a:p>
            <a:r>
              <a:rPr lang="en-US" dirty="0" smtClean="0"/>
              <a:t>http://books.google.com/books?id=QlbzjN_5pDoC&amp;pg=PA592&amp;lpg=PA592&amp;dq=pi+calculation+integral&amp;source=bl&amp;ots=bKYEiiRGC0&amp;sig=oXSNLtr4RDKRYItAybquL71aC5s&amp;hl=en&amp;ei=ajZpTcS2Dcugtgfkg9XmAg&amp;sa=X&amp;oi=book_result&amp;ct=result&amp;resnum=7&amp;ved=0CEMQ6AEwBjgK#v=onepage&amp;q=pi%20calculation%20integral&amp;f=false</a:t>
            </a:r>
          </a:p>
          <a:p>
            <a:endParaRPr lang="en-US" dirty="0" smtClean="0"/>
          </a:p>
          <a:p>
            <a:r>
              <a:rPr lang="en-US" dirty="0" smtClean="0"/>
              <a:t>http://mathrule.wordpress.com/2011/01/27/mpi-calculation-of-pi-using-the-monte-carlo-method/</a:t>
            </a:r>
          </a:p>
          <a:p>
            <a:r>
              <a:rPr lang="en-US" dirty="0" smtClean="0"/>
              <a:t>http://en.wikipedia.org/wiki/Area_of_a_disk</a:t>
            </a:r>
          </a:p>
          <a:p>
            <a:r>
              <a:rPr lang="en-US" dirty="0" smtClean="0"/>
              <a:t>http://www.analyzemath.com/calculus/Integrals/area_circle.htmlhttp://comscigate.com/Books/IntroSedgewick/90scientific/93integration/index.html</a:t>
            </a:r>
            <a:endParaRPr lang="en-US" dirty="0"/>
          </a:p>
        </p:txBody>
      </p:sp>
      <p:sp>
        <p:nvSpPr>
          <p:cNvPr id="4" name="Slide Number Placeholder 3"/>
          <p:cNvSpPr>
            <a:spLocks noGrp="1"/>
          </p:cNvSpPr>
          <p:nvPr>
            <p:ph type="sldNum" sz="quarter" idx="10"/>
          </p:nvPr>
        </p:nvSpPr>
        <p:spPr/>
        <p:txBody>
          <a:bodyPr/>
          <a:lstStyle/>
          <a:p>
            <a:fld id="{ECA89D60-6F87-492C-BE3C-73C80457F945}"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is a parabolic partial differential equation, </a:t>
            </a:r>
            <a:r>
              <a:rPr lang="en-US" baseline="0" dirty="0" err="1" smtClean="0"/>
              <a:t>laplacian</a:t>
            </a:r>
            <a:r>
              <a:rPr lang="en-US" baseline="0" dirty="0" smtClean="0"/>
              <a:t> operator</a:t>
            </a:r>
          </a:p>
          <a:p>
            <a:endParaRPr lang="en-US" dirty="0"/>
          </a:p>
        </p:txBody>
      </p:sp>
      <p:sp>
        <p:nvSpPr>
          <p:cNvPr id="4" name="Slide Number Placeholder 3"/>
          <p:cNvSpPr>
            <a:spLocks noGrp="1"/>
          </p:cNvSpPr>
          <p:nvPr>
            <p:ph type="sldNum" sz="quarter" idx="10"/>
          </p:nvPr>
        </p:nvSpPr>
        <p:spPr/>
        <p:txBody>
          <a:bodyPr/>
          <a:lstStyle/>
          <a:p>
            <a:fld id="{ECA89D60-6F87-492C-BE3C-73C80457F945}"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A89D60-6F87-492C-BE3C-73C80457F945}"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A89D60-6F87-492C-BE3C-73C80457F945}"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A89D60-6F87-492C-BE3C-73C80457F945}"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A89D60-6F87-492C-BE3C-73C80457F945}"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A89D60-6F87-492C-BE3C-73C80457F94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E7B459A-E3DE-47A0-8B5C-74879EEBF693}" type="datetimeFigureOut">
              <a:rPr lang="en-US" smtClean="0"/>
              <a:pPr/>
              <a:t>2/28/13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B90F24A-6679-4F21-A41E-0DBEFD6DC596}" type="slidenum">
              <a:rPr lang="en-US" smtClean="0"/>
              <a:pPr/>
              <a:t>‹#›</a:t>
            </a:fld>
            <a:endParaRPr lang="en-US"/>
          </a:p>
        </p:txBody>
      </p:sp>
      <p:pic>
        <p:nvPicPr>
          <p:cNvPr id="7" name="Picture 6" descr="Picture1.png"/>
          <p:cNvPicPr>
            <a:picLocks noChangeAspect="1"/>
          </p:cNvPicPr>
          <p:nvPr userDrawn="1"/>
        </p:nvPicPr>
        <p:blipFill>
          <a:blip r:embed="rId2" cstate="print"/>
          <a:stretch>
            <a:fillRect/>
          </a:stretch>
        </p:blipFill>
        <p:spPr>
          <a:xfrm>
            <a:off x="0" y="6206597"/>
            <a:ext cx="9144000" cy="65140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E7B459A-E3DE-47A0-8B5C-74879EEBF693}" type="datetimeFigureOut">
              <a:rPr lang="en-US" smtClean="0"/>
              <a:pPr/>
              <a:t>2/28/13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B90F24A-6679-4F21-A41E-0DBEFD6DC5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E7B459A-E3DE-47A0-8B5C-74879EEBF693}" type="datetimeFigureOut">
              <a:rPr lang="en-US" smtClean="0"/>
              <a:pPr/>
              <a:t>2/28/13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B90F24A-6679-4F21-A41E-0DBEFD6DC5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E7B459A-E3DE-47A0-8B5C-74879EEBF693}" type="datetimeFigureOut">
              <a:rPr lang="en-US" smtClean="0"/>
              <a:pPr/>
              <a:t>2/28/13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B90F24A-6679-4F21-A41E-0DBEFD6DC5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E7B459A-E3DE-47A0-8B5C-74879EEBF693}" type="datetimeFigureOut">
              <a:rPr lang="en-US" smtClean="0"/>
              <a:pPr/>
              <a:t>2/28/13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B90F24A-6679-4F21-A41E-0DBEFD6DC59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E7B459A-E3DE-47A0-8B5C-74879EEBF693}" type="datetimeFigureOut">
              <a:rPr lang="en-US" smtClean="0"/>
              <a:pPr/>
              <a:t>2/28/13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B90F24A-6679-4F21-A41E-0DBEFD6DC5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0E7B459A-E3DE-47A0-8B5C-74879EEBF693}" type="datetimeFigureOut">
              <a:rPr lang="en-US" smtClean="0"/>
              <a:pPr/>
              <a:t>2/28/13</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7B90F24A-6679-4F21-A41E-0DBEFD6DC5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E7B459A-E3DE-47A0-8B5C-74879EEBF693}" type="datetimeFigureOut">
              <a:rPr lang="en-US" smtClean="0"/>
              <a:pPr/>
              <a:t>2/28/13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7B90F24A-6679-4F21-A41E-0DBEFD6DC5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0E7B459A-E3DE-47A0-8B5C-74879EEBF693}" type="datetimeFigureOut">
              <a:rPr lang="en-US" smtClean="0"/>
              <a:pPr/>
              <a:t>2/28/13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7B90F24A-6679-4F21-A41E-0DBEFD6DC5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E7B459A-E3DE-47A0-8B5C-74879EEBF693}" type="datetimeFigureOut">
              <a:rPr lang="en-US" smtClean="0"/>
              <a:pPr/>
              <a:t>2/28/13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B90F24A-6679-4F21-A41E-0DBEFD6DC59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E7B459A-E3DE-47A0-8B5C-74879EEBF693}" type="datetimeFigureOut">
              <a:rPr lang="en-US" smtClean="0"/>
              <a:pPr/>
              <a:t>2/28/13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B90F24A-6679-4F21-A41E-0DBEFD6DC5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Picture1.png"/>
          <p:cNvPicPr>
            <a:picLocks noChangeAspect="1"/>
          </p:cNvPicPr>
          <p:nvPr userDrawn="1"/>
        </p:nvPicPr>
        <p:blipFill>
          <a:blip r:embed="rId13" cstate="print"/>
          <a:stretch>
            <a:fillRect/>
          </a:stretch>
        </p:blipFill>
        <p:spPr>
          <a:xfrm>
            <a:off x="0" y="6206597"/>
            <a:ext cx="9144000" cy="65140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20.bin"/><Relationship Id="rId5" Type="http://schemas.openxmlformats.org/officeDocument/2006/relationships/image" Target="../media/image18.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1" Type="http://schemas.openxmlformats.org/officeDocument/2006/relationships/image" Target="../media/image22.wmf"/><Relationship Id="rId12" Type="http://schemas.openxmlformats.org/officeDocument/2006/relationships/oleObject" Target="../embeddings/oleObject25.bin"/><Relationship Id="rId13" Type="http://schemas.openxmlformats.org/officeDocument/2006/relationships/image" Target="../media/image23.wmf"/><Relationship Id="rId14" Type="http://schemas.openxmlformats.org/officeDocument/2006/relationships/oleObject" Target="../embeddings/oleObject26.bin"/><Relationship Id="rId15" Type="http://schemas.openxmlformats.org/officeDocument/2006/relationships/image" Target="../media/image24.wmf"/><Relationship Id="rId1" Type="http://schemas.openxmlformats.org/officeDocument/2006/relationships/vmlDrawing" Target="../drawings/vmlDrawing9.vml"/><Relationship Id="rId2" Type="http://schemas.openxmlformats.org/officeDocument/2006/relationships/slideLayout" Target="../slideLayouts/slideLayout2.xml"/><Relationship Id="rId3" Type="http://schemas.openxmlformats.org/officeDocument/2006/relationships/notesSlide" Target="../notesSlides/notesSlide13.xml"/><Relationship Id="rId4" Type="http://schemas.openxmlformats.org/officeDocument/2006/relationships/oleObject" Target="../embeddings/oleObject21.bin"/><Relationship Id="rId5" Type="http://schemas.openxmlformats.org/officeDocument/2006/relationships/image" Target="../media/image19.wmf"/><Relationship Id="rId6" Type="http://schemas.openxmlformats.org/officeDocument/2006/relationships/oleObject" Target="../embeddings/oleObject22.bin"/><Relationship Id="rId7" Type="http://schemas.openxmlformats.org/officeDocument/2006/relationships/image" Target="../media/image20.wmf"/><Relationship Id="rId8" Type="http://schemas.openxmlformats.org/officeDocument/2006/relationships/oleObject" Target="../embeddings/oleObject23.bin"/><Relationship Id="rId9" Type="http://schemas.openxmlformats.org/officeDocument/2006/relationships/image" Target="../media/image21.wmf"/><Relationship Id="rId10" Type="http://schemas.openxmlformats.org/officeDocument/2006/relationships/oleObject" Target="../embeddings/oleObject24.bin"/></Relationships>
</file>

<file path=ppt/slides/_rels/slide14.xml.rels><?xml version="1.0" encoding="UTF-8" standalone="yes"?>
<Relationships xmlns="http://schemas.openxmlformats.org/package/2006/relationships"><Relationship Id="rId9" Type="http://schemas.openxmlformats.org/officeDocument/2006/relationships/image" Target="../media/image27.wmf"/><Relationship Id="rId20" Type="http://schemas.openxmlformats.org/officeDocument/2006/relationships/oleObject" Target="../embeddings/oleObject35.bin"/><Relationship Id="rId21" Type="http://schemas.openxmlformats.org/officeDocument/2006/relationships/image" Target="../media/image33.wmf"/><Relationship Id="rId22" Type="http://schemas.openxmlformats.org/officeDocument/2006/relationships/oleObject" Target="../embeddings/oleObject36.bin"/><Relationship Id="rId23" Type="http://schemas.openxmlformats.org/officeDocument/2006/relationships/image" Target="../media/image34.wmf"/><Relationship Id="rId10" Type="http://schemas.openxmlformats.org/officeDocument/2006/relationships/oleObject" Target="../embeddings/oleObject30.bin"/><Relationship Id="rId11" Type="http://schemas.openxmlformats.org/officeDocument/2006/relationships/image" Target="../media/image28.wmf"/><Relationship Id="rId12" Type="http://schemas.openxmlformats.org/officeDocument/2006/relationships/oleObject" Target="../embeddings/oleObject31.bin"/><Relationship Id="rId13" Type="http://schemas.openxmlformats.org/officeDocument/2006/relationships/image" Target="../media/image29.wmf"/><Relationship Id="rId14" Type="http://schemas.openxmlformats.org/officeDocument/2006/relationships/oleObject" Target="../embeddings/oleObject32.bin"/><Relationship Id="rId15" Type="http://schemas.openxmlformats.org/officeDocument/2006/relationships/image" Target="../media/image30.wmf"/><Relationship Id="rId16" Type="http://schemas.openxmlformats.org/officeDocument/2006/relationships/oleObject" Target="../embeddings/oleObject33.bin"/><Relationship Id="rId17" Type="http://schemas.openxmlformats.org/officeDocument/2006/relationships/image" Target="../media/image31.wmf"/><Relationship Id="rId18" Type="http://schemas.openxmlformats.org/officeDocument/2006/relationships/oleObject" Target="../embeddings/oleObject34.bin"/><Relationship Id="rId19" Type="http://schemas.openxmlformats.org/officeDocument/2006/relationships/image" Target="../media/image32.wmf"/><Relationship Id="rId1" Type="http://schemas.openxmlformats.org/officeDocument/2006/relationships/vmlDrawing" Target="../drawings/vmlDrawing10.vml"/><Relationship Id="rId2" Type="http://schemas.openxmlformats.org/officeDocument/2006/relationships/slideLayout" Target="../slideLayouts/slideLayout2.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5.wmf"/><Relationship Id="rId6" Type="http://schemas.openxmlformats.org/officeDocument/2006/relationships/oleObject" Target="../embeddings/oleObject28.bin"/><Relationship Id="rId7" Type="http://schemas.openxmlformats.org/officeDocument/2006/relationships/image" Target="../media/image26.wmf"/><Relationship Id="rId8" Type="http://schemas.openxmlformats.org/officeDocument/2006/relationships/oleObject" Target="../embeddings/oleObject29.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37.bin"/><Relationship Id="rId5" Type="http://schemas.openxmlformats.org/officeDocument/2006/relationships/oleObject" Target="../embeddings/Microsoft_Excel_97_-_2004_Worksheet1.xls"/><Relationship Id="rId6" Type="http://schemas.openxmlformats.org/officeDocument/2006/relationships/image" Target="../media/image35.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38.bin"/><Relationship Id="rId5" Type="http://schemas.openxmlformats.org/officeDocument/2006/relationships/oleObject" Target="../embeddings/Microsoft_Excel_97_-_2004_Worksheet2.xls"/><Relationship Id="rId6" Type="http://schemas.openxmlformats.org/officeDocument/2006/relationships/image" Target="../media/image36.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39.bin"/><Relationship Id="rId5" Type="http://schemas.openxmlformats.org/officeDocument/2006/relationships/image" Target="../media/image37.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1.bin"/><Relationship Id="rId5"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2.bin"/><Relationship Id="rId5" Type="http://schemas.openxmlformats.org/officeDocument/2006/relationships/image" Target="../media/image3.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3.bin"/><Relationship Id="rId5" Type="http://schemas.openxmlformats.org/officeDocument/2006/relationships/image" Target="../media/image4.wmf"/><Relationship Id="rId6" Type="http://schemas.openxmlformats.org/officeDocument/2006/relationships/oleObject" Target="../embeddings/oleObject4.bin"/><Relationship Id="rId7" Type="http://schemas.openxmlformats.org/officeDocument/2006/relationships/image" Target="../media/image5.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5.bin"/><Relationship Id="rId5" Type="http://schemas.openxmlformats.org/officeDocument/2006/relationships/image" Target="../media/image6.wmf"/><Relationship Id="rId6" Type="http://schemas.openxmlformats.org/officeDocument/2006/relationships/oleObject" Target="../embeddings/oleObject6.bin"/><Relationship Id="rId7" Type="http://schemas.openxmlformats.org/officeDocument/2006/relationships/image" Target="../media/image7.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7.bin"/><Relationship Id="rId5" Type="http://schemas.openxmlformats.org/officeDocument/2006/relationships/image" Target="../media/image6.wmf"/><Relationship Id="rId6" Type="http://schemas.openxmlformats.org/officeDocument/2006/relationships/oleObject" Target="../embeddings/oleObject8.bin"/><Relationship Id="rId7" Type="http://schemas.openxmlformats.org/officeDocument/2006/relationships/image" Target="../media/image7.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1" Type="http://schemas.openxmlformats.org/officeDocument/2006/relationships/image" Target="../media/image11.wmf"/><Relationship Id="rId12" Type="http://schemas.openxmlformats.org/officeDocument/2006/relationships/oleObject" Target="../embeddings/oleObject13.bin"/><Relationship Id="rId13" Type="http://schemas.openxmlformats.org/officeDocument/2006/relationships/image" Target="../media/image12.wmf"/><Relationship Id="rId14" Type="http://schemas.openxmlformats.org/officeDocument/2006/relationships/oleObject" Target="../embeddings/oleObject14.bin"/><Relationship Id="rId15" Type="http://schemas.openxmlformats.org/officeDocument/2006/relationships/image" Target="../media/image13.wmf"/><Relationship Id="rId16" Type="http://schemas.openxmlformats.org/officeDocument/2006/relationships/oleObject" Target="../embeddings/oleObject15.bin"/><Relationship Id="rId17" Type="http://schemas.openxmlformats.org/officeDocument/2006/relationships/image" Target="../media/image14.wmf"/><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oleObject" Target="../embeddings/oleObject9.bin"/><Relationship Id="rId5" Type="http://schemas.openxmlformats.org/officeDocument/2006/relationships/image" Target="../media/image8.wmf"/><Relationship Id="rId6" Type="http://schemas.openxmlformats.org/officeDocument/2006/relationships/oleObject" Target="../embeddings/oleObject10.bin"/><Relationship Id="rId7" Type="http://schemas.openxmlformats.org/officeDocument/2006/relationships/image" Target="../media/image9.wmf"/><Relationship Id="rId8" Type="http://schemas.openxmlformats.org/officeDocument/2006/relationships/oleObject" Target="../embeddings/oleObject11.bin"/><Relationship Id="rId9" Type="http://schemas.openxmlformats.org/officeDocument/2006/relationships/image" Target="../media/image10.wmf"/><Relationship Id="rId10"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11" Type="http://schemas.openxmlformats.org/officeDocument/2006/relationships/oleObject" Target="../embeddings/oleObject19.bin"/><Relationship Id="rId12" Type="http://schemas.openxmlformats.org/officeDocument/2006/relationships/image" Target="../media/image14.w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image" Target="../media/image17.png"/><Relationship Id="rId5" Type="http://schemas.openxmlformats.org/officeDocument/2006/relationships/oleObject" Target="../embeddings/oleObject16.bin"/><Relationship Id="rId6" Type="http://schemas.openxmlformats.org/officeDocument/2006/relationships/image" Target="../media/image15.wmf"/><Relationship Id="rId7" Type="http://schemas.openxmlformats.org/officeDocument/2006/relationships/oleObject" Target="../embeddings/oleObject17.bin"/><Relationship Id="rId8" Type="http://schemas.openxmlformats.org/officeDocument/2006/relationships/image" Target="../media/image16.wmf"/><Relationship Id="rId9" Type="http://schemas.openxmlformats.org/officeDocument/2006/relationships/oleObject" Target="../embeddings/oleObject18.bin"/><Relationship Id="rId10"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685800"/>
            <a:ext cx="7772400" cy="2667000"/>
          </a:xfrm>
        </p:spPr>
        <p:txBody>
          <a:bodyPr/>
          <a:lstStyle/>
          <a:p>
            <a:pPr eaLnBrk="1" hangingPunct="1"/>
            <a:r>
              <a:rPr lang="en-US" sz="3200" dirty="0" smtClean="0"/>
              <a:t>Parallel Computing for</a:t>
            </a:r>
            <a:br>
              <a:rPr lang="en-US" sz="3200" dirty="0" smtClean="0"/>
            </a:br>
            <a:r>
              <a:rPr lang="en-US" sz="3200" dirty="0" smtClean="0"/>
              <a:t>Science &amp; Engineering</a:t>
            </a:r>
            <a:br>
              <a:rPr lang="en-US" sz="3200" dirty="0" smtClean="0"/>
            </a:br>
            <a:r>
              <a:rPr lang="en-US" sz="3200" dirty="0" smtClean="0"/>
              <a:t>Spring 2013:</a:t>
            </a:r>
            <a:br>
              <a:rPr lang="en-US" sz="3200" dirty="0" smtClean="0"/>
            </a:br>
            <a:r>
              <a:rPr lang="en-US" sz="3200" dirty="0" smtClean="0"/>
              <a:t>MPI </a:t>
            </a:r>
            <a:r>
              <a:rPr lang="en-US" sz="3200" dirty="0" smtClean="0"/>
              <a:t>applications</a:t>
            </a:r>
            <a:endParaRPr lang="en-US" dirty="0" smtClean="0"/>
          </a:p>
        </p:txBody>
      </p:sp>
      <p:sp>
        <p:nvSpPr>
          <p:cNvPr id="3075" name="Rectangle 3"/>
          <p:cNvSpPr>
            <a:spLocks noGrp="1" noChangeArrowheads="1"/>
          </p:cNvSpPr>
          <p:nvPr>
            <p:ph type="subTitle" idx="1"/>
          </p:nvPr>
        </p:nvSpPr>
        <p:spPr>
          <a:noFill/>
        </p:spPr>
        <p:txBody>
          <a:bodyPr>
            <a:normAutofit/>
          </a:bodyPr>
          <a:lstStyle/>
          <a:p>
            <a:pPr eaLnBrk="1" hangingPunct="1"/>
            <a:r>
              <a:rPr lang="en-US" sz="2400" dirty="0" smtClean="0"/>
              <a:t>Instructors:</a:t>
            </a:r>
          </a:p>
          <a:p>
            <a:r>
              <a:rPr lang="en-US" sz="2400" dirty="0"/>
              <a:t>Victor Eijkhout, Research Scientist, TACC</a:t>
            </a:r>
          </a:p>
          <a:p>
            <a:r>
              <a:rPr lang="en-US" sz="2400" dirty="0" smtClean="0"/>
              <a:t>Kent Milfeld, Research Associate, TACC</a:t>
            </a:r>
          </a:p>
        </p:txBody>
      </p:sp>
      <p:sp>
        <p:nvSpPr>
          <p:cNvPr id="4" name="Slide Number Placeholder 3"/>
          <p:cNvSpPr>
            <a:spLocks noGrp="1"/>
          </p:cNvSpPr>
          <p:nvPr>
            <p:ph type="sldNum" sz="quarter" idx="4294967295"/>
          </p:nvPr>
        </p:nvSpPr>
        <p:spPr>
          <a:xfrm>
            <a:off x="2590800" y="6356350"/>
            <a:ext cx="2133600" cy="365125"/>
          </a:xfrm>
          <a:prstGeom prst="rect">
            <a:avLst/>
          </a:prstGeom>
        </p:spPr>
        <p:txBody>
          <a:bodyPr/>
          <a:lstStyle/>
          <a:p>
            <a:fld id="{7B90F24A-6679-4F21-A41E-0DBEFD6DC596}" type="slidenum">
              <a:rPr lang="en-US" smtClean="0"/>
              <a:pPr/>
              <a:t>1</a:t>
            </a:fld>
            <a:endParaRPr lang="en-US"/>
          </a:p>
        </p:txBody>
      </p:sp>
    </p:spTree>
    <p:extLst>
      <p:ext uri="{BB962C8B-B14F-4D97-AF65-F5344CB8AC3E}">
        <p14:creationId xmlns:p14="http://schemas.microsoft.com/office/powerpoint/2010/main" val="355019491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Partitioning + Ghost Cells</a:t>
            </a:r>
            <a:endParaRPr lang="en-US" dirty="0"/>
          </a:p>
        </p:txBody>
      </p:sp>
      <p:grpSp>
        <p:nvGrpSpPr>
          <p:cNvPr id="5" name="Group 69"/>
          <p:cNvGrpSpPr/>
          <p:nvPr/>
        </p:nvGrpSpPr>
        <p:grpSpPr>
          <a:xfrm>
            <a:off x="4343400" y="1399235"/>
            <a:ext cx="4343400" cy="2090136"/>
            <a:chOff x="1407696" y="2161672"/>
            <a:chExt cx="4004512" cy="1927056"/>
          </a:xfrm>
        </p:grpSpPr>
        <p:grpSp>
          <p:nvGrpSpPr>
            <p:cNvPr id="9" name="Group 38"/>
            <p:cNvGrpSpPr/>
            <p:nvPr/>
          </p:nvGrpSpPr>
          <p:grpSpPr>
            <a:xfrm>
              <a:off x="1407696" y="2161672"/>
              <a:ext cx="1909008" cy="1913024"/>
              <a:chOff x="1407696" y="2161672"/>
              <a:chExt cx="1909008" cy="1913024"/>
            </a:xfrm>
          </p:grpSpPr>
          <p:sp>
            <p:nvSpPr>
              <p:cNvPr id="4" name="Rectangle 3"/>
              <p:cNvSpPr/>
              <p:nvPr/>
            </p:nvSpPr>
            <p:spPr>
              <a:xfrm>
                <a:off x="1447800" y="2209800"/>
                <a:ext cx="18288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1"/>
                <a:endCxn id="4" idx="3"/>
              </p:cNvCxnSpPr>
              <p:nvPr/>
            </p:nvCxnSpPr>
            <p:spPr>
              <a:xfrm rot="10800000" flipH="1">
                <a:off x="1447800" y="31242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H="1">
                <a:off x="1447801" y="26670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H="1">
                <a:off x="1447801" y="3579811"/>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0"/>
                <a:endCxn id="4" idx="2"/>
              </p:cNvCxnSpPr>
              <p:nvPr/>
            </p:nvCxnSpPr>
            <p:spPr>
              <a:xfrm rot="16200000" flipH="1">
                <a:off x="1447800" y="31242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1905795" y="3123406"/>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989805" y="3123406"/>
                <a:ext cx="1828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864896" y="26389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318096" y="264293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872912" y="30961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330128" y="30961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783304" y="264293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791328" y="30961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872912" y="35533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322096" y="35533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783304" y="35533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864896" y="21737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322096" y="216969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783304" y="2161672"/>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407696" y="264293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407696" y="21656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411704" y="30881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415712" y="3553328"/>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880936" y="399849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326104" y="399849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795336" y="399849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240504" y="3545304"/>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228472" y="310013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236496" y="264293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39"/>
            <p:cNvGrpSpPr/>
            <p:nvPr/>
          </p:nvGrpSpPr>
          <p:grpSpPr>
            <a:xfrm rot="5400000">
              <a:off x="3501192" y="2177712"/>
              <a:ext cx="1909008" cy="1913024"/>
              <a:chOff x="1407696" y="2161672"/>
              <a:chExt cx="1909008" cy="1913024"/>
            </a:xfrm>
          </p:grpSpPr>
          <p:sp>
            <p:nvSpPr>
              <p:cNvPr id="41" name="Rectangle 40"/>
              <p:cNvSpPr/>
              <p:nvPr/>
            </p:nvSpPr>
            <p:spPr>
              <a:xfrm>
                <a:off x="1447800" y="2209800"/>
                <a:ext cx="18288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a:stCxn id="41" idx="1"/>
                <a:endCxn id="41" idx="3"/>
              </p:cNvCxnSpPr>
              <p:nvPr/>
            </p:nvCxnSpPr>
            <p:spPr>
              <a:xfrm rot="10800000" flipH="1">
                <a:off x="1447800" y="31242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0800000" flipH="1">
                <a:off x="1447801" y="26670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0800000" flipH="1">
                <a:off x="1447801" y="3579811"/>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1" idx="0"/>
                <a:endCxn id="41" idx="2"/>
              </p:cNvCxnSpPr>
              <p:nvPr/>
            </p:nvCxnSpPr>
            <p:spPr>
              <a:xfrm rot="16200000" flipH="1">
                <a:off x="1447800" y="31242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905795" y="3123406"/>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989805" y="3123406"/>
                <a:ext cx="1828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1864896" y="26389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318096" y="264293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872912" y="30961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330128" y="30961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783304" y="264293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791328" y="30961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872912" y="35533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322096" y="35533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783304" y="35533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864896" y="21737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2322096" y="216969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783304" y="2161672"/>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1407696" y="264293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1407696" y="21656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1411704" y="30881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415712" y="3553328"/>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880936" y="399849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326104" y="399849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795336" y="399849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240504" y="3545304"/>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3228472" y="310013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3236496" y="264293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 name="Group 70"/>
          <p:cNvGrpSpPr/>
          <p:nvPr/>
        </p:nvGrpSpPr>
        <p:grpSpPr>
          <a:xfrm rot="10800000">
            <a:off x="4343400" y="3777263"/>
            <a:ext cx="4343400" cy="2090136"/>
            <a:chOff x="1407696" y="2161672"/>
            <a:chExt cx="4004512" cy="1927056"/>
          </a:xfrm>
        </p:grpSpPr>
        <p:grpSp>
          <p:nvGrpSpPr>
            <p:cNvPr id="32" name="Group 38"/>
            <p:cNvGrpSpPr/>
            <p:nvPr/>
          </p:nvGrpSpPr>
          <p:grpSpPr>
            <a:xfrm>
              <a:off x="1407696" y="2161672"/>
              <a:ext cx="1909008" cy="1913024"/>
              <a:chOff x="1407696" y="2161672"/>
              <a:chExt cx="1909008" cy="1913024"/>
            </a:xfrm>
          </p:grpSpPr>
          <p:sp>
            <p:nvSpPr>
              <p:cNvPr id="103" name="Rectangle 3"/>
              <p:cNvSpPr/>
              <p:nvPr/>
            </p:nvSpPr>
            <p:spPr>
              <a:xfrm>
                <a:off x="1447800" y="2209800"/>
                <a:ext cx="18288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p:cNvCxnSpPr/>
              <p:nvPr/>
            </p:nvCxnSpPr>
            <p:spPr>
              <a:xfrm rot="10800000" flipH="1">
                <a:off x="1447800" y="31242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flipH="1">
                <a:off x="1447801" y="26670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10800000" flipH="1">
                <a:off x="1447801" y="3579811"/>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6200000" flipH="1">
                <a:off x="1447800" y="31242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1905795" y="3123406"/>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16200000" flipH="1">
                <a:off x="989805" y="3123406"/>
                <a:ext cx="1828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1864896" y="26389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2318096" y="264293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1872912" y="30961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2330128" y="30961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2783304" y="264293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2791328" y="30961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1872912" y="35533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2322096" y="35533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783304" y="35533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1864896" y="21737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2322096" y="216969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2783304" y="2161672"/>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1407696" y="264293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1407696" y="21656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1411704" y="30881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1415712" y="3553328"/>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1880936" y="399849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326104" y="399849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2795336" y="399849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3240504" y="3545304"/>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3228472" y="310013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3236496" y="264293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9"/>
            <p:cNvGrpSpPr/>
            <p:nvPr/>
          </p:nvGrpSpPr>
          <p:grpSpPr>
            <a:xfrm rot="5400000">
              <a:off x="3501194" y="2177714"/>
              <a:ext cx="1909008" cy="1913024"/>
              <a:chOff x="1407696" y="2161672"/>
              <a:chExt cx="1909008" cy="1913024"/>
            </a:xfrm>
          </p:grpSpPr>
          <p:sp>
            <p:nvSpPr>
              <p:cNvPr id="74" name="Rectangle 73"/>
              <p:cNvSpPr/>
              <p:nvPr/>
            </p:nvSpPr>
            <p:spPr>
              <a:xfrm>
                <a:off x="1447800" y="2209800"/>
                <a:ext cx="18288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a:stCxn id="74" idx="1"/>
                <a:endCxn id="74" idx="3"/>
              </p:cNvCxnSpPr>
              <p:nvPr/>
            </p:nvCxnSpPr>
            <p:spPr>
              <a:xfrm rot="10800000" flipH="1">
                <a:off x="1447800" y="31242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0800000" flipH="1">
                <a:off x="1447801" y="26670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0800000" flipH="1">
                <a:off x="1447801" y="3579811"/>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4" idx="0"/>
                <a:endCxn id="74" idx="2"/>
              </p:cNvCxnSpPr>
              <p:nvPr/>
            </p:nvCxnSpPr>
            <p:spPr>
              <a:xfrm rot="16200000" flipH="1">
                <a:off x="1447800" y="31242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6200000" flipH="1">
                <a:off x="1905795" y="3123406"/>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6200000" flipH="1">
                <a:off x="989805" y="3123406"/>
                <a:ext cx="1828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864896" y="26389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318096" y="264293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1872912" y="30961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330128" y="30961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2783304" y="264293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2791328" y="30961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1872912" y="35533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2322096" y="35533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783304" y="355332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1864896" y="21737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2322096" y="216969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2783304" y="2161672"/>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1407696" y="264293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1407696" y="21656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1411704" y="30881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415712" y="3553328"/>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880936" y="399849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326104" y="399849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795336" y="399849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3240504" y="3545304"/>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3228472" y="310013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236496" y="2642936"/>
                <a:ext cx="76200" cy="76200"/>
              </a:xfrm>
              <a:prstGeom prst="ellipse">
                <a:avLst/>
              </a:prstGeom>
              <a:solidFill>
                <a:srgbClr val="00B05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 name="Group 217"/>
          <p:cNvGrpSpPr/>
          <p:nvPr/>
        </p:nvGrpSpPr>
        <p:grpSpPr>
          <a:xfrm>
            <a:off x="304800" y="1824784"/>
            <a:ext cx="3364832" cy="3356816"/>
            <a:chOff x="409072" y="1098880"/>
            <a:chExt cx="3364832" cy="3356816"/>
          </a:xfrm>
        </p:grpSpPr>
        <p:sp>
          <p:nvSpPr>
            <p:cNvPr id="133" name="Rectangle 132"/>
            <p:cNvSpPr/>
            <p:nvPr/>
          </p:nvSpPr>
          <p:spPr>
            <a:xfrm>
              <a:off x="457200" y="1143000"/>
              <a:ext cx="3276600" cy="3276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rot="16200000" flipH="1">
              <a:off x="-189706" y="2781300"/>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rot="16200000" flipH="1">
              <a:off x="1136193" y="2781300"/>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16200000" flipH="1">
              <a:off x="252656" y="2781300"/>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rot="16200000" flipH="1">
              <a:off x="711073" y="2781300"/>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16200000" flipH="1">
              <a:off x="-684590" y="2781300"/>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16200000" flipH="1">
              <a:off x="1597402" y="2781300"/>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0800000" flipH="1">
              <a:off x="457200" y="3046411"/>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0800000" flipH="1">
              <a:off x="457201" y="2566736"/>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0800000" flipH="1">
              <a:off x="453185" y="1600200"/>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10800000" flipH="1">
              <a:off x="453185" y="2067843"/>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10800000" flipH="1">
              <a:off x="457201" y="3503611"/>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10800000" flipH="1">
              <a:off x="457201" y="3946360"/>
              <a:ext cx="3276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1419728" y="156009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914400" y="156009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314072" y="156009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1856872" y="156009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3208424" y="156009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2751224" y="15681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1415712" y="203334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910384" y="203334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2310056" y="203334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1852856" y="203334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3204408" y="203334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2747208" y="204136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1423728" y="253064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918400" y="253064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2318072" y="253064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1860872" y="253064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3212424" y="253064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2755224" y="253866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1419712" y="30038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914384" y="30038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2314056" y="30038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1856856" y="30038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3208408" y="30038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2751208" y="301190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1427728" y="347312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922400" y="347312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2322072" y="347312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1864872" y="347312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3216424" y="347312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2759224" y="348113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1411680" y="391428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906352" y="391428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2306024" y="391428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1848824" y="391428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3200376" y="391428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2743176" y="392229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1415712" y="11069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910384" y="11069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2310056" y="11069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1852856" y="11069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3204408" y="11069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2747208" y="111492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1423728" y="43714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918400" y="43714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2318072" y="43714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1860872" y="43714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3212424" y="43714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2755224" y="437949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3677656" y="437949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3693696" y="110289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p:cNvSpPr/>
            <p:nvPr/>
          </p:nvSpPr>
          <p:spPr>
            <a:xfrm>
              <a:off x="3693696" y="391026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3697704" y="346509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3697704" y="30119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3697704" y="2526632"/>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3697704" y="203333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3697704" y="156009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p:nvPr/>
          </p:nvSpPr>
          <p:spPr>
            <a:xfrm>
              <a:off x="409072" y="43754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a:off x="425112" y="10988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425112" y="3906248"/>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429120" y="34610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429120" y="3007888"/>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429120" y="252261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429120" y="202932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429120" y="1556080"/>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20" name="Straight Connector 219"/>
          <p:cNvCxnSpPr/>
          <p:nvPr/>
        </p:nvCxnSpPr>
        <p:spPr>
          <a:xfrm rot="5400000">
            <a:off x="-2004" y="3539292"/>
            <a:ext cx="4038600" cy="1588"/>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180480" y="3545304"/>
            <a:ext cx="3810000" cy="1588"/>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219" name="Slide Number Placeholder 218"/>
          <p:cNvSpPr>
            <a:spLocks noGrp="1"/>
          </p:cNvSpPr>
          <p:nvPr>
            <p:ph type="sldNum" sz="quarter" idx="10"/>
          </p:nvPr>
        </p:nvSpPr>
        <p:spPr/>
        <p:txBody>
          <a:bodyPr/>
          <a:lstStyle/>
          <a:p>
            <a:fld id="{251D56EB-2375-43B7-8104-DD7EC416D89A}" type="slidenum">
              <a:rPr lang="en-US" smtClean="0"/>
              <a:pPr/>
              <a:t>10</a:t>
            </a:fld>
            <a:endParaRPr lang="en-US"/>
          </a:p>
        </p:txBody>
      </p:sp>
      <p:sp>
        <p:nvSpPr>
          <p:cNvPr id="218" name="TextBox 217"/>
          <p:cNvSpPr txBox="1"/>
          <p:nvPr/>
        </p:nvSpPr>
        <p:spPr>
          <a:xfrm>
            <a:off x="1295400" y="5486400"/>
            <a:ext cx="1481239" cy="369332"/>
          </a:xfrm>
          <a:prstGeom prst="rect">
            <a:avLst/>
          </a:prstGeom>
          <a:noFill/>
        </p:spPr>
        <p:txBody>
          <a:bodyPr wrap="none" rtlCol="0">
            <a:spAutoFit/>
          </a:bodyPr>
          <a:lstStyle/>
          <a:p>
            <a:r>
              <a:rPr lang="en-US" dirty="0" smtClean="0">
                <a:solidFill>
                  <a:schemeClr val="accent6">
                    <a:lumMod val="75000"/>
                  </a:schemeClr>
                </a:solidFill>
              </a:rPr>
              <a:t>Data Partition</a:t>
            </a:r>
            <a:endParaRPr lang="en-US" dirty="0">
              <a:solidFill>
                <a:schemeClr val="accent6">
                  <a:lumMod val="75000"/>
                </a:schemeClr>
              </a:solidFill>
            </a:endParaRPr>
          </a:p>
        </p:txBody>
      </p:sp>
      <p:sp>
        <p:nvSpPr>
          <p:cNvPr id="221" name="TextBox 220"/>
          <p:cNvSpPr txBox="1"/>
          <p:nvPr/>
        </p:nvSpPr>
        <p:spPr>
          <a:xfrm>
            <a:off x="5638800" y="5867400"/>
            <a:ext cx="2459391" cy="369332"/>
          </a:xfrm>
          <a:prstGeom prst="rect">
            <a:avLst/>
          </a:prstGeom>
          <a:noFill/>
        </p:spPr>
        <p:txBody>
          <a:bodyPr wrap="none" rtlCol="0">
            <a:spAutoFit/>
          </a:bodyPr>
          <a:lstStyle/>
          <a:p>
            <a:r>
              <a:rPr lang="en-US" dirty="0" smtClean="0">
                <a:solidFill>
                  <a:srgbClr val="00B050"/>
                </a:solidFill>
              </a:rPr>
              <a:t>Ghost Cells for Updating</a:t>
            </a:r>
            <a:endParaRPr lang="en-US" dirty="0">
              <a:solidFill>
                <a:srgbClr val="00B050"/>
              </a:solidFill>
            </a:endParaRPr>
          </a:p>
        </p:txBody>
      </p:sp>
      <p:sp>
        <p:nvSpPr>
          <p:cNvPr id="223" name="TextBox 222"/>
          <p:cNvSpPr txBox="1"/>
          <p:nvPr/>
        </p:nvSpPr>
        <p:spPr>
          <a:xfrm>
            <a:off x="838200" y="990600"/>
            <a:ext cx="2337628" cy="369332"/>
          </a:xfrm>
          <a:prstGeom prst="rect">
            <a:avLst/>
          </a:prstGeom>
          <a:noFill/>
        </p:spPr>
        <p:txBody>
          <a:bodyPr wrap="none" rtlCol="0">
            <a:spAutoFit/>
          </a:bodyPr>
          <a:lstStyle/>
          <a:p>
            <a:r>
              <a:rPr lang="en-US" dirty="0" smtClean="0">
                <a:solidFill>
                  <a:schemeClr val="accent6">
                    <a:lumMod val="75000"/>
                  </a:schemeClr>
                </a:solidFill>
              </a:rPr>
              <a:t>2-D Array for each Task</a:t>
            </a:r>
            <a:endParaRPr lang="en-US" dirty="0">
              <a:solidFill>
                <a:schemeClr val="accent6">
                  <a:lumMod val="75000"/>
                </a:schemeClr>
              </a:solidFill>
            </a:endParaRPr>
          </a:p>
        </p:txBody>
      </p:sp>
      <p:sp>
        <p:nvSpPr>
          <p:cNvPr id="224" name="TextBox 223"/>
          <p:cNvSpPr txBox="1"/>
          <p:nvPr/>
        </p:nvSpPr>
        <p:spPr>
          <a:xfrm>
            <a:off x="4953000" y="990600"/>
            <a:ext cx="3273588" cy="369332"/>
          </a:xfrm>
          <a:prstGeom prst="rect">
            <a:avLst/>
          </a:prstGeom>
          <a:noFill/>
        </p:spPr>
        <p:txBody>
          <a:bodyPr wrap="none" rtlCol="0">
            <a:spAutoFit/>
          </a:bodyPr>
          <a:lstStyle/>
          <a:p>
            <a:r>
              <a:rPr lang="en-US" dirty="0" smtClean="0">
                <a:solidFill>
                  <a:srgbClr val="00B050"/>
                </a:solidFill>
              </a:rPr>
              <a:t>Extended</a:t>
            </a:r>
            <a:r>
              <a:rPr lang="en-US" dirty="0" smtClean="0">
                <a:solidFill>
                  <a:schemeClr val="accent6">
                    <a:lumMod val="75000"/>
                  </a:schemeClr>
                </a:solidFill>
              </a:rPr>
              <a:t> 2-D Array for each Task</a:t>
            </a:r>
            <a:endParaRPr lang="en-US" dirty="0">
              <a:solidFill>
                <a:schemeClr val="accent6">
                  <a:lumMod val="75000"/>
                </a:schemeClr>
              </a:solidFill>
            </a:endParaRPr>
          </a:p>
        </p:txBody>
      </p:sp>
      <p:sp>
        <p:nvSpPr>
          <p:cNvPr id="225" name="Rectangle 224"/>
          <p:cNvSpPr/>
          <p:nvPr/>
        </p:nvSpPr>
        <p:spPr>
          <a:xfrm>
            <a:off x="6172200" y="1447800"/>
            <a:ext cx="304800" cy="2133600"/>
          </a:xfrm>
          <a:prstGeom prst="rect">
            <a:avLst/>
          </a:prstGeom>
          <a:solidFill>
            <a:srgbClr val="00B050">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p:cNvSpPr/>
          <p:nvPr/>
        </p:nvSpPr>
        <p:spPr>
          <a:xfrm rot="16200000">
            <a:off x="5257800" y="2362200"/>
            <a:ext cx="304800" cy="2133600"/>
          </a:xfrm>
          <a:prstGeom prst="rect">
            <a:avLst/>
          </a:prstGeom>
          <a:solidFill>
            <a:srgbClr val="00B050">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rot="16200000">
            <a:off x="5257800" y="2753711"/>
            <a:ext cx="304800" cy="2133600"/>
          </a:xfrm>
          <a:prstGeom prst="rect">
            <a:avLst/>
          </a:prstGeom>
          <a:solidFill>
            <a:srgbClr val="00B050">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p:cNvSpPr/>
          <p:nvPr/>
        </p:nvSpPr>
        <p:spPr>
          <a:xfrm rot="16200000">
            <a:off x="7467600" y="2753711"/>
            <a:ext cx="304800" cy="2133600"/>
          </a:xfrm>
          <a:prstGeom prst="rect">
            <a:avLst/>
          </a:prstGeom>
          <a:solidFill>
            <a:srgbClr val="00B050">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p:cNvSpPr/>
          <p:nvPr/>
        </p:nvSpPr>
        <p:spPr>
          <a:xfrm>
            <a:off x="6172200" y="3668110"/>
            <a:ext cx="304800" cy="2133600"/>
          </a:xfrm>
          <a:prstGeom prst="rect">
            <a:avLst/>
          </a:prstGeom>
          <a:solidFill>
            <a:srgbClr val="00B050">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p:cNvSpPr/>
          <p:nvPr/>
        </p:nvSpPr>
        <p:spPr>
          <a:xfrm>
            <a:off x="6553200" y="3668110"/>
            <a:ext cx="304800" cy="2133600"/>
          </a:xfrm>
          <a:prstGeom prst="rect">
            <a:avLst/>
          </a:prstGeom>
          <a:solidFill>
            <a:srgbClr val="00B050">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p:cNvSpPr/>
          <p:nvPr/>
        </p:nvSpPr>
        <p:spPr>
          <a:xfrm>
            <a:off x="6553200" y="1447800"/>
            <a:ext cx="304800" cy="2133600"/>
          </a:xfrm>
          <a:prstGeom prst="rect">
            <a:avLst/>
          </a:prstGeom>
          <a:solidFill>
            <a:srgbClr val="00B050">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p:cNvSpPr/>
          <p:nvPr/>
        </p:nvSpPr>
        <p:spPr>
          <a:xfrm rot="16200000">
            <a:off x="7467600" y="2362201"/>
            <a:ext cx="304800" cy="2133600"/>
          </a:xfrm>
          <a:prstGeom prst="rect">
            <a:avLst/>
          </a:prstGeom>
          <a:solidFill>
            <a:srgbClr val="00B050">
              <a:alpha val="1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Parallelization</a:t>
            </a:r>
            <a:endParaRPr lang="en-US" dirty="0"/>
          </a:p>
        </p:txBody>
      </p:sp>
      <p:sp>
        <p:nvSpPr>
          <p:cNvPr id="3" name="Content Placeholder 2"/>
          <p:cNvSpPr>
            <a:spLocks noGrp="1"/>
          </p:cNvSpPr>
          <p:nvPr>
            <p:ph idx="1"/>
          </p:nvPr>
        </p:nvSpPr>
        <p:spPr/>
        <p:txBody>
          <a:bodyPr>
            <a:normAutofit/>
          </a:bodyPr>
          <a:lstStyle/>
          <a:p>
            <a:r>
              <a:rPr lang="en-US" dirty="0" smtClean="0"/>
              <a:t>Partition space (data) into blocks</a:t>
            </a:r>
          </a:p>
          <a:p>
            <a:r>
              <a:rPr lang="en-US" dirty="0" smtClean="0"/>
              <a:t>Put one block on each processor</a:t>
            </a:r>
          </a:p>
          <a:p>
            <a:pPr lvl="1"/>
            <a:r>
              <a:rPr lang="en-US" dirty="0" smtClean="0"/>
              <a:t>But updates on edges have to be shared</a:t>
            </a:r>
          </a:p>
          <a:p>
            <a:r>
              <a:rPr lang="en-US" dirty="0" smtClean="0"/>
              <a:t>Sharing here means using duplicated data (a copy for each adjacent process).</a:t>
            </a:r>
          </a:p>
          <a:p>
            <a:pPr lvl="1"/>
            <a:r>
              <a:rPr lang="en-US" dirty="0" smtClean="0"/>
              <a:t>Use “hidden” (ghost) edges to hold the updated data for the other process.</a:t>
            </a:r>
          </a:p>
          <a:p>
            <a:pPr lvl="1"/>
            <a:r>
              <a:rPr lang="en-US" dirty="0" smtClean="0"/>
              <a:t>Update required after each time step</a:t>
            </a:r>
          </a:p>
          <a:p>
            <a:pPr lvl="1"/>
            <a:endParaRPr lang="en-US" dirty="0"/>
          </a:p>
        </p:txBody>
      </p:sp>
      <p:sp>
        <p:nvSpPr>
          <p:cNvPr id="4" name="Slide Number Placeholder 3"/>
          <p:cNvSpPr>
            <a:spLocks noGrp="1"/>
          </p:cNvSpPr>
          <p:nvPr>
            <p:ph type="sldNum" sz="quarter" idx="10"/>
          </p:nvPr>
        </p:nvSpPr>
        <p:spPr/>
        <p:txBody>
          <a:bodyPr/>
          <a:lstStyle/>
          <a:p>
            <a:fld id="{251D56EB-2375-43B7-8104-DD7EC416D89A}" type="slidenum">
              <a:rPr lang="en-US" smtClean="0"/>
              <a:pPr/>
              <a:t>11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&amp; Performance</a:t>
            </a:r>
            <a:endParaRPr lang="en-US" dirty="0"/>
          </a:p>
        </p:txBody>
      </p:sp>
      <p:sp>
        <p:nvSpPr>
          <p:cNvPr id="3" name="Content Placeholder 2"/>
          <p:cNvSpPr>
            <a:spLocks noGrp="1"/>
          </p:cNvSpPr>
          <p:nvPr>
            <p:ph idx="1"/>
          </p:nvPr>
        </p:nvSpPr>
        <p:spPr>
          <a:xfrm>
            <a:off x="457200" y="1447800"/>
            <a:ext cx="8686800" cy="4678363"/>
          </a:xfrm>
        </p:spPr>
        <p:txBody>
          <a:bodyPr>
            <a:normAutofit/>
          </a:bodyPr>
          <a:lstStyle/>
          <a:p>
            <a:r>
              <a:rPr lang="en-US" dirty="0" smtClean="0"/>
              <a:t>Stability considerations state (</a:t>
            </a:r>
            <a:r>
              <a:rPr lang="en-US" dirty="0" err="1" smtClean="0"/>
              <a:t>Vdt</a:t>
            </a:r>
            <a:r>
              <a:rPr lang="en-US" dirty="0" smtClean="0"/>
              <a:t>&lt;cell length) or</a:t>
            </a:r>
          </a:p>
          <a:p>
            <a:endParaRPr lang="en-US" dirty="0" smtClean="0"/>
          </a:p>
          <a:p>
            <a:endParaRPr lang="en-US" dirty="0" smtClean="0"/>
          </a:p>
          <a:p>
            <a:r>
              <a:rPr lang="en-US" dirty="0" smtClean="0"/>
              <a:t>Otherwise, small errors grow exponentially</a:t>
            </a:r>
          </a:p>
          <a:p>
            <a:r>
              <a:rPr lang="en-US" dirty="0" smtClean="0"/>
              <a:t>Small meshes can fit on a single node, but small time steps imply long solution times</a:t>
            </a:r>
          </a:p>
          <a:p>
            <a:r>
              <a:rPr lang="en-US" dirty="0" smtClean="0"/>
              <a:t>Hence, parallel processing is a must to get solutions in reasonable times</a:t>
            </a:r>
          </a:p>
          <a:p>
            <a:pPr lvl="1"/>
            <a:endParaRPr lang="en-US" dirty="0" smtClean="0"/>
          </a:p>
        </p:txBody>
      </p:sp>
      <p:graphicFrame>
        <p:nvGraphicFramePr>
          <p:cNvPr id="4" name="Object 3"/>
          <p:cNvGraphicFramePr>
            <a:graphicFrameLocks noChangeAspect="1"/>
          </p:cNvGraphicFramePr>
          <p:nvPr/>
        </p:nvGraphicFramePr>
        <p:xfrm>
          <a:off x="3600450" y="1981200"/>
          <a:ext cx="1520825" cy="1044575"/>
        </p:xfrm>
        <a:graphic>
          <a:graphicData uri="http://schemas.openxmlformats.org/presentationml/2006/ole">
            <mc:AlternateContent xmlns:mc="http://schemas.openxmlformats.org/markup-compatibility/2006">
              <mc:Choice xmlns:v="urn:schemas-microsoft-com:vml" Requires="v">
                <p:oleObj spid="_x0000_s70681" name="Equation" r:id="rId4" imgW="609480" imgH="419040" progId="Equation.3">
                  <p:embed/>
                </p:oleObj>
              </mc:Choice>
              <mc:Fallback>
                <p:oleObj name="Equation" r:id="rId4" imgW="609480" imgH="4190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450" y="1981200"/>
                        <a:ext cx="1520825" cy="104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0"/>
          </p:nvPr>
        </p:nvSpPr>
        <p:spPr/>
        <p:txBody>
          <a:bodyPr/>
          <a:lstStyle/>
          <a:p>
            <a:fld id="{251D56EB-2375-43B7-8104-DD7EC416D89A}" type="slidenum">
              <a:rPr lang="en-US" smtClean="0"/>
              <a:pPr/>
              <a:t>12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Time Analysis</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pPr>
              <a:buNone/>
            </a:pPr>
            <a:r>
              <a:rPr lang="en-US" dirty="0" smtClean="0"/>
              <a:t>         floating point operations/point/time step</a:t>
            </a:r>
          </a:p>
          <a:p>
            <a:pPr>
              <a:buNone/>
            </a:pPr>
            <a:r>
              <a:rPr lang="en-US" dirty="0" smtClean="0"/>
              <a:t>         points             physical simulation time</a:t>
            </a:r>
          </a:p>
          <a:p>
            <a:pPr>
              <a:buNone/>
            </a:pPr>
            <a:endParaRPr lang="en-US" dirty="0" smtClean="0"/>
          </a:p>
          <a:p>
            <a:pPr>
              <a:buNone/>
            </a:pPr>
            <a:endParaRPr lang="en-US" dirty="0" smtClean="0"/>
          </a:p>
          <a:p>
            <a:pPr>
              <a:buNone/>
            </a:pPr>
            <a:r>
              <a:rPr lang="en-US" dirty="0" smtClean="0"/>
              <a:t>                       total # of time steps</a:t>
            </a:r>
          </a:p>
          <a:p>
            <a:pPr>
              <a:buNone/>
            </a:pPr>
            <a:endParaRPr lang="en-US" dirty="0" smtClean="0"/>
          </a:p>
          <a:p>
            <a:pPr>
              <a:buNone/>
            </a:pPr>
            <a:r>
              <a:rPr lang="en-US" dirty="0" smtClean="0"/>
              <a:t>                         total FLOPS </a:t>
            </a:r>
            <a:r>
              <a:rPr lang="en-US" sz="2400" dirty="0" smtClean="0"/>
              <a:t>(floating point operations)</a:t>
            </a: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graphicFrame>
        <p:nvGraphicFramePr>
          <p:cNvPr id="5" name="Object 4"/>
          <p:cNvGraphicFramePr>
            <a:graphicFrameLocks noChangeAspect="1"/>
          </p:cNvGraphicFramePr>
          <p:nvPr/>
        </p:nvGraphicFramePr>
        <p:xfrm>
          <a:off x="730250" y="1733550"/>
          <a:ext cx="384175" cy="449263"/>
        </p:xfrm>
        <a:graphic>
          <a:graphicData uri="http://schemas.openxmlformats.org/presentationml/2006/ole">
            <mc:AlternateContent xmlns:mc="http://schemas.openxmlformats.org/markup-compatibility/2006">
              <mc:Choice xmlns:v="urn:schemas-microsoft-com:vml" Requires="v">
                <p:oleObj spid="_x0000_s71815" name="Equation" r:id="rId4" imgW="152280" imgH="177480" progId="Equation.3">
                  <p:embed/>
                </p:oleObj>
              </mc:Choice>
              <mc:Fallback>
                <p:oleObj name="Equation" r:id="rId4" imgW="152280" imgH="177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250" y="1733550"/>
                        <a:ext cx="384175"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 name="Object 3"/>
          <p:cNvGraphicFramePr>
            <a:graphicFrameLocks noChangeAspect="1"/>
          </p:cNvGraphicFramePr>
          <p:nvPr/>
        </p:nvGraphicFramePr>
        <p:xfrm>
          <a:off x="633413" y="2209800"/>
          <a:ext cx="577850" cy="511175"/>
        </p:xfrm>
        <a:graphic>
          <a:graphicData uri="http://schemas.openxmlformats.org/presentationml/2006/ole">
            <mc:AlternateContent xmlns:mc="http://schemas.openxmlformats.org/markup-compatibility/2006">
              <mc:Choice xmlns:v="urn:schemas-microsoft-com:vml" Requires="v">
                <p:oleObj spid="_x0000_s71816" name="Equation" r:id="rId6" imgW="228600" imgH="203040" progId="Equation.3">
                  <p:embed/>
                </p:oleObj>
              </mc:Choice>
              <mc:Fallback>
                <p:oleObj name="Equation" r:id="rId6" imgW="228600" imgH="2030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413" y="2209800"/>
                        <a:ext cx="57785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7" name="Object 5"/>
          <p:cNvGraphicFramePr>
            <a:graphicFrameLocks noChangeAspect="1"/>
          </p:cNvGraphicFramePr>
          <p:nvPr/>
        </p:nvGraphicFramePr>
        <p:xfrm>
          <a:off x="3114675" y="2257425"/>
          <a:ext cx="354013" cy="415925"/>
        </p:xfrm>
        <a:graphic>
          <a:graphicData uri="http://schemas.openxmlformats.org/presentationml/2006/ole">
            <mc:AlternateContent xmlns:mc="http://schemas.openxmlformats.org/markup-compatibility/2006">
              <mc:Choice xmlns:v="urn:schemas-microsoft-com:vml" Requires="v">
                <p:oleObj spid="_x0000_s71817" name="Equation" r:id="rId8" imgW="139680" imgH="164880" progId="Equation.3">
                  <p:embed/>
                </p:oleObj>
              </mc:Choice>
              <mc:Fallback>
                <p:oleObj name="Equation" r:id="rId8" imgW="139680" imgH="16488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14675" y="2257425"/>
                        <a:ext cx="354013"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9" name="Object 7"/>
          <p:cNvGraphicFramePr>
            <a:graphicFrameLocks noChangeAspect="1"/>
          </p:cNvGraphicFramePr>
          <p:nvPr/>
        </p:nvGraphicFramePr>
        <p:xfrm>
          <a:off x="671512" y="2755900"/>
          <a:ext cx="3595688" cy="1054100"/>
        </p:xfrm>
        <a:graphic>
          <a:graphicData uri="http://schemas.openxmlformats.org/presentationml/2006/ole">
            <mc:AlternateContent xmlns:mc="http://schemas.openxmlformats.org/markup-compatibility/2006">
              <mc:Choice xmlns:v="urn:schemas-microsoft-com:vml" Requires="v">
                <p:oleObj spid="_x0000_s71818" name="Equation" r:id="rId10" imgW="1422360" imgH="419040" progId="Equation.3">
                  <p:embed/>
                </p:oleObj>
              </mc:Choice>
              <mc:Fallback>
                <p:oleObj name="Equation" r:id="rId10" imgW="1422360" imgH="41904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1512" y="2755900"/>
                        <a:ext cx="3595688" cy="105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0" name="Object 8"/>
          <p:cNvGraphicFramePr>
            <a:graphicFrameLocks noChangeAspect="1"/>
          </p:cNvGraphicFramePr>
          <p:nvPr/>
        </p:nvGraphicFramePr>
        <p:xfrm>
          <a:off x="609600" y="3810000"/>
          <a:ext cx="1990725" cy="990600"/>
        </p:xfrm>
        <a:graphic>
          <a:graphicData uri="http://schemas.openxmlformats.org/presentationml/2006/ole">
            <mc:AlternateContent xmlns:mc="http://schemas.openxmlformats.org/markup-compatibility/2006">
              <mc:Choice xmlns:v="urn:schemas-microsoft-com:vml" Requires="v">
                <p:oleObj spid="_x0000_s71819" name="Equation" r:id="rId12" imgW="787320" imgH="393480" progId="Equation.3">
                  <p:embed/>
                </p:oleObj>
              </mc:Choice>
              <mc:Fallback>
                <p:oleObj name="Equation" r:id="rId12" imgW="787320" imgH="39348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 y="3810000"/>
                        <a:ext cx="1990725"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1" name="Object 9"/>
          <p:cNvGraphicFramePr>
            <a:graphicFrameLocks noChangeAspect="1"/>
          </p:cNvGraphicFramePr>
          <p:nvPr/>
        </p:nvGraphicFramePr>
        <p:xfrm>
          <a:off x="577850" y="5105400"/>
          <a:ext cx="2182813" cy="511175"/>
        </p:xfrm>
        <a:graphic>
          <a:graphicData uri="http://schemas.openxmlformats.org/presentationml/2006/ole">
            <mc:AlternateContent xmlns:mc="http://schemas.openxmlformats.org/markup-compatibility/2006">
              <mc:Choice xmlns:v="urn:schemas-microsoft-com:vml" Requires="v">
                <p:oleObj spid="_x0000_s71820" name="Equation" r:id="rId14" imgW="863280" imgH="203040" progId="Equation.3">
                  <p:embed/>
                </p:oleObj>
              </mc:Choice>
              <mc:Fallback>
                <p:oleObj name="Equation" r:id="rId14" imgW="863280" imgH="20304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7850" y="5105400"/>
                        <a:ext cx="2182813"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Slide Number Placeholder 9"/>
          <p:cNvSpPr>
            <a:spLocks noGrp="1"/>
          </p:cNvSpPr>
          <p:nvPr>
            <p:ph type="sldNum" sz="quarter" idx="10"/>
          </p:nvPr>
        </p:nvSpPr>
        <p:spPr/>
        <p:txBody>
          <a:bodyPr/>
          <a:lstStyle/>
          <a:p>
            <a:fld id="{251D56EB-2375-43B7-8104-DD7EC416D89A}" type="slidenum">
              <a:rPr lang="en-US" smtClean="0"/>
              <a:pPr/>
              <a:t>13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Time Analysis</a:t>
            </a:r>
            <a:endParaRPr lang="en-US" dirty="0"/>
          </a:p>
        </p:txBody>
      </p:sp>
      <p:sp>
        <p:nvSpPr>
          <p:cNvPr id="3" name="Content Placeholder 2"/>
          <p:cNvSpPr>
            <a:spLocks noGrp="1"/>
          </p:cNvSpPr>
          <p:nvPr>
            <p:ph idx="1"/>
          </p:nvPr>
        </p:nvSpPr>
        <p:spPr>
          <a:xfrm>
            <a:off x="457200" y="1219200"/>
            <a:ext cx="8229600" cy="4525963"/>
          </a:xfrm>
        </p:spPr>
        <p:txBody>
          <a:bodyPr/>
          <a:lstStyle/>
          <a:p>
            <a:pPr>
              <a:buNone/>
            </a:pPr>
            <a:r>
              <a:rPr lang="en-US" dirty="0" smtClean="0"/>
              <a:t>       cycles per second         flops/cycle</a:t>
            </a:r>
          </a:p>
          <a:p>
            <a:pPr>
              <a:buNone/>
            </a:pPr>
            <a:r>
              <a:rPr lang="en-US" dirty="0" smtClean="0"/>
              <a:t>       computational efficiency</a:t>
            </a:r>
          </a:p>
          <a:p>
            <a:pPr>
              <a:buNone/>
            </a:pPr>
            <a:endParaRPr lang="en-US" dirty="0" smtClean="0"/>
          </a:p>
          <a:p>
            <a:pPr>
              <a:buNone/>
            </a:pPr>
            <a:r>
              <a:rPr lang="en-US" dirty="0" smtClean="0"/>
              <a:t>                  = wall-clock time to run</a:t>
            </a:r>
          </a:p>
          <a:p>
            <a:pPr>
              <a:buNone/>
            </a:pPr>
            <a:endParaRPr lang="en-US" dirty="0" smtClean="0"/>
          </a:p>
          <a:p>
            <a:pPr>
              <a:buNone/>
            </a:pPr>
            <a:endParaRPr lang="en-US" dirty="0" smtClean="0"/>
          </a:p>
          <a:p>
            <a:pPr>
              <a:buNone/>
            </a:pPr>
            <a:endParaRPr lang="en-US" dirty="0" smtClean="0"/>
          </a:p>
          <a:p>
            <a:pPr>
              <a:buNone/>
            </a:pPr>
            <a:endParaRPr lang="en-US" dirty="0" smtClean="0"/>
          </a:p>
        </p:txBody>
      </p:sp>
      <p:graphicFrame>
        <p:nvGraphicFramePr>
          <p:cNvPr id="45059" name="Object 3"/>
          <p:cNvGraphicFramePr>
            <a:graphicFrameLocks noChangeAspect="1"/>
          </p:cNvGraphicFramePr>
          <p:nvPr/>
        </p:nvGraphicFramePr>
        <p:xfrm>
          <a:off x="777875" y="1400175"/>
          <a:ext cx="288925" cy="352425"/>
        </p:xfrm>
        <a:graphic>
          <a:graphicData uri="http://schemas.openxmlformats.org/presentationml/2006/ole">
            <mc:AlternateContent xmlns:mc="http://schemas.openxmlformats.org/markup-compatibility/2006">
              <mc:Choice xmlns:v="urn:schemas-microsoft-com:vml" Requires="v">
                <p:oleObj spid="_x0000_s72927" name="Equation" r:id="rId4" imgW="114120" imgH="139680" progId="Equation.3">
                  <p:embed/>
                </p:oleObj>
              </mc:Choice>
              <mc:Fallback>
                <p:oleObj name="Equation" r:id="rId4" imgW="114120" imgH="1396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875" y="1400175"/>
                        <a:ext cx="288925"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0" name="Object 4"/>
          <p:cNvGraphicFramePr>
            <a:graphicFrameLocks noChangeAspect="1"/>
          </p:cNvGraphicFramePr>
          <p:nvPr/>
        </p:nvGraphicFramePr>
        <p:xfrm>
          <a:off x="4371975" y="1320800"/>
          <a:ext cx="384175" cy="512763"/>
        </p:xfrm>
        <a:graphic>
          <a:graphicData uri="http://schemas.openxmlformats.org/presentationml/2006/ole">
            <mc:AlternateContent xmlns:mc="http://schemas.openxmlformats.org/markup-compatibility/2006">
              <mc:Choice xmlns:v="urn:schemas-microsoft-com:vml" Requires="v">
                <p:oleObj spid="_x0000_s72928" name="Equation" r:id="rId6" imgW="152280" imgH="203040" progId="Equation.3">
                  <p:embed/>
                </p:oleObj>
              </mc:Choice>
              <mc:Fallback>
                <p:oleObj name="Equation" r:id="rId6" imgW="152280" imgH="2030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1975" y="1320800"/>
                        <a:ext cx="384175"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2" name="Object 6"/>
          <p:cNvGraphicFramePr>
            <a:graphicFrameLocks noChangeAspect="1"/>
          </p:cNvGraphicFramePr>
          <p:nvPr/>
        </p:nvGraphicFramePr>
        <p:xfrm>
          <a:off x="746125" y="1933575"/>
          <a:ext cx="322263" cy="352425"/>
        </p:xfrm>
        <a:graphic>
          <a:graphicData uri="http://schemas.openxmlformats.org/presentationml/2006/ole">
            <mc:AlternateContent xmlns:mc="http://schemas.openxmlformats.org/markup-compatibility/2006">
              <mc:Choice xmlns:v="urn:schemas-microsoft-com:vml" Requires="v">
                <p:oleObj spid="_x0000_s72929" name="Equation" r:id="rId8" imgW="126720" imgH="139680" progId="Equation.3">
                  <p:embed/>
                </p:oleObj>
              </mc:Choice>
              <mc:Fallback>
                <p:oleObj name="Equation" r:id="rId8" imgW="126720" imgH="13968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6125" y="1933575"/>
                        <a:ext cx="322263"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3" name="Object 7"/>
          <p:cNvGraphicFramePr>
            <a:graphicFrameLocks noChangeAspect="1"/>
          </p:cNvGraphicFramePr>
          <p:nvPr/>
        </p:nvGraphicFramePr>
        <p:xfrm>
          <a:off x="381000" y="2667000"/>
          <a:ext cx="1508125" cy="1117600"/>
        </p:xfrm>
        <a:graphic>
          <a:graphicData uri="http://schemas.openxmlformats.org/presentationml/2006/ole">
            <mc:AlternateContent xmlns:mc="http://schemas.openxmlformats.org/markup-compatibility/2006">
              <mc:Choice xmlns:v="urn:schemas-microsoft-com:vml" Requires="v">
                <p:oleObj spid="_x0000_s72930" name="Equation" r:id="rId10" imgW="596880" imgH="444240" progId="Equation.3">
                  <p:embed/>
                </p:oleObj>
              </mc:Choice>
              <mc:Fallback>
                <p:oleObj name="Equation" r:id="rId10" imgW="596880" imgH="44424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 y="2667000"/>
                        <a:ext cx="1508125"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4" name="Object 8"/>
          <p:cNvGraphicFramePr>
            <a:graphicFrameLocks noChangeAspect="1"/>
          </p:cNvGraphicFramePr>
          <p:nvPr/>
        </p:nvGraphicFramePr>
        <p:xfrm>
          <a:off x="428625" y="3937000"/>
          <a:ext cx="962025" cy="446088"/>
        </p:xfrm>
        <a:graphic>
          <a:graphicData uri="http://schemas.openxmlformats.org/presentationml/2006/ole">
            <mc:AlternateContent xmlns:mc="http://schemas.openxmlformats.org/markup-compatibility/2006">
              <mc:Choice xmlns:v="urn:schemas-microsoft-com:vml" Requires="v">
                <p:oleObj spid="_x0000_s72931" name="Equation" r:id="rId12" imgW="380880" imgH="177480" progId="Equation.3">
                  <p:embed/>
                </p:oleObj>
              </mc:Choice>
              <mc:Fallback>
                <p:oleObj name="Equation" r:id="rId12" imgW="380880" imgH="17748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625" y="3937000"/>
                        <a:ext cx="962025"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6" name="Object 10"/>
          <p:cNvGraphicFramePr>
            <a:graphicFrameLocks noChangeAspect="1"/>
          </p:cNvGraphicFramePr>
          <p:nvPr/>
        </p:nvGraphicFramePr>
        <p:xfrm>
          <a:off x="2354263" y="3937000"/>
          <a:ext cx="1377950" cy="446088"/>
        </p:xfrm>
        <a:graphic>
          <a:graphicData uri="http://schemas.openxmlformats.org/presentationml/2006/ole">
            <mc:AlternateContent xmlns:mc="http://schemas.openxmlformats.org/markup-compatibility/2006">
              <mc:Choice xmlns:v="urn:schemas-microsoft-com:vml" Requires="v">
                <p:oleObj spid="_x0000_s72932" name="Equation" r:id="rId14" imgW="545760" imgH="177480" progId="Equation.3">
                  <p:embed/>
                </p:oleObj>
              </mc:Choice>
              <mc:Fallback>
                <p:oleObj name="Equation" r:id="rId14" imgW="545760" imgH="17748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54263" y="3937000"/>
                        <a:ext cx="1377950"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7" name="Object 11"/>
          <p:cNvGraphicFramePr>
            <a:graphicFrameLocks noChangeAspect="1"/>
          </p:cNvGraphicFramePr>
          <p:nvPr/>
        </p:nvGraphicFramePr>
        <p:xfrm>
          <a:off x="4140200" y="3944938"/>
          <a:ext cx="831850" cy="446087"/>
        </p:xfrm>
        <a:graphic>
          <a:graphicData uri="http://schemas.openxmlformats.org/presentationml/2006/ole">
            <mc:AlternateContent xmlns:mc="http://schemas.openxmlformats.org/markup-compatibility/2006">
              <mc:Choice xmlns:v="urn:schemas-microsoft-com:vml" Requires="v">
                <p:oleObj spid="_x0000_s72933" name="Equation" r:id="rId16" imgW="330120" imgH="177480" progId="Equation.3">
                  <p:embed/>
                </p:oleObj>
              </mc:Choice>
              <mc:Fallback>
                <p:oleObj name="Equation" r:id="rId16" imgW="330120" imgH="177480" progId="Equation.3">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40200" y="3944938"/>
                        <a:ext cx="831850"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8" name="Object 12"/>
          <p:cNvGraphicFramePr>
            <a:graphicFrameLocks noChangeAspect="1"/>
          </p:cNvGraphicFramePr>
          <p:nvPr/>
        </p:nvGraphicFramePr>
        <p:xfrm>
          <a:off x="514766" y="4449763"/>
          <a:ext cx="1601788" cy="509587"/>
        </p:xfrm>
        <a:graphic>
          <a:graphicData uri="http://schemas.openxmlformats.org/presentationml/2006/ole">
            <mc:AlternateContent xmlns:mc="http://schemas.openxmlformats.org/markup-compatibility/2006">
              <mc:Choice xmlns:v="urn:schemas-microsoft-com:vml" Requires="v">
                <p:oleObj spid="_x0000_s72934" name="Equation" r:id="rId18" imgW="634680" imgH="203040" progId="Equation.3">
                  <p:embed/>
                </p:oleObj>
              </mc:Choice>
              <mc:Fallback>
                <p:oleObj name="Equation" r:id="rId18" imgW="634680" imgH="203040" progId="Equation.3">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4766" y="4449763"/>
                        <a:ext cx="1601788"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9" name="Object 13"/>
          <p:cNvGraphicFramePr>
            <a:graphicFrameLocks noChangeAspect="1"/>
          </p:cNvGraphicFramePr>
          <p:nvPr/>
        </p:nvGraphicFramePr>
        <p:xfrm>
          <a:off x="2533650" y="4449763"/>
          <a:ext cx="960437" cy="509587"/>
        </p:xfrm>
        <a:graphic>
          <a:graphicData uri="http://schemas.openxmlformats.org/presentationml/2006/ole">
            <mc:AlternateContent xmlns:mc="http://schemas.openxmlformats.org/markup-compatibility/2006">
              <mc:Choice xmlns:v="urn:schemas-microsoft-com:vml" Requires="v">
                <p:oleObj spid="_x0000_s72935" name="Equation" r:id="rId20" imgW="380880" imgH="203040" progId="Equation.3">
                  <p:embed/>
                </p:oleObj>
              </mc:Choice>
              <mc:Fallback>
                <p:oleObj name="Equation" r:id="rId20" imgW="380880" imgH="203040" progId="Equation.3">
                  <p:embed/>
                  <p:pic>
                    <p:nvPicPr>
                      <p:cNvPr id="0" name="Picture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33650" y="4449763"/>
                        <a:ext cx="960437"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70" name="Object 14"/>
          <p:cNvGraphicFramePr>
            <a:graphicFrameLocks noChangeAspect="1"/>
          </p:cNvGraphicFramePr>
          <p:nvPr/>
        </p:nvGraphicFramePr>
        <p:xfrm>
          <a:off x="4133850" y="4481513"/>
          <a:ext cx="1377950" cy="446087"/>
        </p:xfrm>
        <a:graphic>
          <a:graphicData uri="http://schemas.openxmlformats.org/presentationml/2006/ole">
            <mc:AlternateContent xmlns:mc="http://schemas.openxmlformats.org/markup-compatibility/2006">
              <mc:Choice xmlns:v="urn:schemas-microsoft-com:vml" Requires="v">
                <p:oleObj spid="_x0000_s72936" name="Equation" r:id="rId22" imgW="545760" imgH="177480" progId="Equation.3">
                  <p:embed/>
                </p:oleObj>
              </mc:Choice>
              <mc:Fallback>
                <p:oleObj name="Equation" r:id="rId22" imgW="545760" imgH="177480" progId="Equation.3">
                  <p:embed/>
                  <p:pic>
                    <p:nvPicPr>
                      <p:cNvPr id="0" name="Picture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33850" y="4481513"/>
                        <a:ext cx="1377950"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0"/>
          </p:nvPr>
        </p:nvSpPr>
        <p:spPr/>
        <p:txBody>
          <a:bodyPr/>
          <a:lstStyle/>
          <a:p>
            <a:fld id="{251D56EB-2375-43B7-8104-DD7EC416D89A}" type="slidenum">
              <a:rPr lang="en-US" smtClean="0"/>
              <a:pPr/>
              <a:t>14</a:t>
            </a:fld>
            <a:endParaRPr lang="en-US"/>
          </a:p>
        </p:txBody>
      </p:sp>
      <p:graphicFrame>
        <p:nvGraphicFramePr>
          <p:cNvPr id="15" name="Content Placeholder 3"/>
          <p:cNvGraphicFramePr>
            <a:graphicFrameLocks/>
          </p:cNvGraphicFramePr>
          <p:nvPr/>
        </p:nvGraphicFramePr>
        <p:xfrm>
          <a:off x="5810250" y="4318000"/>
          <a:ext cx="2971800" cy="1830377"/>
        </p:xfrm>
        <a:graphic>
          <a:graphicData uri="http://schemas.openxmlformats.org/drawingml/2006/table">
            <a:tbl>
              <a:tblPr firstRow="1" bandRow="1">
                <a:tableStyleId>{5C22544A-7EE6-4342-B048-85BDC9FD1C3A}</a:tableStyleId>
              </a:tblPr>
              <a:tblGrid>
                <a:gridCol w="662152"/>
                <a:gridCol w="938048"/>
                <a:gridCol w="1371600"/>
              </a:tblGrid>
              <a:tr h="408327">
                <a:tc>
                  <a:txBody>
                    <a:bodyPr/>
                    <a:lstStyle/>
                    <a:p>
                      <a:pPr algn="ctr"/>
                      <a:r>
                        <a:rPr lang="en-US" sz="1800" dirty="0" smtClean="0"/>
                        <a:t>N</a:t>
                      </a:r>
                      <a:endParaRPr lang="en-US" sz="1800" dirty="0"/>
                    </a:p>
                  </a:txBody>
                  <a:tcPr marL="56756" marR="56756" marT="28378" marB="28378"/>
                </a:tc>
                <a:tc>
                  <a:txBody>
                    <a:bodyPr/>
                    <a:lstStyle/>
                    <a:p>
                      <a:pPr algn="ctr"/>
                      <a:r>
                        <a:rPr lang="en-US" sz="1800" baseline="0" dirty="0" smtClean="0"/>
                        <a:t>Time (s)</a:t>
                      </a:r>
                    </a:p>
                    <a:p>
                      <a:pPr algn="ctr"/>
                      <a:r>
                        <a:rPr lang="en-US" sz="1800" baseline="0" dirty="0" smtClean="0"/>
                        <a:t>actual</a:t>
                      </a:r>
                      <a:endParaRPr lang="en-US" sz="1800" dirty="0"/>
                    </a:p>
                  </a:txBody>
                  <a:tcPr marL="56756" marR="56756" marT="28378" marB="28378"/>
                </a:tc>
                <a:tc>
                  <a:txBody>
                    <a:bodyPr/>
                    <a:lstStyle/>
                    <a:p>
                      <a:pPr algn="ctr"/>
                      <a:r>
                        <a:rPr lang="en-US" sz="1800" dirty="0" smtClean="0"/>
                        <a:t>Equal-time</a:t>
                      </a:r>
                      <a:r>
                        <a:rPr lang="en-US" sz="1800" baseline="0" dirty="0" smtClean="0"/>
                        <a:t> </a:t>
                      </a:r>
                      <a:endParaRPr lang="en-US" sz="2000" baseline="0" dirty="0" smtClean="0"/>
                    </a:p>
                    <a:p>
                      <a:pPr algn="ctr"/>
                      <a:r>
                        <a:rPr lang="en-US" sz="1800" baseline="0" dirty="0" smtClean="0"/>
                        <a:t>Proc. Grid</a:t>
                      </a:r>
                      <a:endParaRPr lang="en-US" sz="1800" dirty="0"/>
                    </a:p>
                  </a:txBody>
                  <a:tcPr marL="56756" marR="56756" marT="28378" marB="28378"/>
                </a:tc>
              </a:tr>
              <a:tr h="408327">
                <a:tc>
                  <a:txBody>
                    <a:bodyPr/>
                    <a:lstStyle/>
                    <a:p>
                      <a:pPr algn="ctr"/>
                      <a:r>
                        <a:rPr lang="en-US" sz="1800" dirty="0" smtClean="0"/>
                        <a:t>1024</a:t>
                      </a:r>
                      <a:endParaRPr lang="en-US" sz="1800" dirty="0"/>
                    </a:p>
                  </a:txBody>
                  <a:tcPr marL="56756" marR="56756" marT="28378" marB="28378"/>
                </a:tc>
                <a:tc>
                  <a:txBody>
                    <a:bodyPr/>
                    <a:lstStyle/>
                    <a:p>
                      <a:pPr algn="r"/>
                      <a:r>
                        <a:rPr lang="en-US" sz="1800" dirty="0" smtClean="0"/>
                        <a:t>42</a:t>
                      </a:r>
                      <a:endParaRPr lang="en-US" sz="1800" dirty="0"/>
                    </a:p>
                  </a:txBody>
                  <a:tcPr marL="56756" marR="56756" marT="28378" marB="28378"/>
                </a:tc>
                <a:tc>
                  <a:txBody>
                    <a:bodyPr/>
                    <a:lstStyle/>
                    <a:p>
                      <a:pPr algn="r"/>
                      <a:r>
                        <a:rPr lang="en-US" sz="1800" dirty="0" smtClean="0"/>
                        <a:t>1x1</a:t>
                      </a:r>
                      <a:endParaRPr lang="en-US" sz="1800" dirty="0"/>
                    </a:p>
                  </a:txBody>
                  <a:tcPr marL="56756" marR="56756" marT="28378" marB="28378"/>
                </a:tc>
              </a:tr>
              <a:tr h="408327">
                <a:tc>
                  <a:txBody>
                    <a:bodyPr/>
                    <a:lstStyle/>
                    <a:p>
                      <a:pPr algn="ctr"/>
                      <a:r>
                        <a:rPr lang="en-US" sz="1800" dirty="0" smtClean="0"/>
                        <a:t>2048</a:t>
                      </a:r>
                      <a:endParaRPr lang="en-US" sz="1800" dirty="0"/>
                    </a:p>
                  </a:txBody>
                  <a:tcPr marL="56756" marR="56756" marT="28378" marB="28378"/>
                </a:tc>
                <a:tc>
                  <a:txBody>
                    <a:bodyPr/>
                    <a:lstStyle/>
                    <a:p>
                      <a:pPr algn="r"/>
                      <a:r>
                        <a:rPr lang="en-US" sz="1800" dirty="0" smtClean="0"/>
                        <a:t>687</a:t>
                      </a:r>
                      <a:endParaRPr lang="en-US" sz="1800" dirty="0"/>
                    </a:p>
                  </a:txBody>
                  <a:tcPr marL="56756" marR="56756" marT="28378" marB="28378"/>
                </a:tc>
                <a:tc>
                  <a:txBody>
                    <a:bodyPr/>
                    <a:lstStyle/>
                    <a:p>
                      <a:pPr algn="r"/>
                      <a:r>
                        <a:rPr lang="en-US" sz="1800" dirty="0" smtClean="0"/>
                        <a:t>4x4</a:t>
                      </a:r>
                      <a:endParaRPr lang="en-US" sz="1800" dirty="0"/>
                    </a:p>
                  </a:txBody>
                  <a:tcPr marL="56756" marR="56756" marT="28378" marB="28378"/>
                </a:tc>
              </a:tr>
              <a:tr h="408327">
                <a:tc>
                  <a:txBody>
                    <a:bodyPr/>
                    <a:lstStyle/>
                    <a:p>
                      <a:pPr algn="ctr"/>
                      <a:r>
                        <a:rPr lang="en-US" sz="1800" dirty="0" smtClean="0"/>
                        <a:t>4096</a:t>
                      </a:r>
                      <a:endParaRPr lang="en-US" sz="1800" dirty="0"/>
                    </a:p>
                  </a:txBody>
                  <a:tcPr marL="56756" marR="56756" marT="28378" marB="28378"/>
                </a:tc>
                <a:tc>
                  <a:txBody>
                    <a:bodyPr/>
                    <a:lstStyle/>
                    <a:p>
                      <a:pPr algn="r"/>
                      <a:r>
                        <a:rPr lang="en-US" sz="1800" dirty="0" smtClean="0"/>
                        <a:t>10,995</a:t>
                      </a:r>
                      <a:endParaRPr lang="en-US" sz="1800" dirty="0"/>
                    </a:p>
                  </a:txBody>
                  <a:tcPr marL="56756" marR="56756" marT="28378" marB="28378"/>
                </a:tc>
                <a:tc>
                  <a:txBody>
                    <a:bodyPr/>
                    <a:lstStyle/>
                    <a:p>
                      <a:pPr algn="r"/>
                      <a:r>
                        <a:rPr lang="en-US" sz="1800" dirty="0" smtClean="0"/>
                        <a:t>16x16</a:t>
                      </a:r>
                      <a:endParaRPr lang="en-US" sz="1800" dirty="0"/>
                    </a:p>
                  </a:txBody>
                  <a:tcPr marL="56756" marR="56756" marT="28378" marB="28378"/>
                </a:tc>
              </a:tr>
            </a:tbl>
          </a:graphicData>
        </a:graphic>
      </p:graphicFrame>
      <p:sp>
        <p:nvSpPr>
          <p:cNvPr id="16" name="TextBox 15"/>
          <p:cNvSpPr txBox="1"/>
          <p:nvPr/>
        </p:nvSpPr>
        <p:spPr>
          <a:xfrm>
            <a:off x="6553200" y="3962400"/>
            <a:ext cx="1876924" cy="369332"/>
          </a:xfrm>
          <a:prstGeom prst="rect">
            <a:avLst/>
          </a:prstGeom>
          <a:noFill/>
        </p:spPr>
        <p:txBody>
          <a:bodyPr wrap="none" rtlCol="0">
            <a:spAutoFit/>
          </a:bodyPr>
          <a:lstStyle/>
          <a:p>
            <a:r>
              <a:rPr lang="en-US" dirty="0" smtClean="0"/>
              <a:t>Run Time Analysis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dirty="0" smtClean="0"/>
              <a:t>Communication Costs</a:t>
            </a:r>
            <a:endParaRPr lang="en-US" dirty="0"/>
          </a:p>
        </p:txBody>
      </p:sp>
      <p:sp>
        <p:nvSpPr>
          <p:cNvPr id="199683" name="Rectangle 3"/>
          <p:cNvSpPr>
            <a:spLocks noGrp="1" noChangeArrowheads="1"/>
          </p:cNvSpPr>
          <p:nvPr>
            <p:ph type="body" idx="1"/>
          </p:nvPr>
        </p:nvSpPr>
        <p:spPr/>
        <p:txBody>
          <a:bodyPr/>
          <a:lstStyle/>
          <a:p>
            <a:r>
              <a:rPr lang="en-US"/>
              <a:t>Small messages are expensive</a:t>
            </a:r>
          </a:p>
          <a:p>
            <a:pPr lvl="1"/>
            <a:r>
              <a:rPr lang="en-US"/>
              <a:t>Every communication has a fixed startup overhead</a:t>
            </a:r>
          </a:p>
          <a:p>
            <a:pPr lvl="1"/>
            <a:r>
              <a:rPr lang="en-US"/>
              <a:t>Need to amortize this overhead over the length of the message</a:t>
            </a:r>
          </a:p>
          <a:p>
            <a:r>
              <a:rPr lang="en-US"/>
              <a:t>Try to aggregate communications into the longest possible messages</a:t>
            </a:r>
          </a:p>
        </p:txBody>
      </p:sp>
      <p:sp>
        <p:nvSpPr>
          <p:cNvPr id="4" name="Slide Number Placeholder 3"/>
          <p:cNvSpPr>
            <a:spLocks noGrp="1"/>
          </p:cNvSpPr>
          <p:nvPr>
            <p:ph type="sldNum" sz="quarter" idx="10"/>
          </p:nvPr>
        </p:nvSpPr>
        <p:spPr/>
        <p:txBody>
          <a:bodyPr/>
          <a:lstStyle/>
          <a:p>
            <a:fld id="{251D56EB-2375-43B7-8104-DD7EC416D89A}" type="slidenum">
              <a:rPr lang="en-US" smtClean="0"/>
              <a:pPr/>
              <a:t>15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5" name="Rectangle 5"/>
          <p:cNvSpPr>
            <a:spLocks noGrp="1" noChangeArrowheads="1"/>
          </p:cNvSpPr>
          <p:nvPr>
            <p:ph type="title"/>
          </p:nvPr>
        </p:nvSpPr>
        <p:spPr/>
        <p:txBody>
          <a:bodyPr/>
          <a:lstStyle/>
          <a:p>
            <a:r>
              <a:rPr lang="en-US" dirty="0" smtClean="0"/>
              <a:t>Latency</a:t>
            </a:r>
            <a:endParaRPr lang="en-US" dirty="0"/>
          </a:p>
        </p:txBody>
      </p:sp>
      <p:graphicFrame>
        <p:nvGraphicFramePr>
          <p:cNvPr id="209924" name="Object 4"/>
          <p:cNvGraphicFramePr>
            <a:graphicFrameLocks noGrp="1" noChangeAspect="1"/>
          </p:cNvGraphicFramePr>
          <p:nvPr>
            <p:ph idx="1"/>
          </p:nvPr>
        </p:nvGraphicFramePr>
        <p:xfrm>
          <a:off x="1490663" y="1457325"/>
          <a:ext cx="6162675" cy="4400550"/>
        </p:xfrm>
        <a:graphic>
          <a:graphicData uri="http://schemas.openxmlformats.org/presentationml/2006/ole">
            <mc:AlternateContent xmlns:mc="http://schemas.openxmlformats.org/markup-compatibility/2006">
              <mc:Choice xmlns:v="urn:schemas-microsoft-com:vml" Requires="v">
                <p:oleObj spid="_x0000_s74777" name="Chart" r:id="rId5" imgW="6162703" imgH="4400668" progId="Excel.Sheet.8">
                  <p:embed/>
                </p:oleObj>
              </mc:Choice>
              <mc:Fallback>
                <p:oleObj name="Chart" r:id="rId5" imgW="6162703" imgH="4400668" progId="Excel.Sheet.8">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0663" y="1457325"/>
                        <a:ext cx="6162675"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Slide Number Placeholder 3"/>
          <p:cNvSpPr>
            <a:spLocks noGrp="1"/>
          </p:cNvSpPr>
          <p:nvPr>
            <p:ph type="sldNum" sz="quarter" idx="10"/>
          </p:nvPr>
        </p:nvSpPr>
        <p:spPr/>
        <p:txBody>
          <a:bodyPr/>
          <a:lstStyle/>
          <a:p>
            <a:fld id="{251D56EB-2375-43B7-8104-DD7EC416D89A}" type="slidenum">
              <a:rPr lang="en-US" smtClean="0"/>
              <a:pPr/>
              <a:t>16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dirty="0" smtClean="0"/>
              <a:t>Effective Bandwidth</a:t>
            </a:r>
            <a:endParaRPr lang="en-US" dirty="0"/>
          </a:p>
        </p:txBody>
      </p:sp>
      <p:graphicFrame>
        <p:nvGraphicFramePr>
          <p:cNvPr id="212996" name="Object 4"/>
          <p:cNvGraphicFramePr>
            <a:graphicFrameLocks noGrp="1" noChangeAspect="1"/>
          </p:cNvGraphicFramePr>
          <p:nvPr>
            <p:ph idx="1"/>
          </p:nvPr>
        </p:nvGraphicFramePr>
        <p:xfrm>
          <a:off x="1395413" y="1471613"/>
          <a:ext cx="6353175" cy="4371975"/>
        </p:xfrm>
        <a:graphic>
          <a:graphicData uri="http://schemas.openxmlformats.org/presentationml/2006/ole">
            <mc:AlternateContent xmlns:mc="http://schemas.openxmlformats.org/markup-compatibility/2006">
              <mc:Choice xmlns:v="urn:schemas-microsoft-com:vml" Requires="v">
                <p:oleObj spid="_x0000_s75801" name="Chart" r:id="rId5" imgW="6353285" imgH="4371930" progId="Excel.Sheet.8">
                  <p:embed/>
                </p:oleObj>
              </mc:Choice>
              <mc:Fallback>
                <p:oleObj name="Chart" r:id="rId5" imgW="6353285" imgH="4371930" progId="Excel.Sheet.8">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5413" y="1471613"/>
                        <a:ext cx="6353175"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Slide Number Placeholder 3"/>
          <p:cNvSpPr>
            <a:spLocks noGrp="1"/>
          </p:cNvSpPr>
          <p:nvPr>
            <p:ph type="sldNum" sz="quarter" idx="10"/>
          </p:nvPr>
        </p:nvSpPr>
        <p:spPr/>
        <p:txBody>
          <a:bodyPr/>
          <a:lstStyle/>
          <a:p>
            <a:fld id="{251D56EB-2375-43B7-8104-DD7EC416D89A}" type="slidenum">
              <a:rPr lang="en-US" smtClean="0"/>
              <a:pPr/>
              <a:t>17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dirty="0" smtClean="0"/>
              <a:t>Effective Bandwidth</a:t>
            </a:r>
            <a:endParaRPr lang="en-US" dirty="0"/>
          </a:p>
        </p:txBody>
      </p:sp>
      <p:sp>
        <p:nvSpPr>
          <p:cNvPr id="4" name="Slide Number Placeholder 3"/>
          <p:cNvSpPr>
            <a:spLocks noGrp="1"/>
          </p:cNvSpPr>
          <p:nvPr>
            <p:ph type="sldNum" sz="quarter" idx="10"/>
          </p:nvPr>
        </p:nvSpPr>
        <p:spPr/>
        <p:txBody>
          <a:bodyPr/>
          <a:lstStyle/>
          <a:p>
            <a:fld id="{251D56EB-2375-43B7-8104-DD7EC416D89A}" type="slidenum">
              <a:rPr lang="en-US" smtClean="0"/>
              <a:pPr/>
              <a:t>18</a:t>
            </a:fld>
            <a:endParaRPr lang="en-US"/>
          </a:p>
        </p:txBody>
      </p:sp>
      <p:sp>
        <p:nvSpPr>
          <p:cNvPr id="5" name="TextBox 4"/>
          <p:cNvSpPr txBox="1"/>
          <p:nvPr/>
        </p:nvSpPr>
        <p:spPr>
          <a:xfrm>
            <a:off x="0" y="1828800"/>
            <a:ext cx="2108206" cy="369332"/>
          </a:xfrm>
          <a:prstGeom prst="rect">
            <a:avLst/>
          </a:prstGeom>
          <a:noFill/>
        </p:spPr>
        <p:txBody>
          <a:bodyPr wrap="none" rtlCol="0">
            <a:spAutoFit/>
          </a:bodyPr>
          <a:lstStyle/>
          <a:p>
            <a:r>
              <a:rPr lang="en-US" dirty="0" smtClean="0"/>
              <a:t> total # of time steps</a:t>
            </a:r>
            <a:endParaRPr lang="en-US" dirty="0"/>
          </a:p>
        </p:txBody>
      </p:sp>
      <p:graphicFrame>
        <p:nvGraphicFramePr>
          <p:cNvPr id="114691" name="Object 3"/>
          <p:cNvGraphicFramePr>
            <a:graphicFrameLocks noChangeAspect="1"/>
          </p:cNvGraphicFramePr>
          <p:nvPr/>
        </p:nvGraphicFramePr>
        <p:xfrm>
          <a:off x="381000" y="2068513"/>
          <a:ext cx="1155700" cy="511175"/>
        </p:xfrm>
        <a:graphic>
          <a:graphicData uri="http://schemas.openxmlformats.org/presentationml/2006/ole">
            <mc:AlternateContent xmlns:mc="http://schemas.openxmlformats.org/markup-compatibility/2006">
              <mc:Choice xmlns:v="urn:schemas-microsoft-com:vml" Requires="v">
                <p:oleObj spid="_x0000_s114714" name="Equation" r:id="rId4" imgW="457200" imgH="203040" progId="Equation.3">
                  <p:embed/>
                </p:oleObj>
              </mc:Choice>
              <mc:Fallback>
                <p:oleObj name="Equation" r:id="rId4" imgW="457200" imgH="20304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068513"/>
                        <a:ext cx="11557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1563687" y="2133600"/>
            <a:ext cx="6753259" cy="461665"/>
          </a:xfrm>
          <a:prstGeom prst="rect">
            <a:avLst/>
          </a:prstGeom>
          <a:noFill/>
        </p:spPr>
        <p:txBody>
          <a:bodyPr wrap="none" rtlCol="0">
            <a:spAutoFit/>
          </a:bodyPr>
          <a:lstStyle/>
          <a:p>
            <a:r>
              <a:rPr lang="en-US" sz="2400" dirty="0" smtClean="0"/>
              <a:t>X  8 exchanges/step x ghost elements x 8B/element</a:t>
            </a:r>
            <a:endParaRPr lang="en-US" sz="2400" dirty="0"/>
          </a:p>
        </p:txBody>
      </p:sp>
      <p:sp>
        <p:nvSpPr>
          <p:cNvPr id="10" name="TextBox 9"/>
          <p:cNvSpPr txBox="1"/>
          <p:nvPr/>
        </p:nvSpPr>
        <p:spPr>
          <a:xfrm>
            <a:off x="2438400" y="1828800"/>
            <a:ext cx="1919243" cy="369332"/>
          </a:xfrm>
          <a:prstGeom prst="rect">
            <a:avLst/>
          </a:prstGeom>
          <a:noFill/>
        </p:spPr>
        <p:txBody>
          <a:bodyPr wrap="none" rtlCol="0">
            <a:spAutoFit/>
          </a:bodyPr>
          <a:lstStyle/>
          <a:p>
            <a:r>
              <a:rPr lang="en-US" dirty="0" smtClean="0"/>
              <a:t> Bytes Transferred </a:t>
            </a:r>
            <a:endParaRPr lang="en-US" dirty="0"/>
          </a:p>
        </p:txBody>
      </p:sp>
      <p:sp>
        <p:nvSpPr>
          <p:cNvPr id="13" name="TextBox 12"/>
          <p:cNvSpPr txBox="1"/>
          <p:nvPr/>
        </p:nvSpPr>
        <p:spPr>
          <a:xfrm>
            <a:off x="228600" y="3048000"/>
            <a:ext cx="9034076" cy="1938992"/>
          </a:xfrm>
          <a:prstGeom prst="rect">
            <a:avLst/>
          </a:prstGeom>
          <a:noFill/>
        </p:spPr>
        <p:txBody>
          <a:bodyPr wrap="none" rtlCol="0">
            <a:spAutoFit/>
          </a:bodyPr>
          <a:lstStyle/>
          <a:p>
            <a:r>
              <a:rPr lang="en-US" sz="2000" b="1" dirty="0" smtClean="0"/>
              <a:t>For 4x4 process grid with partitions of 1024 x 1024 (compute time = ~40sec.)</a:t>
            </a:r>
          </a:p>
          <a:p>
            <a:r>
              <a:rPr lang="en-US" sz="2000" b="1" dirty="0" smtClean="0"/>
              <a:t>Message passing will take:</a:t>
            </a:r>
          </a:p>
          <a:p>
            <a:endParaRPr lang="en-US" sz="2000" b="1" dirty="0" smtClean="0"/>
          </a:p>
          <a:p>
            <a:r>
              <a:rPr lang="en-US" sz="2000" b="1" dirty="0" smtClean="0"/>
              <a:t>[0.01sec x 2  x (1024)**2]steps  x 8/step x 1024 elements * 8B/element    =  4.6 sec. </a:t>
            </a:r>
          </a:p>
          <a:p>
            <a:r>
              <a:rPr lang="en-US" sz="2000" b="1" dirty="0" smtClean="0"/>
              <a:t>-------------------------------------------------------------------------------------------------</a:t>
            </a:r>
          </a:p>
          <a:p>
            <a:r>
              <a:rPr lang="en-US" sz="2000" b="1" dirty="0" smtClean="0"/>
              <a:t>                                          300MB/sec</a:t>
            </a:r>
            <a:endParaRPr lang="en-US" sz="2000" b="1"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Numerical Problems are of all forms:</a:t>
            </a:r>
            <a:endParaRPr lang="en-US" dirty="0"/>
          </a:p>
        </p:txBody>
      </p:sp>
      <p:sp>
        <p:nvSpPr>
          <p:cNvPr id="3" name="Content Placeholder 2"/>
          <p:cNvSpPr>
            <a:spLocks noGrp="1"/>
          </p:cNvSpPr>
          <p:nvPr>
            <p:ph idx="1"/>
          </p:nvPr>
        </p:nvSpPr>
        <p:spPr>
          <a:xfrm>
            <a:off x="457200" y="1600200"/>
            <a:ext cx="8229600" cy="4267199"/>
          </a:xfrm>
        </p:spPr>
        <p:txBody>
          <a:bodyPr>
            <a:normAutofit fontScale="92500" lnSpcReduction="10000"/>
          </a:bodyPr>
          <a:lstStyle/>
          <a:p>
            <a:r>
              <a:rPr lang="en-US" dirty="0" smtClean="0"/>
              <a:t>Time (dependent and independent)</a:t>
            </a:r>
          </a:p>
          <a:p>
            <a:r>
              <a:rPr lang="en-US" dirty="0" smtClean="0"/>
              <a:t>Grid point versus function</a:t>
            </a:r>
          </a:p>
          <a:p>
            <a:pPr lvl="1"/>
            <a:r>
              <a:rPr lang="en-US" dirty="0" smtClean="0"/>
              <a:t>Finite Difference </a:t>
            </a:r>
            <a:r>
              <a:rPr lang="en-US" dirty="0" err="1" smtClean="0"/>
              <a:t>vs</a:t>
            </a:r>
            <a:r>
              <a:rPr lang="en-US" dirty="0" smtClean="0"/>
              <a:t> Basis Sets</a:t>
            </a:r>
            <a:br>
              <a:rPr lang="en-US" dirty="0" smtClean="0"/>
            </a:br>
            <a:r>
              <a:rPr lang="en-US" dirty="0" smtClean="0"/>
              <a:t>(Ocean Models/Electronic Structure)</a:t>
            </a:r>
          </a:p>
          <a:p>
            <a:r>
              <a:rPr lang="en-US" dirty="0" smtClean="0"/>
              <a:t>Particle methods</a:t>
            </a:r>
          </a:p>
          <a:p>
            <a:pPr lvl="1"/>
            <a:r>
              <a:rPr lang="en-US" dirty="0" smtClean="0"/>
              <a:t>Particle-particle, </a:t>
            </a:r>
          </a:p>
          <a:p>
            <a:pPr lvl="1"/>
            <a:r>
              <a:rPr lang="en-US" dirty="0" smtClean="0"/>
              <a:t>Particle-mesh, </a:t>
            </a:r>
          </a:p>
          <a:p>
            <a:pPr lvl="1"/>
            <a:r>
              <a:rPr lang="en-US" dirty="0" smtClean="0"/>
              <a:t>Particle-particle particle mesh</a:t>
            </a:r>
          </a:p>
          <a:p>
            <a:pPr lvl="1"/>
            <a:r>
              <a:rPr lang="en-US" dirty="0" smtClean="0"/>
              <a:t>Mesh-free methods</a:t>
            </a:r>
          </a:p>
          <a:p>
            <a:endParaRPr lang="en-US" dirty="0" smtClean="0"/>
          </a:p>
          <a:p>
            <a:endParaRPr lang="en-US" dirty="0" smtClean="0"/>
          </a:p>
          <a:p>
            <a:endParaRPr lang="en-US" dirty="0"/>
          </a:p>
        </p:txBody>
      </p:sp>
      <p:sp>
        <p:nvSpPr>
          <p:cNvPr id="6" name="Slide Number Placeholder 5"/>
          <p:cNvSpPr>
            <a:spLocks noGrp="1"/>
          </p:cNvSpPr>
          <p:nvPr>
            <p:ph type="sldNum" sz="quarter" idx="10"/>
          </p:nvPr>
        </p:nvSpPr>
        <p:spPr/>
        <p:txBody>
          <a:bodyPr/>
          <a:lstStyle/>
          <a:p>
            <a:fld id="{251D56EB-2375-43B7-8104-DD7EC416D89A}" type="slidenum">
              <a:rPr lang="en-US" smtClean="0"/>
              <a:pPr/>
              <a:t>2</a:t>
            </a:fld>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 Calculation</a:t>
            </a:r>
            <a:endParaRPr lang="en-US" dirty="0"/>
          </a:p>
        </p:txBody>
      </p:sp>
      <p:sp>
        <p:nvSpPr>
          <p:cNvPr id="6" name="Slide Number Placeholder 5"/>
          <p:cNvSpPr>
            <a:spLocks noGrp="1"/>
          </p:cNvSpPr>
          <p:nvPr>
            <p:ph type="sldNum" sz="quarter" idx="10"/>
          </p:nvPr>
        </p:nvSpPr>
        <p:spPr/>
        <p:txBody>
          <a:bodyPr/>
          <a:lstStyle/>
          <a:p>
            <a:fld id="{251D56EB-2375-43B7-8104-DD7EC416D89A}" type="slidenum">
              <a:rPr lang="en-US" smtClean="0"/>
              <a:pPr/>
              <a:t>3</a:t>
            </a:fld>
            <a:endParaRPr lang="en-US"/>
          </a:p>
        </p:txBody>
      </p:sp>
      <p:graphicFrame>
        <p:nvGraphicFramePr>
          <p:cNvPr id="8" name="Object 7"/>
          <p:cNvGraphicFramePr>
            <a:graphicFrameLocks noChangeAspect="1"/>
          </p:cNvGraphicFramePr>
          <p:nvPr/>
        </p:nvGraphicFramePr>
        <p:xfrm>
          <a:off x="914400" y="1828800"/>
          <a:ext cx="1921711" cy="1460500"/>
        </p:xfrm>
        <a:graphic>
          <a:graphicData uri="http://schemas.openxmlformats.org/presentationml/2006/ole">
            <mc:AlternateContent xmlns:mc="http://schemas.openxmlformats.org/markup-compatibility/2006">
              <mc:Choice xmlns:v="urn:schemas-microsoft-com:vml" Requires="v">
                <p:oleObj spid="_x0000_s112665" name="Equation" r:id="rId4" imgW="634680" imgH="482400" progId="Equation.3">
                  <p:embed/>
                </p:oleObj>
              </mc:Choice>
              <mc:Fallback>
                <p:oleObj name="Equation" r:id="rId4" imgW="634680" imgH="4824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828800"/>
                        <a:ext cx="1921711" cy="146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Straight Connector 9"/>
          <p:cNvCxnSpPr/>
          <p:nvPr/>
        </p:nvCxnSpPr>
        <p:spPr>
          <a:xfrm rot="5400000">
            <a:off x="3581400" y="2743200"/>
            <a:ext cx="2286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724400" y="3886200"/>
            <a:ext cx="2438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Arc 17"/>
          <p:cNvSpPr/>
          <p:nvPr/>
        </p:nvSpPr>
        <p:spPr>
          <a:xfrm>
            <a:off x="3048000" y="2209800"/>
            <a:ext cx="3352800" cy="3352800"/>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6248400" y="3878320"/>
            <a:ext cx="301686" cy="369332"/>
          </a:xfrm>
          <a:prstGeom prst="rect">
            <a:avLst/>
          </a:prstGeom>
          <a:noFill/>
        </p:spPr>
        <p:txBody>
          <a:bodyPr wrap="none" rtlCol="0">
            <a:spAutoFit/>
          </a:bodyPr>
          <a:lstStyle/>
          <a:p>
            <a:r>
              <a:rPr lang="en-US" dirty="0" smtClean="0"/>
              <a:t>1</a:t>
            </a:r>
            <a:endParaRPr lang="en-US" dirty="0"/>
          </a:p>
        </p:txBody>
      </p:sp>
      <p:sp>
        <p:nvSpPr>
          <p:cNvPr id="20" name="TextBox 19"/>
          <p:cNvSpPr txBox="1"/>
          <p:nvPr/>
        </p:nvSpPr>
        <p:spPr>
          <a:xfrm>
            <a:off x="4474780" y="2033750"/>
            <a:ext cx="301686" cy="369332"/>
          </a:xfrm>
          <a:prstGeom prst="rect">
            <a:avLst/>
          </a:prstGeom>
          <a:noFill/>
        </p:spPr>
        <p:txBody>
          <a:bodyPr wrap="none" rtlCol="0">
            <a:spAutoFit/>
          </a:bodyPr>
          <a:lstStyle/>
          <a:p>
            <a:r>
              <a:rPr lang="en-US" dirty="0" smtClean="0"/>
              <a:t>1</a:t>
            </a:r>
            <a:endParaRPr lang="en-US" dirty="0"/>
          </a:p>
        </p:txBody>
      </p:sp>
      <p:cxnSp>
        <p:nvCxnSpPr>
          <p:cNvPr id="22" name="Straight Connector 21"/>
          <p:cNvCxnSpPr/>
          <p:nvPr/>
        </p:nvCxnSpPr>
        <p:spPr>
          <a:xfrm rot="5400000">
            <a:off x="4038600" y="3048000"/>
            <a:ext cx="1676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4191000" y="3062289"/>
            <a:ext cx="1676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4381500" y="30861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4572000" y="3109911"/>
            <a:ext cx="15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4762500" y="3138485"/>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4953000" y="3190874"/>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5143500" y="3238500"/>
            <a:ext cx="129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5372100" y="3314700"/>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5638800" y="3409948"/>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5905500" y="3543300"/>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498914" y="3733800"/>
            <a:ext cx="301686" cy="369332"/>
          </a:xfrm>
          <a:prstGeom prst="rect">
            <a:avLst/>
          </a:prstGeom>
          <a:noFill/>
        </p:spPr>
        <p:txBody>
          <a:bodyPr wrap="none" rtlCol="0">
            <a:spAutoFit/>
          </a:bodyPr>
          <a:lstStyle/>
          <a:p>
            <a:r>
              <a:rPr lang="en-US" dirty="0" smtClean="0"/>
              <a:t>0</a:t>
            </a:r>
            <a:endParaRPr lang="en-US" dirty="0"/>
          </a:p>
        </p:txBody>
      </p:sp>
      <p:sp>
        <p:nvSpPr>
          <p:cNvPr id="41" name="TextBox 40"/>
          <p:cNvSpPr txBox="1"/>
          <p:nvPr/>
        </p:nvSpPr>
        <p:spPr>
          <a:xfrm>
            <a:off x="3810000" y="4876800"/>
            <a:ext cx="2427588" cy="1200329"/>
          </a:xfrm>
          <a:prstGeom prst="rect">
            <a:avLst/>
          </a:prstGeom>
          <a:noFill/>
        </p:spPr>
        <p:txBody>
          <a:bodyPr wrap="none" rtlCol="0">
            <a:spAutoFit/>
          </a:bodyPr>
          <a:lstStyle/>
          <a:p>
            <a:r>
              <a:rPr lang="en-US" dirty="0" smtClean="0"/>
              <a:t>Floating Point Intensive </a:t>
            </a:r>
          </a:p>
          <a:p>
            <a:r>
              <a:rPr lang="en-US" dirty="0" smtClean="0"/>
              <a:t>No Data Partitioning</a:t>
            </a:r>
          </a:p>
          <a:p>
            <a:r>
              <a:rPr lang="en-US" dirty="0" smtClean="0"/>
              <a:t>No Communication</a:t>
            </a:r>
          </a:p>
          <a:p>
            <a:r>
              <a:rPr lang="en-US" dirty="0" smtClean="0"/>
              <a:t>No IO</a:t>
            </a:r>
          </a:p>
        </p:txBody>
      </p:sp>
      <p:sp>
        <p:nvSpPr>
          <p:cNvPr id="42" name="TextBox 41"/>
          <p:cNvSpPr txBox="1"/>
          <p:nvPr/>
        </p:nvSpPr>
        <p:spPr>
          <a:xfrm>
            <a:off x="3810000" y="4191000"/>
            <a:ext cx="3917996" cy="646331"/>
          </a:xfrm>
          <a:prstGeom prst="rect">
            <a:avLst/>
          </a:prstGeom>
          <a:noFill/>
        </p:spPr>
        <p:txBody>
          <a:bodyPr wrap="none" rtlCol="0">
            <a:spAutoFit/>
          </a:bodyPr>
          <a:lstStyle/>
          <a:p>
            <a:r>
              <a:rPr lang="en-US" dirty="0" smtClean="0"/>
              <a:t>Task division:  partial sums for each task</a:t>
            </a:r>
          </a:p>
          <a:p>
            <a:r>
              <a:rPr lang="en-US" dirty="0" smtClean="0"/>
              <a:t>Communication: pi=sum of partial sums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Complex, 2D Heat Equation</a:t>
            </a:r>
            <a:endParaRPr lang="en-US" dirty="0"/>
          </a:p>
        </p:txBody>
      </p:sp>
      <p:sp>
        <p:nvSpPr>
          <p:cNvPr id="3" name="Content Placeholder 2"/>
          <p:cNvSpPr>
            <a:spLocks noGrp="1"/>
          </p:cNvSpPr>
          <p:nvPr>
            <p:ph idx="1"/>
          </p:nvPr>
        </p:nvSpPr>
        <p:spPr>
          <a:xfrm>
            <a:off x="457200" y="1600201"/>
            <a:ext cx="8229600" cy="685800"/>
          </a:xfrm>
        </p:spPr>
        <p:txBody>
          <a:bodyPr/>
          <a:lstStyle/>
          <a:p>
            <a:r>
              <a:rPr lang="en-US" dirty="0" smtClean="0"/>
              <a:t>2D, Time-dependent, Finite Difference</a:t>
            </a:r>
          </a:p>
          <a:p>
            <a:endParaRPr lang="en-US" dirty="0"/>
          </a:p>
        </p:txBody>
      </p:sp>
      <p:graphicFrame>
        <p:nvGraphicFramePr>
          <p:cNvPr id="4" name="Object 3"/>
          <p:cNvGraphicFramePr>
            <a:graphicFrameLocks noChangeAspect="1"/>
          </p:cNvGraphicFramePr>
          <p:nvPr/>
        </p:nvGraphicFramePr>
        <p:xfrm>
          <a:off x="3197225" y="2209800"/>
          <a:ext cx="2362200" cy="989013"/>
        </p:xfrm>
        <a:graphic>
          <a:graphicData uri="http://schemas.openxmlformats.org/presentationml/2006/ole">
            <mc:AlternateContent xmlns:mc="http://schemas.openxmlformats.org/markup-compatibility/2006">
              <mc:Choice xmlns:v="urn:schemas-microsoft-com:vml" Requires="v">
                <p:oleObj spid="_x0000_s64537" name="Equation" r:id="rId4" imgW="939600" imgH="393480" progId="Equation.3">
                  <p:embed/>
                </p:oleObj>
              </mc:Choice>
              <mc:Fallback>
                <p:oleObj name="Equation" r:id="rId4" imgW="939600" imgH="393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7225" y="2209800"/>
                        <a:ext cx="2362200" cy="98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2"/>
          <p:cNvSpPr txBox="1">
            <a:spLocks/>
          </p:cNvSpPr>
          <p:nvPr/>
        </p:nvSpPr>
        <p:spPr>
          <a:xfrm>
            <a:off x="457200" y="3200400"/>
            <a:ext cx="8229600" cy="2819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Describes</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the flow of thermal energy via conduction in a continuous medium (solid, stationary fluid, etc.)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Solve on the unit square with simple conditions and a known solution</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0"/>
          </p:nvPr>
        </p:nvSpPr>
        <p:spPr/>
        <p:txBody>
          <a:bodyPr/>
          <a:lstStyle/>
          <a:p>
            <a:fld id="{251D56EB-2375-43B7-8104-DD7EC416D89A}" type="slidenum">
              <a:rPr lang="en-US" smtClean="0"/>
              <a:pPr/>
              <a:t>4</a:t>
            </a:fld>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Exact Solution and RHS</a:t>
            </a:r>
            <a:endParaRPr lang="en-US" dirty="0"/>
          </a:p>
        </p:txBody>
      </p:sp>
      <p:sp>
        <p:nvSpPr>
          <p:cNvPr id="3" name="Content Placeholder 2"/>
          <p:cNvSpPr>
            <a:spLocks noGrp="1"/>
          </p:cNvSpPr>
          <p:nvPr>
            <p:ph idx="1"/>
          </p:nvPr>
        </p:nvSpPr>
        <p:spPr>
          <a:xfrm>
            <a:off x="457200" y="2438401"/>
            <a:ext cx="8229600" cy="609600"/>
          </a:xfrm>
        </p:spPr>
        <p:txBody>
          <a:bodyPr/>
          <a:lstStyle/>
          <a:p>
            <a:r>
              <a:rPr lang="en-US" dirty="0" smtClean="0"/>
              <a:t>Exact solution</a:t>
            </a:r>
          </a:p>
          <a:p>
            <a:endParaRPr lang="en-US" dirty="0"/>
          </a:p>
        </p:txBody>
      </p:sp>
      <p:graphicFrame>
        <p:nvGraphicFramePr>
          <p:cNvPr id="21506" name="Object 2"/>
          <p:cNvGraphicFramePr>
            <a:graphicFrameLocks noChangeAspect="1"/>
          </p:cNvGraphicFramePr>
          <p:nvPr/>
        </p:nvGraphicFramePr>
        <p:xfrm>
          <a:off x="3505200" y="2438400"/>
          <a:ext cx="5500688" cy="639762"/>
        </p:xfrm>
        <a:graphic>
          <a:graphicData uri="http://schemas.openxmlformats.org/presentationml/2006/ole">
            <mc:AlternateContent xmlns:mc="http://schemas.openxmlformats.org/markup-compatibility/2006">
              <mc:Choice xmlns:v="urn:schemas-microsoft-com:vml" Requires="v">
                <p:oleObj spid="_x0000_s66607" name="Equation" r:id="rId4" imgW="2184120" imgH="253800" progId="Equation.3">
                  <p:embed/>
                </p:oleObj>
              </mc:Choice>
              <mc:Fallback>
                <p:oleObj name="Equation" r:id="rId4" imgW="2184120" imgH="253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2438400"/>
                        <a:ext cx="5500688" cy="63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2"/>
          <p:cNvSpPr txBox="1">
            <a:spLocks/>
          </p:cNvSpPr>
          <p:nvPr/>
        </p:nvSpPr>
        <p:spPr>
          <a:xfrm>
            <a:off x="457200" y="1295400"/>
            <a:ext cx="8229600" cy="609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Right-hand side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21507" name="Object 3"/>
          <p:cNvGraphicFramePr>
            <a:graphicFrameLocks noChangeAspect="1"/>
          </p:cNvGraphicFramePr>
          <p:nvPr/>
        </p:nvGraphicFramePr>
        <p:xfrm>
          <a:off x="3810000" y="1371600"/>
          <a:ext cx="4892675" cy="574675"/>
        </p:xfrm>
        <a:graphic>
          <a:graphicData uri="http://schemas.openxmlformats.org/presentationml/2006/ole">
            <mc:AlternateContent xmlns:mc="http://schemas.openxmlformats.org/markup-compatibility/2006">
              <mc:Choice xmlns:v="urn:schemas-microsoft-com:vml" Requires="v">
                <p:oleObj spid="_x0000_s66608" name="Equation" r:id="rId6" imgW="1942920" imgH="228600" progId="Equation.3">
                  <p:embed/>
                </p:oleObj>
              </mc:Choice>
              <mc:Fallback>
                <p:oleObj name="Equation" r:id="rId6" imgW="1942920" imgH="2286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1371600"/>
                        <a:ext cx="489267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0"/>
          </p:nvPr>
        </p:nvSpPr>
        <p:spPr/>
        <p:txBody>
          <a:bodyPr/>
          <a:lstStyle/>
          <a:p>
            <a:fld id="{251D56EB-2375-43B7-8104-DD7EC416D89A}" type="slidenum">
              <a:rPr lang="en-US" smtClean="0"/>
              <a:pPr/>
              <a:t>5</a:t>
            </a:fld>
            <a:endParaRPr lang="en-US"/>
          </a:p>
        </p:txBody>
      </p:sp>
      <p:sp>
        <p:nvSpPr>
          <p:cNvPr id="8" name="Content Placeholder 2"/>
          <p:cNvSpPr txBox="1">
            <a:spLocks/>
          </p:cNvSpPr>
          <p:nvPr/>
        </p:nvSpPr>
        <p:spPr>
          <a:xfrm>
            <a:off x="457200" y="3276600"/>
            <a:ext cx="8229600" cy="3200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Finite difference approximation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Forward Time</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No matrices to invert</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Stability issues to worry about later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Central Space</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Equal spacing in x and y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Second-order accurate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Approximation</a:t>
            </a:r>
            <a:endParaRPr lang="en-US" dirty="0"/>
          </a:p>
        </p:txBody>
      </p:sp>
      <p:sp>
        <p:nvSpPr>
          <p:cNvPr id="4" name="Content Placeholder 2"/>
          <p:cNvSpPr txBox="1">
            <a:spLocks/>
          </p:cNvSpPr>
          <p:nvPr/>
        </p:nvSpPr>
        <p:spPr>
          <a:xfrm>
            <a:off x="609600" y="1371600"/>
            <a:ext cx="8229600" cy="3124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Object 4"/>
          <p:cNvGraphicFramePr>
            <a:graphicFrameLocks noChangeAspect="1"/>
          </p:cNvGraphicFramePr>
          <p:nvPr/>
        </p:nvGraphicFramePr>
        <p:xfrm>
          <a:off x="228600" y="1295400"/>
          <a:ext cx="8226425" cy="1270000"/>
        </p:xfrm>
        <a:graphic>
          <a:graphicData uri="http://schemas.openxmlformats.org/presentationml/2006/ole">
            <mc:AlternateContent xmlns:mc="http://schemas.openxmlformats.org/markup-compatibility/2006">
              <mc:Choice xmlns:v="urn:schemas-microsoft-com:vml" Requires="v">
                <p:oleObj spid="_x0000_s67631" name="Equation" r:id="rId4" imgW="3288960" imgH="507960" progId="Equation.3">
                  <p:embed/>
                </p:oleObj>
              </mc:Choice>
              <mc:Fallback>
                <p:oleObj name="Equation" r:id="rId4" imgW="3288960" imgH="5079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295400"/>
                        <a:ext cx="8226425" cy="127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0"/>
          </p:nvPr>
        </p:nvSpPr>
        <p:spPr>
          <a:xfrm>
            <a:off x="457200" y="6400800"/>
            <a:ext cx="2133600" cy="365125"/>
          </a:xfrm>
        </p:spPr>
        <p:txBody>
          <a:bodyPr/>
          <a:lstStyle/>
          <a:p>
            <a:fld id="{251D56EB-2375-43B7-8104-DD7EC416D89A}" type="slidenum">
              <a:rPr lang="en-US" smtClean="0"/>
              <a:pPr/>
              <a:t>6</a:t>
            </a:fld>
            <a:endParaRPr lang="en-US"/>
          </a:p>
        </p:txBody>
      </p:sp>
      <p:sp>
        <p:nvSpPr>
          <p:cNvPr id="12" name="TextBox 11"/>
          <p:cNvSpPr txBox="1"/>
          <p:nvPr/>
        </p:nvSpPr>
        <p:spPr>
          <a:xfrm>
            <a:off x="4104800" y="5029200"/>
            <a:ext cx="5039200" cy="1200329"/>
          </a:xfrm>
          <a:prstGeom prst="rect">
            <a:avLst/>
          </a:prstGeom>
          <a:noFill/>
        </p:spPr>
        <p:txBody>
          <a:bodyPr wrap="none" rtlCol="0">
            <a:spAutoFit/>
          </a:bodyPr>
          <a:lstStyle/>
          <a:p>
            <a:r>
              <a:rPr lang="en-US" dirty="0" smtClean="0"/>
              <a:t>Floating Point Intensive  (arrays in memory)</a:t>
            </a:r>
          </a:p>
          <a:p>
            <a:r>
              <a:rPr lang="en-US" dirty="0" smtClean="0"/>
              <a:t>Data Partitioning: Arrays/Tasks as Data Parallel</a:t>
            </a:r>
          </a:p>
          <a:p>
            <a:r>
              <a:rPr lang="en-US" dirty="0" smtClean="0"/>
              <a:t>Communication: Border elements to adjacent tasks.</a:t>
            </a:r>
          </a:p>
          <a:p>
            <a:r>
              <a:rPr lang="en-US" dirty="0" smtClean="0"/>
              <a:t>IO – large if time sequence needed</a:t>
            </a:r>
          </a:p>
        </p:txBody>
      </p:sp>
      <p:sp>
        <p:nvSpPr>
          <p:cNvPr id="13" name="TextBox 12"/>
          <p:cNvSpPr txBox="1"/>
          <p:nvPr/>
        </p:nvSpPr>
        <p:spPr>
          <a:xfrm>
            <a:off x="0" y="5029200"/>
            <a:ext cx="4136517" cy="923330"/>
          </a:xfrm>
          <a:prstGeom prst="rect">
            <a:avLst/>
          </a:prstGeom>
          <a:noFill/>
        </p:spPr>
        <p:txBody>
          <a:bodyPr wrap="none" rtlCol="0">
            <a:spAutoFit/>
          </a:bodyPr>
          <a:lstStyle/>
          <a:p>
            <a:r>
              <a:rPr lang="en-US" dirty="0" smtClean="0"/>
              <a:t>Task division:  task update set of </a:t>
            </a:r>
            <a:r>
              <a:rPr lang="en-US" dirty="0" smtClean="0">
                <a:latin typeface="Symbol" pitchFamily="18" charset="2"/>
              </a:rPr>
              <a:t>m</a:t>
            </a:r>
            <a:r>
              <a:rPr lang="en-US" dirty="0" smtClean="0"/>
              <a:t>’s</a:t>
            </a:r>
          </a:p>
          <a:p>
            <a:r>
              <a:rPr lang="en-US" dirty="0" smtClean="0"/>
              <a:t>Data Partition:  into sets of </a:t>
            </a:r>
            <a:r>
              <a:rPr lang="en-US" dirty="0" smtClean="0">
                <a:latin typeface="Symbol" pitchFamily="18" charset="2"/>
              </a:rPr>
              <a:t>m</a:t>
            </a:r>
            <a:r>
              <a:rPr lang="en-US" dirty="0" smtClean="0"/>
              <a:t>’s + Boundary</a:t>
            </a:r>
          </a:p>
          <a:p>
            <a:r>
              <a:rPr lang="en-US" dirty="0" smtClean="0"/>
              <a:t>Communication:  some adjacent </a:t>
            </a:r>
            <a:r>
              <a:rPr lang="en-US" dirty="0" smtClean="0">
                <a:latin typeface="Symbol" pitchFamily="18" charset="2"/>
              </a:rPr>
              <a:t>m</a:t>
            </a:r>
            <a:r>
              <a:rPr lang="en-US" dirty="0" smtClean="0"/>
              <a:t>’s </a:t>
            </a:r>
            <a:endParaRPr lang="en-US" dirty="0"/>
          </a:p>
        </p:txBody>
      </p:sp>
      <p:graphicFrame>
        <p:nvGraphicFramePr>
          <p:cNvPr id="14" name="Object 13"/>
          <p:cNvGraphicFramePr>
            <a:graphicFrameLocks noChangeAspect="1"/>
          </p:cNvGraphicFramePr>
          <p:nvPr/>
        </p:nvGraphicFramePr>
        <p:xfrm>
          <a:off x="425450" y="2438400"/>
          <a:ext cx="8575675" cy="1270000"/>
        </p:xfrm>
        <a:graphic>
          <a:graphicData uri="http://schemas.openxmlformats.org/presentationml/2006/ole">
            <mc:AlternateContent xmlns:mc="http://schemas.openxmlformats.org/markup-compatibility/2006">
              <mc:Choice xmlns:v="urn:schemas-microsoft-com:vml" Requires="v">
                <p:oleObj spid="_x0000_s67632" name="Equation" r:id="rId6" imgW="3429000" imgH="507960" progId="Equation.3">
                  <p:embed/>
                </p:oleObj>
              </mc:Choice>
              <mc:Fallback>
                <p:oleObj name="Equation" r:id="rId6" imgW="3429000" imgH="50796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450" y="2438400"/>
                        <a:ext cx="8575675" cy="127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762000" y="3733800"/>
            <a:ext cx="7087710" cy="1200329"/>
          </a:xfrm>
          <a:prstGeom prst="rect">
            <a:avLst/>
          </a:prstGeom>
          <a:noFill/>
        </p:spPr>
        <p:txBody>
          <a:bodyPr wrap="none" rtlCol="0">
            <a:spAutoFit/>
          </a:bodyPr>
          <a:lstStyle/>
          <a:p>
            <a:r>
              <a:rPr lang="en-US" dirty="0" smtClean="0"/>
              <a:t>Solution at n+1 requires 5 solutions and 1 function value from time step n</a:t>
            </a:r>
          </a:p>
          <a:p>
            <a:pPr lvl="1"/>
            <a:r>
              <a:rPr lang="en-US" dirty="0" smtClean="0"/>
              <a:t>Each time step is dependent on the previous one</a:t>
            </a:r>
          </a:p>
          <a:p>
            <a:pPr lvl="1"/>
            <a:r>
              <a:rPr lang="en-US" dirty="0" smtClean="0"/>
              <a:t>Each space point is dependent on its neighbors</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Approximation</a:t>
            </a:r>
            <a:endParaRPr lang="en-US" dirty="0"/>
          </a:p>
        </p:txBody>
      </p:sp>
      <p:sp>
        <p:nvSpPr>
          <p:cNvPr id="4" name="Content Placeholder 2"/>
          <p:cNvSpPr txBox="1">
            <a:spLocks/>
          </p:cNvSpPr>
          <p:nvPr/>
        </p:nvSpPr>
        <p:spPr>
          <a:xfrm>
            <a:off x="609600" y="1371600"/>
            <a:ext cx="8229600" cy="3124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Object 4"/>
          <p:cNvGraphicFramePr>
            <a:graphicFrameLocks noChangeAspect="1"/>
          </p:cNvGraphicFramePr>
          <p:nvPr/>
        </p:nvGraphicFramePr>
        <p:xfrm>
          <a:off x="228600" y="1295400"/>
          <a:ext cx="8226425" cy="1270000"/>
        </p:xfrm>
        <a:graphic>
          <a:graphicData uri="http://schemas.openxmlformats.org/presentationml/2006/ole">
            <mc:AlternateContent xmlns:mc="http://schemas.openxmlformats.org/markup-compatibility/2006">
              <mc:Choice xmlns:v="urn:schemas-microsoft-com:vml" Requires="v">
                <p:oleObj spid="_x0000_s113711" name="Equation" r:id="rId4" imgW="3288960" imgH="507960" progId="Equation.3">
                  <p:embed/>
                </p:oleObj>
              </mc:Choice>
              <mc:Fallback>
                <p:oleObj name="Equation" r:id="rId4" imgW="3288960" imgH="50796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295400"/>
                        <a:ext cx="8226425" cy="127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0"/>
          </p:nvPr>
        </p:nvSpPr>
        <p:spPr>
          <a:xfrm>
            <a:off x="457200" y="6400800"/>
            <a:ext cx="2133600" cy="365125"/>
          </a:xfrm>
        </p:spPr>
        <p:txBody>
          <a:bodyPr/>
          <a:lstStyle/>
          <a:p>
            <a:fld id="{251D56EB-2375-43B7-8104-DD7EC416D89A}" type="slidenum">
              <a:rPr lang="en-US" smtClean="0"/>
              <a:pPr/>
              <a:t>7</a:t>
            </a:fld>
            <a:endParaRPr lang="en-US"/>
          </a:p>
        </p:txBody>
      </p:sp>
      <p:sp>
        <p:nvSpPr>
          <p:cNvPr id="12" name="TextBox 11"/>
          <p:cNvSpPr txBox="1"/>
          <p:nvPr/>
        </p:nvSpPr>
        <p:spPr>
          <a:xfrm>
            <a:off x="152400" y="4724400"/>
            <a:ext cx="6599499" cy="1477328"/>
          </a:xfrm>
          <a:prstGeom prst="rect">
            <a:avLst/>
          </a:prstGeom>
          <a:noFill/>
        </p:spPr>
        <p:txBody>
          <a:bodyPr wrap="none" rtlCol="0">
            <a:spAutoFit/>
          </a:bodyPr>
          <a:lstStyle/>
          <a:p>
            <a:r>
              <a:rPr lang="en-US" dirty="0" smtClean="0"/>
              <a:t>Floating Point Intensive  (use arrays in memory)</a:t>
            </a:r>
          </a:p>
          <a:p>
            <a:r>
              <a:rPr lang="en-US" dirty="0" smtClean="0"/>
              <a:t>Data Partitioning:</a:t>
            </a:r>
          </a:p>
          <a:p>
            <a:r>
              <a:rPr lang="en-US" dirty="0" smtClean="0"/>
              <a:t>    Arrays/Tasks as Data Parallel</a:t>
            </a:r>
          </a:p>
          <a:p>
            <a:r>
              <a:rPr lang="en-US" dirty="0" smtClean="0"/>
              <a:t>Communication: Make border elements accessing to adjacent tasks.</a:t>
            </a:r>
          </a:p>
          <a:p>
            <a:r>
              <a:rPr lang="en-US" dirty="0" smtClean="0"/>
              <a:t>IO – large if time sequence needed</a:t>
            </a:r>
          </a:p>
        </p:txBody>
      </p:sp>
      <p:sp>
        <p:nvSpPr>
          <p:cNvPr id="13" name="TextBox 12"/>
          <p:cNvSpPr txBox="1"/>
          <p:nvPr/>
        </p:nvSpPr>
        <p:spPr>
          <a:xfrm>
            <a:off x="4854749" y="4648200"/>
            <a:ext cx="4289251" cy="923330"/>
          </a:xfrm>
          <a:prstGeom prst="rect">
            <a:avLst/>
          </a:prstGeom>
          <a:noFill/>
        </p:spPr>
        <p:txBody>
          <a:bodyPr wrap="none" rtlCol="0">
            <a:spAutoFit/>
          </a:bodyPr>
          <a:lstStyle/>
          <a:p>
            <a:r>
              <a:rPr lang="en-US" dirty="0" smtClean="0"/>
              <a:t>Task division:  task update set of </a:t>
            </a:r>
            <a:r>
              <a:rPr lang="en-US" dirty="0" smtClean="0">
                <a:latin typeface="Symbol" pitchFamily="18" charset="2"/>
              </a:rPr>
              <a:t>m</a:t>
            </a:r>
            <a:r>
              <a:rPr lang="en-US" dirty="0" smtClean="0"/>
              <a:t>’s</a:t>
            </a:r>
          </a:p>
          <a:p>
            <a:r>
              <a:rPr lang="en-US" dirty="0" smtClean="0"/>
              <a:t>Data Partition:  into sets of </a:t>
            </a:r>
            <a:r>
              <a:rPr lang="en-US" dirty="0" smtClean="0">
                <a:latin typeface="Symbol" pitchFamily="18" charset="2"/>
              </a:rPr>
              <a:t>m</a:t>
            </a:r>
            <a:r>
              <a:rPr lang="en-US" dirty="0" smtClean="0"/>
              <a:t>’s + Boundaries</a:t>
            </a:r>
          </a:p>
          <a:p>
            <a:r>
              <a:rPr lang="en-US" dirty="0" smtClean="0"/>
              <a:t>Communication:  some adjacent </a:t>
            </a:r>
            <a:r>
              <a:rPr lang="en-US" dirty="0" smtClean="0">
                <a:latin typeface="Symbol" pitchFamily="18" charset="2"/>
              </a:rPr>
              <a:t>m</a:t>
            </a:r>
            <a:r>
              <a:rPr lang="en-US" dirty="0" smtClean="0"/>
              <a:t>’s </a:t>
            </a:r>
            <a:endParaRPr lang="en-US" dirty="0"/>
          </a:p>
        </p:txBody>
      </p:sp>
      <p:graphicFrame>
        <p:nvGraphicFramePr>
          <p:cNvPr id="14" name="Object 13"/>
          <p:cNvGraphicFramePr>
            <a:graphicFrameLocks noChangeAspect="1"/>
          </p:cNvGraphicFramePr>
          <p:nvPr/>
        </p:nvGraphicFramePr>
        <p:xfrm>
          <a:off x="425450" y="2438400"/>
          <a:ext cx="8575675" cy="1270000"/>
        </p:xfrm>
        <a:graphic>
          <a:graphicData uri="http://schemas.openxmlformats.org/presentationml/2006/ole">
            <mc:AlternateContent xmlns:mc="http://schemas.openxmlformats.org/markup-compatibility/2006">
              <mc:Choice xmlns:v="urn:schemas-microsoft-com:vml" Requires="v">
                <p:oleObj spid="_x0000_s113712" name="Equation" r:id="rId6" imgW="3429000" imgH="507960" progId="Equation.3">
                  <p:embed/>
                </p:oleObj>
              </mc:Choice>
              <mc:Fallback>
                <p:oleObj name="Equation" r:id="rId6" imgW="3429000" imgH="50796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450" y="2438400"/>
                        <a:ext cx="8575675" cy="127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914400" y="3581400"/>
            <a:ext cx="7087710" cy="1200329"/>
          </a:xfrm>
          <a:prstGeom prst="rect">
            <a:avLst/>
          </a:prstGeom>
          <a:noFill/>
        </p:spPr>
        <p:txBody>
          <a:bodyPr wrap="none" rtlCol="0">
            <a:spAutoFit/>
          </a:bodyPr>
          <a:lstStyle/>
          <a:p>
            <a:r>
              <a:rPr lang="en-US" dirty="0" smtClean="0"/>
              <a:t>Solution at n+1 requires 5 solutions and 1 function value from time step n</a:t>
            </a:r>
          </a:p>
          <a:p>
            <a:pPr lvl="1"/>
            <a:r>
              <a:rPr lang="en-US" dirty="0" smtClean="0"/>
              <a:t>Each time step is dependent on the previous one</a:t>
            </a:r>
          </a:p>
          <a:p>
            <a:pPr lvl="1"/>
            <a:r>
              <a:rPr lang="en-US" dirty="0" smtClean="0"/>
              <a:t>Each space point is dependent on its neighbors</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Boundary and Initial Conditions</a:t>
            </a:r>
            <a:endParaRPr lang="en-US" dirty="0"/>
          </a:p>
        </p:txBody>
      </p:sp>
      <p:sp>
        <p:nvSpPr>
          <p:cNvPr id="5" name="Rectangle 4"/>
          <p:cNvSpPr/>
          <p:nvPr/>
        </p:nvSpPr>
        <p:spPr>
          <a:xfrm>
            <a:off x="2743200" y="1905000"/>
            <a:ext cx="3505200" cy="350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Object 6"/>
          <p:cNvGraphicFramePr>
            <a:graphicFrameLocks noChangeAspect="1"/>
          </p:cNvGraphicFramePr>
          <p:nvPr/>
        </p:nvGraphicFramePr>
        <p:xfrm>
          <a:off x="639762" y="3352800"/>
          <a:ext cx="1951038" cy="511175"/>
        </p:xfrm>
        <a:graphic>
          <a:graphicData uri="http://schemas.openxmlformats.org/presentationml/2006/ole">
            <mc:AlternateContent xmlns:mc="http://schemas.openxmlformats.org/markup-compatibility/2006">
              <mc:Choice xmlns:v="urn:schemas-microsoft-com:vml" Requires="v">
                <p:oleObj spid="_x0000_s65693" name="Equation" r:id="rId4" imgW="774360" imgH="203040" progId="Equation.3">
                  <p:embed/>
                </p:oleObj>
              </mc:Choice>
              <mc:Fallback>
                <p:oleObj name="Equation" r:id="rId4" imgW="774360" imgH="2030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762" y="3352800"/>
                        <a:ext cx="1951038"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4" name="Object 4"/>
          <p:cNvGraphicFramePr>
            <a:graphicFrameLocks noChangeAspect="1"/>
          </p:cNvGraphicFramePr>
          <p:nvPr/>
        </p:nvGraphicFramePr>
        <p:xfrm>
          <a:off x="3651250" y="1263650"/>
          <a:ext cx="1822450" cy="511175"/>
        </p:xfrm>
        <a:graphic>
          <a:graphicData uri="http://schemas.openxmlformats.org/presentationml/2006/ole">
            <mc:AlternateContent xmlns:mc="http://schemas.openxmlformats.org/markup-compatibility/2006">
              <mc:Choice xmlns:v="urn:schemas-microsoft-com:vml" Requires="v">
                <p:oleObj spid="_x0000_s65694" name="Equation" r:id="rId6" imgW="723600" imgH="203040" progId="Equation.3">
                  <p:embed/>
                </p:oleObj>
              </mc:Choice>
              <mc:Fallback>
                <p:oleObj name="Equation" r:id="rId6" imgW="723600" imgH="2030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1250" y="1263650"/>
                        <a:ext cx="182245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5" name="Object 5"/>
          <p:cNvGraphicFramePr>
            <a:graphicFrameLocks noChangeAspect="1"/>
          </p:cNvGraphicFramePr>
          <p:nvPr/>
        </p:nvGraphicFramePr>
        <p:xfrm>
          <a:off x="6419850" y="3276600"/>
          <a:ext cx="1885950" cy="511175"/>
        </p:xfrm>
        <a:graphic>
          <a:graphicData uri="http://schemas.openxmlformats.org/presentationml/2006/ole">
            <mc:AlternateContent xmlns:mc="http://schemas.openxmlformats.org/markup-compatibility/2006">
              <mc:Choice xmlns:v="urn:schemas-microsoft-com:vml" Requires="v">
                <p:oleObj spid="_x0000_s65695" name="Equation" r:id="rId8" imgW="749160" imgH="203040" progId="Equation.3">
                  <p:embed/>
                </p:oleObj>
              </mc:Choice>
              <mc:Fallback>
                <p:oleObj name="Equation" r:id="rId8" imgW="749160" imgH="20304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19850" y="3276600"/>
                        <a:ext cx="188595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6" name="Object 6"/>
          <p:cNvGraphicFramePr>
            <a:graphicFrameLocks noChangeAspect="1"/>
          </p:cNvGraphicFramePr>
          <p:nvPr/>
        </p:nvGraphicFramePr>
        <p:xfrm>
          <a:off x="3619500" y="5530850"/>
          <a:ext cx="1885950" cy="511175"/>
        </p:xfrm>
        <a:graphic>
          <a:graphicData uri="http://schemas.openxmlformats.org/presentationml/2006/ole">
            <mc:AlternateContent xmlns:mc="http://schemas.openxmlformats.org/markup-compatibility/2006">
              <mc:Choice xmlns:v="urn:schemas-microsoft-com:vml" Requires="v">
                <p:oleObj spid="_x0000_s65696" name="Equation" r:id="rId10" imgW="749160" imgH="203040" progId="Equation.3">
                  <p:embed/>
                </p:oleObj>
              </mc:Choice>
              <mc:Fallback>
                <p:oleObj name="Equation" r:id="rId10" imgW="749160" imgH="20304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19500" y="5530850"/>
                        <a:ext cx="188595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7" name="Object 7"/>
          <p:cNvGraphicFramePr>
            <a:graphicFrameLocks noChangeAspect="1"/>
          </p:cNvGraphicFramePr>
          <p:nvPr/>
        </p:nvGraphicFramePr>
        <p:xfrm>
          <a:off x="3276600" y="3298825"/>
          <a:ext cx="1982788" cy="511175"/>
        </p:xfrm>
        <a:graphic>
          <a:graphicData uri="http://schemas.openxmlformats.org/presentationml/2006/ole">
            <mc:AlternateContent xmlns:mc="http://schemas.openxmlformats.org/markup-compatibility/2006">
              <mc:Choice xmlns:v="urn:schemas-microsoft-com:vml" Requires="v">
                <p:oleObj spid="_x0000_s65697" name="Equation" r:id="rId12" imgW="787320" imgH="203040" progId="Equation.3">
                  <p:embed/>
                </p:oleObj>
              </mc:Choice>
              <mc:Fallback>
                <p:oleObj name="Equation" r:id="rId12" imgW="787320" imgH="20304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76600" y="3298825"/>
                        <a:ext cx="1982788"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3" name="Object 7"/>
          <p:cNvGraphicFramePr>
            <a:graphicFrameLocks noChangeAspect="1"/>
          </p:cNvGraphicFramePr>
          <p:nvPr/>
        </p:nvGraphicFramePr>
        <p:xfrm>
          <a:off x="2066925" y="5410200"/>
          <a:ext cx="863600" cy="511175"/>
        </p:xfrm>
        <a:graphic>
          <a:graphicData uri="http://schemas.openxmlformats.org/presentationml/2006/ole">
            <mc:AlternateContent xmlns:mc="http://schemas.openxmlformats.org/markup-compatibility/2006">
              <mc:Choice xmlns:v="urn:schemas-microsoft-com:vml" Requires="v">
                <p:oleObj spid="_x0000_s65698" name="Equation" r:id="rId14" imgW="342720" imgH="203040" progId="Equation.3">
                  <p:embed/>
                </p:oleObj>
              </mc:Choice>
              <mc:Fallback>
                <p:oleObj name="Equation" r:id="rId14" imgW="342720" imgH="20304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66925" y="5410200"/>
                        <a:ext cx="8636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4" name="Object 8"/>
          <p:cNvGraphicFramePr>
            <a:graphicFrameLocks noChangeAspect="1"/>
          </p:cNvGraphicFramePr>
          <p:nvPr/>
        </p:nvGraphicFramePr>
        <p:xfrm>
          <a:off x="6251575" y="1447800"/>
          <a:ext cx="703263" cy="511175"/>
        </p:xfrm>
        <a:graphic>
          <a:graphicData uri="http://schemas.openxmlformats.org/presentationml/2006/ole">
            <mc:AlternateContent xmlns:mc="http://schemas.openxmlformats.org/markup-compatibility/2006">
              <mc:Choice xmlns:v="urn:schemas-microsoft-com:vml" Requires="v">
                <p:oleObj spid="_x0000_s65699" name="Equation" r:id="rId16" imgW="279360" imgH="203040" progId="Equation.3">
                  <p:embed/>
                </p:oleObj>
              </mc:Choice>
              <mc:Fallback>
                <p:oleObj name="Equation" r:id="rId16" imgW="279360" imgH="203040" progId="Equation.3">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51575" y="1447800"/>
                        <a:ext cx="703263"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Slide Number Placeholder 10"/>
          <p:cNvSpPr>
            <a:spLocks noGrp="1"/>
          </p:cNvSpPr>
          <p:nvPr>
            <p:ph type="sldNum" sz="quarter" idx="10"/>
          </p:nvPr>
        </p:nvSpPr>
        <p:spPr/>
        <p:txBody>
          <a:bodyPr/>
          <a:lstStyle/>
          <a:p>
            <a:fld id="{251D56EB-2375-43B7-8104-DD7EC416D89A}" type="slidenum">
              <a:rPr lang="en-US" smtClean="0"/>
              <a:pPr/>
              <a:t>8</a:t>
            </a:fld>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foo.png"/>
          <p:cNvPicPr>
            <a:picLocks noChangeAspect="1"/>
          </p:cNvPicPr>
          <p:nvPr/>
        </p:nvPicPr>
        <p:blipFill>
          <a:blip r:embed="rId4" cstate="print"/>
          <a:srcRect l="11250" t="3333" r="15000" b="3333"/>
          <a:stretch>
            <a:fillRect/>
          </a:stretch>
        </p:blipFill>
        <p:spPr>
          <a:xfrm>
            <a:off x="4343400" y="1524000"/>
            <a:ext cx="4495800" cy="4267200"/>
          </a:xfrm>
          <a:prstGeom prst="rect">
            <a:avLst/>
          </a:prstGeom>
        </p:spPr>
      </p:pic>
      <p:sp>
        <p:nvSpPr>
          <p:cNvPr id="2" name="Title 1"/>
          <p:cNvSpPr>
            <a:spLocks noGrp="1"/>
          </p:cNvSpPr>
          <p:nvPr>
            <p:ph type="title"/>
          </p:nvPr>
        </p:nvSpPr>
        <p:spPr/>
        <p:txBody>
          <a:bodyPr/>
          <a:lstStyle/>
          <a:p>
            <a:r>
              <a:rPr lang="en-US" dirty="0" smtClean="0"/>
              <a:t>Computational Mesh</a:t>
            </a:r>
            <a:endParaRPr lang="en-US" dirty="0"/>
          </a:p>
        </p:txBody>
      </p:sp>
      <p:grpSp>
        <p:nvGrpSpPr>
          <p:cNvPr id="3" name="Group 30"/>
          <p:cNvGrpSpPr/>
          <p:nvPr/>
        </p:nvGrpSpPr>
        <p:grpSpPr>
          <a:xfrm>
            <a:off x="609600" y="1751806"/>
            <a:ext cx="3657600" cy="3658394"/>
            <a:chOff x="838200" y="1600200"/>
            <a:chExt cx="3657600" cy="3658394"/>
          </a:xfrm>
        </p:grpSpPr>
        <p:sp>
          <p:nvSpPr>
            <p:cNvPr id="4" name="Rectangle 3"/>
            <p:cNvSpPr/>
            <p:nvPr/>
          </p:nvSpPr>
          <p:spPr>
            <a:xfrm>
              <a:off x="838200" y="1600200"/>
              <a:ext cx="3657600" cy="3657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838200" y="2208212"/>
              <a:ext cx="3657600" cy="1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38200" y="2817812"/>
              <a:ext cx="3657600" cy="1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4" idx="3"/>
            </p:cNvCxnSpPr>
            <p:nvPr/>
          </p:nvCxnSpPr>
          <p:spPr>
            <a:xfrm>
              <a:off x="838200" y="342741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38200" y="4038600"/>
              <a:ext cx="3657600" cy="1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38200" y="4646612"/>
              <a:ext cx="3657600" cy="1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68174" y="3429000"/>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35821" y="3428206"/>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837397" y="3428206"/>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1438973" y="3428206"/>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030122" y="3429000"/>
              <a:ext cx="36576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4" name="Object 23"/>
            <p:cNvGraphicFramePr>
              <a:graphicFrameLocks noChangeAspect="1"/>
            </p:cNvGraphicFramePr>
            <p:nvPr/>
          </p:nvGraphicFramePr>
          <p:xfrm>
            <a:off x="2057400" y="2794794"/>
            <a:ext cx="576263" cy="482600"/>
          </p:xfrm>
          <a:graphic>
            <a:graphicData uri="http://schemas.openxmlformats.org/presentationml/2006/ole">
              <mc:AlternateContent xmlns:mc="http://schemas.openxmlformats.org/markup-compatibility/2006">
                <mc:Choice xmlns:v="urn:schemas-microsoft-com:vml" Requires="v">
                  <p:oleObj spid="_x0000_s68699" name="Equation" r:id="rId5" imgW="228600" imgH="190440" progId="Equation.3">
                    <p:embed/>
                  </p:oleObj>
                </mc:Choice>
                <mc:Fallback>
                  <p:oleObj name="Equation" r:id="rId5" imgW="228600" imgH="19044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2794794"/>
                          <a:ext cx="57626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Oval 24"/>
            <p:cNvSpPr/>
            <p:nvPr/>
          </p:nvSpPr>
          <p:spPr>
            <a:xfrm>
              <a:off x="2045368" y="277929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Brace 25"/>
            <p:cNvSpPr/>
            <p:nvPr/>
          </p:nvSpPr>
          <p:spPr>
            <a:xfrm>
              <a:off x="3276600" y="2209800"/>
              <a:ext cx="304800" cy="609600"/>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27" name="Object 26"/>
            <p:cNvGraphicFramePr>
              <a:graphicFrameLocks noChangeAspect="1"/>
            </p:cNvGraphicFramePr>
            <p:nvPr/>
          </p:nvGraphicFramePr>
          <p:xfrm>
            <a:off x="3657600" y="2286000"/>
            <a:ext cx="547688" cy="450850"/>
          </p:xfrm>
          <a:graphic>
            <a:graphicData uri="http://schemas.openxmlformats.org/presentationml/2006/ole">
              <mc:AlternateContent xmlns:mc="http://schemas.openxmlformats.org/markup-compatibility/2006">
                <mc:Choice xmlns:v="urn:schemas-microsoft-com:vml" Requires="v">
                  <p:oleObj spid="_x0000_s68700" name="Equation" r:id="rId7" imgW="215640" imgH="177480" progId="Equation.3">
                    <p:embed/>
                  </p:oleObj>
                </mc:Choice>
                <mc:Fallback>
                  <p:oleObj name="Equation" r:id="rId7" imgW="215640" imgH="17748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2286000"/>
                          <a:ext cx="547688"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Oval 17"/>
            <p:cNvSpPr/>
            <p:nvPr/>
          </p:nvSpPr>
          <p:spPr>
            <a:xfrm>
              <a:off x="2045368" y="2181728"/>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8" name="Oval 27"/>
            <p:cNvSpPr/>
            <p:nvPr/>
          </p:nvSpPr>
          <p:spPr>
            <a:xfrm>
              <a:off x="2638928" y="277929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9" name="Oval 28"/>
            <p:cNvSpPr/>
            <p:nvPr/>
          </p:nvSpPr>
          <p:spPr>
            <a:xfrm>
              <a:off x="1423736" y="2779296"/>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30" name="Oval 29"/>
            <p:cNvSpPr/>
            <p:nvPr/>
          </p:nvSpPr>
          <p:spPr>
            <a:xfrm>
              <a:off x="2029328" y="3392904"/>
              <a:ext cx="76200" cy="76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aphicFrame>
        <p:nvGraphicFramePr>
          <p:cNvPr id="44036" name="Object 4"/>
          <p:cNvGraphicFramePr>
            <a:graphicFrameLocks noChangeAspect="1"/>
          </p:cNvGraphicFramePr>
          <p:nvPr/>
        </p:nvGraphicFramePr>
        <p:xfrm>
          <a:off x="152400" y="5410200"/>
          <a:ext cx="863600" cy="511175"/>
        </p:xfrm>
        <a:graphic>
          <a:graphicData uri="http://schemas.openxmlformats.org/presentationml/2006/ole">
            <mc:AlternateContent xmlns:mc="http://schemas.openxmlformats.org/markup-compatibility/2006">
              <mc:Choice xmlns:v="urn:schemas-microsoft-com:vml" Requires="v">
                <p:oleObj spid="_x0000_s68701" name="Equation" r:id="rId9" imgW="342720" imgH="203040" progId="Equation.3">
                  <p:embed/>
                </p:oleObj>
              </mc:Choice>
              <mc:Fallback>
                <p:oleObj name="Equation" r:id="rId9" imgW="342720" imgH="203040"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 y="5410200"/>
                        <a:ext cx="8636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7" name="Object 5"/>
          <p:cNvGraphicFramePr>
            <a:graphicFrameLocks noChangeAspect="1"/>
          </p:cNvGraphicFramePr>
          <p:nvPr/>
        </p:nvGraphicFramePr>
        <p:xfrm>
          <a:off x="3962400" y="1219200"/>
          <a:ext cx="703263" cy="511175"/>
        </p:xfrm>
        <a:graphic>
          <a:graphicData uri="http://schemas.openxmlformats.org/presentationml/2006/ole">
            <mc:AlternateContent xmlns:mc="http://schemas.openxmlformats.org/markup-compatibility/2006">
              <mc:Choice xmlns:v="urn:schemas-microsoft-com:vml" Requires="v">
                <p:oleObj spid="_x0000_s68702" name="Equation" r:id="rId11" imgW="279360" imgH="203040" progId="Equation.3">
                  <p:embed/>
                </p:oleObj>
              </mc:Choice>
              <mc:Fallback>
                <p:oleObj name="Equation" r:id="rId11" imgW="279360" imgH="203040" progId="Equation.3">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400" y="1219200"/>
                        <a:ext cx="703263"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Slide Number Placeholder 30"/>
          <p:cNvSpPr>
            <a:spLocks noGrp="1"/>
          </p:cNvSpPr>
          <p:nvPr>
            <p:ph type="sldNum" sz="quarter" idx="10"/>
          </p:nvPr>
        </p:nvSpPr>
        <p:spPr/>
        <p:txBody>
          <a:bodyPr/>
          <a:lstStyle/>
          <a:p>
            <a:fld id="{251D56EB-2375-43B7-8104-DD7EC416D89A}" type="slidenum">
              <a:rPr lang="en-US" smtClean="0"/>
              <a:pPr/>
              <a:t>9</a:t>
            </a:fld>
            <a:endParaRPr lang="en-US"/>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3519</TotalTime>
  <Words>1151</Words>
  <Application>Microsoft Macintosh PowerPoint</Application>
  <PresentationFormat>On-screen Show (4:3)</PresentationFormat>
  <Paragraphs>224</Paragraphs>
  <Slides>18</Slides>
  <Notes>18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1" baseType="lpstr">
      <vt:lpstr>Office Theme</vt:lpstr>
      <vt:lpstr>Equation</vt:lpstr>
      <vt:lpstr>Chart</vt:lpstr>
      <vt:lpstr>Parallel Computing for Science &amp; Engineering Spring 2013: MPI applications</vt:lpstr>
      <vt:lpstr>Numerical Problems are of all forms:</vt:lpstr>
      <vt:lpstr>Pi Calculation</vt:lpstr>
      <vt:lpstr>More Complex, 2D Heat Equation</vt:lpstr>
      <vt:lpstr>Exact Solution and RHS</vt:lpstr>
      <vt:lpstr>Approximation</vt:lpstr>
      <vt:lpstr>Approximation</vt:lpstr>
      <vt:lpstr>Boundary and Initial Conditions</vt:lpstr>
      <vt:lpstr>Computational Mesh</vt:lpstr>
      <vt:lpstr>Partitioning + Ghost Cells</vt:lpstr>
      <vt:lpstr>Parallelization</vt:lpstr>
      <vt:lpstr>Stability &amp; Performance</vt:lpstr>
      <vt:lpstr>Run Time Analysis</vt:lpstr>
      <vt:lpstr>Run Time Analysis</vt:lpstr>
      <vt:lpstr>Communication Costs</vt:lpstr>
      <vt:lpstr>Latency</vt:lpstr>
      <vt:lpstr>Effective Bandwidth</vt:lpstr>
      <vt:lpstr>Effective Bandwidth</vt:lpstr>
    </vt:vector>
  </TitlesOfParts>
  <Company>UT Austin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hedda</dc:creator>
  <cp:lastModifiedBy>Victor Eijkhout</cp:lastModifiedBy>
  <cp:revision>201</cp:revision>
  <dcterms:created xsi:type="dcterms:W3CDTF">2010-02-03T00:12:23Z</dcterms:created>
  <dcterms:modified xsi:type="dcterms:W3CDTF">2013-02-28T15:28:49Z</dcterms:modified>
</cp:coreProperties>
</file>