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15" r:id="rId2"/>
    <p:sldId id="265" r:id="rId3"/>
    <p:sldId id="313" r:id="rId4"/>
    <p:sldId id="266" r:id="rId5"/>
    <p:sldId id="322" r:id="rId6"/>
    <p:sldId id="281" r:id="rId7"/>
    <p:sldId id="314" r:id="rId8"/>
    <p:sldId id="293" r:id="rId9"/>
    <p:sldId id="301" r:id="rId10"/>
    <p:sldId id="275" r:id="rId11"/>
    <p:sldId id="290" r:id="rId12"/>
    <p:sldId id="303" r:id="rId13"/>
    <p:sldId id="267" r:id="rId14"/>
    <p:sldId id="268" r:id="rId15"/>
    <p:sldId id="291" r:id="rId16"/>
    <p:sldId id="323" r:id="rId17"/>
    <p:sldId id="294" r:id="rId18"/>
    <p:sldId id="298" r:id="rId19"/>
    <p:sldId id="299" r:id="rId20"/>
    <p:sldId id="302" r:id="rId21"/>
    <p:sldId id="292" r:id="rId22"/>
    <p:sldId id="306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5044" autoAdjust="0"/>
  </p:normalViewPr>
  <p:slideViewPr>
    <p:cSldViewPr>
      <p:cViewPr varScale="1">
        <p:scale>
          <a:sx n="116" d="100"/>
          <a:sy n="116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BF2BA9-4519-4406-BDB9-3049186EFFAE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pi.deino.net/mpi_functions/MPI_Pack_size.html" TargetMode="External"/><Relationship Id="rId4" Type="http://schemas.openxmlformats.org/officeDocument/2006/relationships/hyperlink" Target="http://mpi.deino.net/mpi_functions/MPI_Buffer_attach.html" TargetMode="External"/><Relationship Id="rId5" Type="http://schemas.openxmlformats.org/officeDocument/2006/relationships/hyperlink" Target="http://mpi.deino.net/mpi_functions/MPI_Bsend.html" TargetMode="External"/><Relationship Id="rId6" Type="http://schemas.openxmlformats.org/officeDocument/2006/relationships/hyperlink" Target="http://mpi.deino.net/mpi_functions/MPI_Buffer_detach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7B106-B065-474E-A65B-2D1F5667D609}" type="slidenum">
              <a:rPr lang="en-US"/>
              <a:pPr/>
              <a:t>10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12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communication: buffering can be done at sender, at receiver, or both; buffers can be dedicated to one sender-receiver pair, or be shared by all communications; buffering can be done in real or in virtual memory; it can use dedicated memory, or memory shared by other processes; buffer space may be allocated statically or be changed dynamically; etc. It does not seem feasible to provide a portable mechanism for querying or controlling buffering that would be compatible with all these choices, yet provide meaningful information. (</a:t>
            </a:r>
            <a:r>
              <a:rPr lang="en-US" i="1" dirty="0" smtClean="0"/>
              <a:t> End of rationale.</a:t>
            </a:r>
            <a:r>
              <a:rPr lang="en-US" dirty="0" smtClean="0"/>
              <a:t>)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24322-3183-44A0-8017-EAA3E99BF9B2}" type="slidenum">
              <a:rPr lang="en-US"/>
              <a:pPr/>
              <a:t>13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C2B4E-1428-4531-AE76-7E10849A3741}" type="slidenum">
              <a:rPr lang="en-US"/>
              <a:pPr/>
              <a:t>14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2D8AAAFD-8077-4C8F-AE6B-DFC6F16A08E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17</a:t>
            </a:fld>
            <a:endParaRPr lang="en-US" dirty="0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9332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>
            <a:normAutofit lnSpcReduction="10000"/>
          </a:bodyPr>
          <a:lstStyle/>
          <a:p>
            <a:r>
              <a:rPr lang="en-US" dirty="0" smtClean="0">
                <a:latin typeface="Times New Roman" pitchFamily="-112" charset="0"/>
              </a:rPr>
              <a:t>http://www.lam-mpi.org/tutorials/one-step/ezstart.php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b="1" dirty="0" err="1" smtClean="0"/>
              <a:t>MPI_Buffer_attach</a:t>
            </a:r>
            <a:endParaRPr lang="en-US" b="1" dirty="0" smtClean="0"/>
          </a:p>
          <a:p>
            <a:r>
              <a:rPr lang="en-US" dirty="0" smtClean="0"/>
              <a:t>Attaches a user-provided buffer for </a:t>
            </a:r>
            <a:r>
              <a:rPr lang="en-US" dirty="0" err="1" smtClean="0"/>
              <a:t>sending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MPI_Buffer_attach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*</a:t>
            </a:r>
            <a:r>
              <a:rPr lang="en-US" i="1" dirty="0" smtClean="0"/>
              <a:t>buffer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  <a:r>
              <a:rPr lang="en-US" b="1" dirty="0" smtClean="0"/>
              <a:t>Parameters</a:t>
            </a:r>
          </a:p>
          <a:p>
            <a:r>
              <a:rPr lang="en-US" i="1" dirty="0" smtClean="0"/>
              <a:t>buffer</a:t>
            </a:r>
            <a:r>
              <a:rPr lang="en-US" dirty="0" smtClean="0"/>
              <a:t>[in] initial buffer address (choice)</a:t>
            </a:r>
            <a:r>
              <a:rPr lang="en-US" i="1" dirty="0" smtClean="0"/>
              <a:t>size</a:t>
            </a:r>
            <a:r>
              <a:rPr lang="en-US" dirty="0" smtClean="0"/>
              <a:t>[in] buffer size, in bytes (integer)</a:t>
            </a:r>
          </a:p>
          <a:p>
            <a:endParaRPr lang="en-US" dirty="0" smtClean="0"/>
          </a:p>
          <a:p>
            <a:r>
              <a:rPr lang="en-US" b="1" dirty="0" smtClean="0"/>
              <a:t>Remarks</a:t>
            </a:r>
          </a:p>
          <a:p>
            <a:endParaRPr lang="en-US" b="1" dirty="0" smtClean="0"/>
          </a:p>
          <a:p>
            <a:r>
              <a:rPr lang="en-US" dirty="0" smtClean="0"/>
              <a:t>Provides to MPI a buffer in the user's memory to be used for buffering outgoing messages. </a:t>
            </a:r>
          </a:p>
          <a:p>
            <a:r>
              <a:rPr lang="en-US" dirty="0" smtClean="0"/>
              <a:t>The buffer is used only by messages sent in buffered mode. Only one buffer can be attached</a:t>
            </a:r>
          </a:p>
          <a:p>
            <a:r>
              <a:rPr lang="en-US" dirty="0" smtClean="0"/>
              <a:t> to a process at a </a:t>
            </a:r>
            <a:r>
              <a:rPr lang="en-US" dirty="0" err="1" smtClean="0"/>
              <a:t>time.The</a:t>
            </a:r>
            <a:r>
              <a:rPr lang="en-US" dirty="0" smtClean="0"/>
              <a:t> size given should be the sum of the sizes of all outstanding </a:t>
            </a:r>
            <a:r>
              <a:rPr lang="en-US" dirty="0" err="1" smtClean="0"/>
              <a:t>Bsends</a:t>
            </a:r>
            <a:endParaRPr lang="en-US" dirty="0" smtClean="0"/>
          </a:p>
          <a:p>
            <a:r>
              <a:rPr lang="en-US" dirty="0" smtClean="0"/>
              <a:t> that you intend to have, plus MPI_BSEND_OVERHEAD for each </a:t>
            </a:r>
            <a:r>
              <a:rPr lang="en-US" dirty="0" err="1" smtClean="0"/>
              <a:t>Bsend</a:t>
            </a:r>
            <a:r>
              <a:rPr lang="en-US" dirty="0" smtClean="0"/>
              <a:t> that you do. </a:t>
            </a:r>
          </a:p>
          <a:p>
            <a:r>
              <a:rPr lang="en-US" dirty="0" smtClean="0"/>
              <a:t>For the purposes of calculating size, you should </a:t>
            </a:r>
            <a:r>
              <a:rPr lang="en-US" dirty="0" err="1" smtClean="0"/>
              <a:t>use</a:t>
            </a:r>
            <a:r>
              <a:rPr lang="en-US" dirty="0" err="1" smtClean="0">
                <a:hlinkClick r:id="rId3"/>
              </a:rPr>
              <a:t>MPI_Pack_size</a:t>
            </a:r>
            <a:r>
              <a:rPr lang="en-US" dirty="0" smtClean="0"/>
              <a:t>. In other words, in the code</a:t>
            </a:r>
          </a:p>
          <a:p>
            <a:r>
              <a:rPr lang="en-US" dirty="0" err="1" smtClean="0">
                <a:hlinkClick r:id="rId4"/>
              </a:rPr>
              <a:t>MPI_Buffer_attach</a:t>
            </a:r>
            <a:r>
              <a:rPr lang="en-US" dirty="0" smtClean="0"/>
              <a:t>( buffer, size ); </a:t>
            </a:r>
            <a:r>
              <a:rPr lang="en-US" dirty="0" err="1" smtClean="0">
                <a:hlinkClick r:id="rId5"/>
              </a:rPr>
              <a:t>MPI_Bsend</a:t>
            </a:r>
            <a:r>
              <a:rPr lang="en-US" dirty="0" smtClean="0"/>
              <a:t>( ..., count=20, </a:t>
            </a:r>
            <a:r>
              <a:rPr lang="en-US" dirty="0" err="1" smtClean="0"/>
              <a:t>datatype</a:t>
            </a:r>
            <a:r>
              <a:rPr lang="en-US" dirty="0" smtClean="0"/>
              <a:t>=type1, ... ); ... </a:t>
            </a:r>
          </a:p>
          <a:p>
            <a:r>
              <a:rPr lang="en-US" dirty="0" err="1" smtClean="0">
                <a:hlinkClick r:id="rId5"/>
              </a:rPr>
              <a:t>MPI_Bsend</a:t>
            </a:r>
            <a:r>
              <a:rPr lang="en-US" dirty="0" smtClean="0"/>
              <a:t>( ..., count=40, </a:t>
            </a:r>
            <a:r>
              <a:rPr lang="en-US" dirty="0" err="1" smtClean="0"/>
              <a:t>datatype</a:t>
            </a:r>
            <a:r>
              <a:rPr lang="en-US" dirty="0" smtClean="0"/>
              <a:t>=type2, ... ); the value of size in the </a:t>
            </a:r>
            <a:r>
              <a:rPr lang="en-US" dirty="0" err="1" smtClean="0">
                <a:hlinkClick r:id="rId4"/>
              </a:rPr>
              <a:t>MPI_Buffer_attach</a:t>
            </a:r>
            <a:endParaRPr lang="en-US" dirty="0" smtClean="0"/>
          </a:p>
          <a:p>
            <a:r>
              <a:rPr lang="en-US" dirty="0" smtClean="0"/>
              <a:t> call should be greater than the value computed by </a:t>
            </a:r>
            <a:r>
              <a:rPr lang="en-US" dirty="0" err="1" smtClean="0">
                <a:hlinkClick r:id="rId3"/>
              </a:rPr>
              <a:t>MPI_Pack_size</a:t>
            </a:r>
            <a:r>
              <a:rPr lang="en-US" dirty="0" smtClean="0"/>
              <a:t>( 20, type1, </a:t>
            </a:r>
            <a:r>
              <a:rPr lang="en-US" dirty="0" err="1" smtClean="0"/>
              <a:t>comm</a:t>
            </a:r>
            <a:r>
              <a:rPr lang="en-US" dirty="0" smtClean="0"/>
              <a:t>, &amp;s1 );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MPI_Pack_size</a:t>
            </a:r>
            <a:r>
              <a:rPr lang="en-US" dirty="0" smtClean="0"/>
              <a:t>( 40, type2, </a:t>
            </a:r>
            <a:r>
              <a:rPr lang="en-US" dirty="0" err="1" smtClean="0"/>
              <a:t>comm</a:t>
            </a:r>
            <a:r>
              <a:rPr lang="en-US" dirty="0" smtClean="0"/>
              <a:t>, &amp;s2 ); size = s1 + s2 + 2 * MPI_BSEND_OVERHEAD; The </a:t>
            </a:r>
          </a:p>
          <a:p>
            <a:r>
              <a:rPr lang="en-US" dirty="0" smtClean="0"/>
              <a:t>MPI_BSEND_OVERHEAD gives the maximum amount of space that may be used in the buffer</a:t>
            </a:r>
          </a:p>
          <a:p>
            <a:r>
              <a:rPr lang="en-US" dirty="0" smtClean="0"/>
              <a:t> for use by the BSEND routines in using the buffer. This value is in </a:t>
            </a:r>
            <a:r>
              <a:rPr lang="en-US" dirty="0" err="1" smtClean="0"/>
              <a:t>mpi.h</a:t>
            </a:r>
            <a:r>
              <a:rPr lang="en-US" dirty="0" smtClean="0"/>
              <a:t> (for C) and </a:t>
            </a:r>
            <a:r>
              <a:rPr lang="en-US" dirty="0" err="1" smtClean="0"/>
              <a:t>mpif.h</a:t>
            </a:r>
            <a:r>
              <a:rPr lang="en-US" dirty="0" smtClean="0"/>
              <a:t> (for Fortran).</a:t>
            </a:r>
          </a:p>
          <a:p>
            <a:endParaRPr lang="en-US" dirty="0" smtClean="0"/>
          </a:p>
          <a:p>
            <a:r>
              <a:rPr lang="en-US" b="1" dirty="0" err="1" smtClean="0"/>
              <a:t>MPI_Buffer_detach</a:t>
            </a:r>
            <a:endParaRPr lang="en-US" b="1" dirty="0" smtClean="0"/>
          </a:p>
          <a:p>
            <a:r>
              <a:rPr lang="en-US" dirty="0" smtClean="0"/>
              <a:t>Removes an existing buffer (for use in </a:t>
            </a:r>
            <a:r>
              <a:rPr lang="en-US" dirty="0" err="1" smtClean="0">
                <a:hlinkClick r:id="rId5"/>
              </a:rPr>
              <a:t>MPI_Bsend</a:t>
            </a:r>
            <a:r>
              <a:rPr lang="en-US" dirty="0" smtClean="0"/>
              <a:t> 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MPI_Buffer_detach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*</a:t>
            </a:r>
            <a:r>
              <a:rPr lang="en-US" i="1" dirty="0" smtClean="0"/>
              <a:t>buffer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*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  <a:r>
              <a:rPr lang="en-US" b="1" dirty="0" smtClean="0"/>
              <a:t>Parameters</a:t>
            </a:r>
          </a:p>
          <a:p>
            <a:r>
              <a:rPr lang="en-US" i="1" dirty="0" smtClean="0"/>
              <a:t>buffer</a:t>
            </a:r>
            <a:r>
              <a:rPr lang="en-US" dirty="0" smtClean="0"/>
              <a:t>[out] initial buffer address (choice)</a:t>
            </a:r>
            <a:r>
              <a:rPr lang="en-US" i="1" dirty="0" smtClean="0"/>
              <a:t>size</a:t>
            </a:r>
            <a:r>
              <a:rPr lang="en-US" dirty="0" smtClean="0"/>
              <a:t>[out] buffer size, in bytes (integer)</a:t>
            </a:r>
          </a:p>
          <a:p>
            <a:r>
              <a:rPr lang="en-US" b="1" dirty="0" smtClean="0"/>
              <a:t>Remarks</a:t>
            </a:r>
          </a:p>
          <a:p>
            <a:r>
              <a:rPr lang="en-US" dirty="0" smtClean="0"/>
              <a:t>Detach the buffer currently associated with MPI. The call returns the address and the </a:t>
            </a:r>
          </a:p>
          <a:p>
            <a:r>
              <a:rPr lang="en-US" dirty="0" smtClean="0"/>
              <a:t>size of the detached buffer. This operation will block until all messages currently in the</a:t>
            </a:r>
          </a:p>
          <a:p>
            <a:r>
              <a:rPr lang="en-US" dirty="0" smtClean="0"/>
              <a:t> buffer have been transmitted. Upon return of this function, the user may reuse or </a:t>
            </a:r>
          </a:p>
          <a:p>
            <a:r>
              <a:rPr lang="en-US" dirty="0" err="1" smtClean="0"/>
              <a:t>deallocate</a:t>
            </a:r>
            <a:r>
              <a:rPr lang="en-US" dirty="0" smtClean="0"/>
              <a:t> the space taken by the </a:t>
            </a:r>
            <a:r>
              <a:rPr lang="en-US" dirty="0" err="1" smtClean="0"/>
              <a:t>buffer.The</a:t>
            </a:r>
            <a:r>
              <a:rPr lang="en-US" dirty="0" smtClean="0"/>
              <a:t> reason that 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 returns the</a:t>
            </a:r>
          </a:p>
          <a:p>
            <a:r>
              <a:rPr lang="en-US" dirty="0" smtClean="0"/>
              <a:t> address and size of the buffer being detached is to allow nested libraries to replace and</a:t>
            </a:r>
          </a:p>
          <a:p>
            <a:r>
              <a:rPr lang="en-US" dirty="0" smtClean="0"/>
              <a:t> restore the buffer. For example, consider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size, </a:t>
            </a:r>
            <a:r>
              <a:rPr lang="en-US" dirty="0" err="1" smtClean="0"/>
              <a:t>mysize</a:t>
            </a:r>
            <a:r>
              <a:rPr lang="en-US" dirty="0" smtClean="0"/>
              <a:t>, </a:t>
            </a:r>
            <a:r>
              <a:rPr lang="en-US" dirty="0" err="1" smtClean="0"/>
              <a:t>idummy</a:t>
            </a:r>
            <a:r>
              <a:rPr lang="en-US" dirty="0" smtClean="0"/>
              <a:t>; void *</a:t>
            </a:r>
            <a:r>
              <a:rPr lang="en-US" dirty="0" err="1" smtClean="0"/>
              <a:t>ptr</a:t>
            </a:r>
            <a:r>
              <a:rPr lang="en-US" dirty="0" smtClean="0"/>
              <a:t>, *</a:t>
            </a:r>
            <a:r>
              <a:rPr lang="en-US" dirty="0" err="1" smtClean="0"/>
              <a:t>myptr</a:t>
            </a:r>
            <a:r>
              <a:rPr lang="en-US" dirty="0" smtClean="0"/>
              <a:t>, *dummy; 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( &amp;</a:t>
            </a:r>
            <a:r>
              <a:rPr lang="en-US" dirty="0" err="1" smtClean="0"/>
              <a:t>ptr</a:t>
            </a:r>
            <a:r>
              <a:rPr lang="en-US" dirty="0" smtClean="0"/>
              <a:t>, &amp;size ); </a:t>
            </a:r>
          </a:p>
          <a:p>
            <a:r>
              <a:rPr lang="en-US" dirty="0" err="1" smtClean="0">
                <a:hlinkClick r:id="rId4"/>
              </a:rPr>
              <a:t>MPI_Buffer_attach</a:t>
            </a:r>
            <a:r>
              <a:rPr lang="en-US" dirty="0" smtClean="0"/>
              <a:t>( </a:t>
            </a:r>
            <a:r>
              <a:rPr lang="en-US" dirty="0" err="1" smtClean="0"/>
              <a:t>myptr</a:t>
            </a:r>
            <a:r>
              <a:rPr lang="en-US" dirty="0" smtClean="0"/>
              <a:t>, </a:t>
            </a:r>
            <a:r>
              <a:rPr lang="en-US" dirty="0" err="1" smtClean="0"/>
              <a:t>mysize</a:t>
            </a:r>
            <a:r>
              <a:rPr lang="en-US" dirty="0" smtClean="0"/>
              <a:t> ); ... ... library code ... ...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( &amp;dummy, &amp;</a:t>
            </a:r>
            <a:r>
              <a:rPr lang="en-US" dirty="0" err="1" smtClean="0"/>
              <a:t>idummy</a:t>
            </a:r>
            <a:r>
              <a:rPr lang="en-US" dirty="0" smtClean="0"/>
              <a:t> ); </a:t>
            </a:r>
            <a:r>
              <a:rPr lang="en-US" dirty="0" err="1" smtClean="0">
                <a:hlinkClick r:id="rId4"/>
              </a:rPr>
              <a:t>MPI_Buffer_attach</a:t>
            </a:r>
            <a:r>
              <a:rPr lang="en-US" dirty="0" smtClean="0"/>
              <a:t>( </a:t>
            </a:r>
            <a:r>
              <a:rPr lang="en-US" dirty="0" err="1" smtClean="0"/>
              <a:t>ptr</a:t>
            </a:r>
            <a:r>
              <a:rPr lang="en-US" dirty="0" smtClean="0"/>
              <a:t>, size ); </a:t>
            </a:r>
          </a:p>
          <a:p>
            <a:r>
              <a:rPr lang="en-US" dirty="0" smtClean="0"/>
              <a:t>This is much like the action of the Unix signal routine and has the same strengths</a:t>
            </a:r>
          </a:p>
          <a:p>
            <a:r>
              <a:rPr lang="en-US" dirty="0" smtClean="0"/>
              <a:t> (it is simple) and weaknesses (it only works for nested usages).</a:t>
            </a:r>
          </a:p>
          <a:p>
            <a:r>
              <a:rPr lang="en-US" dirty="0" smtClean="0"/>
              <a:t>Note that for this approach to work, </a:t>
            </a:r>
            <a:r>
              <a:rPr lang="en-US" dirty="0" err="1" smtClean="0">
                <a:hlinkClick r:id="rId6"/>
              </a:rPr>
              <a:t>MPI_Buffer_detach</a:t>
            </a:r>
            <a:r>
              <a:rPr lang="en-US" dirty="0" smtClean="0"/>
              <a:t> must return MPI_SUCCESS</a:t>
            </a:r>
          </a:p>
          <a:p>
            <a:r>
              <a:rPr lang="en-US" dirty="0" smtClean="0"/>
              <a:t> even when there is no buffer to detach. In that case, it returns a size of zero.</a:t>
            </a:r>
          </a:p>
          <a:p>
            <a:r>
              <a:rPr lang="en-US" dirty="0" smtClean="0"/>
              <a:t> The MPI 1.1 standard for </a:t>
            </a:r>
            <a:r>
              <a:rPr lang="en-US" dirty="0" err="1" smtClean="0"/>
              <a:t>MPI_BUFFER_DETACHcontains</a:t>
            </a:r>
            <a:r>
              <a:rPr lang="en-US" dirty="0" smtClean="0"/>
              <a:t> the text</a:t>
            </a:r>
          </a:p>
          <a:p>
            <a:r>
              <a:rPr lang="en-US" dirty="0" smtClean="0"/>
              <a:t>The statements made in this section describe the behavior of MPI for buffered-mode sends. </a:t>
            </a:r>
          </a:p>
          <a:p>
            <a:r>
              <a:rPr lang="en-US" dirty="0" smtClean="0"/>
              <a:t>When no buffer is currently associated, MPI behaves as if a zero-sized buffer is associated</a:t>
            </a:r>
          </a:p>
          <a:p>
            <a:r>
              <a:rPr lang="en-US" dirty="0" smtClean="0"/>
              <a:t> with the process. This could be read as applying only to the various </a:t>
            </a:r>
            <a:r>
              <a:rPr lang="en-US" dirty="0" err="1" smtClean="0"/>
              <a:t>Bsend</a:t>
            </a:r>
            <a:r>
              <a:rPr lang="en-US" dirty="0" smtClean="0"/>
              <a:t> routines. </a:t>
            </a:r>
          </a:p>
          <a:p>
            <a:r>
              <a:rPr lang="en-US" dirty="0" smtClean="0"/>
              <a:t>This implementation takes the position that this applies </a:t>
            </a:r>
            <a:r>
              <a:rPr lang="en-US" dirty="0" err="1" smtClean="0"/>
              <a:t>toMPI_BUFFER_DETACH</a:t>
            </a:r>
            <a:r>
              <a:rPr lang="en-US" dirty="0" smtClean="0"/>
              <a:t> as well.</a:t>
            </a:r>
          </a:p>
          <a:p>
            <a:r>
              <a:rPr lang="en-US" i="1" dirty="0" smtClean="0"/>
              <a:t>Advice to users.</a:t>
            </a:r>
            <a:endParaRPr lang="en-US" dirty="0" smtClean="0"/>
          </a:p>
          <a:p>
            <a:r>
              <a:rPr lang="en-US" dirty="0" smtClean="0"/>
              <a:t>Even though the C functions </a:t>
            </a:r>
            <a:r>
              <a:rPr lang="en-US" dirty="0" err="1" smtClean="0"/>
              <a:t>MPI_Buffer_attach</a:t>
            </a:r>
            <a:r>
              <a:rPr lang="en-US" dirty="0" smtClean="0"/>
              <a:t> and </a:t>
            </a:r>
            <a:r>
              <a:rPr lang="en-US" dirty="0" err="1" smtClean="0"/>
              <a:t>MPI_Buffer_detach</a:t>
            </a:r>
            <a:r>
              <a:rPr lang="en-US" dirty="0" smtClean="0"/>
              <a:t> both have a first </a:t>
            </a:r>
          </a:p>
          <a:p>
            <a:r>
              <a:rPr lang="en-US" dirty="0" smtClean="0"/>
              <a:t>argument of type void*, these arguments are used differently: A pointer to the buffer is </a:t>
            </a:r>
          </a:p>
          <a:p>
            <a:r>
              <a:rPr lang="en-US" dirty="0" smtClean="0"/>
              <a:t>passed to </a:t>
            </a:r>
            <a:r>
              <a:rPr lang="en-US" dirty="0" err="1" smtClean="0"/>
              <a:t>MPI_Buffer_attach</a:t>
            </a:r>
            <a:r>
              <a:rPr lang="en-US" dirty="0" smtClean="0"/>
              <a:t>; the address of the pointer is passed to </a:t>
            </a:r>
            <a:r>
              <a:rPr lang="en-US" dirty="0" err="1" smtClean="0"/>
              <a:t>MPI_Buffer_detach</a:t>
            </a:r>
            <a:r>
              <a:rPr lang="en-US" smtClean="0"/>
              <a:t>, </a:t>
            </a:r>
          </a:p>
          <a:p>
            <a:r>
              <a:rPr lang="en-US" smtClean="0"/>
              <a:t>so </a:t>
            </a:r>
            <a:r>
              <a:rPr lang="en-US" dirty="0" smtClean="0"/>
              <a:t>that this call can return the pointer value. 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endParaRPr lang="en-US" dirty="0" smtClean="0">
              <a:latin typeface="Times New Roman" pitchFamily="-112" charset="0"/>
            </a:endParaRPr>
          </a:p>
          <a:p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18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communication:</a:t>
            </a:r>
          </a:p>
          <a:p>
            <a:r>
              <a:rPr lang="en-US" dirty="0" smtClean="0"/>
              <a:t> buffering can be done at sender, at receiver, or both; buffers can be dedicated to</a:t>
            </a:r>
          </a:p>
          <a:p>
            <a:r>
              <a:rPr lang="en-US" dirty="0" smtClean="0"/>
              <a:t>one sender-receiver pair, or be shared by all communications; buffering can be done</a:t>
            </a:r>
          </a:p>
          <a:p>
            <a:r>
              <a:rPr lang="en-US" dirty="0" smtClean="0"/>
              <a:t>in real or in virtual memory; it can use dedicated memory, or memory shared by other</a:t>
            </a:r>
          </a:p>
          <a:p>
            <a:r>
              <a:rPr lang="en-US" dirty="0" smtClean="0"/>
              <a:t>processes; buffer space may be allocated statically or be changed dynamically; etc. </a:t>
            </a:r>
          </a:p>
          <a:p>
            <a:r>
              <a:rPr lang="en-US" dirty="0" smtClean="0"/>
              <a:t>It does not seem feasible to provide a portable mechanism for querying or controlling</a:t>
            </a:r>
          </a:p>
          <a:p>
            <a:r>
              <a:rPr lang="en-US" dirty="0" smtClean="0"/>
              <a:t> buffering that would be compatible with all these choices, yet provide meaningful information.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19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communication: buffering can be done at sender, at receiver, or both; buffers can be dedicated to one sender-receiver pair, or be shared by all communications; buffering can be done in real or in virtual memory; it can use dedicated memory, or memory shared by other processes; buffer space may be allocated statically or be changed dynamically; etc. It does not seem feasible to provide a portable mechanism for querying or controlling buffering that would be compatible with all these choices, yet provide meaningful information. (</a:t>
            </a:r>
            <a:r>
              <a:rPr lang="en-US" i="1" dirty="0" smtClean="0"/>
              <a:t> End of rationale.</a:t>
            </a:r>
            <a:r>
              <a:rPr lang="en-US" dirty="0" smtClean="0"/>
              <a:t>)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20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http://www.mcs.anl.gov/research/projects/mpi/tutorial/gropp/node50.html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>
                <a:latin typeface="Times New Roman" pitchFamily="-112" charset="0"/>
              </a:rPr>
              <a:t>Great examples: http://www.mpi-forum.org/docs/mpi-11-html/node61.html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D93CA-3528-4BCC-A782-F2F29C1C67B9}" type="slidenum">
              <a:rPr lang="en-US"/>
              <a:pPr/>
              <a:t>2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dirty="0" smtClean="0"/>
              <a:t>http://www.pdc.kth.se/training/Tutor/MPI/Pt2pt.Fortran/index-frame.html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http://www.mpi-forum.org/docs/mpi-11-html/node44.html#Node44</a:t>
            </a:r>
          </a:p>
          <a:p>
            <a:pPr defTabSz="931774">
              <a:defRPr/>
            </a:pPr>
            <a:r>
              <a:rPr lang="en-US" dirty="0" smtClean="0"/>
              <a:t>http://www.pdc.kth.se/training/Tutor/MPI/Pt2pt.Fortran/index-frame.html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D93CA-3528-4BCC-A782-F2F29C1C67B9}" type="slidenum">
              <a:rPr lang="en-US"/>
              <a:pPr/>
              <a:t>3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D1A23-5A56-46AF-B1FF-F62C8F9F5D8B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special value MPI_PROC_NULL can be used MPI_PROC_NULL instead of a rank wherever a source or a destination argument is required in a communication function. A communication with process MPI_PROC_NULL has no effect. A send to MPI_PROC_NULL succeeds and returns as soon as possible. A receive from MPI_PROC_NULL succeeds and returns as soon as possible with no modifications to the receive buffer. When a receive with source = MPI_PROC_NULL is executed then the status object returns source = MPI_PROC_NULL, tag = MPI_ANY_TAG and count = 0.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39B37-4681-4091-912E-8D3FA06B2797}" type="slidenum">
              <a:rPr lang="en-US"/>
              <a:pPr/>
              <a:t>5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access information</a:t>
            </a:r>
            <a:r>
              <a:rPr lang="en-US" baseline="0" dirty="0" smtClean="0"/>
              <a:t>:  C </a:t>
            </a:r>
            <a:r>
              <a:rPr lang="en-US" baseline="0" dirty="0" err="1" smtClean="0"/>
              <a:t>status.MPI_SOURCE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Function in Fortran,  Careful, status returns an integer!!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A2D9-9E61-47CF-983D-0902CFF15853}" type="slidenum">
              <a:rPr lang="en-US"/>
              <a:pPr/>
              <a:t>6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8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http://www.mcs.anl.gov/research/projects/mpi/tutorial/gropp/node50.html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>
                <a:latin typeface="Times New Roman" pitchFamily="-112" charset="0"/>
              </a:rPr>
              <a:t>Great examples: http://www.mpi-forum.org/docs/mpi-11-html/node61.html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A6DF016-11E9-41BC-8F10-022A879A5A6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9</a:t>
            </a:fld>
            <a:endParaRPr lang="en-US" dirty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830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https://computing.llnl.gov/tutorials/mpi/</a:t>
            </a:r>
          </a:p>
          <a:p>
            <a:r>
              <a:rPr lang="en-US" dirty="0" smtClean="0">
                <a:latin typeface="Times New Roman" pitchFamily="-112" charset="0"/>
              </a:rPr>
              <a:t>http://www.mpi-forum.org/docs/mpi-11-html/node42.html#node42</a:t>
            </a:r>
          </a:p>
          <a:p>
            <a:endParaRPr lang="en-US" dirty="0" smtClean="0">
              <a:latin typeface="Times New Roman" pitchFamily="-112" charset="0"/>
            </a:endParaRPr>
          </a:p>
          <a:p>
            <a:r>
              <a:rPr lang="en-US" dirty="0" smtClean="0"/>
              <a:t>There is a wide spectrum of possible implementations of buffered communication: buffering can be done at sender, at receiver, or both; buffers can be dedicated to one sender-receiver pair, or be shared by all communications; buffering can be done in real or in virtual memory; it can use dedicated memory, or memory shared by other processes; buffer space may be allocated statically or be changed dynamically; etc. It does not seem feasible to provide a portable mechanism for querying or controlling buffering that would be compatible with all these choices, yet provide meaningful information. (</a:t>
            </a:r>
            <a:r>
              <a:rPr lang="en-US" i="1" dirty="0" smtClean="0"/>
              <a:t> End of rationale.</a:t>
            </a:r>
            <a:r>
              <a:rPr lang="en-US" dirty="0" smtClean="0"/>
              <a:t>) 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295400" y="6340475"/>
            <a:ext cx="2133600" cy="365125"/>
          </a:xfrm>
        </p:spPr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point-to-point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MPI_Test</a:t>
            </a:r>
            <a:endParaRPr lang="en-US" alt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Value of flags signifies whether a message has been delivered</a:t>
            </a:r>
          </a:p>
          <a:p>
            <a:r>
              <a:rPr lang="en-US" altLang="en-US" dirty="0" smtClean="0"/>
              <a:t>Similar </a:t>
            </a:r>
            <a:r>
              <a:rPr lang="en-US" altLang="en-US" dirty="0"/>
              <a:t>to </a:t>
            </a:r>
            <a:r>
              <a:rPr lang="en-US" altLang="en-US" sz="2400" b="1" dirty="0" err="1">
                <a:latin typeface="Courier New" pitchFamily="49" charset="0"/>
              </a:rPr>
              <a:t>MPI_Wait</a:t>
            </a:r>
            <a:r>
              <a:rPr lang="en-US" altLang="en-US" dirty="0"/>
              <a:t>, but does not block</a:t>
            </a:r>
          </a:p>
          <a:p>
            <a:r>
              <a:rPr lang="en-US" altLang="en-US" dirty="0" smtClean="0"/>
              <a:t>C </a:t>
            </a:r>
            <a:endParaRPr lang="en-US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flag;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MPI_Test</a:t>
            </a:r>
            <a:r>
              <a:rPr lang="en-US" altLang="en-US" sz="2000" b="1" dirty="0">
                <a:latin typeface="Courier New" pitchFamily="49" charset="0"/>
              </a:rPr>
              <a:t>(&amp;request</a:t>
            </a:r>
            <a:r>
              <a:rPr lang="en-US" altLang="en-US" sz="2000" b="1" dirty="0" smtClean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flag</a:t>
            </a:r>
            <a:r>
              <a:rPr lang="en-US" altLang="en-US" sz="2000" b="1" dirty="0">
                <a:latin typeface="Courier New" pitchFamily="49" charset="0"/>
              </a:rPr>
              <a:t>, &amp;status);</a:t>
            </a: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dirty="0"/>
              <a:t>Fortran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logical flag</a:t>
            </a:r>
            <a:endParaRPr lang="en-US" altLang="en-US" sz="20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MPI_Test</a:t>
            </a:r>
            <a:r>
              <a:rPr lang="en-US" altLang="en-US" sz="2000" b="1" dirty="0" smtClean="0">
                <a:latin typeface="Courier New" pitchFamily="49" charset="0"/>
              </a:rPr>
              <a:t>(  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flag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status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MPI_Cancel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/>
              <a:t>Cancel a pending non-blocking send or receive</a:t>
            </a:r>
          </a:p>
          <a:p>
            <a:r>
              <a:rPr lang="en-US" altLang="en-US" dirty="0" smtClean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 smtClean="0">
                <a:latin typeface="Courier New" pitchFamily="49" charset="0"/>
              </a:rPr>
              <a:t>MPI_Request</a:t>
            </a:r>
            <a:r>
              <a:rPr lang="en-US" altLang="en-US" sz="2000" b="1" dirty="0" smtClean="0">
                <a:latin typeface="Courier New" pitchFamily="49" charset="0"/>
              </a:rPr>
              <a:t> request;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 smtClean="0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=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MPI_Cancel</a:t>
            </a:r>
            <a:r>
              <a:rPr lang="en-US" altLang="en-US" sz="2000" b="1" dirty="0" smtClean="0">
                <a:latin typeface="Courier New" pitchFamily="49" charset="0"/>
              </a:rPr>
              <a:t>(&amp;request);</a:t>
            </a:r>
            <a:endParaRPr lang="en-US" altLang="en-US" sz="2000" dirty="0" smtClean="0">
              <a:latin typeface="Courier New" pitchFamily="49" charset="0"/>
            </a:endParaRPr>
          </a:p>
          <a:p>
            <a:r>
              <a:rPr lang="en-US" altLang="en-US" dirty="0" smtClean="0"/>
              <a:t>Fortran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integer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MPI_Cancel</a:t>
            </a:r>
            <a:r>
              <a:rPr lang="en-US" altLang="en-US" sz="2000" b="1" dirty="0" smtClean="0">
                <a:latin typeface="Courier New" pitchFamily="49" charset="0"/>
              </a:rPr>
              <a:t>(  request, </a:t>
            </a:r>
            <a:r>
              <a:rPr lang="en-US" altLang="en-US" sz="2000" b="1" dirty="0" err="1" smtClean="0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Ready Communication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04800" y="990600"/>
            <a:ext cx="883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err="1">
                <a:ea typeface="굴림" pitchFamily="-112" charset="-127"/>
                <a:cs typeface="ＭＳ Ｐゴシック" pitchFamily="-65" charset="-128"/>
              </a:rPr>
              <a:t>R</a:t>
            </a:r>
            <a:r>
              <a:rPr lang="en-US" b="1" dirty="0" err="1" smtClean="0">
                <a:ea typeface="굴림" pitchFamily="-112" charset="-127"/>
                <a:cs typeface="ＭＳ Ｐゴシック" pitchFamily="-65" charset="-128"/>
              </a:rPr>
              <a:t>s</a:t>
            </a:r>
            <a:r>
              <a:rPr lang="en-US" b="1" noProof="0" dirty="0" smtClean="0">
                <a:ea typeface="굴림" pitchFamily="-112" charset="-127"/>
                <a:cs typeface="ＭＳ Ｐゴシック" pitchFamily="-65" charset="-128"/>
              </a:rPr>
              <a:t>end   F90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0)then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MPI_INTEGER, 1, 9, 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else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(…);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		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endif</a:t>
            </a: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>
                <a:ea typeface="굴림" pitchFamily="-112" charset="-127"/>
                <a:cs typeface="ＭＳ Ｐゴシック" pitchFamily="-65" charset="-128"/>
              </a:rPr>
              <a:t>R</a:t>
            </a:r>
            <a:r>
              <a:rPr lang="en-US" b="1" dirty="0" err="1" smtClean="0">
                <a:ea typeface="굴림" pitchFamily="-112" charset="-127"/>
                <a:cs typeface="ＭＳ Ｐゴシック" pitchFamily="-65" charset="-128"/>
              </a:rPr>
              <a:t>send</a:t>
            </a:r>
            <a:r>
              <a:rPr lang="en-US" b="1" dirty="0" smtClean="0">
                <a:ea typeface="굴림" pitchFamily="-112" charset="-127"/>
                <a:cs typeface="ＭＳ Ｐゴシック" pitchFamily="-65" charset="-128"/>
              </a:rPr>
              <a:t>  C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MPI_INT, 1, 9, 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}else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(…);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MPI_Barrier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	...}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505200"/>
            <a:ext cx="298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about this later.</a:t>
            </a:r>
            <a:br>
              <a:rPr lang="en-US" dirty="0" smtClean="0"/>
            </a:br>
            <a:r>
              <a:rPr lang="en-US" dirty="0" smtClean="0"/>
              <a:t>This allows  </a:t>
            </a:r>
            <a:r>
              <a:rPr lang="en-US" dirty="0" err="1" smtClean="0"/>
              <a:t>Recv</a:t>
            </a:r>
            <a:r>
              <a:rPr lang="en-US" dirty="0" smtClean="0"/>
              <a:t> to be posted</a:t>
            </a:r>
          </a:p>
          <a:p>
            <a:r>
              <a:rPr lang="en-US" dirty="0" smtClean="0"/>
              <a:t>without blocking-- </a:t>
            </a:r>
          </a:p>
          <a:p>
            <a:r>
              <a:rPr lang="en-US" dirty="0" smtClean="0"/>
              <a:t>the call returns immediately.  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rot="10800000">
            <a:off x="2286000" y="2895621"/>
            <a:ext cx="2362200" cy="120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rot="10800000" flipV="1">
            <a:off x="1752600" y="4105365"/>
            <a:ext cx="2895600" cy="138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MPI_Probe</a:t>
            </a:r>
            <a:endParaRPr lang="en-US" alt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MPI_Probe</a:t>
            </a:r>
            <a:r>
              <a:rPr lang="en-US" altLang="en-US" sz="2800" dirty="0"/>
              <a:t> allows incoming messages to be checked without actually receiving them</a:t>
            </a:r>
          </a:p>
          <a:p>
            <a:pPr lvl="1"/>
            <a:r>
              <a:rPr lang="en-US" altLang="en-US" sz="2400" dirty="0"/>
              <a:t>the user can then decide how to receive the data </a:t>
            </a:r>
          </a:p>
          <a:p>
            <a:pPr lvl="1"/>
            <a:r>
              <a:rPr lang="en-US" altLang="en-US" sz="2400" dirty="0" smtClean="0"/>
              <a:t>Used when </a:t>
            </a:r>
            <a:r>
              <a:rPr lang="en-US" altLang="en-US" sz="2400" dirty="0"/>
              <a:t>different </a:t>
            </a:r>
            <a:r>
              <a:rPr lang="en-US" altLang="en-US" sz="2400" dirty="0" smtClean="0"/>
              <a:t>actions need </a:t>
            </a:r>
            <a:r>
              <a:rPr lang="en-US" altLang="en-US" sz="2400" dirty="0"/>
              <a:t>to be </a:t>
            </a:r>
            <a:r>
              <a:rPr lang="en-US" altLang="en-US" sz="2400" dirty="0" smtClean="0"/>
              <a:t>taken, </a:t>
            </a:r>
            <a:r>
              <a:rPr lang="en-US" altLang="en-US" sz="2400" dirty="0"/>
              <a:t>depending on the "who, what, and how much" information of the </a:t>
            </a:r>
            <a:r>
              <a:rPr lang="en-US" altLang="en-US" sz="2400" dirty="0" smtClean="0"/>
              <a:t>message. 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MPI_Probe</a:t>
            </a:r>
            <a:endParaRPr lang="en-US" alt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=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MPI_Probe</a:t>
            </a:r>
            <a:r>
              <a:rPr lang="en-US" altLang="en-US" sz="2000" b="1" dirty="0">
                <a:latin typeface="Courier New" pitchFamily="49" charset="0"/>
              </a:rPr>
              <a:t>(source, tag, </a:t>
            </a:r>
            <a:r>
              <a:rPr lang="en-US" altLang="en-US" sz="2000" b="1" dirty="0" err="1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&amp;status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dirty="0"/>
              <a:t>Fortran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MPI_Probe</a:t>
            </a:r>
            <a:r>
              <a:rPr lang="en-US" altLang="en-US" sz="2000" b="1" dirty="0" smtClean="0">
                <a:latin typeface="Courier New" pitchFamily="49" charset="0"/>
              </a:rPr>
              <a:t>(source, tag,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 smtClean="0">
                <a:latin typeface="Courier New" pitchFamily="49" charset="0"/>
              </a:rPr>
              <a:t>,  status, </a:t>
            </a:r>
            <a:r>
              <a:rPr lang="en-US" altLang="en-US" sz="2000" b="1" dirty="0" err="1" smtClean="0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/>
              <a:t>Parameters </a:t>
            </a:r>
          </a:p>
          <a:p>
            <a:pPr lvl="1"/>
            <a:r>
              <a:rPr lang="en-US" altLang="en-US" dirty="0"/>
              <a:t>s</a:t>
            </a:r>
            <a:r>
              <a:rPr lang="en-US" altLang="en-US" dirty="0" smtClean="0"/>
              <a:t>ource</a:t>
            </a:r>
            <a:r>
              <a:rPr lang="en-US" altLang="en-US" dirty="0"/>
              <a:t>: </a:t>
            </a:r>
            <a:r>
              <a:rPr lang="en-US" altLang="en-US" dirty="0" smtClean="0"/>
              <a:t>  source </a:t>
            </a:r>
            <a:r>
              <a:rPr lang="en-US" altLang="en-US" dirty="0"/>
              <a:t>rank or 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ag</a:t>
            </a:r>
            <a:r>
              <a:rPr lang="en-US" altLang="en-US" dirty="0"/>
              <a:t>: </a:t>
            </a:r>
            <a:r>
              <a:rPr lang="en-US" altLang="en-US" dirty="0" smtClean="0"/>
              <a:t>	   tag </a:t>
            </a:r>
            <a:r>
              <a:rPr lang="en-US" altLang="en-US" dirty="0"/>
              <a:t>value </a:t>
            </a:r>
            <a:r>
              <a:rPr lang="en-US" altLang="en-US" dirty="0" smtClean="0"/>
              <a:t>    or 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</a:endParaRPr>
          </a:p>
          <a:p>
            <a:pPr lvl="1"/>
            <a:r>
              <a:rPr lang="en-US" altLang="en-US" dirty="0" err="1" smtClean="0"/>
              <a:t>comm</a:t>
            </a:r>
            <a:r>
              <a:rPr lang="en-US" altLang="en-US" dirty="0" smtClean="0"/>
              <a:t>:	   communicator </a:t>
            </a:r>
            <a:endParaRPr lang="en-US" altLang="en-US" dirty="0"/>
          </a:p>
          <a:p>
            <a:pPr lvl="1"/>
            <a:r>
              <a:rPr lang="en-US" altLang="en-US" dirty="0" smtClean="0"/>
              <a:t>status:	   status </a:t>
            </a:r>
            <a:r>
              <a:rPr lang="en-US" altLang="en-US" dirty="0"/>
              <a:t>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1026" name="Picture 2" descr="C:\Documents and Settings\bbarth\Desktop\SSC\MPI\com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6400"/>
            <a:ext cx="4831656" cy="3620725"/>
          </a:xfrm>
          <a:prstGeom prst="rect">
            <a:avLst/>
          </a:prstGeom>
          <a:noFill/>
        </p:spPr>
      </p:pic>
      <p:pic>
        <p:nvPicPr>
          <p:cNvPr id="1027" name="Picture 3" descr="C:\Documents and Settings\bbarth\Desktop\SSC\MPI\comp2.png"/>
          <p:cNvPicPr>
            <a:picLocks noChangeAspect="1" noChangeArrowheads="1"/>
          </p:cNvPicPr>
          <p:nvPr/>
        </p:nvPicPr>
        <p:blipFill>
          <a:blip r:embed="rId4" cstate="print"/>
          <a:srcRect r="6951" b="1086"/>
          <a:stretch>
            <a:fillRect/>
          </a:stretch>
        </p:blipFill>
        <p:spPr bwMode="auto">
          <a:xfrm>
            <a:off x="4495800" y="1676400"/>
            <a:ext cx="4495800" cy="35814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Obscure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0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Buffered Communication 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4038600"/>
            <a:ext cx="8839200" cy="2276475"/>
          </a:xfrm>
        </p:spPr>
        <p:txBody>
          <a:bodyPr>
            <a:normAutofit fontScale="92500"/>
          </a:bodyPr>
          <a:lstStyle/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The contents of the message is copied into a system-controlled block of memory (User Buffer).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 smtClean="0">
                <a:ea typeface="굴림" pitchFamily="-112" charset="-127"/>
              </a:rPr>
              <a:t>MPI_Bsend</a:t>
            </a:r>
            <a:r>
              <a:rPr lang="en-US" sz="1800" dirty="0" smtClean="0">
                <a:ea typeface="굴림" pitchFamily="-112" charset="-127"/>
              </a:rPr>
              <a:t> returns when copy to User buffer  is complete.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There is no </a:t>
            </a:r>
            <a:r>
              <a:rPr lang="en-US" sz="1800" dirty="0" err="1" smtClean="0">
                <a:ea typeface="굴림" pitchFamily="-112" charset="-127"/>
              </a:rPr>
              <a:t>MPI_Brecv</a:t>
            </a:r>
            <a:r>
              <a:rPr lang="en-US" sz="1800" dirty="0" smtClean="0">
                <a:ea typeface="굴림" pitchFamily="-112" charset="-127"/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Use </a:t>
            </a:r>
            <a:r>
              <a:rPr lang="en-US" sz="1800" dirty="0" err="1" smtClean="0">
                <a:ea typeface="굴림" pitchFamily="-112" charset="-127"/>
              </a:rPr>
              <a:t>MPI_BSend_OVERHEAD</a:t>
            </a:r>
            <a:r>
              <a:rPr lang="en-US" sz="1800" dirty="0" smtClean="0">
                <a:ea typeface="굴림" pitchFamily="-112" charset="-127"/>
              </a:rPr>
              <a:t> to provide room for message headers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Fails if there isn’t enough space for buffering</a:t>
            </a:r>
          </a:p>
          <a:p>
            <a:pPr marL="341313" indent="-341313">
              <a:lnSpc>
                <a:spcPct val="9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solidFill>
                  <a:srgbClr val="FF0000"/>
                </a:solidFill>
                <a:ea typeface="굴림" pitchFamily="-112" charset="-127"/>
              </a:rPr>
              <a:t>Buffer area must contain (MPI_BSEND_OVERHEAD) room for each message.</a:t>
            </a:r>
            <a:r>
              <a:rPr lang="en-US" sz="1800" dirty="0" smtClean="0">
                <a:ea typeface="굴림" pitchFamily="-112" charset="-127"/>
              </a:rPr>
              <a:t>   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1981200" y="9906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5029200" y="9906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209800" y="13716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Calibri" pitchFamily="-112" charset="0"/>
              </a:rPr>
              <a:t>task 0</a:t>
            </a:r>
          </a:p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2590800" y="18288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209800" y="24384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User Buffer</a:t>
            </a: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257800" y="13716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Calibri" pitchFamily="-112" charset="0"/>
              </a:rPr>
              <a:t>task 1</a:t>
            </a:r>
          </a:p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51" name="Rounded Rectangle 50"/>
          <p:cNvSpPr>
            <a:spLocks noChangeArrowheads="1"/>
          </p:cNvSpPr>
          <p:nvPr/>
        </p:nvSpPr>
        <p:spPr bwMode="auto">
          <a:xfrm>
            <a:off x="5638800" y="18288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257800" y="2438400"/>
            <a:ext cx="16764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User </a:t>
            </a:r>
            <a:r>
              <a:rPr lang="en-US" sz="2000" dirty="0">
                <a:solidFill>
                  <a:srgbClr val="FFFFFF"/>
                </a:solidFill>
                <a:latin typeface="Calibri" pitchFamily="-112" charset="0"/>
              </a:rPr>
              <a:t>buffer</a:t>
            </a: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5638800" y="28956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cxnSp>
        <p:nvCxnSpPr>
          <p:cNvPr id="55" name="Elbow Connector 54"/>
          <p:cNvCxnSpPr>
            <a:cxnSpLocks noChangeShapeType="1"/>
            <a:stCxn id="47" idx="1"/>
            <a:endCxn id="18" idx="1"/>
          </p:cNvCxnSpPr>
          <p:nvPr/>
        </p:nvCxnSpPr>
        <p:spPr bwMode="auto">
          <a:xfrm rot="10800000" flipV="1">
            <a:off x="2514600" y="1981200"/>
            <a:ext cx="76200" cy="1066800"/>
          </a:xfrm>
          <a:prstGeom prst="bentConnector3">
            <a:avLst>
              <a:gd name="adj1" fmla="val 606452"/>
            </a:avLst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cxnSpLocks noChangeShapeType="1"/>
            <a:stCxn id="18" idx="3"/>
            <a:endCxn id="51" idx="1"/>
          </p:cNvCxnSpPr>
          <p:nvPr/>
        </p:nvCxnSpPr>
        <p:spPr bwMode="auto">
          <a:xfrm flipV="1">
            <a:off x="3352800" y="1981200"/>
            <a:ext cx="2286000" cy="1066800"/>
          </a:xfrm>
          <a:prstGeom prst="bentConnector3">
            <a:avLst>
              <a:gd name="adj1" fmla="val 50000"/>
            </a:avLst>
          </a:prstGeom>
          <a:ln>
            <a:headEnd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047" name="TextBox 59"/>
          <p:cNvSpPr txBox="1">
            <a:spLocks noChangeArrowheads="1"/>
          </p:cNvSpPr>
          <p:nvPr/>
        </p:nvSpPr>
        <p:spPr bwMode="auto">
          <a:xfrm>
            <a:off x="2590800" y="9906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1</a:t>
            </a:r>
          </a:p>
        </p:txBody>
      </p:sp>
      <p:sp>
        <p:nvSpPr>
          <p:cNvPr id="44048" name="TextBox 60"/>
          <p:cNvSpPr txBox="1">
            <a:spLocks noChangeArrowheads="1"/>
          </p:cNvSpPr>
          <p:nvPr/>
        </p:nvSpPr>
        <p:spPr bwMode="auto">
          <a:xfrm>
            <a:off x="5638800" y="9906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2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2514600" y="28956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351686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MPI_Bsend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3516868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User-Buffer Communication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09600" y="14478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noProof="0" dirty="0" err="1" smtClean="0">
                <a:ea typeface="굴림" pitchFamily="-112" charset="-127"/>
                <a:cs typeface="ＭＳ Ｐゴシック" pitchFamily="-65" charset="-128"/>
              </a:rPr>
              <a:t>BSend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character,allocatable,dimension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(:) ::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MPI_Init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MPI_Comm_rank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=1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 +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MPI_BSend_OVERHEAD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allocate(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 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call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MPI_Buffer_attach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if(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 then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Bsend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MPI_INTEGER, 1, 9, MPI_COMM_WORLD,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else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call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j, 1, MPI_INTEGER, 0, 9, MPI_COMM_WORLD, status,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endif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User-Buffer Communication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838200" y="1447800"/>
            <a:ext cx="708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noProof="0" dirty="0" err="1" smtClean="0">
                <a:ea typeface="굴림" pitchFamily="-112" charset="-127"/>
                <a:cs typeface="ＭＳ Ｐゴシック" pitchFamily="-65" charset="-128"/>
              </a:rPr>
              <a:t>BSend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char*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MPI_Init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MPI_Comm_rank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(MPI_COMM_WORLD, 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 +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MPI_BSend_OVERHEAD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malloc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size_t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MPI_Buffer_attach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cbuffer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isize_bytes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if(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Bsend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MPI_INT, 1, 9, 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} else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&amp;j, 1, MPI_INT, 0, 9, MPI_COMM_WORLD, &amp;status);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}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Wildcards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en-US" sz="2400" dirty="0"/>
              <a:t>Enables programmer to avoid having to specify a tag and/or source.</a:t>
            </a:r>
          </a:p>
          <a:p>
            <a:r>
              <a:rPr lang="en-US" altLang="en-US" sz="2400" dirty="0"/>
              <a:t>Example: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2400" dirty="0"/>
              <a:t>  and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  are </a:t>
            </a:r>
            <a:r>
              <a:rPr lang="en-US" altLang="en-US" sz="2400" dirty="0"/>
              <a:t>wild cards</a:t>
            </a:r>
          </a:p>
          <a:p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dirty="0"/>
              <a:t> structure is used to get wildcard values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447800" y="2832100"/>
            <a:ext cx="72802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MPI_Status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status;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     data[5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MPI_Recv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data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[0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], 5, MPI_INT,                 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dirty="0" err="1">
                <a:solidFill>
                  <a:schemeClr val="tx1"/>
                </a:solidFill>
                <a:latin typeface="Courier New" pitchFamily="49" charset="0"/>
              </a:rPr>
              <a:t>MPI_COMM_WORLD,&amp;status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Ready Communication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4267200"/>
            <a:ext cx="7772400" cy="1676400"/>
          </a:xfrm>
        </p:spPr>
        <p:txBody>
          <a:bodyPr>
            <a:normAutofit fontScale="92500" lnSpcReduction="20000"/>
          </a:bodyPr>
          <a:lstStyle/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Receive is guaranteed to be posted.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Ready returns when data area is safe for re-use.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Not often used.  Behavior is not defined if receive has not been posted first. 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solidFill>
                  <a:srgbClr val="FF0000"/>
                </a:solidFill>
                <a:ea typeface="굴림" pitchFamily="-112" charset="-127"/>
              </a:rPr>
              <a:t>There is no </a:t>
            </a:r>
            <a:r>
              <a:rPr lang="en-US" sz="1800" dirty="0" err="1" smtClean="0">
                <a:solidFill>
                  <a:srgbClr val="FF0000"/>
                </a:solidFill>
                <a:ea typeface="굴림" pitchFamily="-112" charset="-127"/>
              </a:rPr>
              <a:t>MPI_Rrecv</a:t>
            </a:r>
            <a:r>
              <a:rPr lang="en-US" sz="1800" dirty="0" smtClean="0">
                <a:solidFill>
                  <a:srgbClr val="FF0000"/>
                </a:solidFill>
                <a:ea typeface="굴림" pitchFamily="-112" charset="-127"/>
              </a:rPr>
              <a:t>. You might find it in some MPI implementations but it is NOT part of the MPI-2 standard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5579" y="365760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3629" y="3669268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endParaRPr lang="en-US" dirty="0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1981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029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09800" y="1524000"/>
            <a:ext cx="1676400" cy="1600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task 0</a:t>
            </a:r>
            <a:b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</a:br>
            <a:endParaRPr lang="en-US" sz="2000" dirty="0" smtClean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r>
              <a:rPr lang="en-US" sz="2000" dirty="0" err="1" smtClean="0">
                <a:solidFill>
                  <a:srgbClr val="FFFFFF"/>
                </a:solidFill>
                <a:latin typeface="Calibri" pitchFamily="-112" charset="0"/>
              </a:rPr>
              <a:t>MPI_Rsend</a:t>
            </a:r>
            <a:endParaRPr lang="en-US" sz="2000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590800" y="2667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257800" y="1447800"/>
            <a:ext cx="1676400" cy="1981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Calibri" pitchFamily="-112" charset="0"/>
              </a:rPr>
              <a:t>task </a:t>
            </a: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1</a:t>
            </a:r>
          </a:p>
          <a:p>
            <a:pPr algn="ctr">
              <a:defRPr/>
            </a:pPr>
            <a:r>
              <a:rPr lang="en-US" dirty="0" err="1" smtClean="0">
                <a:solidFill>
                  <a:srgbClr val="FFFFFF"/>
                </a:solidFill>
                <a:latin typeface="Calibri" pitchFamily="-112" charset="0"/>
              </a:rPr>
              <a:t>MPI_Recv</a:t>
            </a:r>
            <a:r>
              <a:rPr lang="en-US" dirty="0" smtClean="0">
                <a:solidFill>
                  <a:srgbClr val="FFFFFF"/>
                </a:solidFill>
                <a:latin typeface="Calibri" pitchFamily="-112" charset="0"/>
              </a:rPr>
              <a:t> Post</a:t>
            </a: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638800" y="2667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cxnSp>
        <p:nvCxnSpPr>
          <p:cNvPr id="29" name="Elbow Connector 28"/>
          <p:cNvCxnSpPr>
            <a:cxnSpLocks noChangeShapeType="1"/>
            <a:stCxn id="19" idx="2"/>
            <a:endCxn id="23" idx="2"/>
          </p:cNvCxnSpPr>
          <p:nvPr/>
        </p:nvCxnSpPr>
        <p:spPr bwMode="auto">
          <a:xfrm rot="16200000" flipH="1">
            <a:off x="4533900" y="1447800"/>
            <a:ext cx="1588" cy="3048000"/>
          </a:xfrm>
          <a:prstGeom prst="bentConnector3">
            <a:avLst>
              <a:gd name="adj1" fmla="val 14395466"/>
            </a:avLst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59"/>
          <p:cNvSpPr txBox="1">
            <a:spLocks noChangeArrowheads="1"/>
          </p:cNvSpPr>
          <p:nvPr/>
        </p:nvSpPr>
        <p:spPr bwMode="auto">
          <a:xfrm>
            <a:off x="2590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1</a:t>
            </a:r>
          </a:p>
        </p:txBody>
      </p:sp>
      <p:sp>
        <p:nvSpPr>
          <p:cNvPr id="32" name="TextBox 60"/>
          <p:cNvSpPr txBox="1">
            <a:spLocks noChangeArrowheads="1"/>
          </p:cNvSpPr>
          <p:nvPr/>
        </p:nvSpPr>
        <p:spPr bwMode="auto">
          <a:xfrm>
            <a:off x="5638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209800" y="2133600"/>
            <a:ext cx="472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524000" y="4297978"/>
            <a:ext cx="7467600" cy="533400"/>
          </a:xfrm>
          <a:prstGeom prst="rect">
            <a:avLst/>
          </a:prstGeom>
          <a:solidFill>
            <a:schemeClr val="accent1">
              <a:lumMod val="40000"/>
              <a:lumOff val="60000"/>
              <a:alpha val="411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24000" y="1859578"/>
            <a:ext cx="16764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344" y="3307378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859578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Blocking Pt-2-Pt communications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595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344" y="3307378"/>
            <a:ext cx="10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Send</a:t>
            </a:r>
          </a:p>
          <a:p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6197" y="193577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1143000"/>
            <a:ext cx="1123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5225" y="1143000"/>
            <a:ext cx="10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Buffered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1143000"/>
            <a:ext cx="1519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Synchronous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1292" y="115466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Ready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545378"/>
            <a:ext cx="149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Blocked until</a:t>
            </a:r>
          </a:p>
          <a:p>
            <a:pPr algn="ctr"/>
            <a:r>
              <a:rPr lang="en-US" dirty="0" smtClean="0"/>
              <a:t>data area free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90477" y="3069848"/>
            <a:ext cx="1708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 System buffer</a:t>
            </a:r>
          </a:p>
          <a:p>
            <a:pPr algn="ctr"/>
            <a:r>
              <a:rPr lang="en-US" dirty="0" smtClean="0"/>
              <a:t>or </a:t>
            </a:r>
            <a:r>
              <a:rPr lang="en-US" dirty="0" err="1" smtClean="0"/>
              <a:t>Recv</a:t>
            </a:r>
            <a:r>
              <a:rPr lang="en-US" dirty="0" smtClean="0"/>
              <a:t> posted</a:t>
            </a:r>
          </a:p>
          <a:p>
            <a:pPr algn="ctr"/>
            <a:r>
              <a:rPr lang="en-US" dirty="0" smtClean="0"/>
              <a:t>and data copied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85520" y="1566446"/>
            <a:ext cx="131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Recv</a:t>
            </a:r>
            <a:r>
              <a:rPr lang="en-US" dirty="0" smtClean="0"/>
              <a:t> Posted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29797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</a:p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25942" y="4436983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1478578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call MPI_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4081046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Return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2400" y="114300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 Mode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276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00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43979" y="194744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MPI_Ssend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9477" y="3069848"/>
            <a:ext cx="1282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Receive </a:t>
            </a:r>
          </a:p>
          <a:p>
            <a:pPr algn="ctr"/>
            <a:r>
              <a:rPr lang="en-US" dirty="0" smtClean="0"/>
              <a:t>posted  &amp;</a:t>
            </a:r>
          </a:p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18482" y="4425315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4042" y="193577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MPI_Bsend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5995" y="3337917"/>
            <a:ext cx="146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moved </a:t>
            </a:r>
          </a:p>
          <a:p>
            <a:pPr algn="ctr"/>
            <a:r>
              <a:rPr lang="en-US" dirty="0" smtClean="0"/>
              <a:t>to user buffer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9757" y="4413647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  <a:endParaRPr lang="en-US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6324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0799" y="195911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MPI_Rsend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0800" y="3614916"/>
            <a:ext cx="1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4876800"/>
            <a:ext cx="734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r>
              <a:rPr lang="en-US" dirty="0" smtClean="0"/>
              <a:t> is used with </a:t>
            </a:r>
            <a:r>
              <a:rPr lang="en-US" dirty="0" err="1" smtClean="0"/>
              <a:t>MPI_Send</a:t>
            </a:r>
            <a:r>
              <a:rPr lang="en-US" dirty="0" smtClean="0"/>
              <a:t>, </a:t>
            </a:r>
            <a:r>
              <a:rPr lang="en-US" dirty="0" err="1" smtClean="0"/>
              <a:t>MPI_Bsend</a:t>
            </a:r>
            <a:r>
              <a:rPr lang="en-US" dirty="0" smtClean="0"/>
              <a:t> &amp; </a:t>
            </a:r>
            <a:r>
              <a:rPr lang="en-US" dirty="0" err="1" smtClean="0"/>
              <a:t>MPI_Ssend</a:t>
            </a:r>
            <a:r>
              <a:rPr lang="en-US" dirty="0"/>
              <a:t> and </a:t>
            </a:r>
            <a:r>
              <a:rPr lang="en-US" dirty="0" err="1"/>
              <a:t>MPI_Rsend</a:t>
            </a:r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4800" y="4297978"/>
            <a:ext cx="100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Call</a:t>
            </a:r>
            <a:br>
              <a:rPr lang="en-US" sz="1400" b="1" dirty="0" smtClean="0"/>
            </a:br>
            <a:r>
              <a:rPr lang="en-US" sz="1400" b="1" dirty="0" smtClean="0"/>
              <a:t>Interaction</a:t>
            </a:r>
            <a:endParaRPr lang="en-US" sz="1400" b="1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7505700" y="4564678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4000" y="1859578"/>
            <a:ext cx="16764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344" y="3307378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859578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Non-Blocking Pt-2-Pt communications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595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344" y="3307378"/>
            <a:ext cx="10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</a:t>
            </a:r>
          </a:p>
          <a:p>
            <a:r>
              <a:rPr lang="en-US" dirty="0" smtClean="0"/>
              <a:t>When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193577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1143000"/>
            <a:ext cx="1123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5225" y="1143000"/>
            <a:ext cx="10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Buffered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1143000"/>
            <a:ext cx="1519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Synchronous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1292" y="1154668"/>
            <a:ext cx="82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Ready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9250" y="2667000"/>
            <a:ext cx="111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area </a:t>
            </a:r>
          </a:p>
          <a:p>
            <a:r>
              <a:rPr lang="en-US" dirty="0" smtClean="0"/>
              <a:t>not free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90477" y="3069848"/>
            <a:ext cx="1708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 System buffer</a:t>
            </a:r>
          </a:p>
          <a:p>
            <a:pPr algn="ctr"/>
            <a:r>
              <a:rPr lang="en-US" dirty="0" smtClean="0"/>
              <a:t>or </a:t>
            </a:r>
            <a:r>
              <a:rPr lang="en-US" dirty="0" err="1" smtClean="0"/>
              <a:t>Recv</a:t>
            </a:r>
            <a:r>
              <a:rPr lang="en-US" dirty="0" smtClean="0"/>
              <a:t> posted</a:t>
            </a:r>
          </a:p>
          <a:p>
            <a:pPr algn="ctr"/>
            <a:r>
              <a:rPr lang="en-US" dirty="0" smtClean="0"/>
              <a:t>and data copied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85520" y="1566446"/>
            <a:ext cx="131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Recv</a:t>
            </a:r>
            <a:r>
              <a:rPr lang="en-US" dirty="0" smtClean="0"/>
              <a:t> Posted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1478578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call MPI_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469178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Return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9369" y="114300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 Mode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276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00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23140" y="194744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MPI_Issend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9477" y="3069848"/>
            <a:ext cx="1282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Receive </a:t>
            </a:r>
          </a:p>
          <a:p>
            <a:pPr algn="ctr"/>
            <a:r>
              <a:rPr lang="en-US" dirty="0" smtClean="0"/>
              <a:t>posted  &amp;</a:t>
            </a:r>
          </a:p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7395" y="1935778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MPI_Ibsend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5995" y="3337917"/>
            <a:ext cx="146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moved </a:t>
            </a:r>
          </a:p>
          <a:p>
            <a:pPr algn="ctr"/>
            <a:r>
              <a:rPr lang="en-US" dirty="0" smtClean="0"/>
              <a:t>to user buffer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324600" y="1859578"/>
            <a:ext cx="1447800" cy="2133600"/>
          </a:xfrm>
          <a:prstGeom prst="rect">
            <a:avLst/>
          </a:prstGeom>
          <a:solidFill>
            <a:srgbClr val="FFCC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6375" y="1959114"/>
            <a:ext cx="125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MPI_Irsend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0800" y="3614916"/>
            <a:ext cx="1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copied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5519616"/>
            <a:ext cx="829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MPI_Irecv</a:t>
            </a:r>
            <a:r>
              <a:rPr lang="en-US" dirty="0" smtClean="0"/>
              <a:t> or </a:t>
            </a:r>
            <a:r>
              <a:rPr lang="en-US" dirty="0" err="1" smtClean="0"/>
              <a:t>MPI_Recv</a:t>
            </a:r>
            <a:r>
              <a:rPr lang="en-US" dirty="0" smtClean="0"/>
              <a:t>  is used with </a:t>
            </a:r>
            <a:r>
              <a:rPr lang="en-US" dirty="0" err="1" smtClean="0"/>
              <a:t>MPI_Isend</a:t>
            </a:r>
            <a:r>
              <a:rPr lang="en-US" dirty="0" smtClean="0"/>
              <a:t>, </a:t>
            </a:r>
            <a:r>
              <a:rPr lang="en-US" dirty="0" err="1" smtClean="0"/>
              <a:t>MPI_Ibsend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MPI_Issend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MPI_Irsend</a:t>
            </a:r>
            <a:r>
              <a:rPr lang="en-US" dirty="0" smtClean="0"/>
              <a:t> &amp; blocking versions.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876800"/>
            <a:ext cx="7467600" cy="533400"/>
          </a:xfrm>
          <a:prstGeom prst="rect">
            <a:avLst/>
          </a:prstGeom>
          <a:solidFill>
            <a:schemeClr val="accent1">
              <a:lumMod val="40000"/>
              <a:lumOff val="60000"/>
              <a:alpha val="411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28800" y="4876800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</a:p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25942" y="5015805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18482" y="5004137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non-local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39757" y="4992469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local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924800" y="4876800"/>
            <a:ext cx="100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Call</a:t>
            </a:r>
            <a:br>
              <a:rPr lang="en-US" sz="1400" b="1" dirty="0" smtClean="0"/>
            </a:br>
            <a:r>
              <a:rPr lang="en-US" sz="1400" b="1" dirty="0" smtClean="0"/>
              <a:t>Interaction</a:t>
            </a:r>
            <a:endParaRPr lang="en-US" sz="1400" b="1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7505700" y="51435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00" y="3916978"/>
            <a:ext cx="1509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Completeness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Test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</a:p>
          <a:p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Guarantee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47800" y="4157246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MPI_Test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47800" y="446204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MPI_Wait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Wildcards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en-US" sz="2400" dirty="0"/>
              <a:t>Enables programmer to avoid having to specify a tag and/or source.</a:t>
            </a:r>
          </a:p>
          <a:p>
            <a:r>
              <a:rPr lang="en-US" altLang="en-US" sz="2400" dirty="0"/>
              <a:t>Example: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2400" b="1" dirty="0"/>
              <a:t> </a:t>
            </a:r>
            <a:r>
              <a:rPr lang="en-US" altLang="en-US" sz="2400" dirty="0"/>
              <a:t> and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en-US" sz="2400" dirty="0" smtClean="0"/>
              <a:t>  are </a:t>
            </a:r>
            <a:r>
              <a:rPr lang="en-US" altLang="en-US" sz="2400" dirty="0"/>
              <a:t>wild cards</a:t>
            </a:r>
          </a:p>
          <a:p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en-US" sz="2400" dirty="0"/>
              <a:t>structure is used to get wildcard values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447800" y="2832100"/>
            <a:ext cx="72802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integer :: status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integer :: data(5);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integer ::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dirty="0" smtClean="0">
                <a:latin typeface="Courier New" pitchFamily="49" charset="0"/>
              </a:rPr>
              <a:t>call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MPI_Recv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data,    5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MPI_INTEGER,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MPI_ANY_SOURCE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MPI_ANY_TAG</a:t>
            </a:r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Courier New" pitchFamily="49" charset="0"/>
              </a:rPr>
              <a:t>                 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MPI_COMM_WORLD, status, </a:t>
            </a:r>
            <a:r>
              <a:rPr lang="en-US" alt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MPI_PROC_NULL</a:t>
            </a:r>
          </a:p>
          <a:p>
            <a:pPr lvl="1"/>
            <a:r>
              <a:rPr lang="en-US" dirty="0"/>
              <a:t>can be used for </a:t>
            </a:r>
            <a:r>
              <a:rPr lang="en-US" dirty="0" smtClean="0"/>
              <a:t>destination or source </a:t>
            </a:r>
            <a:br>
              <a:rPr lang="en-US" dirty="0" smtClean="0"/>
            </a:br>
            <a:r>
              <a:rPr lang="en-US" dirty="0" smtClean="0"/>
              <a:t>in send </a:t>
            </a:r>
            <a:r>
              <a:rPr lang="en-US" dirty="0"/>
              <a:t>or </a:t>
            </a:r>
            <a:r>
              <a:rPr lang="en-US" dirty="0" smtClean="0"/>
              <a:t>receive calls</a:t>
            </a:r>
            <a:endParaRPr lang="en-US" dirty="0"/>
          </a:p>
          <a:p>
            <a:pPr lvl="1"/>
            <a:r>
              <a:rPr lang="en-US" dirty="0"/>
              <a:t>operation completes immediately</a:t>
            </a:r>
          </a:p>
          <a:p>
            <a:pPr lvl="1"/>
            <a:r>
              <a:rPr lang="en-US" dirty="0"/>
              <a:t>no communications involved</a:t>
            </a:r>
          </a:p>
          <a:p>
            <a:r>
              <a:rPr lang="en-US" dirty="0" smtClean="0"/>
              <a:t>Great for handling edges of partitioned data </a:t>
            </a:r>
            <a:endParaRPr lang="en-US" dirty="0"/>
          </a:p>
          <a:p>
            <a:r>
              <a:rPr lang="en-US" dirty="0"/>
              <a:t>Useful with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More on Status</a:t>
            </a:r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305800" cy="4953000"/>
          </a:xfrm>
        </p:spPr>
        <p:txBody>
          <a:bodyPr/>
          <a:lstStyle/>
          <a:p>
            <a:r>
              <a:rPr lang="en-US" sz="2400" dirty="0" smtClean="0"/>
              <a:t>C </a:t>
            </a:r>
            <a:endParaRPr lang="en-US" sz="2400" dirty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status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(type </a:t>
            </a:r>
            <a:r>
              <a:rPr lang="en-US" sz="2000" dirty="0" err="1" smtClean="0">
                <a:latin typeface="Courier New" pitchFamily="49" charset="0"/>
              </a:rPr>
              <a:t>MPI_Status</a:t>
            </a:r>
            <a:r>
              <a:rPr lang="en-US" sz="2000" dirty="0" smtClean="0">
                <a:latin typeface="Courier New" pitchFamily="49" charset="0"/>
              </a:rPr>
              <a:t>)</a:t>
            </a:r>
            <a:r>
              <a:rPr lang="en-US" sz="2000" dirty="0" smtClean="0"/>
              <a:t> is a </a:t>
            </a:r>
            <a:r>
              <a:rPr lang="en-US" sz="2000" u="sng" dirty="0" smtClean="0"/>
              <a:t>structure</a:t>
            </a:r>
            <a:r>
              <a:rPr lang="en-US" sz="2000" dirty="0" smtClean="0"/>
              <a:t> which </a:t>
            </a:r>
            <a:r>
              <a:rPr lang="en-US" sz="2000" dirty="0"/>
              <a:t>contains three fields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MPI_SOURCE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MPI_TAG</a:t>
            </a:r>
            <a:r>
              <a:rPr lang="en-US" sz="2000" b="1" dirty="0">
                <a:solidFill>
                  <a:srgbClr val="0070C0"/>
                </a:solidFill>
              </a:rPr>
              <a:t>, and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MPI_ERROR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status.MPI_SOURCE</a:t>
            </a:r>
            <a:r>
              <a:rPr lang="en-US" sz="2000" dirty="0"/>
              <a:t>, </a:t>
            </a:r>
            <a:r>
              <a:rPr lang="en-US" sz="2000" dirty="0" err="1">
                <a:latin typeface="Courier New" pitchFamily="49" charset="0"/>
              </a:rPr>
              <a:t>status.MPI_TAG</a:t>
            </a:r>
            <a:r>
              <a:rPr lang="en-US" sz="2000" dirty="0"/>
              <a:t>, and </a:t>
            </a:r>
            <a:r>
              <a:rPr lang="en-US" sz="2000" dirty="0" err="1">
                <a:latin typeface="Courier New" pitchFamily="49" charset="0"/>
              </a:rPr>
              <a:t>status.MPI_ERROR</a:t>
            </a:r>
            <a:r>
              <a:rPr lang="en-US" sz="2000" dirty="0"/>
              <a:t> contain the source, tag, and error code respectively of the received message</a:t>
            </a:r>
          </a:p>
          <a:p>
            <a:r>
              <a:rPr lang="en-US" sz="2400" dirty="0" smtClean="0"/>
              <a:t>Fortran </a:t>
            </a:r>
            <a:endParaRPr lang="en-US" sz="2400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status</a:t>
            </a:r>
            <a:r>
              <a:rPr lang="en-US" sz="2000" dirty="0"/>
              <a:t> is an </a:t>
            </a:r>
            <a:r>
              <a:rPr lang="en-US" sz="2000" u="sng" dirty="0"/>
              <a:t>array</a:t>
            </a:r>
            <a:r>
              <a:rPr lang="en-US" sz="2000" dirty="0"/>
              <a:t> of </a:t>
            </a:r>
            <a:r>
              <a:rPr lang="en-US" sz="2000" dirty="0" smtClean="0">
                <a:latin typeface="Courier New" pitchFamily="49" charset="0"/>
              </a:rPr>
              <a:t>INTEGER</a:t>
            </a:r>
            <a:r>
              <a:rPr lang="en-US" sz="2000" dirty="0" smtClean="0"/>
              <a:t>s of </a:t>
            </a:r>
            <a:r>
              <a:rPr lang="en-US" sz="2000" dirty="0"/>
              <a:t>length </a:t>
            </a:r>
            <a:r>
              <a:rPr lang="en-US" sz="2000" dirty="0">
                <a:latin typeface="Courier New" pitchFamily="49" charset="0"/>
              </a:rPr>
              <a:t>MPI_STATUS_SIZE</a:t>
            </a:r>
            <a:r>
              <a:rPr lang="en-US" sz="2000" dirty="0"/>
              <a:t>, and the 3 constants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MPI_SOURCE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MPI_TAG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MPI_ERROR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are the indices of the entries that store the source, tag, &amp; error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status(MPI_SOURCE)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status(MPI_TAG)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status(MPI_ERROR)</a:t>
            </a:r>
            <a:r>
              <a:rPr lang="en-US" sz="2000" dirty="0"/>
              <a:t> contain respectively the source, the tag, and the error code of the received message.</a:t>
            </a:r>
          </a:p>
        </p:txBody>
      </p:sp>
    </p:spTree>
    <p:extLst>
      <p:ext uri="{BB962C8B-B14F-4D97-AF65-F5344CB8AC3E}">
        <p14:creationId xmlns:p14="http://schemas.microsoft.com/office/powerpoint/2010/main" val="428341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Order Semantics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/>
              <a:t>Messages with the same tag are </a:t>
            </a:r>
            <a:r>
              <a:rPr lang="en-US" sz="2400" dirty="0" smtClean="0"/>
              <a:t>ordered, for the rest: make no assumptions on message ordering!</a:t>
            </a:r>
            <a:endParaRPr lang="en-US" sz="2400" dirty="0"/>
          </a:p>
          <a:p>
            <a:pPr lvl="1"/>
            <a:r>
              <a:rPr lang="en-US" sz="2000" dirty="0"/>
              <a:t>the first receive always matches the first send in the following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tag=123456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if </a:t>
            </a:r>
            <a:r>
              <a:rPr lang="en-US" sz="1800" dirty="0">
                <a:latin typeface="Courier New" pitchFamily="49" charset="0"/>
              </a:rPr>
              <a:t>(rank.EQ.0) </a:t>
            </a:r>
            <a:r>
              <a:rPr lang="en-US" sz="1800" dirty="0" smtClean="0">
                <a:latin typeface="Courier New" pitchFamily="49" charset="0"/>
              </a:rPr>
              <a:t>then </a:t>
            </a:r>
            <a:endParaRPr lang="en-US" sz="1800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MPI_BSend</a:t>
            </a:r>
            <a:r>
              <a:rPr lang="en-US" sz="1800" dirty="0" smtClean="0">
                <a:latin typeface="Courier New" pitchFamily="49" charset="0"/>
              </a:rPr>
              <a:t>(b1,cnt,MPI_REAL,1,tag,comm,err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MPI_BSend</a:t>
            </a:r>
            <a:r>
              <a:rPr lang="en-US" sz="1800" dirty="0" smtClean="0">
                <a:latin typeface="Courier New" pitchFamily="49" charset="0"/>
              </a:rPr>
              <a:t>(b2,cnt,MPI_REAL,1,tag,comm,err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ELSE ! rank.EQ.1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MPI_Recv</a:t>
            </a:r>
            <a:r>
              <a:rPr lang="en-US" sz="1800" dirty="0" smtClean="0">
                <a:latin typeface="Courier New" pitchFamily="49" charset="0"/>
              </a:rPr>
              <a:t>(b1,cnt,MPI_REAL,0,tag,comm</a:t>
            </a:r>
            <a:r>
              <a:rPr lang="en-US" sz="1800" dirty="0">
                <a:latin typeface="Courier New" pitchFamily="49" charset="0"/>
              </a:rPr>
              <a:t>,   		         </a:t>
            </a:r>
            <a:r>
              <a:rPr lang="en-US" sz="1800" dirty="0" err="1">
                <a:latin typeface="Courier New" pitchFamily="49" charset="0"/>
              </a:rPr>
              <a:t>status,ierr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call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MPI_Recv</a:t>
            </a:r>
            <a:r>
              <a:rPr lang="en-US" sz="1800" dirty="0" smtClean="0">
                <a:latin typeface="Courier New" pitchFamily="49" charset="0"/>
              </a:rPr>
              <a:t>(b2,cnt,MPI_REAL,0,tag,comm</a:t>
            </a:r>
            <a:r>
              <a:rPr lang="en-US" sz="1800" dirty="0">
                <a:latin typeface="Courier New" pitchFamily="49" charset="0"/>
              </a:rPr>
              <a:t>, 			   status, </a:t>
            </a:r>
            <a:r>
              <a:rPr lang="en-US" sz="1800" dirty="0" err="1">
                <a:latin typeface="Courier New" pitchFamily="49" charset="0"/>
              </a:rPr>
              <a:t>ierr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END </a:t>
            </a:r>
            <a:r>
              <a:rPr lang="en-US" sz="1800" dirty="0" smtClean="0">
                <a:latin typeface="Courier New" pitchFamily="49" charset="0"/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	</a:t>
            </a: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Receive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IMPORTANT: From the MPI-2 Standard:</a:t>
            </a:r>
          </a:p>
          <a:p>
            <a:pPr marL="0" indent="0">
              <a:buNone/>
            </a:pPr>
            <a:r>
              <a:rPr lang="en-US" u="sng" dirty="0"/>
              <a:t>There is only one receive operation, but it matches any of the send modes</a:t>
            </a:r>
            <a:r>
              <a:rPr lang="en-US" dirty="0"/>
              <a:t>. The receive operation described in the last section is blocking: it returns only after the receive buffer contains the newly received message. A receive can complete before the matching send has  completed (of course, it can complete only after the matching send has  started).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4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Synchronous Communication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4495800"/>
            <a:ext cx="7772400" cy="1676400"/>
          </a:xfrm>
        </p:spPr>
        <p:txBody>
          <a:bodyPr/>
          <a:lstStyle/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Data isn’t sent until Receive has been posted.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Synchronous send returns when data area is safe for re-use.</a:t>
            </a:r>
          </a:p>
          <a:p>
            <a:pPr marL="341313" indent="-341313" eaLnBrk="1" hangingPunct="1"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There is no </a:t>
            </a:r>
            <a:r>
              <a:rPr lang="en-US" sz="1800" dirty="0" err="1" smtClean="0">
                <a:ea typeface="굴림" pitchFamily="-112" charset="-127"/>
              </a:rPr>
              <a:t>MPI_</a:t>
            </a:r>
            <a:r>
              <a:rPr lang="en-US" sz="1800" dirty="0" err="1" smtClean="0">
                <a:solidFill>
                  <a:srgbClr val="FF0000"/>
                </a:solidFill>
                <a:ea typeface="굴림" pitchFamily="-112" charset="-127"/>
              </a:rPr>
              <a:t>S</a:t>
            </a:r>
            <a:r>
              <a:rPr lang="en-US" sz="1800" dirty="0" err="1" smtClean="0">
                <a:ea typeface="굴림" pitchFamily="-112" charset="-127"/>
              </a:rPr>
              <a:t>recv</a:t>
            </a:r>
            <a:r>
              <a:rPr lang="en-US" sz="1800" dirty="0" smtClean="0">
                <a:ea typeface="굴림" pitchFamily="-112" charset="-127"/>
              </a:rPr>
              <a:t>  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810000" y="2057400"/>
            <a:ext cx="14478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3886200" y="26670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018" name="TextBox 26"/>
          <p:cNvSpPr txBox="1">
            <a:spLocks noChangeArrowheads="1"/>
          </p:cNvSpPr>
          <p:nvPr/>
        </p:nvSpPr>
        <p:spPr bwMode="auto">
          <a:xfrm>
            <a:off x="4161847" y="1752600"/>
            <a:ext cx="867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pitchFamily="-112" charset="0"/>
              </a:rPr>
              <a:t>request </a:t>
            </a:r>
            <a:endParaRPr lang="en-US" sz="1600" dirty="0" smtClean="0">
              <a:solidFill>
                <a:schemeClr val="tx1"/>
              </a:solidFill>
              <a:latin typeface="Calibri" pitchFamily="-112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alibri" pitchFamily="-112" charset="0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Calibri" pitchFamily="-112" charset="0"/>
              </a:rPr>
              <a:t>send</a:t>
            </a:r>
          </a:p>
        </p:txBody>
      </p:sp>
      <p:sp>
        <p:nvSpPr>
          <p:cNvPr id="43019" name="TextBox 27"/>
          <p:cNvSpPr txBox="1">
            <a:spLocks noChangeArrowheads="1"/>
          </p:cNvSpPr>
          <p:nvPr/>
        </p:nvSpPr>
        <p:spPr bwMode="auto">
          <a:xfrm>
            <a:off x="4114800" y="2362200"/>
            <a:ext cx="9237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pitchFamily="-112" charset="0"/>
              </a:rPr>
              <a:t>ready to </a:t>
            </a:r>
            <a:endParaRPr lang="en-US" sz="1600" dirty="0" smtClean="0">
              <a:solidFill>
                <a:schemeClr val="tx1"/>
              </a:solidFill>
              <a:latin typeface="Calibri" pitchFamily="-112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alibri" pitchFamily="-112" charset="0"/>
              </a:rPr>
              <a:t>receive</a:t>
            </a:r>
            <a:endParaRPr lang="en-US" sz="1600" dirty="0">
              <a:solidFill>
                <a:schemeClr val="tx1"/>
              </a:solidFill>
              <a:latin typeface="Calibri" pitchFamily="-11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5579" y="365760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MPI_Ssend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3629" y="3669268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MPI_Recv</a:t>
            </a:r>
            <a:endParaRPr lang="en-US" dirty="0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1981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029200" y="1143000"/>
            <a:ext cx="2133600" cy="2438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09800" y="1524000"/>
            <a:ext cx="1676400" cy="1600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task 0</a:t>
            </a:r>
          </a:p>
          <a:p>
            <a:pPr algn="ctr">
              <a:defRPr/>
            </a:pPr>
            <a:r>
              <a:rPr lang="en-US" sz="2000" dirty="0" err="1" smtClean="0">
                <a:solidFill>
                  <a:srgbClr val="FFFFFF"/>
                </a:solidFill>
                <a:latin typeface="Calibri" pitchFamily="-112" charset="0"/>
              </a:rPr>
              <a:t>MPI_Ssend</a:t>
            </a:r>
            <a:endParaRPr lang="en-US" sz="2000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590800" y="2667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257800" y="1447800"/>
            <a:ext cx="1676400" cy="1981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t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Calibri" pitchFamily="-112" charset="0"/>
              </a:rPr>
              <a:t>task </a:t>
            </a:r>
            <a:r>
              <a:rPr lang="en-US" sz="2000" dirty="0" smtClean="0">
                <a:solidFill>
                  <a:srgbClr val="FFFFFF"/>
                </a:solidFill>
                <a:latin typeface="Calibri" pitchFamily="-112" charset="0"/>
              </a:rPr>
              <a:t>1</a:t>
            </a:r>
          </a:p>
          <a:p>
            <a:pPr algn="ctr">
              <a:defRPr/>
            </a:pPr>
            <a:endParaRPr lang="en-US" sz="2000" dirty="0" smtClean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r>
              <a:rPr lang="en-US" sz="1900" dirty="0" err="1" smtClean="0">
                <a:solidFill>
                  <a:srgbClr val="FFFFFF"/>
                </a:solidFill>
                <a:latin typeface="Calibri" pitchFamily="-112" charset="0"/>
              </a:rPr>
              <a:t>MPI_Recv</a:t>
            </a:r>
            <a:r>
              <a:rPr lang="en-US" sz="1900" dirty="0" smtClean="0">
                <a:solidFill>
                  <a:srgbClr val="FFFFFF"/>
                </a:solidFill>
                <a:latin typeface="Calibri" pitchFamily="-112" charset="0"/>
              </a:rPr>
              <a:t> Post</a:t>
            </a:r>
            <a:endParaRPr lang="en-US" sz="1900" dirty="0">
              <a:solidFill>
                <a:srgbClr val="FFFFFF"/>
              </a:solidFill>
              <a:latin typeface="Calibri" pitchFamily="-112" charset="0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-112" charset="0"/>
            </a:endParaRP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638800" y="3048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cxnSp>
        <p:nvCxnSpPr>
          <p:cNvPr id="29" name="Elbow Connector 28"/>
          <p:cNvCxnSpPr>
            <a:cxnSpLocks noChangeShapeType="1"/>
            <a:stCxn id="19" idx="2"/>
            <a:endCxn id="23" idx="1"/>
          </p:cNvCxnSpPr>
          <p:nvPr/>
        </p:nvCxnSpPr>
        <p:spPr bwMode="auto">
          <a:xfrm rot="16200000" flipH="1">
            <a:off x="4210050" y="1771650"/>
            <a:ext cx="228600" cy="2628900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59"/>
          <p:cNvSpPr txBox="1">
            <a:spLocks noChangeArrowheads="1"/>
          </p:cNvSpPr>
          <p:nvPr/>
        </p:nvSpPr>
        <p:spPr bwMode="auto">
          <a:xfrm>
            <a:off x="2590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1</a:t>
            </a:r>
          </a:p>
        </p:txBody>
      </p:sp>
      <p:sp>
        <p:nvSpPr>
          <p:cNvPr id="32" name="TextBox 60"/>
          <p:cNvSpPr txBox="1">
            <a:spLocks noChangeArrowheads="1"/>
          </p:cNvSpPr>
          <p:nvPr/>
        </p:nvSpPr>
        <p:spPr bwMode="auto">
          <a:xfrm>
            <a:off x="5638800" y="1143000"/>
            <a:ext cx="80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pitchFamily="-112" charset="0"/>
              </a:rPr>
              <a:t>CPU 2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Synchronous Communication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1143000"/>
            <a:ext cx="952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smtClean="0">
                <a:ea typeface="굴림" pitchFamily="-112" charset="-127"/>
                <a:cs typeface="ＭＳ Ｐゴシック" pitchFamily="-65" charset="-128"/>
              </a:rPr>
              <a:t>Ss</a:t>
            </a:r>
            <a:r>
              <a:rPr lang="en-US" b="1" noProof="0" dirty="0" smtClean="0">
                <a:ea typeface="굴림" pitchFamily="-112" charset="-127"/>
                <a:cs typeface="ＭＳ Ｐゴシック" pitchFamily="-65" charset="-128"/>
              </a:rPr>
              <a:t>end   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ＭＳ Ｐゴシック" pitchFamily="-65" charset="-128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MPI_Ssend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(&amp;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MPI_INT,     1, 9, MPI_COMM_WORLD);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}else {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&amp;j, 1, MPI_INT,     0, 9, MPI_COMM_WORLD,</a:t>
            </a: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&amp;status);</a:t>
            </a:r>
            <a:endParaRPr lang="en-US" sz="16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}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ea typeface="굴림" pitchFamily="-112" charset="-127"/>
                <a:cs typeface="ＭＳ Ｐゴシック" pitchFamily="-65" charset="-128"/>
              </a:rPr>
              <a:t>Ssend</a:t>
            </a:r>
            <a:r>
              <a:rPr lang="en-US" b="1" dirty="0" smtClean="0">
                <a:ea typeface="굴림" pitchFamily="-112" charset="-127"/>
                <a:cs typeface="ＭＳ Ｐゴシック" pitchFamily="-65" charset="-128"/>
              </a:rPr>
              <a:t>   F90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 ...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=1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== 0) then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MPI_Ssend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1, MPI_INTEGER, 1, 9, MPI_COMM_WORLD,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else</a:t>
            </a: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  j, 1, MPI_INTEGER, 0, 9, MPI_COMM_WORLD, </a:t>
            </a:r>
            <a:r>
              <a:rPr lang="en-US" sz="14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status,</a:t>
            </a:r>
            <a:r>
              <a:rPr lang="en-US" sz="12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ierr</a:t>
            </a:r>
            <a:r>
              <a:rPr lang="en-US" sz="12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endif</a:t>
            </a:r>
            <a:endParaRPr lang="en-US" sz="1600" b="1" dirty="0" smtClean="0"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  <a:p>
            <a:pPr marL="341313" lvl="0" indent="-341313" fontAlgn="base">
              <a:lnSpc>
                <a:spcPct val="80000"/>
              </a:lnSpc>
              <a:spcBef>
                <a:spcPts val="35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굴림" pitchFamily="-112" charset="-127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5556</TotalTime>
  <Words>2302</Words>
  <Application>Microsoft Macintosh PowerPoint</Application>
  <PresentationFormat>On-screen Show (4:3)</PresentationFormat>
  <Paragraphs>430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Parallel Computing for Science &amp; Engineering Spring 2013: MPI point-to-point 2</vt:lpstr>
      <vt:lpstr>Wildcards </vt:lpstr>
      <vt:lpstr>Wildcards </vt:lpstr>
      <vt:lpstr>Wildcards</vt:lpstr>
      <vt:lpstr>More on Status</vt:lpstr>
      <vt:lpstr>Order Semantics</vt:lpstr>
      <vt:lpstr>MPI Receive Modes</vt:lpstr>
      <vt:lpstr>Synchronous Communication</vt:lpstr>
      <vt:lpstr>Synchronous Communication</vt:lpstr>
      <vt:lpstr>MPI_Test</vt:lpstr>
      <vt:lpstr>MPI_Cancel</vt:lpstr>
      <vt:lpstr>Ready Communication</vt:lpstr>
      <vt:lpstr>MPI_Probe</vt:lpstr>
      <vt:lpstr>MPI_Probe</vt:lpstr>
      <vt:lpstr>Scaling</vt:lpstr>
      <vt:lpstr>Obscure stuff</vt:lpstr>
      <vt:lpstr>Buffered Communication </vt:lpstr>
      <vt:lpstr>User-Buffer Communication</vt:lpstr>
      <vt:lpstr>User-Buffer Communication</vt:lpstr>
      <vt:lpstr>Ready Communication</vt:lpstr>
      <vt:lpstr>Blocking Pt-2-Pt communications</vt:lpstr>
      <vt:lpstr>Non-Blocking Pt-2-Pt communications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227</cp:revision>
  <cp:lastPrinted>2012-03-08T17:15:24Z</cp:lastPrinted>
  <dcterms:created xsi:type="dcterms:W3CDTF">2009-01-28T21:14:34Z</dcterms:created>
  <dcterms:modified xsi:type="dcterms:W3CDTF">2013-03-05T20:23:31Z</dcterms:modified>
</cp:coreProperties>
</file>