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5ab8f645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5ab8f645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5ab8f645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5ab8f645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5ab8f645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5ab8f645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5ab8f645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5ab8f645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5ab8f645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5ab8f645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5ab8f645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5ab8f645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5ab8f645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5ab8f645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3d1196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3d1196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3d1196ce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3d1196ce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3d1196ce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3d1196ce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5ab8f645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5ab8f645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3d1196ce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3d1196ce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3d1196ce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3d1196ce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5ab8f645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5ab8f645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5ab8f645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5ab8f645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5ab8f645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5ab8f645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5ab8f645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5ab8f645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5ab8f645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5ab8f645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5ab8f645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5ab8f645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5ab8f645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5ab8f645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console.cloud.google.com/bigquery?sq=193938078884:a22853c44a1f4e44a3fd5fabbb7d3ed7"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console.cloud.google.com/bigquery?sq=193938078884:a22853c44a1f4e44a3fd5fabbb7d3ed7"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console.cloud.google.com/bigquery?sq=193938078884:a22853c44a1f4e44a3fd5fabbb7d3ed7"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ocs.google.com/spreadsheets/d/1StbpkoLQpACuVBTemos9qEx-00m_27sJ_IsLsL2R_eY/edit?usp=sharing" TargetMode="Externa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onsole.cloud.google.com/bigquery?sq=193938078884:a22853c44a1f4e44a3fd5fabbb7d3ed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console.cloud.google.com/bigquery?sq=193938078884:a22853c44a1f4e44a3fd5fabbb7d3ed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console.cloud.google.com/bigquery?sq=193938078884:a22853c44a1f4e44a3fd5fabbb7d3ed7"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onsole.cloud.google.com/bigquery?sq=193938078884:a22853c44a1f4e44a3fd5fabbb7d3ed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Astrella Decembrica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Section Barcelona Team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5</a:t>
            </a:r>
            <a:endParaRPr/>
          </a:p>
        </p:txBody>
      </p:sp>
      <p:sp>
        <p:nvSpPr>
          <p:cNvPr id="118" name="Google Shape;118;p22"/>
          <p:cNvSpPr txBox="1"/>
          <p:nvPr>
            <p:ph idx="1" type="body"/>
          </p:nvPr>
        </p:nvSpPr>
        <p:spPr>
          <a:xfrm>
            <a:off x="3383000" y="310625"/>
            <a:ext cx="5267700" cy="8415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Month to Date of total trips in each region, breakdown by date (Nov’17 - Dec’17). Expected output:</a:t>
            </a:r>
            <a:endParaRPr/>
          </a:p>
          <a:p>
            <a:pPr indent="-282892" lvl="0" marL="457200" rtl="0" algn="l">
              <a:spcBef>
                <a:spcPts val="1200"/>
              </a:spcBef>
              <a:spcAft>
                <a:spcPts val="0"/>
              </a:spcAft>
              <a:buSzPct val="100000"/>
              <a:buChar char="-"/>
            </a:pPr>
            <a:r>
              <a:rPr lang="en"/>
              <a:t>Start date (in date format)</a:t>
            </a:r>
            <a:endParaRPr/>
          </a:p>
          <a:p>
            <a:pPr indent="-282892" lvl="0" marL="457200" rtl="0" algn="l">
              <a:spcBef>
                <a:spcPts val="0"/>
              </a:spcBef>
              <a:spcAft>
                <a:spcPts val="0"/>
              </a:spcAft>
              <a:buSzPct val="100000"/>
              <a:buChar char="-"/>
            </a:pPr>
            <a:r>
              <a:rPr lang="en"/>
              <a:t>Region name</a:t>
            </a:r>
            <a:endParaRPr/>
          </a:p>
          <a:p>
            <a:pPr indent="-282892" lvl="0" marL="457200" rtl="0" algn="l">
              <a:spcBef>
                <a:spcPts val="0"/>
              </a:spcBef>
              <a:spcAft>
                <a:spcPts val="0"/>
              </a:spcAft>
              <a:buSzPct val="100000"/>
              <a:buChar char="-"/>
            </a:pPr>
            <a:r>
              <a:rPr lang="en"/>
              <a:t>Total trips (in cumulative)</a:t>
            </a:r>
            <a:endParaRPr/>
          </a:p>
        </p:txBody>
      </p:sp>
      <p:pic>
        <p:nvPicPr>
          <p:cNvPr id="119" name="Google Shape;119;p22"/>
          <p:cNvPicPr preferRelativeResize="0"/>
          <p:nvPr/>
        </p:nvPicPr>
        <p:blipFill>
          <a:blip r:embed="rId3">
            <a:alphaModFix/>
          </a:blip>
          <a:stretch>
            <a:fillRect/>
          </a:stretch>
        </p:blipFill>
        <p:spPr>
          <a:xfrm>
            <a:off x="378500" y="1406650"/>
            <a:ext cx="6738124" cy="3232450"/>
          </a:xfrm>
          <a:prstGeom prst="rect">
            <a:avLst/>
          </a:prstGeom>
          <a:noFill/>
          <a:ln>
            <a:noFill/>
          </a:ln>
        </p:spPr>
      </p:pic>
      <p:pic>
        <p:nvPicPr>
          <p:cNvPr id="120" name="Google Shape;120;p22"/>
          <p:cNvPicPr preferRelativeResize="0"/>
          <p:nvPr/>
        </p:nvPicPr>
        <p:blipFill>
          <a:blip r:embed="rId4">
            <a:alphaModFix/>
          </a:blip>
          <a:stretch>
            <a:fillRect/>
          </a:stretch>
        </p:blipFill>
        <p:spPr>
          <a:xfrm>
            <a:off x="2751300" y="2183600"/>
            <a:ext cx="3265524" cy="1374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101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5 </a:t>
            </a:r>
            <a:r>
              <a:rPr lang="en" u="sng">
                <a:solidFill>
                  <a:schemeClr val="accent5"/>
                </a:solidFill>
                <a:hlinkClick r:id="rId3">
                  <a:extLst>
                    <a:ext uri="{A12FA001-AC4F-418D-AE19-62706E023703}">
                      <ahyp:hlinkClr val="tx"/>
                    </a:ext>
                  </a:extLst>
                </a:hlinkClick>
              </a:rPr>
              <a:t>SQL Syntax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6" name="Google Shape;126;p23"/>
          <p:cNvSpPr txBox="1"/>
          <p:nvPr>
            <p:ph idx="1" type="body"/>
          </p:nvPr>
        </p:nvSpPr>
        <p:spPr>
          <a:xfrm>
            <a:off x="311700" y="674200"/>
            <a:ext cx="8520600" cy="43818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a:t>WITH temp_table AS</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    SELECT </a:t>
            </a:r>
            <a:endParaRPr/>
          </a:p>
          <a:p>
            <a:pPr indent="0" lvl="0" marL="0" rtl="0" algn="l">
              <a:spcBef>
                <a:spcPts val="1200"/>
              </a:spcBef>
              <a:spcAft>
                <a:spcPts val="0"/>
              </a:spcAft>
              <a:buNone/>
            </a:pPr>
            <a:r>
              <a:rPr lang="en"/>
              <a:t>    DISTINCT (EXTRACT(date FROM trips.start_date)) AS start_date,</a:t>
            </a:r>
            <a:endParaRPr/>
          </a:p>
          <a:p>
            <a:pPr indent="0" lvl="0" marL="0" rtl="0" algn="l">
              <a:spcBef>
                <a:spcPts val="1200"/>
              </a:spcBef>
              <a:spcAft>
                <a:spcPts val="0"/>
              </a:spcAft>
              <a:buNone/>
            </a:pPr>
            <a:r>
              <a:rPr lang="en"/>
              <a:t>    CASE WHEN regions.name IS NULL THEN 'Others' ELSE regions.name END AS region_name,</a:t>
            </a:r>
            <a:endParaRPr/>
          </a:p>
          <a:p>
            <a:pPr indent="0" lvl="0" marL="0" rtl="0" algn="l">
              <a:spcBef>
                <a:spcPts val="1200"/>
              </a:spcBef>
              <a:spcAft>
                <a:spcPts val="0"/>
              </a:spcAft>
              <a:buNone/>
            </a:pPr>
            <a:r>
              <a:rPr lang="en"/>
              <a:t>    trips.trip_id</a:t>
            </a:r>
            <a:endParaRPr/>
          </a:p>
          <a:p>
            <a:pPr indent="0" lvl="0" marL="0" rtl="0" algn="l">
              <a:spcBef>
                <a:spcPts val="1200"/>
              </a:spcBef>
              <a:spcAft>
                <a:spcPts val="0"/>
              </a:spcAft>
              <a:buNone/>
            </a:pPr>
            <a:r>
              <a:rPr lang="en"/>
              <a:t>        FROM `bigquery-public-data.san_francisco_bikeshare.bikeshare_trips` AS trips</a:t>
            </a:r>
            <a:endParaRPr/>
          </a:p>
          <a:p>
            <a:pPr indent="0" lvl="0" marL="0" rtl="0" algn="l">
              <a:spcBef>
                <a:spcPts val="1200"/>
              </a:spcBef>
              <a:spcAft>
                <a:spcPts val="0"/>
              </a:spcAft>
              <a:buNone/>
            </a:pPr>
            <a:r>
              <a:rPr lang="en"/>
              <a:t>            LEFT JOIN `bigquery-public-data.san_francisco_bikeshare.bikeshare_station_info` AS info</a:t>
            </a:r>
            <a:endParaRPr/>
          </a:p>
          <a:p>
            <a:pPr indent="0" lvl="0" marL="0" rtl="0" algn="l">
              <a:spcBef>
                <a:spcPts val="1200"/>
              </a:spcBef>
              <a:spcAft>
                <a:spcPts val="0"/>
              </a:spcAft>
              <a:buNone/>
            </a:pPr>
            <a:r>
              <a:rPr lang="en"/>
              <a:t>            ON trips.start_station_id = info.station_id</a:t>
            </a:r>
            <a:endParaRPr/>
          </a:p>
          <a:p>
            <a:pPr indent="0" lvl="0" marL="0" rtl="0" algn="l">
              <a:spcBef>
                <a:spcPts val="1200"/>
              </a:spcBef>
              <a:spcAft>
                <a:spcPts val="0"/>
              </a:spcAft>
              <a:buNone/>
            </a:pPr>
            <a:r>
              <a:rPr lang="en"/>
              <a:t>                LEFT JOIN `bigquery-public-data.san_francisco_bikeshare.bikeshare_regions` AS regions</a:t>
            </a:r>
            <a:endParaRPr/>
          </a:p>
          <a:p>
            <a:pPr indent="0" lvl="0" marL="0" rtl="0" algn="l">
              <a:spcBef>
                <a:spcPts val="1200"/>
              </a:spcBef>
              <a:spcAft>
                <a:spcPts val="0"/>
              </a:spcAft>
              <a:buNone/>
            </a:pPr>
            <a:r>
              <a:rPr lang="en"/>
              <a:t>                ON info.region_id = regions.region_id</a:t>
            </a:r>
            <a:endParaRPr/>
          </a:p>
          <a:p>
            <a:pPr indent="0" lvl="0" marL="0" rtl="0" algn="l">
              <a:spcBef>
                <a:spcPts val="1200"/>
              </a:spcBef>
              <a:spcAft>
                <a:spcPts val="0"/>
              </a:spcAft>
              <a:buNone/>
            </a:pPr>
            <a:r>
              <a:rPr lang="en"/>
              <a:t>                WHERE start_date BETWEEN '2017-11-01' AND '2017-12-31'</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SELECT DISTINCT start_date,</a:t>
            </a:r>
            <a:endParaRPr/>
          </a:p>
          <a:p>
            <a:pPr indent="0" lvl="0" marL="0" rtl="0" algn="l">
              <a:spcBef>
                <a:spcPts val="1200"/>
              </a:spcBef>
              <a:spcAft>
                <a:spcPts val="0"/>
              </a:spcAft>
              <a:buNone/>
            </a:pPr>
            <a:r>
              <a:rPr lang="en"/>
              <a:t>region_name</a:t>
            </a:r>
            <a:r>
              <a:rPr lang="en"/>
              <a:t>,</a:t>
            </a:r>
            <a:endParaRPr/>
          </a:p>
          <a:p>
            <a:pPr indent="0" lvl="0" marL="0" rtl="0" algn="l">
              <a:spcBef>
                <a:spcPts val="1200"/>
              </a:spcBef>
              <a:spcAft>
                <a:spcPts val="0"/>
              </a:spcAft>
              <a:buNone/>
            </a:pPr>
            <a:r>
              <a:rPr lang="en"/>
              <a:t>COUNT(temp_table.trip_id) OVER (PARTITION BY region_name, start_date ORDER BY start_date ASC) AS total_trips</a:t>
            </a:r>
            <a:endParaRPr/>
          </a:p>
          <a:p>
            <a:pPr indent="0" lvl="0" marL="0" rtl="0" algn="l">
              <a:spcBef>
                <a:spcPts val="1200"/>
              </a:spcBef>
              <a:spcAft>
                <a:spcPts val="0"/>
              </a:spcAft>
              <a:buNone/>
            </a:pPr>
            <a:r>
              <a:rPr lang="en"/>
              <a:t>FROM temp_table;</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2107250"/>
            <a:ext cx="8570400" cy="1116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ADVANCED ASSIGNMENT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6</a:t>
            </a:r>
            <a:endParaRPr/>
          </a:p>
        </p:txBody>
      </p:sp>
      <p:sp>
        <p:nvSpPr>
          <p:cNvPr id="137" name="Google Shape;137;p25"/>
          <p:cNvSpPr txBox="1"/>
          <p:nvPr>
            <p:ph idx="1" type="body"/>
          </p:nvPr>
        </p:nvSpPr>
        <p:spPr>
          <a:xfrm>
            <a:off x="2574350" y="255975"/>
            <a:ext cx="6258000" cy="9921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Monthly growth of trips in percentage, order by time descendingly. From region which has the highest total number of trips (2014-2017). Expected output:</a:t>
            </a:r>
            <a:endParaRPr/>
          </a:p>
          <a:p>
            <a:pPr indent="-282892" lvl="0" marL="457200" rtl="0" algn="l">
              <a:spcBef>
                <a:spcPts val="1200"/>
              </a:spcBef>
              <a:spcAft>
                <a:spcPts val="0"/>
              </a:spcAft>
              <a:buSzPct val="100000"/>
              <a:buChar char="-"/>
            </a:pPr>
            <a:r>
              <a:rPr lang="en"/>
              <a:t>Month</a:t>
            </a:r>
            <a:endParaRPr/>
          </a:p>
          <a:p>
            <a:pPr indent="-282892" lvl="0" marL="457200" rtl="0" algn="l">
              <a:spcBef>
                <a:spcPts val="0"/>
              </a:spcBef>
              <a:spcAft>
                <a:spcPts val="0"/>
              </a:spcAft>
              <a:buSzPct val="100000"/>
              <a:buChar char="-"/>
            </a:pPr>
            <a:r>
              <a:rPr lang="en"/>
              <a:t>Region</a:t>
            </a:r>
            <a:endParaRPr/>
          </a:p>
          <a:p>
            <a:pPr indent="-282892" lvl="0" marL="457200" rtl="0" algn="l">
              <a:spcBef>
                <a:spcPts val="0"/>
              </a:spcBef>
              <a:spcAft>
                <a:spcPts val="0"/>
              </a:spcAft>
              <a:buSzPct val="100000"/>
              <a:buChar char="-"/>
            </a:pPr>
            <a:r>
              <a:rPr lang="en"/>
              <a:t>Growth (%)</a:t>
            </a:r>
            <a:endParaRPr/>
          </a:p>
        </p:txBody>
      </p:sp>
      <p:pic>
        <p:nvPicPr>
          <p:cNvPr id="138" name="Google Shape;138;p25"/>
          <p:cNvPicPr preferRelativeResize="0"/>
          <p:nvPr/>
        </p:nvPicPr>
        <p:blipFill>
          <a:blip r:embed="rId3">
            <a:alphaModFix/>
          </a:blip>
          <a:stretch>
            <a:fillRect/>
          </a:stretch>
        </p:blipFill>
        <p:spPr>
          <a:xfrm>
            <a:off x="403813" y="1391050"/>
            <a:ext cx="7154023" cy="3177926"/>
          </a:xfrm>
          <a:prstGeom prst="rect">
            <a:avLst/>
          </a:prstGeom>
          <a:noFill/>
          <a:ln>
            <a:noFill/>
          </a:ln>
        </p:spPr>
      </p:pic>
      <p:pic>
        <p:nvPicPr>
          <p:cNvPr id="139" name="Google Shape;139;p25"/>
          <p:cNvPicPr preferRelativeResize="0"/>
          <p:nvPr/>
        </p:nvPicPr>
        <p:blipFill>
          <a:blip r:embed="rId4">
            <a:alphaModFix/>
          </a:blip>
          <a:stretch>
            <a:fillRect/>
          </a:stretch>
        </p:blipFill>
        <p:spPr>
          <a:xfrm>
            <a:off x="3708900" y="1820550"/>
            <a:ext cx="3434074" cy="1502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6 </a:t>
            </a:r>
            <a:r>
              <a:rPr lang="en" u="sng">
                <a:solidFill>
                  <a:schemeClr val="accent5"/>
                </a:solidFill>
                <a:hlinkClick r:id="rId3">
                  <a:extLst>
                    <a:ext uri="{A12FA001-AC4F-418D-AE19-62706E023703}">
                      <ahyp:hlinkClr val="tx"/>
                    </a:ext>
                  </a:extLst>
                </a:hlinkClick>
              </a:rPr>
              <a:t>SQL Syntax</a:t>
            </a:r>
            <a:endParaRPr/>
          </a:p>
          <a:p>
            <a:pPr indent="0" lvl="0" marL="0" rtl="0" algn="l">
              <a:spcBef>
                <a:spcPts val="0"/>
              </a:spcBef>
              <a:spcAft>
                <a:spcPts val="0"/>
              </a:spcAft>
              <a:buNone/>
            </a:pPr>
            <a:r>
              <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#Let's find out which region has the highest total number of trips</a:t>
            </a:r>
            <a:endParaRPr/>
          </a:p>
          <a:p>
            <a:pPr indent="0" lvl="0" marL="0" rtl="0" algn="l">
              <a:spcBef>
                <a:spcPts val="1200"/>
              </a:spcBef>
              <a:spcAft>
                <a:spcPts val="0"/>
              </a:spcAft>
              <a:buNone/>
            </a:pPr>
            <a:r>
              <a:rPr lang="en"/>
              <a:t>SELECT CASE WHEN regions.name IS NULL THEN 'Others' ELSE regions.name END AS region,</a:t>
            </a:r>
            <a:endParaRPr/>
          </a:p>
          <a:p>
            <a:pPr indent="0" lvl="0" marL="0" rtl="0" algn="l">
              <a:spcBef>
                <a:spcPts val="1200"/>
              </a:spcBef>
              <a:spcAft>
                <a:spcPts val="0"/>
              </a:spcAft>
              <a:buNone/>
            </a:pPr>
            <a:r>
              <a:rPr lang="en"/>
              <a:t>COUNT(trips.trip_id) AS total_trips</a:t>
            </a:r>
            <a:endParaRPr/>
          </a:p>
          <a:p>
            <a:pPr indent="0" lvl="0" marL="0" rtl="0" algn="l">
              <a:spcBef>
                <a:spcPts val="1200"/>
              </a:spcBef>
              <a:spcAft>
                <a:spcPts val="0"/>
              </a:spcAft>
              <a:buNone/>
            </a:pPr>
            <a:r>
              <a:rPr lang="en"/>
              <a:t>FROM `bigquery-public-data.san_francisco_bikeshare.bikeshare_trips` AS trips</a:t>
            </a:r>
            <a:endParaRPr/>
          </a:p>
          <a:p>
            <a:pPr indent="0" lvl="0" marL="0" rtl="0" algn="l">
              <a:spcBef>
                <a:spcPts val="1200"/>
              </a:spcBef>
              <a:spcAft>
                <a:spcPts val="0"/>
              </a:spcAft>
              <a:buNone/>
            </a:pPr>
            <a:r>
              <a:rPr lang="en"/>
              <a:t>            LEFT JOIN `bigquery-public-data.san_francisco_bikeshare.bikeshare_station_info` AS info</a:t>
            </a:r>
            <a:endParaRPr/>
          </a:p>
          <a:p>
            <a:pPr indent="0" lvl="0" marL="0" rtl="0" algn="l">
              <a:spcBef>
                <a:spcPts val="1200"/>
              </a:spcBef>
              <a:spcAft>
                <a:spcPts val="0"/>
              </a:spcAft>
              <a:buNone/>
            </a:pPr>
            <a:r>
              <a:rPr lang="en"/>
              <a:t>            ON trips.start_station_id = info.station_id</a:t>
            </a:r>
            <a:endParaRPr/>
          </a:p>
          <a:p>
            <a:pPr indent="0" lvl="0" marL="0" rtl="0" algn="l">
              <a:spcBef>
                <a:spcPts val="1200"/>
              </a:spcBef>
              <a:spcAft>
                <a:spcPts val="0"/>
              </a:spcAft>
              <a:buNone/>
            </a:pPr>
            <a:r>
              <a:rPr lang="en"/>
              <a:t>                LEFT JOIN `bigquery-public-data.san_francisco_bikeshare.bikeshare_regions` AS regions</a:t>
            </a:r>
            <a:endParaRPr/>
          </a:p>
          <a:p>
            <a:pPr indent="0" lvl="0" marL="0" rtl="0" algn="l">
              <a:spcBef>
                <a:spcPts val="1200"/>
              </a:spcBef>
              <a:spcAft>
                <a:spcPts val="0"/>
              </a:spcAft>
              <a:buNone/>
            </a:pPr>
            <a:r>
              <a:rPr lang="en"/>
              <a:t>                ON info.region_id = regions.region_id</a:t>
            </a:r>
            <a:endParaRPr/>
          </a:p>
          <a:p>
            <a:pPr indent="0" lvl="0" marL="0" rtl="0" algn="l">
              <a:spcBef>
                <a:spcPts val="1200"/>
              </a:spcBef>
              <a:spcAft>
                <a:spcPts val="0"/>
              </a:spcAft>
              <a:buNone/>
            </a:pPr>
            <a:r>
              <a:rPr lang="en"/>
              <a:t>                WHERE start_date BETWEEN '2014-01-01' AND '2017-12-31'</a:t>
            </a:r>
            <a:endParaRPr/>
          </a:p>
          <a:p>
            <a:pPr indent="0" lvl="0" marL="0" rtl="0" algn="l">
              <a:spcBef>
                <a:spcPts val="1200"/>
              </a:spcBef>
              <a:spcAft>
                <a:spcPts val="0"/>
              </a:spcAft>
              <a:buNone/>
            </a:pPr>
            <a:r>
              <a:rPr lang="en"/>
              <a:t>                GROUP BY 1;</a:t>
            </a:r>
            <a:endParaRPr/>
          </a:p>
          <a:p>
            <a:pPr indent="0" lvl="0" marL="0" rtl="0" algn="l">
              <a:spcBef>
                <a:spcPts val="1200"/>
              </a:spcBef>
              <a:spcAft>
                <a:spcPts val="1200"/>
              </a:spcAft>
              <a:buNone/>
            </a:pPr>
            <a:r>
              <a:rPr lang="en"/>
              <a:t>#Data shows that San Francisco has the highest total number of trips from 2014 to 2017</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idx="1" type="body"/>
          </p:nvPr>
        </p:nvSpPr>
        <p:spPr>
          <a:xfrm>
            <a:off x="311700" y="138450"/>
            <a:ext cx="8520600" cy="4866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#Then we calculated the growth rate of San Francisco</a:t>
            </a:r>
            <a:endParaRPr/>
          </a:p>
          <a:p>
            <a:pPr indent="0" lvl="0" marL="0" rtl="0" algn="l">
              <a:spcBef>
                <a:spcPts val="1200"/>
              </a:spcBef>
              <a:spcAft>
                <a:spcPts val="0"/>
              </a:spcAft>
              <a:buNone/>
            </a:pPr>
            <a:r>
              <a:rPr lang="en"/>
              <a:t>WITH temp AS </a:t>
            </a:r>
            <a:endParaRPr/>
          </a:p>
          <a:p>
            <a:pPr indent="0" lvl="0" marL="0" rtl="0" algn="l">
              <a:spcBef>
                <a:spcPts val="1200"/>
              </a:spcBef>
              <a:spcAft>
                <a:spcPts val="0"/>
              </a:spcAft>
              <a:buNone/>
            </a:pPr>
            <a:r>
              <a:rPr lang="en"/>
              <a:t>( SELECT DATE(DATE_TRUNC(trips.start_date, month)) AS date,</a:t>
            </a:r>
            <a:endParaRPr/>
          </a:p>
          <a:p>
            <a:pPr indent="0" lvl="0" marL="0" rtl="0" algn="l">
              <a:spcBef>
                <a:spcPts val="1200"/>
              </a:spcBef>
              <a:spcAft>
                <a:spcPts val="0"/>
              </a:spcAft>
              <a:buNone/>
            </a:pPr>
            <a:r>
              <a:rPr lang="en"/>
              <a:t>    regions.name AS region,</a:t>
            </a:r>
            <a:endParaRPr/>
          </a:p>
          <a:p>
            <a:pPr indent="0" lvl="0" marL="0" rtl="0" algn="l">
              <a:spcBef>
                <a:spcPts val="1200"/>
              </a:spcBef>
              <a:spcAft>
                <a:spcPts val="0"/>
              </a:spcAft>
              <a:buNone/>
            </a:pPr>
            <a:r>
              <a:rPr lang="en"/>
              <a:t>    COUNT(trips.trip_id) AS total_trips,</a:t>
            </a:r>
            <a:endParaRPr/>
          </a:p>
          <a:p>
            <a:pPr indent="0" lvl="0" marL="0" rtl="0" algn="l">
              <a:spcBef>
                <a:spcPts val="1200"/>
              </a:spcBef>
              <a:spcAft>
                <a:spcPts val="0"/>
              </a:spcAft>
              <a:buNone/>
            </a:pPr>
            <a:r>
              <a:rPr lang="en"/>
              <a:t>    FROM `bigquery-public-data.san_francisco_bikeshare.bikeshare_trips` AS trips</a:t>
            </a:r>
            <a:endParaRPr/>
          </a:p>
          <a:p>
            <a:pPr indent="0" lvl="0" marL="0" rtl="0" algn="l">
              <a:spcBef>
                <a:spcPts val="1200"/>
              </a:spcBef>
              <a:spcAft>
                <a:spcPts val="0"/>
              </a:spcAft>
              <a:buNone/>
            </a:pPr>
            <a:r>
              <a:rPr lang="en"/>
              <a:t>            LEFT JOIN `bigquery-public-data.san_francisco_bikeshare.bikeshare_station_info` AS info</a:t>
            </a:r>
            <a:endParaRPr/>
          </a:p>
          <a:p>
            <a:pPr indent="0" lvl="0" marL="0" rtl="0" algn="l">
              <a:spcBef>
                <a:spcPts val="1200"/>
              </a:spcBef>
              <a:spcAft>
                <a:spcPts val="0"/>
              </a:spcAft>
              <a:buNone/>
            </a:pPr>
            <a:r>
              <a:rPr lang="en"/>
              <a:t>            ON trips.start_station_id = info.station_id</a:t>
            </a:r>
            <a:endParaRPr/>
          </a:p>
          <a:p>
            <a:pPr indent="0" lvl="0" marL="0" rtl="0" algn="l">
              <a:spcBef>
                <a:spcPts val="1200"/>
              </a:spcBef>
              <a:spcAft>
                <a:spcPts val="0"/>
              </a:spcAft>
              <a:buNone/>
            </a:pPr>
            <a:r>
              <a:rPr lang="en"/>
              <a:t>                LEFT JOIN `bigquery-public-data.san_francisco_bikeshare.bikeshare_regions` AS regions</a:t>
            </a:r>
            <a:endParaRPr/>
          </a:p>
          <a:p>
            <a:pPr indent="0" lvl="0" marL="0" rtl="0" algn="l">
              <a:spcBef>
                <a:spcPts val="1200"/>
              </a:spcBef>
              <a:spcAft>
                <a:spcPts val="0"/>
              </a:spcAft>
              <a:buNone/>
            </a:pPr>
            <a:r>
              <a:rPr lang="en"/>
              <a:t>                ON info.region_id = regions.region_id</a:t>
            </a:r>
            <a:endParaRPr/>
          </a:p>
          <a:p>
            <a:pPr indent="0" lvl="0" marL="0" rtl="0" algn="l">
              <a:spcBef>
                <a:spcPts val="1200"/>
              </a:spcBef>
              <a:spcAft>
                <a:spcPts val="0"/>
              </a:spcAft>
              <a:buNone/>
            </a:pPr>
            <a:r>
              <a:rPr lang="en"/>
              <a:t>                WHERE trips.start_date BETWEEN '2014-01-01' AND '2017-12-31'</a:t>
            </a:r>
            <a:endParaRPr/>
          </a:p>
          <a:p>
            <a:pPr indent="0" lvl="0" marL="0" rtl="0" algn="l">
              <a:spcBef>
                <a:spcPts val="1200"/>
              </a:spcBef>
              <a:spcAft>
                <a:spcPts val="0"/>
              </a:spcAft>
              <a:buNone/>
            </a:pPr>
            <a:r>
              <a:rPr lang="en"/>
              <a:t>                AND regions.name = 'San Francisco'</a:t>
            </a:r>
            <a:endParaRPr/>
          </a:p>
          <a:p>
            <a:pPr indent="0" lvl="0" marL="0" rtl="0" algn="l">
              <a:spcBef>
                <a:spcPts val="1200"/>
              </a:spcBef>
              <a:spcAft>
                <a:spcPts val="1200"/>
              </a:spcAft>
              <a:buNone/>
            </a:pPr>
            <a:r>
              <a:rPr lang="en"/>
              <a:t>                GROUP BY 1,2),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idx="1" type="body"/>
          </p:nvPr>
        </p:nvSpPr>
        <p:spPr>
          <a:xfrm>
            <a:off x="311700" y="551825"/>
            <a:ext cx="8520600" cy="4332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temp2 AS</a:t>
            </a:r>
            <a:endParaRPr/>
          </a:p>
          <a:p>
            <a:pPr indent="0" lvl="0" marL="0" rtl="0" algn="l">
              <a:spcBef>
                <a:spcPts val="1200"/>
              </a:spcBef>
              <a:spcAft>
                <a:spcPts val="0"/>
              </a:spcAft>
              <a:buNone/>
            </a:pPr>
            <a:r>
              <a:rPr lang="en"/>
              <a:t>( SELECT CONCAT(EXTRACT(month FROM date), '-', EXTRACT(year FROM date)) AS month, </a:t>
            </a:r>
            <a:endParaRPr/>
          </a:p>
          <a:p>
            <a:pPr indent="0" lvl="0" marL="0" rtl="0" algn="l">
              <a:spcBef>
                <a:spcPts val="1200"/>
              </a:spcBef>
              <a:spcAft>
                <a:spcPts val="0"/>
              </a:spcAft>
              <a:buNone/>
            </a:pPr>
            <a:r>
              <a:rPr lang="en"/>
              <a:t>    region,</a:t>
            </a:r>
            <a:endParaRPr/>
          </a:p>
          <a:p>
            <a:pPr indent="0" lvl="0" marL="0" rtl="0" algn="l">
              <a:spcBef>
                <a:spcPts val="1200"/>
              </a:spcBef>
              <a:spcAft>
                <a:spcPts val="0"/>
              </a:spcAft>
              <a:buNone/>
            </a:pPr>
            <a:r>
              <a:rPr lang="en"/>
              <a:t>    total_trips,</a:t>
            </a:r>
            <a:endParaRPr/>
          </a:p>
          <a:p>
            <a:pPr indent="0" lvl="0" marL="0" rtl="0" algn="l">
              <a:spcBef>
                <a:spcPts val="1200"/>
              </a:spcBef>
              <a:spcAft>
                <a:spcPts val="0"/>
              </a:spcAft>
              <a:buNone/>
            </a:pPr>
            <a:r>
              <a:rPr lang="en"/>
              <a:t>    LAG(total_trips) OVER(PARTITION BY region ORDER BY date) AS prev_total_trips</a:t>
            </a:r>
            <a:endParaRPr/>
          </a:p>
          <a:p>
            <a:pPr indent="0" lvl="0" marL="0" rtl="0" algn="l">
              <a:spcBef>
                <a:spcPts val="1200"/>
              </a:spcBef>
              <a:spcAft>
                <a:spcPts val="0"/>
              </a:spcAft>
              <a:buNone/>
            </a:pPr>
            <a:r>
              <a:rPr lang="en"/>
              <a:t>    FROM temp),</a:t>
            </a:r>
            <a:endParaRPr/>
          </a:p>
          <a:p>
            <a:pPr indent="0" lvl="0" marL="0" rtl="0" algn="l">
              <a:spcBef>
                <a:spcPts val="1200"/>
              </a:spcBef>
              <a:spcAft>
                <a:spcPts val="0"/>
              </a:spcAft>
              <a:buNone/>
            </a:pPr>
            <a:r>
              <a:rPr lang="en"/>
              <a:t>temp3 AS</a:t>
            </a:r>
            <a:endParaRPr/>
          </a:p>
          <a:p>
            <a:pPr indent="0" lvl="0" marL="0" rtl="0" algn="l">
              <a:spcBef>
                <a:spcPts val="1200"/>
              </a:spcBef>
              <a:spcAft>
                <a:spcPts val="0"/>
              </a:spcAft>
              <a:buNone/>
            </a:pPr>
            <a:r>
              <a:rPr lang="en"/>
              <a:t>( SELECT *,</a:t>
            </a:r>
            <a:endParaRPr/>
          </a:p>
          <a:p>
            <a:pPr indent="0" lvl="0" marL="0" rtl="0" algn="l">
              <a:spcBef>
                <a:spcPts val="1200"/>
              </a:spcBef>
              <a:spcAft>
                <a:spcPts val="0"/>
              </a:spcAft>
              <a:buNone/>
            </a:pPr>
            <a:r>
              <a:rPr lang="en"/>
              <a:t>    ((total_trips - prev_total_trips)/prev_total_trips)*100 AS growth</a:t>
            </a:r>
            <a:endParaRPr/>
          </a:p>
          <a:p>
            <a:pPr indent="0" lvl="0" marL="0" rtl="0" algn="l">
              <a:spcBef>
                <a:spcPts val="1200"/>
              </a:spcBef>
              <a:spcAft>
                <a:spcPts val="0"/>
              </a:spcAft>
              <a:buNone/>
            </a:pPr>
            <a:r>
              <a:rPr lang="en"/>
              <a:t>    FROM temp2)</a:t>
            </a:r>
            <a:endParaRPr/>
          </a:p>
          <a:p>
            <a:pPr indent="0" lvl="0" marL="0" rtl="0" algn="l">
              <a:spcBef>
                <a:spcPts val="1200"/>
              </a:spcBef>
              <a:spcAft>
                <a:spcPts val="0"/>
              </a:spcAft>
              <a:buNone/>
            </a:pPr>
            <a:r>
              <a:rPr lang="en"/>
              <a:t>SELECT * EXCEPT (total_trips, prev_total_trips)</a:t>
            </a:r>
            <a:endParaRPr/>
          </a:p>
          <a:p>
            <a:pPr indent="0" lvl="0" marL="0" rtl="0" algn="l">
              <a:spcBef>
                <a:spcPts val="1200"/>
              </a:spcBef>
              <a:spcAft>
                <a:spcPts val="0"/>
              </a:spcAft>
              <a:buNone/>
            </a:pPr>
            <a:r>
              <a:rPr lang="en"/>
              <a:t>FROM temp3;</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7</a:t>
            </a:r>
            <a:endParaRPr/>
          </a:p>
        </p:txBody>
      </p:sp>
      <p:sp>
        <p:nvSpPr>
          <p:cNvPr id="161" name="Google Shape;161;p29"/>
          <p:cNvSpPr txBox="1"/>
          <p:nvPr>
            <p:ph idx="1" type="body"/>
          </p:nvPr>
        </p:nvSpPr>
        <p:spPr>
          <a:xfrm>
            <a:off x="311638" y="3357350"/>
            <a:ext cx="4146000" cy="121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Monthly retention cohort in 2014</a:t>
            </a:r>
            <a:endParaRPr/>
          </a:p>
        </p:txBody>
      </p:sp>
      <p:pic>
        <p:nvPicPr>
          <p:cNvPr id="162" name="Google Shape;162;p29"/>
          <p:cNvPicPr preferRelativeResize="0"/>
          <p:nvPr/>
        </p:nvPicPr>
        <p:blipFill>
          <a:blip r:embed="rId3">
            <a:alphaModFix/>
          </a:blip>
          <a:stretch>
            <a:fillRect/>
          </a:stretch>
        </p:blipFill>
        <p:spPr>
          <a:xfrm>
            <a:off x="311700" y="1202897"/>
            <a:ext cx="4145875" cy="1506829"/>
          </a:xfrm>
          <a:prstGeom prst="rect">
            <a:avLst/>
          </a:prstGeom>
          <a:noFill/>
          <a:ln>
            <a:noFill/>
          </a:ln>
        </p:spPr>
      </p:pic>
      <p:pic>
        <p:nvPicPr>
          <p:cNvPr id="163" name="Google Shape;163;p29"/>
          <p:cNvPicPr preferRelativeResize="0"/>
          <p:nvPr/>
        </p:nvPicPr>
        <p:blipFill>
          <a:blip r:embed="rId4">
            <a:alphaModFix/>
          </a:blip>
          <a:stretch>
            <a:fillRect/>
          </a:stretch>
        </p:blipFill>
        <p:spPr>
          <a:xfrm>
            <a:off x="5233325" y="469725"/>
            <a:ext cx="3234671" cy="4204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19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5 </a:t>
            </a:r>
            <a:r>
              <a:rPr lang="en" u="sng">
                <a:solidFill>
                  <a:schemeClr val="accent5"/>
                </a:solidFill>
                <a:hlinkClick r:id="rId3">
                  <a:extLst>
                    <a:ext uri="{A12FA001-AC4F-418D-AE19-62706E023703}">
                      <ahyp:hlinkClr val="tx"/>
                    </a:ext>
                  </a:extLst>
                </a:hlinkClick>
              </a:rPr>
              <a:t>SQL Syntax</a:t>
            </a:r>
            <a:endParaRPr/>
          </a:p>
        </p:txBody>
      </p:sp>
      <p:sp>
        <p:nvSpPr>
          <p:cNvPr id="169" name="Google Shape;169;p30"/>
          <p:cNvSpPr txBox="1"/>
          <p:nvPr>
            <p:ph idx="1" type="body"/>
          </p:nvPr>
        </p:nvSpPr>
        <p:spPr>
          <a:xfrm>
            <a:off x="311700" y="725950"/>
            <a:ext cx="8520600" cy="4282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WITH temp AS</a:t>
            </a:r>
            <a:endParaRPr/>
          </a:p>
          <a:p>
            <a:pPr indent="0" lvl="0" marL="0" rtl="0" algn="l">
              <a:spcBef>
                <a:spcPts val="1200"/>
              </a:spcBef>
              <a:spcAft>
                <a:spcPts val="0"/>
              </a:spcAft>
              <a:buNone/>
            </a:pPr>
            <a:r>
              <a:rPr lang="en"/>
              <a:t>(   SELECT author AS user,</a:t>
            </a:r>
            <a:endParaRPr/>
          </a:p>
          <a:p>
            <a:pPr indent="0" lvl="0" marL="0" rtl="0" algn="l">
              <a:spcBef>
                <a:spcPts val="1200"/>
              </a:spcBef>
              <a:spcAft>
                <a:spcPts val="0"/>
              </a:spcAft>
              <a:buNone/>
            </a:pPr>
            <a:r>
              <a:rPr lang="en"/>
              <a:t>    MIN(DATE(DATE_TRUNC(time_ts, MONTH))) AS cohort_month</a:t>
            </a:r>
            <a:endParaRPr/>
          </a:p>
          <a:p>
            <a:pPr indent="0" lvl="0" marL="0" rtl="0" algn="l">
              <a:spcBef>
                <a:spcPts val="1200"/>
              </a:spcBef>
              <a:spcAft>
                <a:spcPts val="0"/>
              </a:spcAft>
              <a:buNone/>
            </a:pPr>
            <a:r>
              <a:rPr lang="en"/>
              <a:t>    FROM `bigquery-public-data.hacker_news.stories`</a:t>
            </a:r>
            <a:endParaRPr/>
          </a:p>
          <a:p>
            <a:pPr indent="0" lvl="0" marL="0" rtl="0" algn="l">
              <a:spcBef>
                <a:spcPts val="1200"/>
              </a:spcBef>
              <a:spcAft>
                <a:spcPts val="0"/>
              </a:spcAft>
              <a:buNone/>
            </a:pPr>
            <a:r>
              <a:rPr lang="en"/>
              <a:t>    GROUP BY 1),</a:t>
            </a:r>
            <a:endParaRPr/>
          </a:p>
          <a:p>
            <a:pPr indent="0" lvl="0" marL="0" rtl="0" algn="l">
              <a:spcBef>
                <a:spcPts val="1200"/>
              </a:spcBef>
              <a:spcAft>
                <a:spcPts val="0"/>
              </a:spcAft>
              <a:buNone/>
            </a:pPr>
            <a:r>
              <a:rPr lang="en"/>
              <a:t>temp2 AS</a:t>
            </a:r>
            <a:endParaRPr/>
          </a:p>
          <a:p>
            <a:pPr indent="0" lvl="0" marL="0" rtl="0" algn="l">
              <a:spcBef>
                <a:spcPts val="1200"/>
              </a:spcBef>
              <a:spcAft>
                <a:spcPts val="0"/>
              </a:spcAft>
              <a:buNone/>
            </a:pPr>
            <a:r>
              <a:rPr lang="en"/>
              <a:t>(   </a:t>
            </a:r>
            <a:r>
              <a:rPr lang="en"/>
              <a:t>SELECT act.author AS user,</a:t>
            </a:r>
            <a:endParaRPr/>
          </a:p>
          <a:p>
            <a:pPr indent="0" lvl="0" marL="0" rtl="0" algn="l">
              <a:spcBef>
                <a:spcPts val="1200"/>
              </a:spcBef>
              <a:spcAft>
                <a:spcPts val="0"/>
              </a:spcAft>
              <a:buNone/>
            </a:pPr>
            <a:r>
              <a:rPr lang="en"/>
              <a:t>    DATE_DIFF(DATE(DATE_TRUNC(time_ts, MONTH)), temp.cohort_month,MONTH) AS month_number</a:t>
            </a:r>
            <a:endParaRPr/>
          </a:p>
          <a:p>
            <a:pPr indent="0" lvl="0" marL="0" rtl="0" algn="l">
              <a:spcBef>
                <a:spcPts val="1200"/>
              </a:spcBef>
              <a:spcAft>
                <a:spcPts val="0"/>
              </a:spcAft>
              <a:buNone/>
            </a:pPr>
            <a:r>
              <a:rPr lang="en"/>
              <a:t>    FROM `bigquery-public-data.hacker_news.stories` AS act</a:t>
            </a:r>
            <a:endParaRPr/>
          </a:p>
          <a:p>
            <a:pPr indent="0" lvl="0" marL="0" rtl="0" algn="l">
              <a:spcBef>
                <a:spcPts val="1200"/>
              </a:spcBef>
              <a:spcAft>
                <a:spcPts val="0"/>
              </a:spcAft>
              <a:buNone/>
            </a:pPr>
            <a:r>
              <a:rPr lang="en"/>
              <a:t>    LEFT JOIN temp </a:t>
            </a:r>
            <a:endParaRPr/>
          </a:p>
          <a:p>
            <a:pPr indent="0" lvl="0" marL="0" rtl="0" algn="l">
              <a:spcBef>
                <a:spcPts val="1200"/>
              </a:spcBef>
              <a:spcAft>
                <a:spcPts val="0"/>
              </a:spcAft>
              <a:buNone/>
            </a:pPr>
            <a:r>
              <a:rPr lang="en"/>
              <a:t>    ON act.author = temp.user</a:t>
            </a:r>
            <a:endParaRPr/>
          </a:p>
          <a:p>
            <a:pPr indent="0" lvl="0" marL="0" rtl="0" algn="l">
              <a:spcBef>
                <a:spcPts val="1200"/>
              </a:spcBef>
              <a:spcAft>
                <a:spcPts val="0"/>
              </a:spcAft>
              <a:buNone/>
            </a:pPr>
            <a:r>
              <a:rPr lang="en"/>
              <a:t>    WHERE DATE_TRUNC(temp.cohort_month,month) BETWEEN '2014-01-01' AND '2014-12-31'</a:t>
            </a:r>
            <a:endParaRPr/>
          </a:p>
          <a:p>
            <a:pPr indent="0" lvl="0" marL="0" rtl="0" algn="l">
              <a:spcBef>
                <a:spcPts val="1200"/>
              </a:spcBef>
              <a:spcAft>
                <a:spcPts val="0"/>
              </a:spcAft>
              <a:buNone/>
            </a:pPr>
            <a:r>
              <a:rPr lang="en"/>
              <a:t>    AND DATE_TRUNC(time_ts,month) BETWEEN '2014-01-01' AND '2014-12-31'</a:t>
            </a:r>
            <a:endParaRPr/>
          </a:p>
          <a:p>
            <a:pPr indent="0" lvl="0" marL="0" rtl="0" algn="l">
              <a:spcBef>
                <a:spcPts val="1200"/>
              </a:spcBef>
              <a:spcAft>
                <a:spcPts val="1200"/>
              </a:spcAft>
              <a:buNone/>
            </a:pPr>
            <a:r>
              <a:rPr lang="en"/>
              <a:t>    GROUP BY 1,2),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idx="1" type="body"/>
          </p:nvPr>
        </p:nvSpPr>
        <p:spPr>
          <a:xfrm>
            <a:off x="311700" y="141475"/>
            <a:ext cx="8520600" cy="48477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temp3 AS </a:t>
            </a:r>
            <a:endParaRPr/>
          </a:p>
          <a:p>
            <a:pPr indent="0" lvl="0" marL="0" rtl="0" algn="l">
              <a:spcBef>
                <a:spcPts val="1200"/>
              </a:spcBef>
              <a:spcAft>
                <a:spcPts val="0"/>
              </a:spcAft>
              <a:buNone/>
            </a:pPr>
            <a:r>
              <a:rPr lang="en"/>
              <a:t>(   SELECT cohort_month,</a:t>
            </a:r>
            <a:endParaRPr/>
          </a:p>
          <a:p>
            <a:pPr indent="0" lvl="0" marL="0" rtl="0" algn="l">
              <a:spcBef>
                <a:spcPts val="1200"/>
              </a:spcBef>
              <a:spcAft>
                <a:spcPts val="0"/>
              </a:spcAft>
              <a:buNone/>
            </a:pPr>
            <a:r>
              <a:rPr lang="en"/>
              <a:t>    COUNT(1) AS num_users</a:t>
            </a:r>
            <a:endParaRPr/>
          </a:p>
          <a:p>
            <a:pPr indent="0" lvl="0" marL="0" rtl="0" algn="l">
              <a:spcBef>
                <a:spcPts val="1200"/>
              </a:spcBef>
              <a:spcAft>
                <a:spcPts val="0"/>
              </a:spcAft>
              <a:buNone/>
            </a:pPr>
            <a:r>
              <a:rPr lang="en"/>
              <a:t>    FROM temp</a:t>
            </a:r>
            <a:endParaRPr/>
          </a:p>
          <a:p>
            <a:pPr indent="0" lvl="0" marL="0" rtl="0" algn="l">
              <a:spcBef>
                <a:spcPts val="1200"/>
              </a:spcBef>
              <a:spcAft>
                <a:spcPts val="0"/>
              </a:spcAft>
              <a:buNone/>
            </a:pPr>
            <a:r>
              <a:rPr lang="en"/>
              <a:t>    GROUP BY 1</a:t>
            </a:r>
            <a:endParaRPr/>
          </a:p>
          <a:p>
            <a:pPr indent="0" lvl="0" marL="0" rtl="0" algn="l">
              <a:spcBef>
                <a:spcPts val="1200"/>
              </a:spcBef>
              <a:spcAft>
                <a:spcPts val="0"/>
              </a:spcAft>
              <a:buNone/>
            </a:pPr>
            <a:r>
              <a:rPr lang="en"/>
              <a:t>    ORDER BY 1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temp4 AS </a:t>
            </a:r>
            <a:endParaRPr/>
          </a:p>
          <a:p>
            <a:pPr indent="0" lvl="0" marL="0" rtl="0" algn="l">
              <a:spcBef>
                <a:spcPts val="1200"/>
              </a:spcBef>
              <a:spcAft>
                <a:spcPts val="0"/>
              </a:spcAft>
              <a:buNone/>
            </a:pPr>
            <a:r>
              <a:rPr lang="en"/>
              <a:t>(    </a:t>
            </a:r>
            <a:r>
              <a:rPr lang="en"/>
              <a:t>SELECT</a:t>
            </a:r>
            <a:endParaRPr/>
          </a:p>
          <a:p>
            <a:pPr indent="0" lvl="0" marL="0" rtl="0" algn="l">
              <a:spcBef>
                <a:spcPts val="1200"/>
              </a:spcBef>
              <a:spcAft>
                <a:spcPts val="0"/>
              </a:spcAft>
              <a:buNone/>
            </a:pPr>
            <a:r>
              <a:rPr lang="en"/>
              <a:t>    temp.cohort_month,</a:t>
            </a:r>
            <a:endParaRPr/>
          </a:p>
          <a:p>
            <a:pPr indent="0" lvl="0" marL="0" rtl="0" algn="l">
              <a:spcBef>
                <a:spcPts val="1200"/>
              </a:spcBef>
              <a:spcAft>
                <a:spcPts val="0"/>
              </a:spcAft>
              <a:buNone/>
            </a:pPr>
            <a:r>
              <a:rPr lang="en"/>
              <a:t>    temp2.month_number,</a:t>
            </a:r>
            <a:endParaRPr/>
          </a:p>
          <a:p>
            <a:pPr indent="0" lvl="0" marL="0" rtl="0" algn="l">
              <a:spcBef>
                <a:spcPts val="1200"/>
              </a:spcBef>
              <a:spcAft>
                <a:spcPts val="0"/>
              </a:spcAft>
              <a:buNone/>
            </a:pPr>
            <a:r>
              <a:rPr lang="en"/>
              <a:t>    COUNT(1) AS num_users</a:t>
            </a:r>
            <a:endParaRPr/>
          </a:p>
          <a:p>
            <a:pPr indent="0" lvl="0" marL="0" rtl="0" algn="l">
              <a:spcBef>
                <a:spcPts val="1200"/>
              </a:spcBef>
              <a:spcAft>
                <a:spcPts val="0"/>
              </a:spcAft>
              <a:buNone/>
            </a:pPr>
            <a:r>
              <a:rPr lang="en"/>
              <a:t>    FROM temp2 </a:t>
            </a:r>
            <a:endParaRPr/>
          </a:p>
          <a:p>
            <a:pPr indent="0" lvl="0" marL="0" rtl="0" algn="l">
              <a:spcBef>
                <a:spcPts val="1200"/>
              </a:spcBef>
              <a:spcAft>
                <a:spcPts val="0"/>
              </a:spcAft>
              <a:buNone/>
            </a:pPr>
            <a:r>
              <a:rPr lang="en"/>
              <a:t>    LEFT JOIN temp ON temp2.user = temp.user</a:t>
            </a:r>
            <a:endParaRPr/>
          </a:p>
          <a:p>
            <a:pPr indent="0" lvl="0" marL="0" rtl="0" algn="l">
              <a:spcBef>
                <a:spcPts val="1200"/>
              </a:spcBef>
              <a:spcAft>
                <a:spcPts val="0"/>
              </a:spcAft>
              <a:buNone/>
            </a:pPr>
            <a:r>
              <a:rPr lang="en"/>
              <a:t>    GROUP BY 1, 2),</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1</a:t>
            </a:r>
            <a:endParaRPr/>
          </a:p>
        </p:txBody>
      </p:sp>
      <p:sp>
        <p:nvSpPr>
          <p:cNvPr id="61" name="Google Shape;61;p14"/>
          <p:cNvSpPr txBox="1"/>
          <p:nvPr>
            <p:ph idx="1" type="body"/>
          </p:nvPr>
        </p:nvSpPr>
        <p:spPr>
          <a:xfrm>
            <a:off x="311700" y="2908825"/>
            <a:ext cx="4333500" cy="166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Average amount of duration in minutes (per month) start from 2014-2017.</a:t>
            </a:r>
            <a:endParaRPr/>
          </a:p>
          <a:p>
            <a:pPr indent="0" lvl="0" marL="0" rtl="0" algn="l">
              <a:spcBef>
                <a:spcPts val="1200"/>
              </a:spcBef>
              <a:spcAft>
                <a:spcPts val="0"/>
              </a:spcAft>
              <a:buNone/>
            </a:pPr>
            <a:r>
              <a:rPr lang="en"/>
              <a:t>Expected output:</a:t>
            </a:r>
            <a:endParaRPr/>
          </a:p>
          <a:p>
            <a:pPr indent="-325755" lvl="0" marL="457200" rtl="0" algn="l">
              <a:spcBef>
                <a:spcPts val="1200"/>
              </a:spcBef>
              <a:spcAft>
                <a:spcPts val="0"/>
              </a:spcAft>
              <a:buSzPct val="100000"/>
              <a:buChar char="-"/>
            </a:pPr>
            <a:r>
              <a:rPr lang="en"/>
              <a:t>Month</a:t>
            </a:r>
            <a:endParaRPr/>
          </a:p>
          <a:p>
            <a:pPr indent="-325755" lvl="0" marL="457200" rtl="0" algn="l">
              <a:spcBef>
                <a:spcPts val="0"/>
              </a:spcBef>
              <a:spcAft>
                <a:spcPts val="0"/>
              </a:spcAft>
              <a:buSzPct val="100000"/>
              <a:buChar char="-"/>
            </a:pPr>
            <a:r>
              <a:rPr lang="en"/>
              <a:t>Average (in minute)</a:t>
            </a:r>
            <a:endParaRPr/>
          </a:p>
        </p:txBody>
      </p:sp>
      <p:pic>
        <p:nvPicPr>
          <p:cNvPr id="62" name="Google Shape;62;p14"/>
          <p:cNvPicPr preferRelativeResize="0"/>
          <p:nvPr/>
        </p:nvPicPr>
        <p:blipFill>
          <a:blip r:embed="rId3">
            <a:alphaModFix/>
          </a:blip>
          <a:stretch>
            <a:fillRect/>
          </a:stretch>
        </p:blipFill>
        <p:spPr>
          <a:xfrm>
            <a:off x="311700" y="1152476"/>
            <a:ext cx="4572000" cy="1437900"/>
          </a:xfrm>
          <a:prstGeom prst="rect">
            <a:avLst/>
          </a:prstGeom>
          <a:noFill/>
          <a:ln>
            <a:noFill/>
          </a:ln>
        </p:spPr>
      </p:pic>
      <p:pic>
        <p:nvPicPr>
          <p:cNvPr id="63" name="Google Shape;63;p14"/>
          <p:cNvPicPr preferRelativeResize="0"/>
          <p:nvPr/>
        </p:nvPicPr>
        <p:blipFill>
          <a:blip r:embed="rId4">
            <a:alphaModFix/>
          </a:blip>
          <a:stretch>
            <a:fillRect/>
          </a:stretch>
        </p:blipFill>
        <p:spPr>
          <a:xfrm>
            <a:off x="5175975" y="1152475"/>
            <a:ext cx="1931319" cy="34847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idx="1" type="body"/>
          </p:nvPr>
        </p:nvSpPr>
        <p:spPr>
          <a:xfrm>
            <a:off x="311700" y="208250"/>
            <a:ext cx="8520600" cy="4628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temp5 AS </a:t>
            </a:r>
            <a:endParaRPr/>
          </a:p>
          <a:p>
            <a:pPr indent="0" lvl="0" marL="0" rtl="0" algn="l">
              <a:spcBef>
                <a:spcPts val="1200"/>
              </a:spcBef>
              <a:spcAft>
                <a:spcPts val="0"/>
              </a:spcAft>
              <a:buNone/>
            </a:pPr>
            <a:r>
              <a:rPr lang="en"/>
              <a:t>(   SELECT</a:t>
            </a:r>
            <a:endParaRPr/>
          </a:p>
          <a:p>
            <a:pPr indent="0" lvl="0" marL="0" rtl="0" algn="l">
              <a:spcBef>
                <a:spcPts val="1200"/>
              </a:spcBef>
              <a:spcAft>
                <a:spcPts val="0"/>
              </a:spcAft>
              <a:buNone/>
            </a:pPr>
            <a:r>
              <a:rPr lang="en"/>
              <a:t>    CONCAT(EXTRACT(month FROM temp4.cohort_month), '-', EXTRACT(year FROM temp4.cohort_month)) AS first_post_month,</a:t>
            </a:r>
            <a:endParaRPr/>
          </a:p>
          <a:p>
            <a:pPr indent="0" lvl="0" marL="0" rtl="0" algn="l">
              <a:spcBef>
                <a:spcPts val="1200"/>
              </a:spcBef>
              <a:spcAft>
                <a:spcPts val="0"/>
              </a:spcAft>
              <a:buNone/>
            </a:pPr>
            <a:r>
              <a:rPr lang="en"/>
              <a:t>    temp3.num_users AS cohort_size,</a:t>
            </a:r>
            <a:endParaRPr/>
          </a:p>
          <a:p>
            <a:pPr indent="0" lvl="0" marL="0" rtl="0" algn="l">
              <a:spcBef>
                <a:spcPts val="1200"/>
              </a:spcBef>
              <a:spcAft>
                <a:spcPts val="0"/>
              </a:spcAft>
              <a:buNone/>
            </a:pPr>
            <a:r>
              <a:rPr lang="en"/>
              <a:t>    temp4.month_number AS active_post_month,</a:t>
            </a:r>
            <a:endParaRPr/>
          </a:p>
          <a:p>
            <a:pPr indent="0" lvl="0" marL="0" rtl="0" algn="l">
              <a:spcBef>
                <a:spcPts val="1200"/>
              </a:spcBef>
              <a:spcAft>
                <a:spcPts val="0"/>
              </a:spcAft>
              <a:buNone/>
            </a:pPr>
            <a:r>
              <a:rPr lang="en"/>
              <a:t>    temp4.num_users AS number_of_users,</a:t>
            </a:r>
            <a:endParaRPr/>
          </a:p>
          <a:p>
            <a:pPr indent="0" lvl="0" marL="0" rtl="0" algn="l">
              <a:spcBef>
                <a:spcPts val="1200"/>
              </a:spcBef>
              <a:spcAft>
                <a:spcPts val="0"/>
              </a:spcAft>
              <a:buNone/>
            </a:pPr>
            <a:r>
              <a:rPr lang="en"/>
              <a:t>    CAST(temp4.num_users AS decimal)/ temp3.num_users AS percentage</a:t>
            </a:r>
            <a:endParaRPr/>
          </a:p>
          <a:p>
            <a:pPr indent="0" lvl="0" marL="0" rtl="0" algn="l">
              <a:spcBef>
                <a:spcPts val="1200"/>
              </a:spcBef>
              <a:spcAft>
                <a:spcPts val="0"/>
              </a:spcAft>
              <a:buNone/>
            </a:pPr>
            <a:r>
              <a:rPr lang="en"/>
              <a:t>    FROM temp4</a:t>
            </a:r>
            <a:endParaRPr/>
          </a:p>
          <a:p>
            <a:pPr indent="0" lvl="0" marL="0" rtl="0" algn="l">
              <a:spcBef>
                <a:spcPts val="1200"/>
              </a:spcBef>
              <a:spcAft>
                <a:spcPts val="0"/>
              </a:spcAft>
              <a:buNone/>
            </a:pPr>
            <a:r>
              <a:rPr lang="en"/>
              <a:t>    LEFT JOIN temp3 ON temp4.cohort_month = temp3.cohort_month</a:t>
            </a:r>
            <a:endParaRPr/>
          </a:p>
          <a:p>
            <a:pPr indent="0" lvl="0" marL="0" rtl="0" algn="l">
              <a:spcBef>
                <a:spcPts val="1200"/>
              </a:spcBef>
              <a:spcAft>
                <a:spcPts val="0"/>
              </a:spcAft>
              <a:buNone/>
            </a:pPr>
            <a:r>
              <a:rPr lang="en"/>
              <a:t>    WHERE temp4.cohort_month IS NOT NULL</a:t>
            </a:r>
            <a:endParaRPr/>
          </a:p>
          <a:p>
            <a:pPr indent="0" lvl="0" marL="0" rtl="0" algn="l">
              <a:spcBef>
                <a:spcPts val="1200"/>
              </a:spcBef>
              <a:spcAft>
                <a:spcPts val="0"/>
              </a:spcAft>
              <a:buNone/>
            </a:pPr>
            <a:r>
              <a:rPr lang="en"/>
              <a:t>    ORDER BY 1,2,3)</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SELECT * EXCEPT (cohort_size, percentage)</a:t>
            </a:r>
            <a:endParaRPr/>
          </a:p>
          <a:p>
            <a:pPr indent="0" lvl="0" marL="0" rtl="0" algn="l">
              <a:spcBef>
                <a:spcPts val="1200"/>
              </a:spcBef>
              <a:spcAft>
                <a:spcPts val="1200"/>
              </a:spcAft>
              <a:buNone/>
            </a:pPr>
            <a:r>
              <a:rPr lang="en"/>
              <a:t>FROM temp5</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 </a:t>
            </a:r>
            <a:r>
              <a:rPr lang="en" u="sng">
                <a:solidFill>
                  <a:schemeClr val="hlink"/>
                </a:solidFill>
                <a:hlinkClick r:id="rId3"/>
              </a:rPr>
              <a:t>(Visualization)</a:t>
            </a:r>
            <a:endParaRPr/>
          </a:p>
        </p:txBody>
      </p:sp>
      <p:sp>
        <p:nvSpPr>
          <p:cNvPr id="185" name="Google Shape;185;p33"/>
          <p:cNvSpPr txBox="1"/>
          <p:nvPr>
            <p:ph idx="1" type="body"/>
          </p:nvPr>
        </p:nvSpPr>
        <p:spPr>
          <a:xfrm>
            <a:off x="311700" y="3490950"/>
            <a:ext cx="8520600" cy="13170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1200"/>
              </a:spcAft>
              <a:buNone/>
            </a:pPr>
            <a:r>
              <a:rPr lang="en"/>
              <a:t>During the year 2014, there was no significant increase in retention month to month. The number, in general, was not satisfying since the percentage of users who came back the first month after their first post on the website fell only within the range of 12-17% out of 100% and this number kept decreasing month to month. It is necessary to find out the reason behind the downtrend of users retention in 2014 and to take action to improve the website’s stickiness. </a:t>
            </a:r>
            <a:endParaRPr/>
          </a:p>
        </p:txBody>
      </p:sp>
      <p:pic>
        <p:nvPicPr>
          <p:cNvPr id="186" name="Google Shape;186;p33"/>
          <p:cNvPicPr preferRelativeResize="0"/>
          <p:nvPr/>
        </p:nvPicPr>
        <p:blipFill>
          <a:blip r:embed="rId4">
            <a:alphaModFix/>
          </a:blip>
          <a:stretch>
            <a:fillRect/>
          </a:stretch>
        </p:blipFill>
        <p:spPr>
          <a:xfrm>
            <a:off x="234325" y="1067900"/>
            <a:ext cx="8675348" cy="2172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1 </a:t>
            </a:r>
            <a:r>
              <a:rPr lang="en" u="sng">
                <a:solidFill>
                  <a:schemeClr val="hlink"/>
                </a:solidFill>
                <a:hlinkClick r:id="rId3"/>
              </a:rPr>
              <a:t>SQL Syntax</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SELECT </a:t>
            </a:r>
            <a:endParaRPr/>
          </a:p>
          <a:p>
            <a:pPr indent="0" lvl="0" marL="0" rtl="0" algn="l">
              <a:spcBef>
                <a:spcPts val="1200"/>
              </a:spcBef>
              <a:spcAft>
                <a:spcPts val="0"/>
              </a:spcAft>
              <a:buNone/>
            </a:pPr>
            <a:r>
              <a:rPr lang="en"/>
              <a:t>    EXTRACT(month FROM start_date) AS month, </a:t>
            </a:r>
            <a:endParaRPr/>
          </a:p>
          <a:p>
            <a:pPr indent="0" lvl="0" marL="0" rtl="0" algn="l">
              <a:spcBef>
                <a:spcPts val="1200"/>
              </a:spcBef>
              <a:spcAft>
                <a:spcPts val="0"/>
              </a:spcAft>
              <a:buNone/>
            </a:pPr>
            <a:r>
              <a:rPr lang="en"/>
              <a:t>    ROUND(AVG(duration_sec/60)) AS avg_duration_in_minute </a:t>
            </a:r>
            <a:endParaRPr/>
          </a:p>
          <a:p>
            <a:pPr indent="0" lvl="0" marL="0" rtl="0" algn="l">
              <a:spcBef>
                <a:spcPts val="1200"/>
              </a:spcBef>
              <a:spcAft>
                <a:spcPts val="0"/>
              </a:spcAft>
              <a:buNone/>
            </a:pPr>
            <a:r>
              <a:rPr lang="en"/>
              <a:t>FROM `bigquery-public-data.san_francisco_bikeshare.bikeshare_trips` </a:t>
            </a:r>
            <a:endParaRPr/>
          </a:p>
          <a:p>
            <a:pPr indent="0" lvl="0" marL="0" rtl="0" algn="l">
              <a:spcBef>
                <a:spcPts val="1200"/>
              </a:spcBef>
              <a:spcAft>
                <a:spcPts val="0"/>
              </a:spcAft>
              <a:buNone/>
            </a:pPr>
            <a:r>
              <a:rPr lang="en"/>
              <a:t>    WHERE start_date BETWEEN '2014-01-01' AND '2017-12-31'</a:t>
            </a:r>
            <a:endParaRPr/>
          </a:p>
          <a:p>
            <a:pPr indent="0" lvl="0" marL="0" rtl="0" algn="l">
              <a:spcBef>
                <a:spcPts val="1200"/>
              </a:spcBef>
              <a:spcAft>
                <a:spcPts val="0"/>
              </a:spcAft>
              <a:buNone/>
            </a:pPr>
            <a:r>
              <a:rPr lang="en"/>
              <a:t>        GROUP BY month</a:t>
            </a:r>
            <a:endParaRPr/>
          </a:p>
          <a:p>
            <a:pPr indent="0" lvl="0" marL="0" rtl="0" algn="l">
              <a:spcBef>
                <a:spcPts val="1200"/>
              </a:spcBef>
              <a:spcAft>
                <a:spcPts val="0"/>
              </a:spcAft>
              <a:buNone/>
            </a:pPr>
            <a:r>
              <a:rPr lang="en"/>
              <a:t>            ORDER BY month;</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a:t>
            </a:r>
            <a:endParaRPr/>
          </a:p>
        </p:txBody>
      </p:sp>
      <p:sp>
        <p:nvSpPr>
          <p:cNvPr id="75" name="Google Shape;75;p16"/>
          <p:cNvSpPr txBox="1"/>
          <p:nvPr>
            <p:ph idx="1" type="body"/>
          </p:nvPr>
        </p:nvSpPr>
        <p:spPr>
          <a:xfrm>
            <a:off x="311700" y="3109300"/>
            <a:ext cx="4413600" cy="1803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Total trips and total number of unique bikes grouped by region name (2014-2017).</a:t>
            </a:r>
            <a:endParaRPr/>
          </a:p>
          <a:p>
            <a:pPr indent="0" lvl="0" marL="0" rtl="0" algn="l">
              <a:spcBef>
                <a:spcPts val="1200"/>
              </a:spcBef>
              <a:spcAft>
                <a:spcPts val="0"/>
              </a:spcAft>
              <a:buNone/>
            </a:pPr>
            <a:r>
              <a:rPr lang="en"/>
              <a:t>Expected output:</a:t>
            </a:r>
            <a:endParaRPr/>
          </a:p>
          <a:p>
            <a:pPr indent="-317182" lvl="0" marL="457200" rtl="0" algn="l">
              <a:spcBef>
                <a:spcPts val="1200"/>
              </a:spcBef>
              <a:spcAft>
                <a:spcPts val="0"/>
              </a:spcAft>
              <a:buSzPct val="100000"/>
              <a:buChar char="-"/>
            </a:pPr>
            <a:r>
              <a:rPr lang="en"/>
              <a:t>Region name</a:t>
            </a:r>
            <a:endParaRPr/>
          </a:p>
          <a:p>
            <a:pPr indent="-317182" lvl="0" marL="457200" rtl="0" algn="l">
              <a:spcBef>
                <a:spcPts val="0"/>
              </a:spcBef>
              <a:spcAft>
                <a:spcPts val="0"/>
              </a:spcAft>
              <a:buSzPct val="100000"/>
              <a:buChar char="-"/>
            </a:pPr>
            <a:r>
              <a:rPr lang="en"/>
              <a:t>Total trips</a:t>
            </a:r>
            <a:endParaRPr/>
          </a:p>
          <a:p>
            <a:pPr indent="-317182" lvl="0" marL="457200" rtl="0" algn="l">
              <a:spcBef>
                <a:spcPts val="0"/>
              </a:spcBef>
              <a:spcAft>
                <a:spcPts val="0"/>
              </a:spcAft>
              <a:buSzPct val="100000"/>
              <a:buChar char="-"/>
            </a:pPr>
            <a:r>
              <a:rPr lang="en"/>
              <a:t>Total bikes</a:t>
            </a:r>
            <a:endParaRPr/>
          </a:p>
        </p:txBody>
      </p:sp>
      <p:pic>
        <p:nvPicPr>
          <p:cNvPr id="76" name="Google Shape;76;p16"/>
          <p:cNvPicPr preferRelativeResize="0"/>
          <p:nvPr/>
        </p:nvPicPr>
        <p:blipFill>
          <a:blip r:embed="rId3">
            <a:alphaModFix/>
          </a:blip>
          <a:stretch>
            <a:fillRect/>
          </a:stretch>
        </p:blipFill>
        <p:spPr>
          <a:xfrm>
            <a:off x="397575" y="1152463"/>
            <a:ext cx="3932549" cy="1641650"/>
          </a:xfrm>
          <a:prstGeom prst="rect">
            <a:avLst/>
          </a:prstGeom>
          <a:noFill/>
          <a:ln>
            <a:noFill/>
          </a:ln>
        </p:spPr>
      </p:pic>
      <p:pic>
        <p:nvPicPr>
          <p:cNvPr id="77" name="Google Shape;77;p16"/>
          <p:cNvPicPr preferRelativeResize="0"/>
          <p:nvPr/>
        </p:nvPicPr>
        <p:blipFill>
          <a:blip r:embed="rId4">
            <a:alphaModFix/>
          </a:blip>
          <a:stretch>
            <a:fillRect/>
          </a:stretch>
        </p:blipFill>
        <p:spPr>
          <a:xfrm>
            <a:off x="4725225" y="1152475"/>
            <a:ext cx="3128725" cy="3338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 </a:t>
            </a:r>
            <a:r>
              <a:rPr lang="en" u="sng">
                <a:solidFill>
                  <a:schemeClr val="accent5"/>
                </a:solidFill>
                <a:hlinkClick r:id="rId3">
                  <a:extLst>
                    <a:ext uri="{A12FA001-AC4F-418D-AE19-62706E023703}">
                      <ahyp:hlinkClr val="tx"/>
                    </a:ext>
                  </a:extLst>
                </a:hlinkClick>
              </a:rPr>
              <a:t>SQL Syntax</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SELECT </a:t>
            </a:r>
            <a:endParaRPr/>
          </a:p>
          <a:p>
            <a:pPr indent="0" lvl="0" marL="0" rtl="0" algn="l">
              <a:spcBef>
                <a:spcPts val="1200"/>
              </a:spcBef>
              <a:spcAft>
                <a:spcPts val="0"/>
              </a:spcAft>
              <a:buNone/>
            </a:pPr>
            <a:r>
              <a:rPr lang="en"/>
              <a:t>    CASE WHEN regions.name IS NULL THEN 'Others' ELSE regions.name END AS region_name, </a:t>
            </a:r>
            <a:endParaRPr/>
          </a:p>
          <a:p>
            <a:pPr indent="0" lvl="0" marL="0" rtl="0" algn="l">
              <a:spcBef>
                <a:spcPts val="1200"/>
              </a:spcBef>
              <a:spcAft>
                <a:spcPts val="0"/>
              </a:spcAft>
              <a:buNone/>
            </a:pPr>
            <a:r>
              <a:rPr lang="en"/>
              <a:t>    COUNT(trips.trip_id) AS total_trips, </a:t>
            </a:r>
            <a:endParaRPr/>
          </a:p>
          <a:p>
            <a:pPr indent="0" lvl="0" marL="0" rtl="0" algn="l">
              <a:spcBef>
                <a:spcPts val="1200"/>
              </a:spcBef>
              <a:spcAft>
                <a:spcPts val="0"/>
              </a:spcAft>
              <a:buNone/>
            </a:pPr>
            <a:r>
              <a:rPr lang="en"/>
              <a:t>    COUNT(DISTINCT trips.bike_number) AS total_bikes</a:t>
            </a:r>
            <a:endParaRPr/>
          </a:p>
          <a:p>
            <a:pPr indent="0" lvl="0" marL="0" rtl="0" algn="l">
              <a:spcBef>
                <a:spcPts val="1200"/>
              </a:spcBef>
              <a:spcAft>
                <a:spcPts val="0"/>
              </a:spcAft>
              <a:buNone/>
            </a:pPr>
            <a:r>
              <a:rPr lang="en"/>
              <a:t>FROM `bigquery-public-data.san_francisco_bikeshare.bikeshare_trips` AS trips</a:t>
            </a:r>
            <a:endParaRPr/>
          </a:p>
          <a:p>
            <a:pPr indent="0" lvl="0" marL="0" rtl="0" algn="l">
              <a:spcBef>
                <a:spcPts val="1200"/>
              </a:spcBef>
              <a:spcAft>
                <a:spcPts val="0"/>
              </a:spcAft>
              <a:buNone/>
            </a:pPr>
            <a:r>
              <a:rPr lang="en"/>
              <a:t>    LEFT JOIN `bigquery-public-data.san_francisco_bikeshare.bikeshare_station_info` AS station_info</a:t>
            </a:r>
            <a:endParaRPr/>
          </a:p>
          <a:p>
            <a:pPr indent="0" lvl="0" marL="0" rtl="0" algn="l">
              <a:spcBef>
                <a:spcPts val="1200"/>
              </a:spcBef>
              <a:spcAft>
                <a:spcPts val="0"/>
              </a:spcAft>
              <a:buNone/>
            </a:pPr>
            <a:r>
              <a:rPr lang="en"/>
              <a:t>    ON trips.start_station_id = station_info.station_id </a:t>
            </a:r>
            <a:endParaRPr/>
          </a:p>
          <a:p>
            <a:pPr indent="0" lvl="0" marL="0" rtl="0" algn="l">
              <a:spcBef>
                <a:spcPts val="1200"/>
              </a:spcBef>
              <a:spcAft>
                <a:spcPts val="0"/>
              </a:spcAft>
              <a:buNone/>
            </a:pPr>
            <a:r>
              <a:rPr lang="en"/>
              <a:t>        LEFT JOIN `bigquery-public-data.san_francisco_bikeshare.bikeshare_regions` AS regions</a:t>
            </a:r>
            <a:endParaRPr/>
          </a:p>
          <a:p>
            <a:pPr indent="0" lvl="0" marL="0" rtl="0" algn="l">
              <a:spcBef>
                <a:spcPts val="1200"/>
              </a:spcBef>
              <a:spcAft>
                <a:spcPts val="0"/>
              </a:spcAft>
              <a:buNone/>
            </a:pPr>
            <a:r>
              <a:rPr lang="en"/>
              <a:t>        ON regions.region_id = station_info.region_id</a:t>
            </a:r>
            <a:endParaRPr/>
          </a:p>
          <a:p>
            <a:pPr indent="0" lvl="0" marL="0" rtl="0" algn="l">
              <a:spcBef>
                <a:spcPts val="1200"/>
              </a:spcBef>
              <a:spcAft>
                <a:spcPts val="0"/>
              </a:spcAft>
              <a:buNone/>
            </a:pPr>
            <a:r>
              <a:rPr lang="en"/>
              <a:t>            WHERE start_date BETWEEN '2014-01-01' AND '2017-12-31'</a:t>
            </a:r>
            <a:endParaRPr/>
          </a:p>
          <a:p>
            <a:pPr indent="0" lvl="0" marL="0" rtl="0" algn="l">
              <a:spcBef>
                <a:spcPts val="1200"/>
              </a:spcBef>
              <a:spcAft>
                <a:spcPts val="0"/>
              </a:spcAft>
              <a:buNone/>
            </a:pPr>
            <a:r>
              <a:rPr lang="en"/>
              <a:t>                GROUP BY regions.name;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3</a:t>
            </a:r>
            <a:endParaRPr/>
          </a:p>
        </p:txBody>
      </p:sp>
      <p:sp>
        <p:nvSpPr>
          <p:cNvPr id="89" name="Google Shape;89;p18"/>
          <p:cNvSpPr txBox="1"/>
          <p:nvPr>
            <p:ph idx="1" type="body"/>
          </p:nvPr>
        </p:nvSpPr>
        <p:spPr>
          <a:xfrm>
            <a:off x="311700" y="2947000"/>
            <a:ext cx="4400100" cy="19563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The youngest and the oldest age of the members, for each gender. Assuming the year is 2022. </a:t>
            </a:r>
            <a:endParaRPr/>
          </a:p>
          <a:p>
            <a:pPr indent="0" lvl="0" marL="0" rtl="0" algn="l">
              <a:spcBef>
                <a:spcPts val="1200"/>
              </a:spcBef>
              <a:spcAft>
                <a:spcPts val="0"/>
              </a:spcAft>
              <a:buNone/>
            </a:pPr>
            <a:r>
              <a:rPr lang="en"/>
              <a:t>Expected output:</a:t>
            </a:r>
            <a:endParaRPr/>
          </a:p>
          <a:p>
            <a:pPr indent="-317182" lvl="0" marL="457200" rtl="0" algn="l">
              <a:spcBef>
                <a:spcPts val="1200"/>
              </a:spcBef>
              <a:spcAft>
                <a:spcPts val="0"/>
              </a:spcAft>
              <a:buSzPct val="100000"/>
              <a:buChar char="-"/>
            </a:pPr>
            <a:r>
              <a:rPr lang="en"/>
              <a:t>Gender</a:t>
            </a:r>
            <a:endParaRPr/>
          </a:p>
          <a:p>
            <a:pPr indent="-317182" lvl="0" marL="457200" rtl="0" algn="l">
              <a:spcBef>
                <a:spcPts val="0"/>
              </a:spcBef>
              <a:spcAft>
                <a:spcPts val="0"/>
              </a:spcAft>
              <a:buSzPct val="100000"/>
              <a:buChar char="-"/>
            </a:pPr>
            <a:r>
              <a:rPr lang="en"/>
              <a:t>Youngest age</a:t>
            </a:r>
            <a:endParaRPr/>
          </a:p>
          <a:p>
            <a:pPr indent="-317182" lvl="0" marL="457200" rtl="0" algn="l">
              <a:spcBef>
                <a:spcPts val="0"/>
              </a:spcBef>
              <a:spcAft>
                <a:spcPts val="0"/>
              </a:spcAft>
              <a:buSzPct val="100000"/>
              <a:buChar char="-"/>
            </a:pPr>
            <a:r>
              <a:rPr lang="en"/>
              <a:t>Oldest age </a:t>
            </a:r>
            <a:endParaRPr/>
          </a:p>
        </p:txBody>
      </p:sp>
      <p:pic>
        <p:nvPicPr>
          <p:cNvPr id="90" name="Google Shape;90;p18"/>
          <p:cNvPicPr preferRelativeResize="0"/>
          <p:nvPr/>
        </p:nvPicPr>
        <p:blipFill>
          <a:blip r:embed="rId3">
            <a:alphaModFix/>
          </a:blip>
          <a:stretch>
            <a:fillRect/>
          </a:stretch>
        </p:blipFill>
        <p:spPr>
          <a:xfrm>
            <a:off x="407125" y="1152475"/>
            <a:ext cx="4006400" cy="1756350"/>
          </a:xfrm>
          <a:prstGeom prst="rect">
            <a:avLst/>
          </a:prstGeom>
          <a:noFill/>
          <a:ln>
            <a:noFill/>
          </a:ln>
        </p:spPr>
      </p:pic>
      <p:pic>
        <p:nvPicPr>
          <p:cNvPr id="91" name="Google Shape;91;p18"/>
          <p:cNvPicPr preferRelativeResize="0"/>
          <p:nvPr/>
        </p:nvPicPr>
        <p:blipFill>
          <a:blip r:embed="rId4">
            <a:alphaModFix/>
          </a:blip>
          <a:stretch>
            <a:fillRect/>
          </a:stretch>
        </p:blipFill>
        <p:spPr>
          <a:xfrm>
            <a:off x="4902725" y="1600975"/>
            <a:ext cx="3706950" cy="302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3 </a:t>
            </a:r>
            <a:r>
              <a:rPr lang="en" u="sng">
                <a:solidFill>
                  <a:schemeClr val="accent5"/>
                </a:solidFill>
                <a:hlinkClick r:id="rId3">
                  <a:extLst>
                    <a:ext uri="{A12FA001-AC4F-418D-AE19-62706E023703}">
                      <ahyp:hlinkClr val="tx"/>
                    </a:ext>
                  </a:extLst>
                </a:hlinkClick>
              </a:rPr>
              <a:t>SQL Syntax</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WITH age_by_gender AS</a:t>
            </a:r>
            <a:endParaRPr/>
          </a:p>
          <a:p>
            <a:pPr indent="0" lvl="0" marL="0" rtl="0" algn="l">
              <a:spcBef>
                <a:spcPts val="1200"/>
              </a:spcBef>
              <a:spcAft>
                <a:spcPts val="0"/>
              </a:spcAft>
              <a:buNone/>
            </a:pPr>
            <a:r>
              <a:rPr lang="en"/>
              <a:t>(SELECT member_gender AS gender, </a:t>
            </a:r>
            <a:endParaRPr/>
          </a:p>
          <a:p>
            <a:pPr indent="0" lvl="0" marL="0" rtl="0" algn="l">
              <a:spcBef>
                <a:spcPts val="1200"/>
              </a:spcBef>
              <a:spcAft>
                <a:spcPts val="0"/>
              </a:spcAft>
              <a:buNone/>
            </a:pPr>
            <a:r>
              <a:rPr lang="en"/>
              <a:t>    MIN(2022 - member_birth_year) AS youngest_age, </a:t>
            </a:r>
            <a:endParaRPr/>
          </a:p>
          <a:p>
            <a:pPr indent="0" lvl="0" marL="0" rtl="0" algn="l">
              <a:spcBef>
                <a:spcPts val="1200"/>
              </a:spcBef>
              <a:spcAft>
                <a:spcPts val="0"/>
              </a:spcAft>
              <a:buNone/>
            </a:pPr>
            <a:r>
              <a:rPr lang="en"/>
              <a:t>    MAX(2022 - member_birth_year) AS oldest_age</a:t>
            </a:r>
            <a:endParaRPr/>
          </a:p>
          <a:p>
            <a:pPr indent="0" lvl="0" marL="0" rtl="0" algn="l">
              <a:spcBef>
                <a:spcPts val="1200"/>
              </a:spcBef>
              <a:spcAft>
                <a:spcPts val="0"/>
              </a:spcAft>
              <a:buNone/>
            </a:pPr>
            <a:r>
              <a:rPr lang="en"/>
              <a:t>        FROM `bigquery-public-data.san_francisco_bikeshare.bikeshare_trips` AS trips</a:t>
            </a:r>
            <a:endParaRPr/>
          </a:p>
          <a:p>
            <a:pPr indent="0" lvl="0" marL="0" rtl="0" algn="l">
              <a:spcBef>
                <a:spcPts val="1200"/>
              </a:spcBef>
              <a:spcAft>
                <a:spcPts val="0"/>
              </a:spcAft>
              <a:buNone/>
            </a:pPr>
            <a:r>
              <a:rPr lang="en"/>
              <a:t>            GROUP BY 1)</a:t>
            </a:r>
            <a:endParaRPr/>
          </a:p>
          <a:p>
            <a:pPr indent="0" lvl="0" marL="0" rtl="0" algn="l">
              <a:spcBef>
                <a:spcPts val="1200"/>
              </a:spcBef>
              <a:spcAft>
                <a:spcPts val="0"/>
              </a:spcAft>
              <a:buNone/>
            </a:pPr>
            <a:r>
              <a:rPr lang="en"/>
              <a:t>SELECT *</a:t>
            </a:r>
            <a:endParaRPr/>
          </a:p>
          <a:p>
            <a:pPr indent="0" lvl="0" marL="0" rtl="0" algn="l">
              <a:spcBef>
                <a:spcPts val="1200"/>
              </a:spcBef>
              <a:spcAft>
                <a:spcPts val="0"/>
              </a:spcAft>
              <a:buNone/>
            </a:pPr>
            <a:r>
              <a:rPr lang="en"/>
              <a:t>    FROM age_by_gender</a:t>
            </a:r>
            <a:endParaRPr/>
          </a:p>
          <a:p>
            <a:pPr indent="0" lvl="0" marL="0" rtl="0" algn="l">
              <a:spcBef>
                <a:spcPts val="1200"/>
              </a:spcBef>
              <a:spcAft>
                <a:spcPts val="0"/>
              </a:spcAft>
              <a:buNone/>
            </a:pPr>
            <a:r>
              <a:rPr lang="en"/>
              <a:t>        WHERE gender IS NOT NULL;</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a:t>
            </a:r>
            <a:r>
              <a:rPr lang="en"/>
              <a:t> 4</a:t>
            </a:r>
            <a:endParaRPr/>
          </a:p>
        </p:txBody>
      </p:sp>
      <p:sp>
        <p:nvSpPr>
          <p:cNvPr id="103" name="Google Shape;103;p20"/>
          <p:cNvSpPr txBox="1"/>
          <p:nvPr>
            <p:ph idx="1" type="body"/>
          </p:nvPr>
        </p:nvSpPr>
        <p:spPr>
          <a:xfrm>
            <a:off x="3881700" y="1105275"/>
            <a:ext cx="5048100" cy="1621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Latest departure trip (2014-2017) in each region with detail below:</a:t>
            </a:r>
            <a:endParaRPr/>
          </a:p>
          <a:p>
            <a:pPr indent="-308610" lvl="0" marL="457200" rtl="0" algn="l">
              <a:spcBef>
                <a:spcPts val="1200"/>
              </a:spcBef>
              <a:spcAft>
                <a:spcPts val="0"/>
              </a:spcAft>
              <a:buSzPct val="100000"/>
              <a:buChar char="-"/>
            </a:pPr>
            <a:r>
              <a:rPr lang="en"/>
              <a:t>Trip_id</a:t>
            </a:r>
            <a:endParaRPr/>
          </a:p>
          <a:p>
            <a:pPr indent="-308610" lvl="0" marL="457200" rtl="0" algn="l">
              <a:spcBef>
                <a:spcPts val="0"/>
              </a:spcBef>
              <a:spcAft>
                <a:spcPts val="0"/>
              </a:spcAft>
              <a:buSzPct val="100000"/>
              <a:buChar char="-"/>
            </a:pPr>
            <a:r>
              <a:rPr lang="en"/>
              <a:t>Duration_sec</a:t>
            </a:r>
            <a:endParaRPr/>
          </a:p>
          <a:p>
            <a:pPr indent="-308610" lvl="0" marL="457200" rtl="0" algn="l">
              <a:spcBef>
                <a:spcPts val="0"/>
              </a:spcBef>
              <a:spcAft>
                <a:spcPts val="0"/>
              </a:spcAft>
              <a:buSzPct val="100000"/>
              <a:buChar char="-"/>
            </a:pPr>
            <a:r>
              <a:rPr lang="en"/>
              <a:t>Start_date</a:t>
            </a:r>
            <a:endParaRPr/>
          </a:p>
          <a:p>
            <a:pPr indent="-308610" lvl="0" marL="457200" rtl="0" algn="l">
              <a:spcBef>
                <a:spcPts val="0"/>
              </a:spcBef>
              <a:spcAft>
                <a:spcPts val="0"/>
              </a:spcAft>
              <a:buSzPct val="100000"/>
              <a:buChar char="-"/>
            </a:pPr>
            <a:r>
              <a:rPr lang="en"/>
              <a:t>Start_station_name</a:t>
            </a:r>
            <a:endParaRPr/>
          </a:p>
          <a:p>
            <a:pPr indent="-308610" lvl="0" marL="457200" rtl="0" algn="l">
              <a:spcBef>
                <a:spcPts val="0"/>
              </a:spcBef>
              <a:spcAft>
                <a:spcPts val="0"/>
              </a:spcAft>
              <a:buSzPct val="100000"/>
              <a:buChar char="-"/>
            </a:pPr>
            <a:r>
              <a:rPr lang="en"/>
              <a:t>Member_gender</a:t>
            </a:r>
            <a:endParaRPr/>
          </a:p>
          <a:p>
            <a:pPr indent="-308610" lvl="0" marL="457200" rtl="0" algn="l">
              <a:spcBef>
                <a:spcPts val="0"/>
              </a:spcBef>
              <a:spcAft>
                <a:spcPts val="0"/>
              </a:spcAft>
              <a:buSzPct val="100000"/>
              <a:buChar char="-"/>
            </a:pPr>
            <a:r>
              <a:rPr lang="en"/>
              <a:t>Region_name</a:t>
            </a:r>
            <a:endParaRPr/>
          </a:p>
        </p:txBody>
      </p:sp>
      <p:pic>
        <p:nvPicPr>
          <p:cNvPr id="104" name="Google Shape;104;p20"/>
          <p:cNvPicPr preferRelativeResize="0"/>
          <p:nvPr/>
        </p:nvPicPr>
        <p:blipFill>
          <a:blip r:embed="rId3">
            <a:alphaModFix/>
          </a:blip>
          <a:stretch>
            <a:fillRect/>
          </a:stretch>
        </p:blipFill>
        <p:spPr>
          <a:xfrm>
            <a:off x="311700" y="1152475"/>
            <a:ext cx="3190555" cy="1679600"/>
          </a:xfrm>
          <a:prstGeom prst="rect">
            <a:avLst/>
          </a:prstGeom>
          <a:noFill/>
          <a:ln>
            <a:noFill/>
          </a:ln>
        </p:spPr>
      </p:pic>
      <p:pic>
        <p:nvPicPr>
          <p:cNvPr id="105" name="Google Shape;105;p20"/>
          <p:cNvPicPr preferRelativeResize="0"/>
          <p:nvPr/>
        </p:nvPicPr>
        <p:blipFill>
          <a:blip r:embed="rId4">
            <a:alphaModFix/>
          </a:blip>
          <a:stretch>
            <a:fillRect/>
          </a:stretch>
        </p:blipFill>
        <p:spPr>
          <a:xfrm>
            <a:off x="356300" y="3015725"/>
            <a:ext cx="5693738" cy="187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101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4 </a:t>
            </a:r>
            <a:r>
              <a:rPr lang="en" u="sng">
                <a:solidFill>
                  <a:schemeClr val="accent5"/>
                </a:solidFill>
                <a:hlinkClick r:id="rId3">
                  <a:extLst>
                    <a:ext uri="{A12FA001-AC4F-418D-AE19-62706E023703}">
                      <ahyp:hlinkClr val="tx"/>
                    </a:ext>
                  </a:extLst>
                </a:hlinkClick>
              </a:rPr>
              <a:t>SQL Syntax</a:t>
            </a:r>
            <a:endParaRPr/>
          </a:p>
          <a:p>
            <a:pPr indent="0" lvl="0" marL="0" rtl="0" algn="l">
              <a:spcBef>
                <a:spcPts val="0"/>
              </a:spcBef>
              <a:spcAft>
                <a:spcPts val="0"/>
              </a:spcAft>
              <a:buNone/>
            </a:pPr>
            <a:r>
              <a:t/>
            </a:r>
            <a:endParaRPr/>
          </a:p>
        </p:txBody>
      </p:sp>
      <p:sp>
        <p:nvSpPr>
          <p:cNvPr id="111" name="Google Shape;111;p21"/>
          <p:cNvSpPr txBox="1"/>
          <p:nvPr>
            <p:ph idx="1" type="body"/>
          </p:nvPr>
        </p:nvSpPr>
        <p:spPr>
          <a:xfrm>
            <a:off x="311700" y="569225"/>
            <a:ext cx="8417700" cy="4469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a:t>WITH trip_detail AS</a:t>
            </a:r>
            <a:endParaRPr/>
          </a:p>
          <a:p>
            <a:pPr indent="0" lvl="0" marL="0" rtl="0" algn="l">
              <a:spcBef>
                <a:spcPts val="1200"/>
              </a:spcBef>
              <a:spcAft>
                <a:spcPts val="0"/>
              </a:spcAft>
              <a:buNone/>
            </a:pPr>
            <a:r>
              <a:rPr lang="en"/>
              <a:t>(  SELECT trips.trip_id,</a:t>
            </a:r>
            <a:endParaRPr/>
          </a:p>
          <a:p>
            <a:pPr indent="0" lvl="0" marL="0" rtl="0" algn="l">
              <a:spcBef>
                <a:spcPts val="1200"/>
              </a:spcBef>
              <a:spcAft>
                <a:spcPts val="0"/>
              </a:spcAft>
              <a:buNone/>
            </a:pPr>
            <a:r>
              <a:rPr lang="en"/>
              <a:t>    trips.duration_sec,</a:t>
            </a:r>
            <a:endParaRPr/>
          </a:p>
          <a:p>
            <a:pPr indent="0" lvl="0" marL="0" rtl="0" algn="l">
              <a:spcBef>
                <a:spcPts val="1200"/>
              </a:spcBef>
              <a:spcAft>
                <a:spcPts val="0"/>
              </a:spcAft>
              <a:buNone/>
            </a:pPr>
            <a:r>
              <a:rPr lang="en"/>
              <a:t>    trips.start_date,</a:t>
            </a:r>
            <a:endParaRPr/>
          </a:p>
          <a:p>
            <a:pPr indent="0" lvl="0" marL="0" rtl="0" algn="l">
              <a:spcBef>
                <a:spcPts val="1200"/>
              </a:spcBef>
              <a:spcAft>
                <a:spcPts val="0"/>
              </a:spcAft>
              <a:buNone/>
            </a:pPr>
            <a:r>
              <a:rPr lang="en"/>
              <a:t>    trips.start_station_name,</a:t>
            </a:r>
            <a:endParaRPr/>
          </a:p>
          <a:p>
            <a:pPr indent="0" lvl="0" marL="0" rtl="0" algn="l">
              <a:spcBef>
                <a:spcPts val="1200"/>
              </a:spcBef>
              <a:spcAft>
                <a:spcPts val="0"/>
              </a:spcAft>
              <a:buNone/>
            </a:pPr>
            <a:r>
              <a:rPr lang="en"/>
              <a:t>    CASE WHEN trips.member_gender IS NULL THEN 'Others' ELSE trips.member_gender END AS member_gender,</a:t>
            </a:r>
            <a:endParaRPr/>
          </a:p>
          <a:p>
            <a:pPr indent="0" lvl="0" marL="0" rtl="0" algn="l">
              <a:spcBef>
                <a:spcPts val="1200"/>
              </a:spcBef>
              <a:spcAft>
                <a:spcPts val="0"/>
              </a:spcAft>
              <a:buNone/>
            </a:pPr>
            <a:r>
              <a:rPr lang="en"/>
              <a:t>    CASE WHEN regions.name IS NULL THEN 'Others' ELSE regions.name END AS region_name,</a:t>
            </a:r>
            <a:endParaRPr/>
          </a:p>
          <a:p>
            <a:pPr indent="0" lvl="0" marL="0" rtl="0" algn="l">
              <a:spcBef>
                <a:spcPts val="1200"/>
              </a:spcBef>
              <a:spcAft>
                <a:spcPts val="0"/>
              </a:spcAft>
              <a:buNone/>
            </a:pPr>
            <a:r>
              <a:rPr lang="en"/>
              <a:t>    ROW_NUMBER () OVER(PARTITION BY regions.name ORDER BY trips.start_date DESC) AS row_numbers</a:t>
            </a:r>
            <a:endParaRPr/>
          </a:p>
          <a:p>
            <a:pPr indent="0" lvl="0" marL="0" rtl="0" algn="l">
              <a:spcBef>
                <a:spcPts val="1200"/>
              </a:spcBef>
              <a:spcAft>
                <a:spcPts val="0"/>
              </a:spcAft>
              <a:buNone/>
            </a:pPr>
            <a:r>
              <a:rPr lang="en"/>
              <a:t>        FROM `bigquery-public-data.san_francisco_bikeshare.bikeshare_trips` AS trips</a:t>
            </a:r>
            <a:endParaRPr/>
          </a:p>
          <a:p>
            <a:pPr indent="0" lvl="0" marL="0" rtl="0" algn="l">
              <a:spcBef>
                <a:spcPts val="1200"/>
              </a:spcBef>
              <a:spcAft>
                <a:spcPts val="0"/>
              </a:spcAft>
              <a:buNone/>
            </a:pPr>
            <a:r>
              <a:rPr lang="en"/>
              <a:t>        LEFT JOIN `bigquery-public-data.san_francisco_bikeshare.bikeshare_station_info` AS station_info</a:t>
            </a:r>
            <a:endParaRPr/>
          </a:p>
          <a:p>
            <a:pPr indent="0" lvl="0" marL="0" rtl="0" algn="l">
              <a:spcBef>
                <a:spcPts val="1200"/>
              </a:spcBef>
              <a:spcAft>
                <a:spcPts val="0"/>
              </a:spcAft>
              <a:buNone/>
            </a:pPr>
            <a:r>
              <a:rPr lang="en"/>
              <a:t>        ON trips.start_station_id = station_info.station_id </a:t>
            </a:r>
            <a:endParaRPr/>
          </a:p>
          <a:p>
            <a:pPr indent="0" lvl="0" marL="0" rtl="0" algn="l">
              <a:spcBef>
                <a:spcPts val="1200"/>
              </a:spcBef>
              <a:spcAft>
                <a:spcPts val="0"/>
              </a:spcAft>
              <a:buNone/>
            </a:pPr>
            <a:r>
              <a:rPr lang="en"/>
              <a:t>            LEFT JOIN `bigquery-public-data.san_francisco_bikeshare.bikeshare_regions` AS regions</a:t>
            </a:r>
            <a:endParaRPr/>
          </a:p>
          <a:p>
            <a:pPr indent="0" lvl="0" marL="0" rtl="0" algn="l">
              <a:spcBef>
                <a:spcPts val="1200"/>
              </a:spcBef>
              <a:spcAft>
                <a:spcPts val="0"/>
              </a:spcAft>
              <a:buNone/>
            </a:pPr>
            <a:r>
              <a:rPr lang="en"/>
              <a:t>            ON regions.region_id = station_info.region_id</a:t>
            </a:r>
            <a:endParaRPr/>
          </a:p>
          <a:p>
            <a:pPr indent="0" lvl="0" marL="0" rtl="0" algn="l">
              <a:spcBef>
                <a:spcPts val="1200"/>
              </a:spcBef>
              <a:spcAft>
                <a:spcPts val="0"/>
              </a:spcAft>
              <a:buNone/>
            </a:pPr>
            <a:r>
              <a:rPr lang="en"/>
              <a:t>                WHERE start_date BETWEEN '2014-01-01' AND '2017-12-31')</a:t>
            </a:r>
            <a:endParaRPr/>
          </a:p>
          <a:p>
            <a:pPr indent="0" lvl="0" marL="0" rtl="0" algn="l">
              <a:spcBef>
                <a:spcPts val="1200"/>
              </a:spcBef>
              <a:spcAft>
                <a:spcPts val="0"/>
              </a:spcAft>
              <a:buNone/>
            </a:pPr>
            <a:r>
              <a:rPr lang="en"/>
              <a:t>SELECT * EXCEPT (row_numbers)</a:t>
            </a:r>
            <a:endParaRPr/>
          </a:p>
          <a:p>
            <a:pPr indent="0" lvl="0" marL="0" rtl="0" algn="l">
              <a:spcBef>
                <a:spcPts val="1200"/>
              </a:spcBef>
              <a:spcAft>
                <a:spcPts val="0"/>
              </a:spcAft>
              <a:buNone/>
            </a:pPr>
            <a:r>
              <a:rPr lang="en"/>
              <a:t>FROM trip_detail</a:t>
            </a:r>
            <a:endParaRPr/>
          </a:p>
          <a:p>
            <a:pPr indent="0" lvl="0" marL="0" rtl="0" algn="l">
              <a:spcBef>
                <a:spcPts val="1200"/>
              </a:spcBef>
              <a:spcAft>
                <a:spcPts val="1200"/>
              </a:spcAft>
              <a:buNone/>
            </a:pPr>
            <a:r>
              <a:rPr lang="en"/>
              <a:t>WHERE row_numbers = 1;</a:t>
            </a:r>
            <a:endParaRPr/>
          </a:p>
        </p:txBody>
      </p:sp>
      <p:sp>
        <p:nvSpPr>
          <p:cNvPr id="112" name="Google Shape;112;p21"/>
          <p:cNvSpPr txBox="1"/>
          <p:nvPr>
            <p:ph idx="1" type="body"/>
          </p:nvPr>
        </p:nvSpPr>
        <p:spPr>
          <a:xfrm>
            <a:off x="5502625" y="826875"/>
            <a:ext cx="3436500" cy="139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