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  <p:sldMasterId id="2147483672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63C1E-2445-478C-ACCA-B732E5D7C40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3736-910B-44FB-A2CE-308199007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4C47-1488-4240-B425-E2B631695CCE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AFA7-A4BF-45C0-A0F2-97B876868987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C9B5E-BDCF-4F4A-B15C-C7153998B3F4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E738-2394-41AC-9790-47CE93F3BF0A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86F4-FF85-44ED-90B8-C0DCCEC759A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1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C44-7A5F-422C-839E-0F95522353A7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1B72-0B85-4EE7-913F-29A4B3231DB6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6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2549-1FA7-4C3A-A96B-50171E654FDA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FA6A-66A6-453C-BE9B-E1F24BFE0B3E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9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67C1-0AEE-46FF-B586-4A097D5005CC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8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387F-1E85-4674-AD31-1B081A3F9934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952-E89C-4C04-B364-D8A65309721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9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3263-C809-478C-9903-FA15AEDFC658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E60A-6C25-4F09-B73A-29BD59969857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5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AD73-B4A6-4BC8-A3C5-58FA6A2C7503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0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729B-6B5E-4930-B251-46D8720D8911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891B-BF81-4C71-8DCF-B1C6FD61CBE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A9E5-888F-45A5-879E-C93CEF18F9FD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F107-C28C-4A00-9705-A70A46FB9503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F1F4-CFF3-4530-81CD-CDED158BAFBC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39F1-1063-46A1-AAD0-2F5725220460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C321-C73C-4CAD-87CF-D97E67ED7151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750-AA62-436C-A961-204AF744DA01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1279F770-2CF4-4139-B407-C1655ED23A29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275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2B3-8338-475E-8C39-EA6D8C4CB51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three-approaches-to-encoding-time-information-as-features-for-ml-models/" TargetMode="External"/><Relationship Id="rId2" Type="http://schemas.openxmlformats.org/officeDocument/2006/relationships/hyperlink" Target="https://contrib.scikit-learn.org/category_encod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geeks.org/data-preprocessing-in-machine-learning/" TargetMode="External"/><Relationship Id="rId5" Type="http://schemas.openxmlformats.org/officeDocument/2006/relationships/hyperlink" Target="https://towardsdatascience.com/multilayer-perceptron-explained-a-visual-guide-with-mini-2d-dataset-0ae8100c5d1c#:~:text=A%20Multilayer%20Perceptron%20%28MLP%29%20is%20a%20type%20of,connects%20to%20all%20nodes%20in%20the%20next%20layer." TargetMode="External"/><Relationship Id="rId4" Type="http://schemas.openxmlformats.org/officeDocument/2006/relationships/hyperlink" Target="https://www.datacamp.com/tutorial/multilayer-perceptrons-in-machine-learn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424AF-04EA-14E8-24AA-7299735D5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7500" dirty="0"/>
              <a:t>US Housing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4059-5088-147F-1FFE-54169891B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Big Data – hands on project </a:t>
            </a:r>
            <a:r>
              <a:rPr lang="en-US" dirty="0" err="1"/>
              <a:t>usuc</a:t>
            </a:r>
            <a:r>
              <a:rPr lang="en-US" dirty="0"/>
              <a:t> </a:t>
            </a:r>
            <a:r>
              <a:rPr lang="en-US" dirty="0" err="1"/>
              <a:t>alexandru</a:t>
            </a:r>
            <a:endParaRPr lang="en-US" dirty="0"/>
          </a:p>
        </p:txBody>
      </p:sp>
      <p:pic>
        <p:nvPicPr>
          <p:cNvPr id="27" name="Picture 26" descr="An abstract genetic concept">
            <a:extLst>
              <a:ext uri="{FF2B5EF4-FFF2-40B4-BE49-F238E27FC236}">
                <a16:creationId xmlns:a16="http://schemas.microsoft.com/office/drawing/2014/main" id="{E6DFFABB-26D8-798A-CF09-CF76CFD7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4" r="54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5C41-C73F-C84D-BDAE-BD1607AA4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419100"/>
            <a:ext cx="11101136" cy="588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4. Identify the outliers and replace them with moving average (MA)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C2E45-4D3F-5A12-6225-102059D1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" y="2046088"/>
            <a:ext cx="6331913" cy="3529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2F80D-4B3E-8CA3-CD9A-2130E1FA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13" y="2747604"/>
            <a:ext cx="5060690" cy="21263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EE42B-B9E3-F54A-A1C4-5BF12111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10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55369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D039-A9E6-6D86-BD53-7F08104C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419101"/>
            <a:ext cx="11101136" cy="588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5. Normalize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B9D81-F234-4964-3F9D-DE34D393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2" y="1888441"/>
            <a:ext cx="6668184" cy="3081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CFAAF-1E47-30D5-CA8C-CF9EB0DC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08" y="2379993"/>
            <a:ext cx="4972450" cy="20980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9D518-FEA6-21CD-C055-FED8E57C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11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2486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41BC-F37C-0D12-0DF5-8406ECF1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428625"/>
            <a:ext cx="11101136" cy="58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6. Generate diagrams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40C20-7BE5-C5FF-0416-A341A8C9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4" y="1090964"/>
            <a:ext cx="9635368" cy="53384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08034-B549-8242-B068-E055E06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12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56252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A23A6-F8A6-FFF7-F11E-A5F9A19E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4" y="718341"/>
            <a:ext cx="11063372" cy="542131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C4786-A68E-3D1E-C812-31F2746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13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4540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783F3-96A4-1843-31CA-B6AB301C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770857"/>
            <a:ext cx="4354303" cy="528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53872-38B2-F96E-09ED-723FD7649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06" y="778335"/>
            <a:ext cx="7358282" cy="52788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5C396-330F-C036-BA60-45D4DA25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14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05458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751C-6D27-731E-1FCD-6005205D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92153"/>
            <a:ext cx="11101136" cy="5927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Encoding string 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 Select the most relevant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89A1-0647-F2DA-7A80-70FE84B5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888880"/>
            <a:ext cx="6563641" cy="169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B3988-9CC4-BFB4-AD84-B07D191A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3412108"/>
            <a:ext cx="6544588" cy="66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744F8-51E7-59A7-F6F1-13C84A00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2692844"/>
            <a:ext cx="11288700" cy="638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25A5D7-1077-E5C3-1A92-4A9E69C12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715914"/>
            <a:ext cx="9775589" cy="1752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E70B3-B688-17FE-09A5-CAD29F04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15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495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15BD-11BF-395D-6107-124B3FD9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52425"/>
            <a:ext cx="11101136" cy="5956299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9. Model Training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42C71-E794-D5F8-2FA7-FB66FA1F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50" y="1103473"/>
            <a:ext cx="5390401" cy="3138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44685-64B3-E1E6-826F-CA1790DA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75" y="127030"/>
            <a:ext cx="4200525" cy="3220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BC45CC-EC36-E807-54C3-309C85950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474" y="3429000"/>
            <a:ext cx="4189661" cy="325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B5BFAC-A9E4-9722-234E-3216159C0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20" y="4753639"/>
            <a:ext cx="3780931" cy="1358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BFAAF-3D8F-E0CF-C6BD-798CF4E73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127" y="4753639"/>
            <a:ext cx="2937996" cy="13585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EA4AA-A8CD-26FF-7B58-A66B444C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763" y="6323012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mtClean="0"/>
              <a:t>16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86899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56D1-D150-7414-8F61-A17A2C0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50675"/>
          </a:xfrm>
        </p:spPr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74A8-1C04-6EF4-1891-41A7B3A6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90675"/>
            <a:ext cx="11101136" cy="47180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https://contrib.scikit-learn.org/category_encoders/</a:t>
            </a:r>
            <a:endParaRPr lang="en-US" dirty="0"/>
          </a:p>
          <a:p>
            <a:r>
              <a:rPr lang="en-US" dirty="0">
                <a:hlinkClick r:id="rId3"/>
              </a:rPr>
              <a:t>https://developer.nvidia.com/blog/three-approaches-to-encoding-time-information-as-features-for-ml-models/</a:t>
            </a:r>
            <a:endParaRPr lang="en-US" dirty="0"/>
          </a:p>
          <a:p>
            <a:r>
              <a:rPr lang="en-US" dirty="0">
                <a:hlinkClick r:id="rId4"/>
              </a:rPr>
              <a:t>https://www.datacamp.com/tutorial/multilayer-perceptrons-in-machine-learning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https://towardsdatascience.com/multilayer-perceptron-explained-a-visual-guide-with-mini-2d-dataset-0ae8100c5d1c#:~:text=A%20Multilayer%20Perceptron%20%28MLP%29%20is%20a%20type%20of,connects%20to%20all%20nodes%20in%20the%20next%20layer.</a:t>
            </a:r>
            <a:endParaRPr lang="en-US" dirty="0"/>
          </a:p>
          <a:p>
            <a:r>
              <a:rPr lang="en-US" dirty="0">
                <a:hlinkClick r:id="rId6"/>
              </a:rPr>
              <a:t>https://pythongeeks.org/data-preprocessing-in-machine-learning/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046D-5E31-E28D-4FF2-A2E93184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17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60434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3CF-A40D-7F66-0680-2F83B4B9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96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7A14-53AF-0082-8AFF-E52EB136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6099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2763B-7932-181E-4784-2208FFAA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752" y="987815"/>
            <a:ext cx="1077771" cy="9609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54E0A-5D66-C5F9-9B23-DDCE8F9F4402}"/>
              </a:ext>
            </a:extLst>
          </p:cNvPr>
          <p:cNvSpPr txBox="1"/>
          <p:nvPr/>
        </p:nvSpPr>
        <p:spPr>
          <a:xfrm>
            <a:off x="539999" y="2396625"/>
            <a:ext cx="1110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housing </a:t>
            </a:r>
            <a:r>
              <a:rPr lang="en-US"/>
              <a:t>market plays </a:t>
            </a:r>
            <a:r>
              <a:rPr lang="en-US" dirty="0"/>
              <a:t>a crucial role in the US economy, affecting everything from personal wealth to national financial stability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Predicting housing prices is a challenge due to the vast amount of data and the complex factors involved, such as location, economy, demographics and market trends.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34FE64-D305-4DCA-62A9-11208A4A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036" y="4132483"/>
            <a:ext cx="3217060" cy="18255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C4850-7B1A-7814-8A70-3DA4976D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2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4083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5E8D-A0AF-61C0-17D1-EE63C059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3140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DD0D-AF8C-94DA-F2A8-CF9FC03A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51163"/>
            <a:ext cx="11101136" cy="4557562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sz="1700" dirty="0"/>
              <a:t>The objectives for this project are: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Analyze the large dataset with millions of records and over 3GB of real estate data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Preprocess the data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Generate helpful diagrams which will help us understand the dataset better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Choose the relevant features for the training process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EA2F6-F9A3-B282-6ED9-5B826879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13" y="3812745"/>
            <a:ext cx="4546574" cy="2505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7128F-A380-2219-A285-12F961A8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3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45860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C25E-9BC2-11AF-2F83-5334E8E0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35117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3A38-E08B-C985-5230-C8C20FD1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99405"/>
            <a:ext cx="11101136" cy="46093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current dataset contains information from year 2012 until 2024, having features such as: </a:t>
            </a:r>
          </a:p>
          <a:p>
            <a:pPr lvl="1"/>
            <a:r>
              <a:rPr lang="en-US" dirty="0"/>
              <a:t>period of time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state code</a:t>
            </a:r>
          </a:p>
          <a:p>
            <a:pPr lvl="1"/>
            <a:r>
              <a:rPr lang="en-US" dirty="0"/>
              <a:t>property type</a:t>
            </a:r>
          </a:p>
          <a:p>
            <a:pPr lvl="1"/>
            <a:r>
              <a:rPr lang="en-US" dirty="0"/>
              <a:t>median sale price</a:t>
            </a:r>
          </a:p>
          <a:p>
            <a:pPr lvl="1"/>
            <a:r>
              <a:rPr lang="en-US" dirty="0"/>
              <a:t>median list price</a:t>
            </a:r>
          </a:p>
          <a:p>
            <a:pPr lvl="1"/>
            <a:r>
              <a:rPr lang="en-US" dirty="0"/>
              <a:t>median days on the market</a:t>
            </a:r>
          </a:p>
          <a:p>
            <a:pPr lvl="1"/>
            <a:r>
              <a:rPr lang="en-US" dirty="0"/>
              <a:t>medina price per square foot</a:t>
            </a:r>
          </a:p>
          <a:p>
            <a:pPr lvl="1"/>
            <a:r>
              <a:rPr lang="en-US" dirty="0"/>
              <a:t>pending sales</a:t>
            </a:r>
          </a:p>
          <a:p>
            <a:pPr lvl="1"/>
            <a:r>
              <a:rPr lang="en-US" dirty="0"/>
              <a:t>homes sold,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 of all 58 features that this dataset has, I chose just the relevant columns which will help the model predict the median sale price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4D00-409D-FFC5-419B-D351DDDC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4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17671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643D2-6251-058D-5AE5-ABA98A8F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9" y="990574"/>
            <a:ext cx="7987455" cy="243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D8871-E6C0-15F1-DB58-C85FEE6F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" y="3709360"/>
            <a:ext cx="7987455" cy="2443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30BA8-471C-7023-2FD4-0D7FAE13C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68" y="988067"/>
            <a:ext cx="2976923" cy="2440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4744B-70F7-80B6-DFD5-3CFAC4A83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668" y="3709360"/>
            <a:ext cx="2943425" cy="24384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B1D26-8EDA-728A-8F1D-F7CBC743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5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10105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CCD6-E79A-648F-4DDB-97FD30F4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685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866-EFAF-F477-878E-B8783AFD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2575"/>
            <a:ext cx="11101136" cy="475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Tools used during the implementation of this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Libraries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Development environments</a:t>
            </a:r>
          </a:p>
          <a:p>
            <a:pPr lvl="1"/>
            <a:r>
              <a:rPr lang="en-US" dirty="0" err="1"/>
              <a:t>Pycharm</a:t>
            </a:r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CE12-59E2-5414-91D8-4BB91AD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6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53029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BA43-339A-CE92-1F9E-17B7CB12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0200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05F6-F3FC-C3A9-81E8-C4E339E7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00201"/>
            <a:ext cx="11101136" cy="47085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implementation process consists of multiple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Cleansing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new relevant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Normalize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helpful diagrams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most relevant columns for the training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F6EE-3BD8-0D88-51FF-5BFF5229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7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92301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663C-206B-DA7B-2B9B-30D78B41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409575"/>
            <a:ext cx="11101136" cy="58991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500" dirty="0"/>
              <a:t>Analyze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/>
              <a:t>Cleansing</a:t>
            </a:r>
          </a:p>
          <a:p>
            <a:r>
              <a:rPr lang="en-US" dirty="0"/>
              <a:t>drop records with null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1B45F-C4D3-4E8E-2231-B0F015E4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332" y="549276"/>
            <a:ext cx="4039844" cy="2938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8FAEFA-9728-69EC-C803-DAFFBEC1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86" y="2528618"/>
            <a:ext cx="4819514" cy="2952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D9246-6548-0079-116F-A54C5556D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86" y="5480792"/>
            <a:ext cx="2617879" cy="7392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AF24E-D28A-3DA2-EEF5-37A0CDC6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8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7734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BF3D-E812-ABE0-C6A0-B4A04028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400050"/>
            <a:ext cx="11101136" cy="5908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3. Add new relevant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3B3F0-BD63-E5E0-42F4-F85C37E8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87" y="1200213"/>
            <a:ext cx="6435876" cy="235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6614E-79F7-ED11-0EA6-EAC2A0DF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3702339"/>
            <a:ext cx="8077200" cy="27556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C44A7-D44C-011B-C651-CA0193CE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9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92968629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481</TotalTime>
  <Words>404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Avenir Next LT Pro</vt:lpstr>
      <vt:lpstr>Bell MT</vt:lpstr>
      <vt:lpstr>Century Gothic</vt:lpstr>
      <vt:lpstr>Wingdings</vt:lpstr>
      <vt:lpstr>GlowVTI</vt:lpstr>
      <vt:lpstr>BrushVTI</vt:lpstr>
      <vt:lpstr>US Housing Market Prediction</vt:lpstr>
      <vt:lpstr>Introduction</vt:lpstr>
      <vt:lpstr>Objectives</vt:lpstr>
      <vt:lpstr>Dataset</vt:lpstr>
      <vt:lpstr>PowerPoint Presentation</vt:lpstr>
      <vt:lpstr>Tools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Usuc</dc:creator>
  <cp:lastModifiedBy>Alex Usuc</cp:lastModifiedBy>
  <cp:revision>5</cp:revision>
  <dcterms:created xsi:type="dcterms:W3CDTF">2024-12-08T16:41:58Z</dcterms:created>
  <dcterms:modified xsi:type="dcterms:W3CDTF">2024-12-09T15:24:17Z</dcterms:modified>
</cp:coreProperties>
</file>