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23DCB9-D06E-4029-86C2-2FAEE528A3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3" y="1372171"/>
            <a:ext cx="836151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DFDCB7"/>
                </a:solidFill>
                <a:effectLst/>
                <a:latin typeface="Cambria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Thorough Analysis of </a:t>
            </a:r>
            <a:b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DFDCB7"/>
                </a:solidFill>
                <a:effectLst/>
                <a:latin typeface="Cambria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r>
              <a:rPr kumimoji="0" lang="en-US" altLang="ko-KR" sz="6600" b="0" i="0" u="none" strike="noStrike" cap="none" normalizeH="0" baseline="0" dirty="0">
                <a:ln>
                  <a:noFill/>
                </a:ln>
                <a:solidFill>
                  <a:srgbClr val="DFDCB7"/>
                </a:solidFill>
                <a:effectLst/>
                <a:latin typeface="Cambria" panose="020405030504060302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Database Issues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A7C6DE-C8F8-4B6F-9DE5-E6C691C912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3829756"/>
            <a:ext cx="83615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DFDCB7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The primary factors of the database issues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DFDCB7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and strategies for effectively resolving them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4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C7CF-F496-4A55-9EDE-D518A864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Implement a partitioned database by the values of date field</a:t>
            </a:r>
          </a:p>
        </p:txBody>
      </p:sp>
      <p:pic>
        <p:nvPicPr>
          <p:cNvPr id="4" name="Picture 3" descr="C:\Users\Administrator\AppData\Local\Microsoft\Windows\INetCache\Content.MSO\C5120E7C.tmp">
            <a:extLst>
              <a:ext uri="{FF2B5EF4-FFF2-40B4-BE49-F238E27FC236}">
                <a16:creationId xmlns:a16="http://schemas.microsoft.com/office/drawing/2014/main" id="{B665C06E-32FB-4A4B-9B0E-53AC2BC83F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69002"/>
            <a:ext cx="6486525" cy="3534163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8558C3-0257-4815-A67C-1AFCB4A8D572}"/>
              </a:ext>
            </a:extLst>
          </p:cNvPr>
          <p:cNvSpPr txBox="1"/>
          <p:nvPr/>
        </p:nvSpPr>
        <p:spPr>
          <a:xfrm>
            <a:off x="7219950" y="2397774"/>
            <a:ext cx="4495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Instead of vacuuming, file deletion should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New rows are inserted into a fresh file every day.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Searching can be performed on the individual inaccessible files and isolated from vacuum and insertion.</a:t>
            </a:r>
          </a:p>
          <a:p>
            <a:pPr algn="just"/>
            <a:r>
              <a:rPr lang="en-US" sz="2000" dirty="0"/>
              <a:t>So all operations would be invoked in parallel.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3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E5CD-8057-4547-A5DE-65B0BFBE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Ensure the stability and reliability of the SQLite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90AB-18BA-4AC2-820B-9386DC33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Pragma would not generate journal file(WAL).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PRAGMA synchronous=OFF;PRAGMA </a:t>
            </a:r>
            <a:r>
              <a:rPr lang="en-US" dirty="0" err="1">
                <a:solidFill>
                  <a:srgbClr val="FFFF00"/>
                </a:solidFill>
              </a:rPr>
              <a:t>journal_mode</a:t>
            </a:r>
            <a:r>
              <a:rPr lang="en-US" dirty="0">
                <a:solidFill>
                  <a:srgbClr val="FFFF00"/>
                </a:solidFill>
              </a:rPr>
              <a:t>=MEMORY;PRAGMA </a:t>
            </a:r>
            <a:r>
              <a:rPr lang="en-US" dirty="0" err="1">
                <a:solidFill>
                  <a:srgbClr val="FFFF00"/>
                </a:solidFill>
              </a:rPr>
              <a:t>temp_store</a:t>
            </a:r>
            <a:r>
              <a:rPr lang="en-US" dirty="0">
                <a:solidFill>
                  <a:srgbClr val="FFFF00"/>
                </a:solidFill>
              </a:rPr>
              <a:t>=MEMORY;</a:t>
            </a:r>
          </a:p>
          <a:p>
            <a:r>
              <a:rPr lang="en-US" dirty="0"/>
              <a:t>The primary cause of database crashes is the inability of SQLite to locate the journal file containing logs upon program restart.</a:t>
            </a:r>
          </a:p>
          <a:p>
            <a:r>
              <a:rPr lang="en-US" dirty="0"/>
              <a:t>So we use the default Pragma options to maintain the journal files.</a:t>
            </a:r>
          </a:p>
        </p:txBody>
      </p:sp>
    </p:spTree>
    <p:extLst>
      <p:ext uri="{BB962C8B-B14F-4D97-AF65-F5344CB8AC3E}">
        <p14:creationId xmlns:p14="http://schemas.microsoft.com/office/powerpoint/2010/main" val="369816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D189-B9F5-4816-84F2-85CF04B1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Create an index on the time field to improve query efficiency</a:t>
            </a:r>
          </a:p>
        </p:txBody>
      </p:sp>
      <p:pic>
        <p:nvPicPr>
          <p:cNvPr id="4" name="Content Placeholder 3" descr="C:\Users\Administrator\AppData\Local\Microsoft\Windows\INetCache\Content.MSO\DFB6528E.tmp">
            <a:extLst>
              <a:ext uri="{FF2B5EF4-FFF2-40B4-BE49-F238E27FC236}">
                <a16:creationId xmlns:a16="http://schemas.microsoft.com/office/drawing/2014/main" id="{2E908A3A-DD10-43FB-8E00-331BCE888B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451147"/>
            <a:ext cx="4011612" cy="29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Administrator\AppData\Local\Microsoft\Windows\INetCache\Content.MSO\47BB1BA.tmp">
            <a:extLst>
              <a:ext uri="{FF2B5EF4-FFF2-40B4-BE49-F238E27FC236}">
                <a16:creationId xmlns:a16="http://schemas.microsoft.com/office/drawing/2014/main" id="{0E0145F8-524F-4A35-9218-D67A3BC6F8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7" y="2451147"/>
            <a:ext cx="4011612" cy="29924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A3EB904-478C-4264-8CB5-E9286BB1F863}"/>
              </a:ext>
            </a:extLst>
          </p:cNvPr>
          <p:cNvSpPr/>
          <p:nvPr/>
        </p:nvSpPr>
        <p:spPr>
          <a:xfrm>
            <a:off x="5419725" y="3838575"/>
            <a:ext cx="1619250" cy="2857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78F7-77E6-45DD-9455-A6595AEC3B01}"/>
              </a:ext>
            </a:extLst>
          </p:cNvPr>
          <p:cNvSpPr txBox="1"/>
          <p:nvPr/>
        </p:nvSpPr>
        <p:spPr>
          <a:xfrm>
            <a:off x="1609725" y="5695950"/>
            <a:ext cx="959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Improving search speed is a crucial factor in enhancing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0021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F361-8109-486B-ACEF-B7EDAD1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3.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B83D-215C-47BF-976E-5AAC74E0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37" y="1982787"/>
            <a:ext cx="9905999" cy="4141788"/>
          </a:xfrm>
        </p:spPr>
        <p:txBody>
          <a:bodyPr/>
          <a:lstStyle/>
          <a:p>
            <a:r>
              <a:rPr lang="en-US" dirty="0"/>
              <a:t>Device environment: Core i7 3.4GHz, 8GB RAM, SATA HDD 1TB</a:t>
            </a:r>
          </a:p>
          <a:p>
            <a:r>
              <a:rPr lang="en-US" dirty="0"/>
              <a:t>Record count:  5,000,000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4AE6AD-147B-452D-9442-82D2C1C87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67939"/>
              </p:ext>
            </p:extLst>
          </p:nvPr>
        </p:nvGraphicFramePr>
        <p:xfrm>
          <a:off x="1141413" y="3342215"/>
          <a:ext cx="9464676" cy="27289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66169">
                  <a:extLst>
                    <a:ext uri="{9D8B030D-6E8A-4147-A177-3AD203B41FA5}">
                      <a16:colId xmlns:a16="http://schemas.microsoft.com/office/drawing/2014/main" val="905555433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2094548870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3353462850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2843502227"/>
                    </a:ext>
                  </a:extLst>
                </a:gridCol>
              </a:tblGrid>
              <a:tr h="909664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Insertion Speed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Vacuum Time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Search Time</a:t>
                      </a:r>
                      <a:endParaRPr lang="en-US" sz="2000" b="1" dirty="0">
                        <a:solidFill>
                          <a:srgbClr val="FFFF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981779"/>
                  </a:ext>
                </a:extLst>
              </a:tr>
              <a:tr h="909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</a:rPr>
                        <a:t>Current method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110K/s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75s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10s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3843678"/>
                  </a:ext>
                </a:extLst>
              </a:tr>
              <a:tr h="9096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Arial Narrow" panose="020B0606020202030204" pitchFamily="34" charset="0"/>
                        </a:rPr>
                        <a:t>Suggested Method</a:t>
                      </a:r>
                      <a:endParaRPr lang="en-US" sz="20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50K/s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0s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 Narrow" panose="020B0606020202030204" pitchFamily="34" charset="0"/>
                        </a:rPr>
                        <a:t>0s</a:t>
                      </a:r>
                      <a:endParaRPr lang="en-US" sz="20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120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76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EA64-3EF8-4246-8809-380D6926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9A0E-9E61-45F3-9490-8C2D7980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2097088"/>
            <a:ext cx="10315575" cy="43132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effectively address database issues, it is vital to implement the following strategies: </a:t>
            </a:r>
          </a:p>
          <a:p>
            <a:pPr marL="457200" indent="-457200" algn="just">
              <a:buAutoNum type="arabicPeriod"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the database into multiple files per day. </a:t>
            </a:r>
          </a:p>
          <a:p>
            <a:pPr marL="457200" indent="-457200" algn="just">
              <a:buAutoNum type="arabicPeriod"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index on the time field. </a:t>
            </a:r>
          </a:p>
          <a:p>
            <a:pPr marL="457200" indent="-457200" algn="just">
              <a:buAutoNum type="arabicPeriod"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the default Pragma settings and select an appropriate transaction size. </a:t>
            </a:r>
          </a:p>
          <a:p>
            <a:pPr marL="457200" indent="-457200" algn="just">
              <a:buAutoNum type="arabicPeriod"/>
            </a:pP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Redesign the database structure to minimize table size.</a:t>
            </a:r>
          </a:p>
        </p:txBody>
      </p:sp>
    </p:spTree>
    <p:extLst>
      <p:ext uri="{BB962C8B-B14F-4D97-AF65-F5344CB8AC3E}">
        <p14:creationId xmlns:p14="http://schemas.microsoft.com/office/powerpoint/2010/main" val="36373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4BD9-DED5-4F83-81CF-0DEF71A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1. The primary factors of the database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7204-22F2-4253-9CFB-6D4535E1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Transaction size that is too large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Table structure that is not optimized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Pragma statement that is unstable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operations are conflicting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9567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0AAC-C98E-4C86-8816-87276930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09" y="363455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cap="none" dirty="0"/>
              <a:t>Transaction size that is too large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2650D8D-29A0-4F3B-9E68-B60CEA8DC745}"/>
              </a:ext>
            </a:extLst>
          </p:cNvPr>
          <p:cNvSpPr/>
          <p:nvPr/>
        </p:nvSpPr>
        <p:spPr>
          <a:xfrm>
            <a:off x="807745" y="3306139"/>
            <a:ext cx="2032986" cy="2805344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FC279F0A-2235-4335-A3DB-35A568ED5402}"/>
              </a:ext>
            </a:extLst>
          </p:cNvPr>
          <p:cNvSpPr/>
          <p:nvPr/>
        </p:nvSpPr>
        <p:spPr>
          <a:xfrm>
            <a:off x="4530155" y="3437881"/>
            <a:ext cx="1916098" cy="11981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with</a:t>
            </a:r>
          </a:p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dirty="0"/>
              <a:t> rows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4F30A8-D7E4-4F8E-A52B-997CA9F2FFD6}"/>
              </a:ext>
            </a:extLst>
          </p:cNvPr>
          <p:cNvSpPr/>
          <p:nvPr/>
        </p:nvSpPr>
        <p:spPr>
          <a:xfrm flipH="1">
            <a:off x="2932171" y="4105656"/>
            <a:ext cx="1493524" cy="28071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E142D-2D8B-4497-8393-A9FB6E174AD9}"/>
              </a:ext>
            </a:extLst>
          </p:cNvPr>
          <p:cNvSpPr/>
          <p:nvPr/>
        </p:nvSpPr>
        <p:spPr>
          <a:xfrm>
            <a:off x="4530155" y="5429940"/>
            <a:ext cx="1779205" cy="119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to be inserted into the database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FE7A222-3331-4703-B4E7-26FC6C32BB5A}"/>
              </a:ext>
            </a:extLst>
          </p:cNvPr>
          <p:cNvSpPr/>
          <p:nvPr/>
        </p:nvSpPr>
        <p:spPr>
          <a:xfrm>
            <a:off x="5318922" y="4636008"/>
            <a:ext cx="235807" cy="71163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D05F9-72B6-4321-838A-262DCF98E1E8}"/>
              </a:ext>
            </a:extLst>
          </p:cNvPr>
          <p:cNvSpPr txBox="1"/>
          <p:nvPr/>
        </p:nvSpPr>
        <p:spPr>
          <a:xfrm>
            <a:off x="6827359" y="2018020"/>
            <a:ext cx="4498848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</a:pPr>
            <a:r>
              <a:rPr lang="en-US" sz="2400" b="1" dirty="0"/>
              <a:t>When x is too large:</a:t>
            </a:r>
          </a:p>
          <a:p>
            <a:pPr marL="285750" indent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Increased Memory Usage</a:t>
            </a:r>
          </a:p>
          <a:p>
            <a:pPr marL="285750" indent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Locking and Concurrency</a:t>
            </a:r>
          </a:p>
          <a:p>
            <a:pPr marL="285750" indent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Journaling and Disk I/O</a:t>
            </a:r>
          </a:p>
          <a:p>
            <a:pPr marL="285750" indent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Rollback and Undo Operations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0673572-12E2-482F-BB34-AD98E3D18F98}"/>
              </a:ext>
            </a:extLst>
          </p:cNvPr>
          <p:cNvSpPr/>
          <p:nvPr/>
        </p:nvSpPr>
        <p:spPr>
          <a:xfrm>
            <a:off x="2542031" y="2018020"/>
            <a:ext cx="1409010" cy="8696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</a:t>
            </a:r>
          </a:p>
          <a:p>
            <a:pPr algn="ctr"/>
            <a:r>
              <a:rPr lang="en-US" dirty="0"/>
              <a:t>Journal File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91583660-FEBE-4118-B0F5-443C93AD309B}"/>
              </a:ext>
            </a:extLst>
          </p:cNvPr>
          <p:cNvSpPr/>
          <p:nvPr/>
        </p:nvSpPr>
        <p:spPr>
          <a:xfrm rot="18642972">
            <a:off x="4190907" y="2604006"/>
            <a:ext cx="256572" cy="106583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FB06BD5-00FE-40A5-A86F-3E9138753514}"/>
              </a:ext>
            </a:extLst>
          </p:cNvPr>
          <p:cNvSpPr/>
          <p:nvPr/>
        </p:nvSpPr>
        <p:spPr>
          <a:xfrm rot="13495292">
            <a:off x="1948562" y="2373021"/>
            <a:ext cx="256572" cy="1065836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87108-C3E7-48F9-B542-C9ECD8569DA4}"/>
              </a:ext>
            </a:extLst>
          </p:cNvPr>
          <p:cNvSpPr txBox="1"/>
          <p:nvPr/>
        </p:nvSpPr>
        <p:spPr>
          <a:xfrm>
            <a:off x="957401" y="2693031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 Recovery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86D80-37F3-4A34-A453-A59035455E93}"/>
              </a:ext>
            </a:extLst>
          </p:cNvPr>
          <p:cNvSpPr txBox="1"/>
          <p:nvPr/>
        </p:nvSpPr>
        <p:spPr>
          <a:xfrm>
            <a:off x="2856803" y="4430436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 and 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2BB17-4513-4770-9F25-31ED21611031}"/>
              </a:ext>
            </a:extLst>
          </p:cNvPr>
          <p:cNvSpPr txBox="1"/>
          <p:nvPr/>
        </p:nvSpPr>
        <p:spPr>
          <a:xfrm>
            <a:off x="4244337" y="2807709"/>
            <a:ext cx="17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Journal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CF0B5-03BC-40BB-B0AC-EAB4E5C60AB3}"/>
              </a:ext>
            </a:extLst>
          </p:cNvPr>
          <p:cNvSpPr txBox="1"/>
          <p:nvPr/>
        </p:nvSpPr>
        <p:spPr>
          <a:xfrm>
            <a:off x="4500757" y="4713136"/>
            <a:ext cx="212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Compose Transaction in Memory</a:t>
            </a:r>
          </a:p>
        </p:txBody>
      </p:sp>
    </p:spTree>
    <p:extLst>
      <p:ext uri="{BB962C8B-B14F-4D97-AF65-F5344CB8AC3E}">
        <p14:creationId xmlns:p14="http://schemas.microsoft.com/office/powerpoint/2010/main" val="222099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2784-5C66-4FED-A3AC-7C489178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Table structure that is not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BF7E-40D1-44E7-9E46-9BC4A8F0F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Values with high frequency should be separated from the main table and stored in a separate table. These values should then be linked to their corresponding ID.</a:t>
            </a:r>
          </a:p>
          <a:p>
            <a:pPr marL="0" indent="0">
              <a:buNone/>
            </a:pPr>
            <a:r>
              <a:rPr lang="en-US" sz="2800" dirty="0"/>
              <a:t>For example, in the </a:t>
            </a:r>
            <a:r>
              <a:rPr lang="en-US" dirty="0" err="1"/>
              <a:t>AmdPmfSamples</a:t>
            </a:r>
            <a:r>
              <a:rPr lang="en-US" dirty="0"/>
              <a:t> table, the field named “</a:t>
            </a:r>
            <a:r>
              <a:rPr lang="en-US" dirty="0" err="1"/>
              <a:t>display_info</a:t>
            </a:r>
            <a:r>
              <a:rPr lang="en-US" dirty="0"/>
              <a:t>” has frequent values.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3B8-3D4C-489C-8E7B-E13E0DE0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Pragma statement that is unstable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36E827-BFC5-4BED-9A55-9DC8E92BDF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8" y="2745382"/>
            <a:ext cx="5060769" cy="192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ABC6F-17E1-4B02-87CD-9181DC6BF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78" y="4088297"/>
            <a:ext cx="5060769" cy="19281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681F9-14FF-42B2-8C68-FF28486AA456}"/>
              </a:ext>
            </a:extLst>
          </p:cNvPr>
          <p:cNvSpPr txBox="1"/>
          <p:nvPr/>
        </p:nvSpPr>
        <p:spPr>
          <a:xfrm>
            <a:off x="1059117" y="2518637"/>
            <a:ext cx="477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According to the current Pragma statement, WAL Files are not saved, and would not be used for crash recovery.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12EB-5A77-4B2B-A9BB-348FFB12DA60}"/>
              </a:ext>
            </a:extLst>
          </p:cNvPr>
          <p:cNvSpPr txBox="1"/>
          <p:nvPr/>
        </p:nvSpPr>
        <p:spPr>
          <a:xfrm>
            <a:off x="6594828" y="4719233"/>
            <a:ext cx="477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avoid this problem, WAL </a:t>
            </a:r>
            <a:r>
              <a:rPr lang="en-US" sz="2400" dirty="0" err="1"/>
              <a:t>shoud</a:t>
            </a:r>
            <a:r>
              <a:rPr lang="en-US" sz="2400" dirty="0"/>
              <a:t> be saved into the journal files.</a:t>
            </a:r>
          </a:p>
        </p:txBody>
      </p:sp>
    </p:spTree>
    <p:extLst>
      <p:ext uri="{BB962C8B-B14F-4D97-AF65-F5344CB8AC3E}">
        <p14:creationId xmlns:p14="http://schemas.microsoft.com/office/powerpoint/2010/main" val="394936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042-D438-4702-A61A-E8E0E292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/>
              <a:t>The operations are conflicting with each other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08C40D-06B7-45EA-A666-1FCF5F51E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644884"/>
              </p:ext>
            </p:extLst>
          </p:nvPr>
        </p:nvGraphicFramePr>
        <p:xfrm>
          <a:off x="2583293" y="2249988"/>
          <a:ext cx="6640606" cy="250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994">
                  <a:extLst>
                    <a:ext uri="{9D8B030D-6E8A-4147-A177-3AD203B41FA5}">
                      <a16:colId xmlns:a16="http://schemas.microsoft.com/office/drawing/2014/main" val="1873501416"/>
                    </a:ext>
                  </a:extLst>
                </a:gridCol>
                <a:gridCol w="1472820">
                  <a:extLst>
                    <a:ext uri="{9D8B030D-6E8A-4147-A177-3AD203B41FA5}">
                      <a16:colId xmlns:a16="http://schemas.microsoft.com/office/drawing/2014/main" val="4082019479"/>
                    </a:ext>
                  </a:extLst>
                </a:gridCol>
                <a:gridCol w="1403915">
                  <a:extLst>
                    <a:ext uri="{9D8B030D-6E8A-4147-A177-3AD203B41FA5}">
                      <a16:colId xmlns:a16="http://schemas.microsoft.com/office/drawing/2014/main" val="1998186573"/>
                    </a:ext>
                  </a:extLst>
                </a:gridCol>
                <a:gridCol w="1713877">
                  <a:extLst>
                    <a:ext uri="{9D8B030D-6E8A-4147-A177-3AD203B41FA5}">
                      <a16:colId xmlns:a16="http://schemas.microsoft.com/office/drawing/2014/main" val="616439591"/>
                    </a:ext>
                  </a:extLst>
                </a:gridCol>
              </a:tblGrid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 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VACUUM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143635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</a:p>
                    <a:p>
                      <a:pPr algn="ctr"/>
                      <a:r>
                        <a:rPr lang="en-US" dirty="0"/>
                        <a:t>(but slower)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444114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VACUUM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27559"/>
                  </a:ext>
                </a:extLst>
              </a:tr>
              <a:tr h="5895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</a:t>
                      </a:r>
                    </a:p>
                    <a:p>
                      <a:pPr algn="ctr"/>
                      <a:r>
                        <a:rPr lang="en-US" dirty="0"/>
                        <a:t>(but slower)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62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B636-A14A-47FA-AF19-A463D24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60012" cy="1478570"/>
          </a:xfrm>
        </p:spPr>
        <p:txBody>
          <a:bodyPr>
            <a:normAutofit/>
          </a:bodyPr>
          <a:lstStyle/>
          <a:p>
            <a:r>
              <a:rPr lang="en-US" sz="4400" b="1" dirty="0"/>
              <a:t>2. Strategies for effectively resolving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8311-8B60-4DE0-8765-72F3B56D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56" y="2487612"/>
            <a:ext cx="10174288" cy="3541714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Minimize the size of transactions to avoid excessive bulk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Optimize the database structure and performance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 a partitioned database by the values of date field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Ensure the stability and reliability of the SQLite database</a:t>
            </a:r>
          </a:p>
          <a:p>
            <a:pPr lvl="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an index on the time field to improve query efficiency</a:t>
            </a:r>
          </a:p>
        </p:txBody>
      </p:sp>
    </p:spTree>
    <p:extLst>
      <p:ext uri="{BB962C8B-B14F-4D97-AF65-F5344CB8AC3E}">
        <p14:creationId xmlns:p14="http://schemas.microsoft.com/office/powerpoint/2010/main" val="16700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A8EB-28DB-4F1F-AF3C-90D0FC07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Minimize the size of transactions to avoid excessive bulk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17498ED-E6D9-4AAE-8C4E-0BE53C9838B3}"/>
              </a:ext>
            </a:extLst>
          </p:cNvPr>
          <p:cNvSpPr/>
          <p:nvPr/>
        </p:nvSpPr>
        <p:spPr>
          <a:xfrm>
            <a:off x="807745" y="3306139"/>
            <a:ext cx="2032986" cy="2805344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8FC17A6E-46AD-44EC-9DB5-156ACEA9279E}"/>
              </a:ext>
            </a:extLst>
          </p:cNvPr>
          <p:cNvSpPr/>
          <p:nvPr/>
        </p:nvSpPr>
        <p:spPr>
          <a:xfrm>
            <a:off x="4530155" y="3437881"/>
            <a:ext cx="1916098" cy="11981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with</a:t>
            </a:r>
          </a:p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dirty="0"/>
              <a:t> rows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45253B-DAC6-4347-BD79-ACA3291318F5}"/>
              </a:ext>
            </a:extLst>
          </p:cNvPr>
          <p:cNvSpPr/>
          <p:nvPr/>
        </p:nvSpPr>
        <p:spPr>
          <a:xfrm flipH="1">
            <a:off x="2932171" y="4105656"/>
            <a:ext cx="1493524" cy="28071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C35DC-C4CA-4C2B-B2E8-6281A08AD460}"/>
              </a:ext>
            </a:extLst>
          </p:cNvPr>
          <p:cNvSpPr/>
          <p:nvPr/>
        </p:nvSpPr>
        <p:spPr>
          <a:xfrm>
            <a:off x="4530155" y="5429940"/>
            <a:ext cx="1779205" cy="119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to be inserted into the database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4F57958C-B229-4961-B291-44B8FE2DC161}"/>
              </a:ext>
            </a:extLst>
          </p:cNvPr>
          <p:cNvSpPr/>
          <p:nvPr/>
        </p:nvSpPr>
        <p:spPr>
          <a:xfrm>
            <a:off x="5318922" y="4636008"/>
            <a:ext cx="235807" cy="71163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C0E6F4A4-47D8-4391-B49B-E1D08475576A}"/>
              </a:ext>
            </a:extLst>
          </p:cNvPr>
          <p:cNvSpPr/>
          <p:nvPr/>
        </p:nvSpPr>
        <p:spPr>
          <a:xfrm>
            <a:off x="2542031" y="2018020"/>
            <a:ext cx="1409010" cy="8696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</a:t>
            </a:r>
          </a:p>
          <a:p>
            <a:pPr algn="ctr"/>
            <a:r>
              <a:rPr lang="en-US" dirty="0"/>
              <a:t>Journal File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CF36337-947E-4F4C-A0DC-74A84FDE8FD9}"/>
              </a:ext>
            </a:extLst>
          </p:cNvPr>
          <p:cNvSpPr/>
          <p:nvPr/>
        </p:nvSpPr>
        <p:spPr>
          <a:xfrm rot="18642972">
            <a:off x="4190907" y="2604006"/>
            <a:ext cx="256572" cy="1065836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FE566AA-D25D-413D-B669-9FD53DFBE51D}"/>
              </a:ext>
            </a:extLst>
          </p:cNvPr>
          <p:cNvSpPr/>
          <p:nvPr/>
        </p:nvSpPr>
        <p:spPr>
          <a:xfrm rot="13495292">
            <a:off x="1948562" y="2373021"/>
            <a:ext cx="256572" cy="1065836"/>
          </a:xfrm>
          <a:prstGeom prst="upArrow">
            <a:avLst/>
          </a:pr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F78B5-56DC-42C7-9FA6-0C445C4D765F}"/>
              </a:ext>
            </a:extLst>
          </p:cNvPr>
          <p:cNvSpPr txBox="1"/>
          <p:nvPr/>
        </p:nvSpPr>
        <p:spPr>
          <a:xfrm>
            <a:off x="957401" y="2693031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 Recovery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8D2B3-1FFD-4091-B110-8EF3BC222ACA}"/>
              </a:ext>
            </a:extLst>
          </p:cNvPr>
          <p:cNvSpPr txBox="1"/>
          <p:nvPr/>
        </p:nvSpPr>
        <p:spPr>
          <a:xfrm>
            <a:off x="2856803" y="4430436"/>
            <a:ext cx="167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 and Write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8F7AE-5172-4D46-B558-805F913AA2A7}"/>
              </a:ext>
            </a:extLst>
          </p:cNvPr>
          <p:cNvSpPr txBox="1"/>
          <p:nvPr/>
        </p:nvSpPr>
        <p:spPr>
          <a:xfrm>
            <a:off x="4244337" y="2807709"/>
            <a:ext cx="17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Journal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51E18-BDB2-484E-A477-B4382AFF5404}"/>
              </a:ext>
            </a:extLst>
          </p:cNvPr>
          <p:cNvSpPr txBox="1"/>
          <p:nvPr/>
        </p:nvSpPr>
        <p:spPr>
          <a:xfrm>
            <a:off x="4500757" y="4713136"/>
            <a:ext cx="212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Compose Transaction in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B0D89-7802-42F2-A7B9-A0DB1D0BFB0F}"/>
              </a:ext>
            </a:extLst>
          </p:cNvPr>
          <p:cNvSpPr txBox="1"/>
          <p:nvPr/>
        </p:nvSpPr>
        <p:spPr>
          <a:xfrm>
            <a:off x="6796400" y="2821725"/>
            <a:ext cx="4498848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</a:pPr>
            <a:r>
              <a:rPr lang="en-US" sz="2800" b="1" dirty="0"/>
              <a:t>To ensure efficient insertion, we should select the appropriate transaction size, X.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714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FD96-B714-479B-B01A-5D84F2FB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Optimize the database structure and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CEC74-6DFF-4B2F-8BEF-F6EC87A7D6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35" y="2097088"/>
            <a:ext cx="8416031" cy="414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42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118</TotalTime>
  <Words>589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Cambria</vt:lpstr>
      <vt:lpstr>Tw Cen MT</vt:lpstr>
      <vt:lpstr>Circuit</vt:lpstr>
      <vt:lpstr>Thorough Analysis of  The Database Issues</vt:lpstr>
      <vt:lpstr>1. The primary factors of the database issues </vt:lpstr>
      <vt:lpstr>Transaction size that is too large</vt:lpstr>
      <vt:lpstr>Table structure that is not optimized</vt:lpstr>
      <vt:lpstr>Pragma statement that is unstable</vt:lpstr>
      <vt:lpstr>The operations are conflicting with each other</vt:lpstr>
      <vt:lpstr>2. Strategies for effectively resolving ISSUES</vt:lpstr>
      <vt:lpstr>Minimize the size of transactions to avoid excessive bulk</vt:lpstr>
      <vt:lpstr>Optimize the database structure and performance</vt:lpstr>
      <vt:lpstr>Implement a partitioned database by the values of date field</vt:lpstr>
      <vt:lpstr>Ensure the stability and reliability of the SQLite database</vt:lpstr>
      <vt:lpstr>Create an index on the time field to improve query efficiency</vt:lpstr>
      <vt:lpstr>3. Performance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Thorough Analysis of  The Database Issues</dc:title>
  <dc:creator>Administrator</dc:creator>
  <cp:lastModifiedBy>Administrator</cp:lastModifiedBy>
  <cp:revision>78</cp:revision>
  <dcterms:created xsi:type="dcterms:W3CDTF">2023-07-29T04:37:10Z</dcterms:created>
  <dcterms:modified xsi:type="dcterms:W3CDTF">2023-07-29T06:37:19Z</dcterms:modified>
</cp:coreProperties>
</file>