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81" r:id="rId2"/>
    <p:sldId id="2682" r:id="rId3"/>
    <p:sldId id="2618" r:id="rId4"/>
    <p:sldId id="2679" r:id="rId5"/>
    <p:sldId id="2619" r:id="rId6"/>
    <p:sldId id="2673" r:id="rId7"/>
    <p:sldId id="2674" r:id="rId8"/>
    <p:sldId id="2680" r:id="rId9"/>
    <p:sldId id="2675" r:id="rId10"/>
    <p:sldId id="2670" r:id="rId1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777" userDrawn="1">
          <p15:clr>
            <a:srgbClr val="A4A3A4"/>
          </p15:clr>
        </p15:guide>
        <p15:guide id="6" pos="557" userDrawn="1">
          <p15:clr>
            <a:srgbClr val="A4A3A4"/>
          </p15:clr>
        </p15:guide>
        <p15:guide id="8" orient="horz" pos="504" userDrawn="1">
          <p15:clr>
            <a:srgbClr val="A4A3A4"/>
          </p15:clr>
        </p15:guide>
        <p15:guide id="10" pos="6998" userDrawn="1">
          <p15:clr>
            <a:srgbClr val="A4A3A4"/>
          </p15:clr>
        </p15:guide>
        <p15:guide id="11" orient="horz"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Zoen" initials="LZ" lastIdx="1" clrIdx="0">
    <p:extLst>
      <p:ext uri="{19B8F6BF-5375-455C-9EA6-DF929625EA0E}">
        <p15:presenceInfo xmlns:p15="http://schemas.microsoft.com/office/powerpoint/2012/main" userId="8a480d89763e3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5AC"/>
    <a:srgbClr val="1EA8B6"/>
    <a:srgbClr val="F8F8F8"/>
    <a:srgbClr val="F9F9F9"/>
    <a:srgbClr val="F7F7F7"/>
    <a:srgbClr val="BB493C"/>
    <a:srgbClr val="80A5D6"/>
    <a:srgbClr val="8DAEDA"/>
    <a:srgbClr val="2485D6"/>
    <a:srgbClr val="0024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7802" autoAdjust="0"/>
  </p:normalViewPr>
  <p:slideViewPr>
    <p:cSldViewPr snapToObjects="1">
      <p:cViewPr varScale="1">
        <p:scale>
          <a:sx n="38" d="100"/>
          <a:sy n="38" d="100"/>
        </p:scale>
        <p:origin x="132" y="366"/>
      </p:cViewPr>
      <p:guideLst>
        <p:guide orient="horz" pos="8136"/>
        <p:guide pos="14777"/>
        <p:guide pos="557"/>
        <p:guide orient="horz" pos="504"/>
        <p:guide pos="6998"/>
        <p:guide orient="horz" pos="4320"/>
      </p:guideLst>
    </p:cSldViewPr>
  </p:slideViewPr>
  <p:outlineViewPr>
    <p:cViewPr>
      <p:scale>
        <a:sx n="33" d="100"/>
        <a:sy n="33" d="100"/>
      </p:scale>
      <p:origin x="0" y="-2742"/>
    </p:cViewPr>
  </p:outlineViewPr>
  <p:notesTextViewPr>
    <p:cViewPr>
      <p:scale>
        <a:sx n="100" d="100"/>
        <a:sy n="100" d="100"/>
      </p:scale>
      <p:origin x="0" y="0"/>
    </p:cViewPr>
  </p:notesTextViewPr>
  <p:sorterViewPr>
    <p:cViewPr>
      <p:scale>
        <a:sx n="52" d="100"/>
        <a:sy n="52" d="100"/>
      </p:scale>
      <p:origin x="0" y="-9492"/>
    </p:cViewPr>
  </p:sorterViewPr>
  <p:notesViewPr>
    <p:cSldViewPr snapToObjects="1" showGuides="1">
      <p:cViewPr varScale="1">
        <p:scale>
          <a:sx n="85" d="100"/>
          <a:sy n="85" d="100"/>
        </p:scale>
        <p:origin x="38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D7A611-2048-4605-8D03-E3095CC75915}" type="datetimeFigureOut">
              <a:rPr lang="ru-RU" smtClean="0"/>
              <a:pPr/>
              <a:t>25.09.2018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25B5DF-ECC1-4884-9553-BC4B4E4A44C7}" type="slidenum">
              <a:rPr lang="ru-RU" smtClean="0"/>
              <a:pPr/>
              <a:t>‹#›</a:t>
            </a:fld>
            <a:endParaRPr lang="ru-RU"/>
          </a:p>
        </p:txBody>
      </p:sp>
    </p:spTree>
    <p:extLst>
      <p:ext uri="{BB962C8B-B14F-4D97-AF65-F5344CB8AC3E}">
        <p14:creationId xmlns:p14="http://schemas.microsoft.com/office/powerpoint/2010/main" val="1895355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9/25/2018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Start up is exciting, we might bootstrap, or start with angle investments or other VCs and foundations… if we do well, we probably scale up, and finally biggest milestone and the most exciting thing for most companies, is … I think is to go to the public.</a:t>
            </a:r>
          </a:p>
          <a:p>
            <a:endParaRPr lang="en-US" altLang="zh-CN" dirty="0"/>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dirty="0"/>
              <a:t>IPO is the way traditional companies raise capitals from the public, ICO is also a crowdfunding method, however that only exist for blockchain companies and they collect cryptocurrencies like Bitcoin or Ethereum rather than US dollars ,,,, in exchange for the company’s token rather than equity, because the investors think the company is </a:t>
            </a:r>
            <a:r>
              <a:rPr lang="en-US" altLang="zh-CN" dirty="0" err="1"/>
              <a:t>gonna</a:t>
            </a:r>
            <a:r>
              <a:rPr lang="en-US" altLang="zh-CN" dirty="0"/>
              <a:t> do well, and the token price will appreciate.</a:t>
            </a:r>
            <a:endParaRPr lang="zh-CN" altLang="en-US"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0897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这个是针对投资人的，但是不需要对</a:t>
            </a:r>
            <a:r>
              <a:rPr lang="en-US" altLang="zh-CN" dirty="0"/>
              <a:t>customer</a:t>
            </a:r>
            <a:r>
              <a:rPr lang="zh-CN" altLang="en-US" dirty="0"/>
              <a:t>说。</a:t>
            </a:r>
            <a:endParaRPr lang="en-US" altLang="zh-CN" dirty="0"/>
          </a:p>
          <a:p>
            <a:r>
              <a:rPr lang="zh-CN" altLang="en-US" dirty="0"/>
              <a:t>了解自己的听众非常重要。</a:t>
            </a:r>
            <a:endParaRPr lang="en-US" altLang="zh-CN" dirty="0"/>
          </a:p>
          <a:p>
            <a:endParaRPr lang="en-US" altLang="zh-CN" dirty="0"/>
          </a:p>
          <a:p>
            <a:r>
              <a:rPr lang="zh-CN" altLang="en-US" dirty="0"/>
              <a:t>对</a:t>
            </a:r>
            <a:r>
              <a:rPr lang="en-US" altLang="zh-CN" dirty="0"/>
              <a:t>customer</a:t>
            </a:r>
            <a:r>
              <a:rPr lang="zh-CN" altLang="en-US" dirty="0"/>
              <a:t>说，</a:t>
            </a:r>
            <a:endParaRPr lang="en-US" altLang="zh-CN" dirty="0"/>
          </a:p>
          <a:p>
            <a:r>
              <a:rPr lang="zh-CN" altLang="en-US" dirty="0"/>
              <a:t>有很多竞争， 你需要</a:t>
            </a:r>
            <a:r>
              <a:rPr lang="en-US" altLang="zh-CN" dirty="0"/>
              <a:t>marketing</a:t>
            </a:r>
            <a:r>
              <a:rPr lang="zh-CN" altLang="en-US" dirty="0"/>
              <a:t>。</a:t>
            </a:r>
            <a:r>
              <a:rPr lang="en-US" altLang="zh-CN" dirty="0"/>
              <a:t>Seriously</a:t>
            </a:r>
          </a:p>
          <a:p>
            <a:r>
              <a:rPr lang="en-US" altLang="zh-CN" dirty="0"/>
              <a:t>This </a:t>
            </a:r>
          </a:p>
          <a:p>
            <a:r>
              <a:rPr lang="en-US" altLang="zh-CN" dirty="0"/>
              <a:t>[</a:t>
            </a:r>
            <a:r>
              <a:rPr lang="zh-CN" altLang="en-US" dirty="0"/>
              <a:t>重要</a:t>
            </a:r>
            <a:r>
              <a:rPr lang="en-US" altLang="zh-CN" dirty="0"/>
              <a:t>] </a:t>
            </a:r>
            <a:r>
              <a:rPr lang="zh-CN" altLang="en-US" dirty="0"/>
              <a:t>要获取每个客户需要花多少钱？？</a:t>
            </a:r>
            <a:r>
              <a:rPr lang="en-US" altLang="zh-CN" dirty="0"/>
              <a:t>【</a:t>
            </a:r>
            <a:r>
              <a:rPr lang="zh-CN" altLang="en-US" dirty="0"/>
              <a:t>这一点很重要</a:t>
            </a:r>
            <a:r>
              <a:rPr lang="en-US" altLang="zh-CN" dirty="0"/>
              <a:t>】</a:t>
            </a:r>
          </a:p>
          <a:p>
            <a:endParaRPr lang="en-US" altLang="zh-CN" dirty="0"/>
          </a:p>
          <a:p>
            <a:r>
              <a:rPr lang="zh-CN" altLang="en-US" dirty="0"/>
              <a:t>你已经帮助了多少人？？</a:t>
            </a:r>
          </a:p>
        </p:txBody>
      </p:sp>
      <p:sp>
        <p:nvSpPr>
          <p:cNvPr id="4" name="灯片编号占位符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69159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effectLst/>
                <a:latin typeface="Calibri Light"/>
                <a:ea typeface="+mn-ea"/>
                <a:cs typeface="+mn-cs"/>
              </a:rPr>
              <a:t>As Blockchain technology applied to traditional industries, many assets, entities, services are being valued with token. Token is a type of cryptocurrency; and blockchain companies use token to price their product or services, and customers pay token to get the product and services.</a:t>
            </a:r>
          </a:p>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420011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But for blockchain companies to start use the token, it is not easy at all, and ListToken.io makes the Token Registration Exponentially easier.</a:t>
            </a:r>
          </a:p>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 </a:t>
            </a:r>
            <a:r>
              <a:rPr lang="zh-CN" altLang="en-US" sz="2400" kern="1200" dirty="0">
                <a:solidFill>
                  <a:schemeClr val="tx1"/>
                </a:solidFill>
                <a:effectLst/>
                <a:latin typeface="Calibri Light"/>
                <a:ea typeface="+mn-ea"/>
                <a:cs typeface="+mn-cs"/>
              </a:rPr>
              <a:t>需要更强的开头</a:t>
            </a:r>
            <a:endParaRPr lang="en-US" altLang="zh-CN" sz="2400" kern="1200" dirty="0">
              <a:solidFill>
                <a:schemeClr val="tx1"/>
              </a:solidFill>
              <a:effectLst/>
              <a:latin typeface="Calibri Light"/>
              <a:ea typeface="+mn-ea"/>
              <a:cs typeface="+mn-cs"/>
            </a:endParaRPr>
          </a:p>
          <a:p>
            <a:r>
              <a:rPr lang="zh-CN" altLang="en-US" sz="2400" kern="1200" dirty="0">
                <a:solidFill>
                  <a:schemeClr val="tx1"/>
                </a:solidFill>
                <a:effectLst/>
                <a:latin typeface="Calibri Light"/>
                <a:ea typeface="+mn-ea"/>
                <a:cs typeface="+mn-cs"/>
              </a:rPr>
              <a:t>网站不需要文字，</a:t>
            </a:r>
            <a:r>
              <a:rPr lang="en-US" altLang="zh-CN" sz="2400" kern="1200" dirty="0">
                <a:solidFill>
                  <a:schemeClr val="tx1"/>
                </a:solidFill>
                <a:effectLst/>
                <a:latin typeface="Calibri Light"/>
                <a:ea typeface="+mn-ea"/>
                <a:cs typeface="+mn-cs"/>
              </a:rPr>
              <a:t>ppt</a:t>
            </a:r>
            <a:r>
              <a:rPr lang="zh-CN" altLang="en-US" sz="2400" kern="1200" dirty="0">
                <a:solidFill>
                  <a:schemeClr val="tx1"/>
                </a:solidFill>
                <a:effectLst/>
                <a:latin typeface="Calibri Light"/>
                <a:ea typeface="+mn-ea"/>
                <a:cs typeface="+mn-cs"/>
              </a:rPr>
              <a:t>也要尽可能少的文字。</a:t>
            </a:r>
            <a:endParaRPr lang="en-US" altLang="zh-CN" sz="2400" kern="1200" dirty="0">
              <a:solidFill>
                <a:schemeClr val="tx1"/>
              </a:solidFill>
              <a:effectLst/>
              <a:latin typeface="Calibri Light"/>
              <a:ea typeface="+mn-ea"/>
              <a:cs typeface="+mn-cs"/>
            </a:endParaRPr>
          </a:p>
        </p:txBody>
      </p:sp>
      <p:sp>
        <p:nvSpPr>
          <p:cNvPr id="4" name="灯片编号占位符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63375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To do this, they have to register their token information on ICO list website, where most cryptocurrency investor will frequent for invest opportunity. But the registration process are very complicated, and those websites are blocked by Google. so New BC are hard to find them. </a:t>
            </a:r>
          </a:p>
          <a:p>
            <a:endParaRPr lang="en-US" altLang="zh-CN" dirty="0"/>
          </a:p>
          <a:p>
            <a:r>
              <a:rPr lang="zh-CN" altLang="en-US" dirty="0"/>
              <a:t>为什么屏蔽了，他们做什么。日后需要</a:t>
            </a:r>
            <a:r>
              <a:rPr lang="en-US" altLang="zh-CN" dirty="0"/>
              <a:t>validate</a:t>
            </a:r>
            <a:r>
              <a:rPr lang="zh-CN" altLang="en-US" dirty="0"/>
              <a:t>单独加一个</a:t>
            </a:r>
            <a:r>
              <a:rPr lang="en-US" altLang="zh-CN" dirty="0"/>
              <a:t>ppt</a:t>
            </a:r>
            <a:r>
              <a:rPr lang="zh-CN" altLang="en-US" dirty="0"/>
              <a:t>来说这个</a:t>
            </a:r>
            <a:r>
              <a:rPr lang="en-US" altLang="zh-CN" dirty="0"/>
              <a:t>in addition</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Savage so you can apply many internet startup in </a:t>
            </a:r>
            <a:r>
              <a:rPr lang="en-US" altLang="zh-CN" dirty="0" err="1"/>
              <a:t>bc</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75278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Firstly a blockchain company use ICO to raise capital. Compared to IPO, ICO stand for Initial coin offer and collect cryptocurrencies like Bitcoin or Ethereum. To do this, they have to register their token information on ICO list website, where most cryptocurrency investor will frequent for invest opportunity. But the registration process are very complicated, and those websites are blocked by Google. so New BC are hard to find them.</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BC companies might need register up to 60 ICO list Websites, Wallets and Exchanges. And quicker presentation Let’s call them IWEs</a:t>
            </a:r>
          </a:p>
        </p:txBody>
      </p:sp>
      <p:sp>
        <p:nvSpPr>
          <p:cNvPr id="4" name="灯片编号占位符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42756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t>The solution is simple think of Kijiji or any other realtor website, </a:t>
            </a:r>
            <a:r>
              <a:rPr lang="en-US" altLang="zh-CN" sz="2800" dirty="0">
                <a:solidFill>
                  <a:schemeClr val="tx2"/>
                </a:solidFill>
              </a:rPr>
              <a:t>Companies register token information in our site, and we will help do the batch registration to our partner IWEs.</a:t>
            </a: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Kijiji</a:t>
            </a:r>
            <a:r>
              <a:rPr lang="zh-CN" altLang="en-US" sz="2800" dirty="0">
                <a:solidFill>
                  <a:schemeClr val="tx2"/>
                </a:solidFill>
              </a:rPr>
              <a:t>没有</a:t>
            </a:r>
            <a:r>
              <a:rPr lang="en-US" altLang="zh-CN" sz="2800" dirty="0">
                <a:solidFill>
                  <a:schemeClr val="tx2"/>
                </a:solidFill>
              </a:rPr>
              <a:t>registration</a:t>
            </a:r>
            <a:r>
              <a:rPr lang="zh-CN" altLang="en-US" sz="2800" dirty="0">
                <a:solidFill>
                  <a:schemeClr val="tx2"/>
                </a:solidFill>
              </a:rPr>
              <a:t>但是这里有。换个说法，</a:t>
            </a:r>
            <a:r>
              <a:rPr lang="en-US" altLang="zh-CN" sz="2800" dirty="0">
                <a:solidFill>
                  <a:schemeClr val="tx2"/>
                </a:solidFill>
              </a:rPr>
              <a:t>fill one form, you will get all your customer </a:t>
            </a:r>
            <a:r>
              <a:rPr lang="zh-CN" altLang="en-US" sz="2800" dirty="0">
                <a:solidFill>
                  <a:schemeClr val="tx2"/>
                </a:solidFill>
              </a:rPr>
              <a:t>结果导向。</a:t>
            </a: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ListToken also validate the token’s project, and provide an credible regulatory evaluation report for IWEs.</a:t>
            </a:r>
            <a:r>
              <a:rPr lang="en-US" altLang="zh-CN" sz="3200" dirty="0">
                <a:solidFill>
                  <a:schemeClr val="tx2"/>
                </a:solidFill>
              </a:rPr>
              <a:t> </a:t>
            </a:r>
            <a:r>
              <a:rPr lang="en-US" altLang="zh-CN" sz="2800" dirty="0"/>
              <a:t>We just filter out bad projects.</a:t>
            </a:r>
            <a:endParaRPr lang="zh-CN" altLang="en-US" sz="2800" dirty="0"/>
          </a:p>
        </p:txBody>
      </p:sp>
      <p:sp>
        <p:nvSpPr>
          <p:cNvPr id="4" name="灯片编号占位符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60880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6572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448799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VP </a:t>
            </a:r>
            <a:r>
              <a:rPr lang="zh-CN" altLang="en-US" dirty="0"/>
              <a:t>不需要这个</a:t>
            </a:r>
            <a:r>
              <a:rPr lang="en-US" altLang="zh-CN" dirty="0"/>
              <a:t>slide</a:t>
            </a:r>
            <a:r>
              <a:rPr lang="zh-CN" altLang="en-US" dirty="0"/>
              <a:t>了</a:t>
            </a:r>
            <a:endParaRPr lang="en-US" altLang="zh-CN" dirty="0"/>
          </a:p>
          <a:p>
            <a:r>
              <a:rPr lang="en-US" altLang="zh-CN" dirty="0"/>
              <a:t>In this way, Blockchain companies can save around one month work, </a:t>
            </a:r>
          </a:p>
          <a:p>
            <a:r>
              <a:rPr lang="en-US" altLang="zh-CN" dirty="0"/>
              <a:t>The connection, the consulting, the search work and so on.</a:t>
            </a:r>
          </a:p>
          <a:p>
            <a:endParaRPr lang="en-US" altLang="zh-CN" dirty="0"/>
          </a:p>
          <a:p>
            <a:r>
              <a:rPr lang="en-US" altLang="zh-CN" dirty="0"/>
              <a:t>And</a:t>
            </a:r>
            <a:r>
              <a:rPr lang="zh-CN" altLang="en-US" dirty="0"/>
              <a:t> </a:t>
            </a:r>
            <a:r>
              <a:rPr lang="en-US" altLang="zh-CN" dirty="0"/>
              <a:t>Cut</a:t>
            </a:r>
            <a:r>
              <a:rPr lang="zh-CN" altLang="en-US" dirty="0"/>
              <a:t> </a:t>
            </a:r>
            <a:r>
              <a:rPr lang="en-US" altLang="zh-CN" dirty="0"/>
              <a:t>the validation fee for each IWE partners by 90%</a:t>
            </a:r>
          </a:p>
        </p:txBody>
      </p:sp>
      <p:sp>
        <p:nvSpPr>
          <p:cNvPr id="4" name="灯片编号占位符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401790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1">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9112476" y="1260987"/>
            <a:ext cx="5265174" cy="5299587"/>
          </a:xfrm>
          <a:prstGeom prst="rect">
            <a:avLst/>
          </a:prstGeom>
        </p:spPr>
        <p:txBody>
          <a:bodyPr/>
          <a:lstStyle/>
          <a:p>
            <a:endParaRPr lang="en-US"/>
          </a:p>
        </p:txBody>
      </p:sp>
    </p:spTree>
    <p:extLst>
      <p:ext uri="{BB962C8B-B14F-4D97-AF65-F5344CB8AC3E}">
        <p14:creationId xmlns:p14="http://schemas.microsoft.com/office/powerpoint/2010/main" val="703928708"/>
      </p:ext>
    </p:extLst>
  </p:cSld>
  <p:clrMapOvr>
    <a:masterClrMapping/>
  </p:clrMapOvr>
  <p:transition spd="slow" advClick="0" advTm="1000">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7162800"/>
          </a:xfrm>
          <a:prstGeom prst="rect">
            <a:avLst/>
          </a:prstGeom>
        </p:spPr>
        <p:txBody>
          <a:bodyPr/>
          <a:lstStyle/>
          <a:p>
            <a:endParaRPr lang="en-US"/>
          </a:p>
        </p:txBody>
      </p:sp>
    </p:spTree>
    <p:extLst>
      <p:ext uri="{BB962C8B-B14F-4D97-AF65-F5344CB8AC3E}">
        <p14:creationId xmlns:p14="http://schemas.microsoft.com/office/powerpoint/2010/main" val="1807957539"/>
      </p:ext>
    </p:extLst>
  </p:cSld>
  <p:clrMapOvr>
    <a:masterClrMapping/>
  </p:clrMapOvr>
  <p:transition spd="slow" advClick="0" advTm="1000">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1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905000"/>
            <a:ext cx="8123181" cy="4953000"/>
          </a:xfrm>
          <a:prstGeom prst="rect">
            <a:avLst/>
          </a:prstGeom>
        </p:spPr>
        <p:txBody>
          <a:bodyPr/>
          <a:lstStyle/>
          <a:p>
            <a:endParaRPr lang="en-US"/>
          </a:p>
        </p:txBody>
      </p:sp>
      <p:sp>
        <p:nvSpPr>
          <p:cNvPr id="7" name="Picture Placeholder 5"/>
          <p:cNvSpPr>
            <a:spLocks noGrp="1"/>
          </p:cNvSpPr>
          <p:nvPr>
            <p:ph type="pic" sz="quarter" idx="11"/>
          </p:nvPr>
        </p:nvSpPr>
        <p:spPr>
          <a:xfrm>
            <a:off x="16252850" y="1905000"/>
            <a:ext cx="8128044" cy="4953000"/>
          </a:xfrm>
          <a:prstGeom prst="rect">
            <a:avLst/>
          </a:prstGeom>
        </p:spPr>
        <p:txBody>
          <a:bodyPr/>
          <a:lstStyle/>
          <a:p>
            <a:endParaRPr lang="en-US"/>
          </a:p>
        </p:txBody>
      </p:sp>
      <p:sp>
        <p:nvSpPr>
          <p:cNvPr id="8" name="Picture Placeholder 5"/>
          <p:cNvSpPr>
            <a:spLocks noGrp="1"/>
          </p:cNvSpPr>
          <p:nvPr>
            <p:ph type="pic" sz="quarter" idx="12"/>
          </p:nvPr>
        </p:nvSpPr>
        <p:spPr>
          <a:xfrm>
            <a:off x="8123183" y="6858000"/>
            <a:ext cx="8129665" cy="4953000"/>
          </a:xfrm>
          <a:prstGeom prst="rect">
            <a:avLst/>
          </a:prstGeom>
        </p:spPr>
        <p:txBody>
          <a:bodyPr/>
          <a:lstStyle/>
          <a:p>
            <a:endParaRPr lang="en-US"/>
          </a:p>
        </p:txBody>
      </p:sp>
    </p:spTree>
    <p:extLst>
      <p:ext uri="{BB962C8B-B14F-4D97-AF65-F5344CB8AC3E}">
        <p14:creationId xmlns:p14="http://schemas.microsoft.com/office/powerpoint/2010/main" val="1793580390"/>
      </p:ext>
    </p:extLst>
  </p:cSld>
  <p:clrMapOvr>
    <a:masterClrMapping/>
  </p:clrMapOvr>
  <p:transition spd="slow" advClick="0" advTm="1000">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853589" y="2168012"/>
            <a:ext cx="5265173" cy="5299587"/>
          </a:xfrm>
          <a:prstGeom prst="rect">
            <a:avLst/>
          </a:prstGeom>
        </p:spPr>
        <p:txBody>
          <a:bodyPr/>
          <a:lstStyle/>
          <a:p>
            <a:endParaRPr lang="en-US"/>
          </a:p>
        </p:txBody>
      </p:sp>
    </p:spTree>
    <p:extLst>
      <p:ext uri="{BB962C8B-B14F-4D97-AF65-F5344CB8AC3E}">
        <p14:creationId xmlns:p14="http://schemas.microsoft.com/office/powerpoint/2010/main" val="1667023784"/>
      </p:ext>
    </p:extLst>
  </p:cSld>
  <p:clrMapOvr>
    <a:masterClrMapping/>
  </p:clrMapOvr>
  <p:transition spd="slow" advClick="0" advTm="1000">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792720"/>
      </p:ext>
    </p:extLst>
  </p:cSld>
  <p:clrMapOvr>
    <a:masterClrMapping/>
  </p:clrMapOvr>
  <p:transition spd="slow" advClick="0" advTm="1000">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14">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093825" y="0"/>
            <a:ext cx="10283824" cy="13716000"/>
          </a:xfrm>
          <a:prstGeom prst="rect">
            <a:avLst/>
          </a:prstGeom>
        </p:spPr>
        <p:txBody>
          <a:bodyPr/>
          <a:lstStyle/>
          <a:p>
            <a:endParaRPr lang="en-US"/>
          </a:p>
        </p:txBody>
      </p:sp>
    </p:spTree>
    <p:extLst>
      <p:ext uri="{BB962C8B-B14F-4D97-AF65-F5344CB8AC3E}">
        <p14:creationId xmlns:p14="http://schemas.microsoft.com/office/powerpoint/2010/main" val="574035029"/>
      </p:ext>
    </p:extLst>
  </p:cSld>
  <p:clrMapOvr>
    <a:masterClrMapping/>
  </p:clrMapOvr>
  <p:transition spd="slow" advClick="0" advTm="1000">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971999"/>
      </p:ext>
    </p:extLst>
  </p:cSld>
  <p:clrMapOvr>
    <a:masterClrMapping/>
  </p:clrMapOvr>
  <p:transition spd="slow" advClick="0" advTm="1000">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1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055226" y="0"/>
            <a:ext cx="6245224" cy="13716000"/>
          </a:xfrm>
          <a:prstGeom prst="rect">
            <a:avLst/>
          </a:prstGeom>
        </p:spPr>
        <p:txBody>
          <a:bodyPr/>
          <a:lstStyle/>
          <a:p>
            <a:endParaRPr lang="en-US"/>
          </a:p>
        </p:txBody>
      </p:sp>
    </p:spTree>
    <p:extLst>
      <p:ext uri="{BB962C8B-B14F-4D97-AF65-F5344CB8AC3E}">
        <p14:creationId xmlns:p14="http://schemas.microsoft.com/office/powerpoint/2010/main" val="2024053343"/>
      </p:ext>
    </p:extLst>
  </p:cSld>
  <p:clrMapOvr>
    <a:masterClrMapping/>
  </p:clrMapOvr>
  <p:transition spd="slow" advClick="0" advTm="1000">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1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2450" y="2825750"/>
            <a:ext cx="6248400" cy="6248400"/>
          </a:xfrm>
          <a:prstGeom prst="ellipse">
            <a:avLst/>
          </a:prstGeom>
        </p:spPr>
        <p:txBody>
          <a:bodyPr/>
          <a:lstStyle/>
          <a:p>
            <a:endParaRPr lang="en-US"/>
          </a:p>
        </p:txBody>
      </p:sp>
    </p:spTree>
    <p:extLst>
      <p:ext uri="{BB962C8B-B14F-4D97-AF65-F5344CB8AC3E}">
        <p14:creationId xmlns:p14="http://schemas.microsoft.com/office/powerpoint/2010/main" val="3269525700"/>
      </p:ext>
    </p:extLst>
  </p:cSld>
  <p:clrMapOvr>
    <a:masterClrMapping/>
  </p:clrMapOvr>
  <p:transition spd="slow" advClick="0" advTm="1000">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18">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2130897" y="5944440"/>
            <a:ext cx="3428528" cy="2360520"/>
          </a:xfrm>
          <a:prstGeom prst="rect">
            <a:avLst/>
          </a:prstGeom>
        </p:spPr>
      </p:sp>
      <p:sp>
        <p:nvSpPr>
          <p:cNvPr id="13" name="Picture Placeholder 18"/>
          <p:cNvSpPr>
            <a:spLocks noGrp="1"/>
          </p:cNvSpPr>
          <p:nvPr>
            <p:ph type="pic" sz="quarter" idx="12"/>
          </p:nvPr>
        </p:nvSpPr>
        <p:spPr>
          <a:xfrm>
            <a:off x="7667940" y="5944440"/>
            <a:ext cx="3428528" cy="2360520"/>
          </a:xfrm>
          <a:prstGeom prst="rect">
            <a:avLst/>
          </a:prstGeom>
        </p:spPr>
      </p:sp>
      <p:sp>
        <p:nvSpPr>
          <p:cNvPr id="14" name="Picture Placeholder 25"/>
          <p:cNvSpPr>
            <a:spLocks noGrp="1"/>
          </p:cNvSpPr>
          <p:nvPr>
            <p:ph type="pic" sz="quarter" idx="13"/>
          </p:nvPr>
        </p:nvSpPr>
        <p:spPr>
          <a:xfrm>
            <a:off x="13204983" y="5944440"/>
            <a:ext cx="3428528" cy="2360520"/>
          </a:xfrm>
          <a:prstGeom prst="rect">
            <a:avLst/>
          </a:prstGeom>
        </p:spPr>
      </p:sp>
      <p:sp>
        <p:nvSpPr>
          <p:cNvPr id="15" name="Picture Placeholder 26"/>
          <p:cNvSpPr>
            <a:spLocks noGrp="1"/>
          </p:cNvSpPr>
          <p:nvPr>
            <p:ph type="pic" sz="quarter" idx="14"/>
          </p:nvPr>
        </p:nvSpPr>
        <p:spPr>
          <a:xfrm>
            <a:off x="18742025" y="5944440"/>
            <a:ext cx="3428528" cy="2360520"/>
          </a:xfrm>
          <a:prstGeom prst="rect">
            <a:avLst/>
          </a:prstGeom>
        </p:spPr>
      </p:sp>
      <p:sp>
        <p:nvSpPr>
          <p:cNvPr id="16" name="Picture Placeholder 28"/>
          <p:cNvSpPr>
            <a:spLocks noGrp="1"/>
          </p:cNvSpPr>
          <p:nvPr>
            <p:ph type="pic" sz="quarter" idx="16"/>
          </p:nvPr>
        </p:nvSpPr>
        <p:spPr>
          <a:xfrm>
            <a:off x="7667940" y="9601200"/>
            <a:ext cx="3428528" cy="2360520"/>
          </a:xfrm>
          <a:prstGeom prst="rect">
            <a:avLst/>
          </a:prstGeom>
        </p:spPr>
      </p:sp>
      <p:sp>
        <p:nvSpPr>
          <p:cNvPr id="17" name="Picture Placeholder 29"/>
          <p:cNvSpPr>
            <a:spLocks noGrp="1"/>
          </p:cNvSpPr>
          <p:nvPr>
            <p:ph type="pic" sz="quarter" idx="17"/>
          </p:nvPr>
        </p:nvSpPr>
        <p:spPr>
          <a:xfrm>
            <a:off x="13204983" y="9601200"/>
            <a:ext cx="3428528" cy="2360520"/>
          </a:xfrm>
          <a:prstGeom prst="rect">
            <a:avLst/>
          </a:prstGeom>
        </p:spPr>
      </p:sp>
      <p:sp>
        <p:nvSpPr>
          <p:cNvPr id="18" name="Picture Placeholder 30"/>
          <p:cNvSpPr>
            <a:spLocks noGrp="1"/>
          </p:cNvSpPr>
          <p:nvPr>
            <p:ph type="pic" sz="quarter" idx="18"/>
          </p:nvPr>
        </p:nvSpPr>
        <p:spPr>
          <a:xfrm>
            <a:off x="18742025" y="9601200"/>
            <a:ext cx="3428528" cy="2360520"/>
          </a:xfrm>
          <a:prstGeom prst="rect">
            <a:avLst/>
          </a:prstGeom>
        </p:spPr>
      </p:sp>
    </p:spTree>
    <p:extLst>
      <p:ext uri="{BB962C8B-B14F-4D97-AF65-F5344CB8AC3E}">
        <p14:creationId xmlns:p14="http://schemas.microsoft.com/office/powerpoint/2010/main" val="1995246943"/>
      </p:ext>
    </p:extLst>
  </p:cSld>
  <p:clrMapOvr>
    <a:masterClrMapping/>
  </p:clrMapOvr>
  <p:transition spd="slow" advClick="0" advTm="1000">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1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4572001"/>
            <a:ext cx="24377649" cy="5181598"/>
          </a:xfrm>
          <a:prstGeom prst="rect">
            <a:avLst/>
          </a:prstGeom>
        </p:spPr>
        <p:txBody>
          <a:bodyPr/>
          <a:lstStyle/>
          <a:p>
            <a:endParaRPr lang="en-US"/>
          </a:p>
        </p:txBody>
      </p:sp>
    </p:spTree>
    <p:extLst>
      <p:ext uri="{BB962C8B-B14F-4D97-AF65-F5344CB8AC3E}">
        <p14:creationId xmlns:p14="http://schemas.microsoft.com/office/powerpoint/2010/main" val="4000887939"/>
      </p:ext>
    </p:extLst>
  </p:cSld>
  <p:clrMapOvr>
    <a:masterClrMapping/>
  </p:clrMapOvr>
  <p:transition spd="slow" advClick="0" advTm="1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3959226" y="0"/>
            <a:ext cx="19049998" cy="13716000"/>
          </a:xfrm>
          <a:prstGeom prst="rect">
            <a:avLst/>
          </a:prstGeom>
        </p:spPr>
        <p:txBody>
          <a:bodyPr/>
          <a:lstStyle/>
          <a:p>
            <a:endParaRPr lang="en-US"/>
          </a:p>
        </p:txBody>
      </p:sp>
    </p:spTree>
    <p:extLst>
      <p:ext uri="{BB962C8B-B14F-4D97-AF65-F5344CB8AC3E}">
        <p14:creationId xmlns:p14="http://schemas.microsoft.com/office/powerpoint/2010/main" val="3987680479"/>
      </p:ext>
    </p:extLst>
  </p:cSld>
  <p:clrMapOvr>
    <a:masterClrMapping/>
  </p:clrMapOvr>
  <p:transition spd="slow" advClick="0" advTm="1000">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0">
    <p:spTree>
      <p:nvGrpSpPr>
        <p:cNvPr id="1" name=""/>
        <p:cNvGrpSpPr/>
        <p:nvPr/>
      </p:nvGrpSpPr>
      <p:grpSpPr>
        <a:xfrm>
          <a:off x="0" y="0"/>
          <a:ext cx="0" cy="0"/>
          <a:chOff x="0" y="0"/>
          <a:chExt cx="0" cy="0"/>
        </a:xfrm>
      </p:grpSpPr>
      <p:sp>
        <p:nvSpPr>
          <p:cNvPr id="10" name="Picture Placeholder 6"/>
          <p:cNvSpPr>
            <a:spLocks noGrp="1"/>
          </p:cNvSpPr>
          <p:nvPr>
            <p:ph type="pic" sz="quarter" idx="13"/>
          </p:nvPr>
        </p:nvSpPr>
        <p:spPr>
          <a:xfrm>
            <a:off x="13255625" y="5486399"/>
            <a:ext cx="3962400" cy="4676931"/>
          </a:xfrm>
          <a:prstGeom prst="rect">
            <a:avLst/>
          </a:prstGeom>
        </p:spPr>
        <p:txBody>
          <a:bodyPr/>
          <a:lstStyle/>
          <a:p>
            <a:endParaRPr lang="en-US"/>
          </a:p>
        </p:txBody>
      </p:sp>
      <p:sp>
        <p:nvSpPr>
          <p:cNvPr id="7" name="Picture Placeholder 6"/>
          <p:cNvSpPr>
            <a:spLocks noGrp="1"/>
          </p:cNvSpPr>
          <p:nvPr>
            <p:ph type="pic" sz="quarter" idx="10"/>
          </p:nvPr>
        </p:nvSpPr>
        <p:spPr>
          <a:xfrm>
            <a:off x="377825" y="5486399"/>
            <a:ext cx="3962400" cy="4676931"/>
          </a:xfrm>
          <a:prstGeom prst="rect">
            <a:avLst/>
          </a:prstGeom>
        </p:spPr>
        <p:txBody>
          <a:bodyPr/>
          <a:lstStyle/>
          <a:p>
            <a:endParaRPr lang="en-US"/>
          </a:p>
        </p:txBody>
      </p:sp>
      <p:sp>
        <p:nvSpPr>
          <p:cNvPr id="8" name="Picture Placeholder 6"/>
          <p:cNvSpPr>
            <a:spLocks noGrp="1"/>
          </p:cNvSpPr>
          <p:nvPr>
            <p:ph type="pic" sz="quarter" idx="11"/>
          </p:nvPr>
        </p:nvSpPr>
        <p:spPr>
          <a:xfrm>
            <a:off x="4670425" y="5486399"/>
            <a:ext cx="3962400" cy="4676931"/>
          </a:xfrm>
          <a:prstGeom prst="rect">
            <a:avLst/>
          </a:prstGeom>
        </p:spPr>
        <p:txBody>
          <a:bodyPr/>
          <a:lstStyle/>
          <a:p>
            <a:endParaRPr lang="en-US"/>
          </a:p>
        </p:txBody>
      </p:sp>
      <p:sp>
        <p:nvSpPr>
          <p:cNvPr id="9" name="Picture Placeholder 6"/>
          <p:cNvSpPr>
            <a:spLocks noGrp="1"/>
          </p:cNvSpPr>
          <p:nvPr>
            <p:ph type="pic" sz="quarter" idx="12"/>
          </p:nvPr>
        </p:nvSpPr>
        <p:spPr>
          <a:xfrm>
            <a:off x="8963025" y="5486399"/>
            <a:ext cx="3962400" cy="4676931"/>
          </a:xfrm>
          <a:prstGeom prst="rect">
            <a:avLst/>
          </a:prstGeom>
        </p:spPr>
        <p:txBody>
          <a:bodyPr/>
          <a:lstStyle/>
          <a:p>
            <a:endParaRPr lang="en-US"/>
          </a:p>
        </p:txBody>
      </p:sp>
    </p:spTree>
    <p:extLst>
      <p:ext uri="{BB962C8B-B14F-4D97-AF65-F5344CB8AC3E}">
        <p14:creationId xmlns:p14="http://schemas.microsoft.com/office/powerpoint/2010/main" val="3619354373"/>
      </p:ext>
    </p:extLst>
  </p:cSld>
  <p:clrMapOvr>
    <a:masterClrMapping/>
  </p:clrMapOvr>
  <p:transition spd="slow" advClick="0" advTm="1000">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77825" y="4953000"/>
            <a:ext cx="3962400" cy="4676931"/>
          </a:xfrm>
          <a:prstGeom prst="rect">
            <a:avLst/>
          </a:prstGeom>
        </p:spPr>
        <p:txBody>
          <a:bodyPr/>
          <a:lstStyle>
            <a:lvl1pPr>
              <a:defRPr baseline="30000"/>
            </a:lvl1pPr>
          </a:lstStyle>
          <a:p>
            <a:endParaRPr lang="en-US"/>
          </a:p>
        </p:txBody>
      </p:sp>
      <p:sp>
        <p:nvSpPr>
          <p:cNvPr id="7" name="Picture Placeholder 6"/>
          <p:cNvSpPr>
            <a:spLocks noGrp="1"/>
          </p:cNvSpPr>
          <p:nvPr>
            <p:ph type="pic" sz="quarter" idx="11"/>
          </p:nvPr>
        </p:nvSpPr>
        <p:spPr>
          <a:xfrm>
            <a:off x="4670425" y="8115241"/>
            <a:ext cx="3962400" cy="4676931"/>
          </a:xfrm>
          <a:prstGeom prst="rect">
            <a:avLst/>
          </a:prstGeom>
        </p:spPr>
        <p:txBody>
          <a:bodyPr/>
          <a:lstStyle>
            <a:lvl1pPr>
              <a:defRPr baseline="30000"/>
            </a:lvl1pPr>
          </a:lstStyle>
          <a:p>
            <a:endParaRPr lang="en-US"/>
          </a:p>
        </p:txBody>
      </p:sp>
      <p:sp>
        <p:nvSpPr>
          <p:cNvPr id="8" name="Picture Placeholder 6"/>
          <p:cNvSpPr>
            <a:spLocks noGrp="1"/>
          </p:cNvSpPr>
          <p:nvPr>
            <p:ph type="pic" sz="quarter" idx="12"/>
          </p:nvPr>
        </p:nvSpPr>
        <p:spPr>
          <a:xfrm>
            <a:off x="8963025" y="4953000"/>
            <a:ext cx="3962400" cy="4676931"/>
          </a:xfrm>
          <a:prstGeom prst="rect">
            <a:avLst/>
          </a:prstGeom>
        </p:spPr>
        <p:txBody>
          <a:bodyPr/>
          <a:lstStyle>
            <a:lvl1pPr>
              <a:defRPr baseline="30000"/>
            </a:lvl1pPr>
          </a:lstStyle>
          <a:p>
            <a:endParaRPr lang="en-US"/>
          </a:p>
        </p:txBody>
      </p:sp>
      <p:sp>
        <p:nvSpPr>
          <p:cNvPr id="9" name="Picture Placeholder 6"/>
          <p:cNvSpPr>
            <a:spLocks noGrp="1"/>
          </p:cNvSpPr>
          <p:nvPr>
            <p:ph type="pic" sz="quarter" idx="13"/>
          </p:nvPr>
        </p:nvSpPr>
        <p:spPr>
          <a:xfrm>
            <a:off x="13255625" y="8115241"/>
            <a:ext cx="3962400" cy="4676931"/>
          </a:xfrm>
          <a:prstGeom prst="rect">
            <a:avLst/>
          </a:prstGeom>
        </p:spPr>
        <p:txBody>
          <a:bodyPr/>
          <a:lstStyle>
            <a:lvl1pPr>
              <a:defRPr baseline="30000"/>
            </a:lvl1pPr>
          </a:lstStyle>
          <a:p>
            <a:endParaRPr lang="en-US"/>
          </a:p>
        </p:txBody>
      </p:sp>
    </p:spTree>
    <p:extLst>
      <p:ext uri="{BB962C8B-B14F-4D97-AF65-F5344CB8AC3E}">
        <p14:creationId xmlns:p14="http://schemas.microsoft.com/office/powerpoint/2010/main" val="3100398737"/>
      </p:ext>
    </p:extLst>
  </p:cSld>
  <p:clrMapOvr>
    <a:masterClrMapping/>
  </p:clrMapOvr>
  <p:transition spd="slow" advClick="0" advTm="1000">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22">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589624"/>
      </p:ext>
    </p:extLst>
  </p:cSld>
  <p:clrMapOvr>
    <a:masterClrMapping/>
  </p:clrMapOvr>
  <p:transition spd="slow" advClick="0" advTm="1000">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2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027025" y="3352800"/>
            <a:ext cx="7239000" cy="10363200"/>
          </a:xfrm>
          <a:prstGeom prst="rect">
            <a:avLst/>
          </a:prstGeom>
        </p:spPr>
        <p:txBody>
          <a:bodyPr/>
          <a:lstStyle/>
          <a:p>
            <a:endParaRPr lang="en-US"/>
          </a:p>
        </p:txBody>
      </p:sp>
    </p:spTree>
    <p:extLst>
      <p:ext uri="{BB962C8B-B14F-4D97-AF65-F5344CB8AC3E}">
        <p14:creationId xmlns:p14="http://schemas.microsoft.com/office/powerpoint/2010/main" val="225243756"/>
      </p:ext>
    </p:extLst>
  </p:cSld>
  <p:clrMapOvr>
    <a:masterClrMapping/>
  </p:clrMapOvr>
  <p:transition spd="slow" advClick="0" advTm="1000">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24">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3792200" y="0"/>
            <a:ext cx="7239000" cy="13716000"/>
          </a:xfrm>
          <a:prstGeom prst="rect">
            <a:avLst/>
          </a:prstGeom>
        </p:spPr>
        <p:txBody>
          <a:bodyPr/>
          <a:lstStyle/>
          <a:p>
            <a:endParaRPr lang="en-US"/>
          </a:p>
        </p:txBody>
      </p:sp>
    </p:spTree>
    <p:extLst>
      <p:ext uri="{BB962C8B-B14F-4D97-AF65-F5344CB8AC3E}">
        <p14:creationId xmlns:p14="http://schemas.microsoft.com/office/powerpoint/2010/main" val="2001757762"/>
      </p:ext>
    </p:extLst>
  </p:cSld>
  <p:clrMapOvr>
    <a:masterClrMapping/>
  </p:clrMapOvr>
  <p:transition spd="slow" advClick="0" advTm="1000">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2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390232"/>
      </p:ext>
    </p:extLst>
  </p:cSld>
  <p:clrMapOvr>
    <a:masterClrMapping/>
  </p:clrMapOvr>
  <p:transition spd="slow" advClick="0" advTm="1000">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2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24377648" cy="8276304"/>
          </a:xfrm>
          <a:prstGeom prst="rect">
            <a:avLst/>
          </a:prstGeom>
        </p:spPr>
        <p:txBody>
          <a:bodyPr/>
          <a:lstStyle/>
          <a:p>
            <a:endParaRPr lang="en-US"/>
          </a:p>
        </p:txBody>
      </p:sp>
    </p:spTree>
    <p:extLst>
      <p:ext uri="{BB962C8B-B14F-4D97-AF65-F5344CB8AC3E}">
        <p14:creationId xmlns:p14="http://schemas.microsoft.com/office/powerpoint/2010/main" val="2177347960"/>
      </p:ext>
    </p:extLst>
  </p:cSld>
  <p:clrMapOvr>
    <a:masterClrMapping/>
  </p:clrMapOvr>
  <p:transition spd="slow" advClick="0" advTm="1000">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27">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835"/>
      </p:ext>
    </p:extLst>
  </p:cSld>
  <p:clrMapOvr>
    <a:masterClrMapping/>
  </p:clrMapOvr>
  <p:transition spd="slow" advClick="0" advTm="1000">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2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350625" y="2590800"/>
            <a:ext cx="12115800" cy="8001000"/>
          </a:xfrm>
          <a:prstGeom prst="rect">
            <a:avLst/>
          </a:prstGeom>
        </p:spPr>
        <p:txBody>
          <a:bodyPr/>
          <a:lstStyle/>
          <a:p>
            <a:endParaRPr lang="en-US"/>
          </a:p>
        </p:txBody>
      </p:sp>
    </p:spTree>
    <p:extLst>
      <p:ext uri="{BB962C8B-B14F-4D97-AF65-F5344CB8AC3E}">
        <p14:creationId xmlns:p14="http://schemas.microsoft.com/office/powerpoint/2010/main" val="1015039914"/>
      </p:ext>
    </p:extLst>
  </p:cSld>
  <p:clrMapOvr>
    <a:masterClrMapping/>
  </p:clrMapOvr>
  <p:transition spd="slow" advClick="0" advTm="1000">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29">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1246481" y="838200"/>
            <a:ext cx="12296144" cy="11963400"/>
          </a:xfrm>
          <a:prstGeom prst="rect">
            <a:avLst/>
          </a:prstGeom>
        </p:spPr>
        <p:txBody>
          <a:bodyPr/>
          <a:lstStyle/>
          <a:p>
            <a:endParaRPr lang="en-US"/>
          </a:p>
        </p:txBody>
      </p:sp>
    </p:spTree>
    <p:extLst>
      <p:ext uri="{BB962C8B-B14F-4D97-AF65-F5344CB8AC3E}">
        <p14:creationId xmlns:p14="http://schemas.microsoft.com/office/powerpoint/2010/main" val="289327686"/>
      </p:ext>
    </p:extLst>
  </p:cSld>
  <p:clrMapOvr>
    <a:masterClrMapping/>
  </p:clrMapOvr>
  <p:transition spd="slow" advClick="0" advTm="1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67906"/>
      </p:ext>
    </p:extLst>
  </p:cSld>
  <p:clrMapOvr>
    <a:masterClrMapping/>
  </p:clrMapOvr>
  <p:transition spd="slow" advClick="0" advTm="1000">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30">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124599"/>
      </p:ext>
    </p:extLst>
  </p:cSld>
  <p:clrMapOvr>
    <a:masterClrMapping/>
  </p:clrMapOvr>
  <p:transition spd="slow" advClick="0" advTm="1000">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3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838200"/>
            <a:ext cx="22801210" cy="12039600"/>
          </a:xfrm>
          <a:prstGeom prst="rect">
            <a:avLst/>
          </a:prstGeom>
        </p:spPr>
        <p:txBody>
          <a:bodyPr/>
          <a:lstStyle/>
          <a:p>
            <a:endParaRPr lang="en-US"/>
          </a:p>
        </p:txBody>
      </p:sp>
    </p:spTree>
    <p:extLst>
      <p:ext uri="{BB962C8B-B14F-4D97-AF65-F5344CB8AC3E}">
        <p14:creationId xmlns:p14="http://schemas.microsoft.com/office/powerpoint/2010/main" val="2378113821"/>
      </p:ext>
    </p:extLst>
  </p:cSld>
  <p:clrMapOvr>
    <a:masterClrMapping/>
  </p:clrMapOvr>
  <p:transition spd="slow" advClick="0" advTm="1000">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3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723952"/>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3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8200"/>
            <a:ext cx="6550025" cy="11963400"/>
          </a:xfrm>
          <a:prstGeom prst="rect">
            <a:avLst/>
          </a:prstGeom>
        </p:spPr>
        <p:txBody>
          <a:bodyPr/>
          <a:lstStyle/>
          <a:p>
            <a:endParaRPr lang="en-US"/>
          </a:p>
        </p:txBody>
      </p:sp>
    </p:spTree>
    <p:extLst>
      <p:ext uri="{BB962C8B-B14F-4D97-AF65-F5344CB8AC3E}">
        <p14:creationId xmlns:p14="http://schemas.microsoft.com/office/powerpoint/2010/main" val="2330230973"/>
      </p:ext>
    </p:extLst>
  </p:cSld>
  <p:clrMapOvr>
    <a:masterClrMapping/>
  </p:clrMapOvr>
  <p:transition spd="slow" advClick="0" advTm="1000">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3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1794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640545073"/>
      </p:ext>
    </p:extLst>
  </p:cSld>
  <p:clrMapOvr>
    <a:masterClrMapping/>
  </p:clrMapOvr>
  <p:transition spd="slow" advClick="0" advTm="1000">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3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113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3067156080"/>
      </p:ext>
    </p:extLst>
  </p:cSld>
  <p:clrMapOvr>
    <a:masterClrMapping/>
  </p:clrMapOvr>
  <p:transition spd="slow" advClick="0" advTm="1000">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3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7315200"/>
            <a:ext cx="9525000" cy="6400800"/>
          </a:xfrm>
          <a:prstGeom prst="rect">
            <a:avLst/>
          </a:prstGeom>
        </p:spPr>
        <p:txBody>
          <a:bodyPr/>
          <a:lstStyle/>
          <a:p>
            <a:endParaRPr lang="en-US"/>
          </a:p>
        </p:txBody>
      </p:sp>
    </p:spTree>
    <p:extLst>
      <p:ext uri="{BB962C8B-B14F-4D97-AF65-F5344CB8AC3E}">
        <p14:creationId xmlns:p14="http://schemas.microsoft.com/office/powerpoint/2010/main" val="2237774197"/>
      </p:ext>
    </p:extLst>
  </p:cSld>
  <p:clrMapOvr>
    <a:masterClrMapping/>
  </p:clrMapOvr>
  <p:transition spd="slow" advClick="0" advTm="1000">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3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82969" y="952500"/>
            <a:ext cx="11305856" cy="5905500"/>
          </a:xfrm>
          <a:prstGeom prst="rect">
            <a:avLst/>
          </a:prstGeom>
        </p:spPr>
        <p:txBody>
          <a:bodyPr/>
          <a:lstStyle/>
          <a:p>
            <a:endParaRPr lang="en-US"/>
          </a:p>
        </p:txBody>
      </p:sp>
      <p:sp>
        <p:nvSpPr>
          <p:cNvPr id="6" name="Picture Placeholder 4"/>
          <p:cNvSpPr>
            <a:spLocks noGrp="1"/>
          </p:cNvSpPr>
          <p:nvPr>
            <p:ph type="pic" sz="quarter" idx="11"/>
          </p:nvPr>
        </p:nvSpPr>
        <p:spPr>
          <a:xfrm>
            <a:off x="12188825" y="6858000"/>
            <a:ext cx="11305856" cy="5905500"/>
          </a:xfrm>
          <a:prstGeom prst="rect">
            <a:avLst/>
          </a:prstGeom>
        </p:spPr>
        <p:txBody>
          <a:bodyPr/>
          <a:lstStyle/>
          <a:p>
            <a:endParaRPr lang="en-US"/>
          </a:p>
        </p:txBody>
      </p:sp>
    </p:spTree>
    <p:extLst>
      <p:ext uri="{BB962C8B-B14F-4D97-AF65-F5344CB8AC3E}">
        <p14:creationId xmlns:p14="http://schemas.microsoft.com/office/powerpoint/2010/main" val="3901051674"/>
      </p:ext>
    </p:extLst>
  </p:cSld>
  <p:clrMapOvr>
    <a:masterClrMapping/>
  </p:clrMapOvr>
  <p:transition spd="slow" advClick="0" advTm="1000">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3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068095" y="838200"/>
            <a:ext cx="7397330" cy="11963400"/>
          </a:xfrm>
          <a:prstGeom prst="rect">
            <a:avLst/>
          </a:prstGeom>
        </p:spPr>
        <p:txBody>
          <a:bodyPr/>
          <a:lstStyle/>
          <a:p>
            <a:endParaRPr lang="en-US"/>
          </a:p>
        </p:txBody>
      </p:sp>
    </p:spTree>
    <p:extLst>
      <p:ext uri="{BB962C8B-B14F-4D97-AF65-F5344CB8AC3E}">
        <p14:creationId xmlns:p14="http://schemas.microsoft.com/office/powerpoint/2010/main" val="16917173"/>
      </p:ext>
    </p:extLst>
  </p:cSld>
  <p:clrMapOvr>
    <a:masterClrMapping/>
  </p:clrMapOvr>
  <p:transition spd="slow" advClick="0" advTm="1000">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3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724592" y="838200"/>
            <a:ext cx="7022074" cy="11963400"/>
          </a:xfrm>
          <a:prstGeom prst="rect">
            <a:avLst/>
          </a:prstGeom>
        </p:spPr>
        <p:txBody>
          <a:bodyPr/>
          <a:lstStyle/>
          <a:p>
            <a:endParaRPr lang="en-US"/>
          </a:p>
        </p:txBody>
      </p:sp>
    </p:spTree>
    <p:extLst>
      <p:ext uri="{BB962C8B-B14F-4D97-AF65-F5344CB8AC3E}">
        <p14:creationId xmlns:p14="http://schemas.microsoft.com/office/powerpoint/2010/main" val="1696836731"/>
      </p:ext>
    </p:extLst>
  </p:cSld>
  <p:clrMapOvr>
    <a:masterClrMapping/>
  </p:clrMapOvr>
  <p:transition spd="slow" advClick="0" advTm="1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360128"/>
      </p:ext>
    </p:extLst>
  </p:cSld>
  <p:clrMapOvr>
    <a:masterClrMapping/>
  </p:clrMapOvr>
  <p:transition spd="slow" advClick="0" advTm="1000">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4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731625"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643190599"/>
      </p:ext>
    </p:extLst>
  </p:cSld>
  <p:clrMapOvr>
    <a:masterClrMapping/>
  </p:clrMapOvr>
  <p:transition spd="slow" advClick="0" advTm="1000">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4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4320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341531060"/>
      </p:ext>
    </p:extLst>
  </p:cSld>
  <p:clrMapOvr>
    <a:masterClrMapping/>
  </p:clrMapOvr>
  <p:transition spd="slow" advClick="0" advTm="1000">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8150225" cy="13716000"/>
          </a:xfrm>
          <a:prstGeom prst="rect">
            <a:avLst/>
          </a:prstGeom>
        </p:spPr>
        <p:txBody>
          <a:bodyPr/>
          <a:lstStyle/>
          <a:p>
            <a:endParaRPr lang="en-US"/>
          </a:p>
        </p:txBody>
      </p:sp>
    </p:spTree>
    <p:extLst>
      <p:ext uri="{BB962C8B-B14F-4D97-AF65-F5344CB8AC3E}">
        <p14:creationId xmlns:p14="http://schemas.microsoft.com/office/powerpoint/2010/main" val="1382692946"/>
      </p:ext>
    </p:extLst>
  </p:cSld>
  <p:clrMapOvr>
    <a:masterClrMapping/>
  </p:clrMapOvr>
  <p:transition spd="slow" advClick="0" advTm="1000">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4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940530796"/>
      </p:ext>
    </p:extLst>
  </p:cSld>
  <p:clrMapOvr>
    <a:masterClrMapping/>
  </p:clrMapOvr>
  <p:transition spd="slow" advClick="0" advTm="1000">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4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274426" y="0"/>
            <a:ext cx="13103224" cy="7391400"/>
          </a:xfrm>
          <a:prstGeom prst="rect">
            <a:avLst/>
          </a:prstGeom>
        </p:spPr>
        <p:txBody>
          <a:bodyPr/>
          <a:lstStyle/>
          <a:p>
            <a:endParaRPr lang="en-US"/>
          </a:p>
        </p:txBody>
      </p:sp>
    </p:spTree>
    <p:extLst>
      <p:ext uri="{BB962C8B-B14F-4D97-AF65-F5344CB8AC3E}">
        <p14:creationId xmlns:p14="http://schemas.microsoft.com/office/powerpoint/2010/main" val="302034529"/>
      </p:ext>
    </p:extLst>
  </p:cSld>
  <p:clrMapOvr>
    <a:masterClrMapping/>
  </p:clrMapOvr>
  <p:transition spd="slow" advClick="0" advTm="1000">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lide #4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175" y="0"/>
            <a:ext cx="21564600" cy="7391400"/>
          </a:xfrm>
          <a:prstGeom prst="rect">
            <a:avLst/>
          </a:prstGeom>
        </p:spPr>
        <p:txBody>
          <a:bodyPr/>
          <a:lstStyle/>
          <a:p>
            <a:endParaRPr lang="en-US"/>
          </a:p>
        </p:txBody>
      </p:sp>
    </p:spTree>
    <p:extLst>
      <p:ext uri="{BB962C8B-B14F-4D97-AF65-F5344CB8AC3E}">
        <p14:creationId xmlns:p14="http://schemas.microsoft.com/office/powerpoint/2010/main" val="3694107735"/>
      </p:ext>
    </p:extLst>
  </p:cSld>
  <p:clrMapOvr>
    <a:masterClrMapping/>
  </p:clrMapOvr>
  <p:transition spd="slow" advClick="0" advTm="1000">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lide #4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2400300"/>
            <a:ext cx="10817225" cy="8839200"/>
          </a:xfrm>
          <a:prstGeom prst="rect">
            <a:avLst/>
          </a:prstGeom>
        </p:spPr>
        <p:txBody>
          <a:bodyPr/>
          <a:lstStyle/>
          <a:p>
            <a:endParaRPr lang="en-US"/>
          </a:p>
        </p:txBody>
      </p:sp>
    </p:spTree>
    <p:extLst>
      <p:ext uri="{BB962C8B-B14F-4D97-AF65-F5344CB8AC3E}">
        <p14:creationId xmlns:p14="http://schemas.microsoft.com/office/powerpoint/2010/main" val="3849682063"/>
      </p:ext>
    </p:extLst>
  </p:cSld>
  <p:clrMapOvr>
    <a:masterClrMapping/>
  </p:clrMapOvr>
  <p:transition spd="slow" advClick="0" advTm="1000">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lide #4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0078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2154648034"/>
      </p:ext>
    </p:extLst>
  </p:cSld>
  <p:clrMapOvr>
    <a:masterClrMapping/>
  </p:clrMapOvr>
  <p:transition spd="slow" advClick="0" advTm="1000">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lide_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449776658"/>
      </p:ext>
    </p:extLst>
  </p:cSld>
  <p:clrMapOvr>
    <a:masterClrMapping/>
  </p:clrMapOvr>
  <p:transition spd="slow" advClick="0" advTm="1000">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lide #49">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891463"/>
      </p:ext>
    </p:extLst>
  </p:cSld>
  <p:clrMapOvr>
    <a:masterClrMapping/>
  </p:clrMapOvr>
  <p:transition spd="slow" advClick="0" advTm="1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64025" y="6373811"/>
            <a:ext cx="2389187" cy="2389187"/>
          </a:xfrm>
          <a:prstGeom prst="ellipse">
            <a:avLst/>
          </a:prstGeom>
        </p:spPr>
        <p:txBody>
          <a:bodyPr/>
          <a:lstStyle/>
          <a:p>
            <a:endParaRPr lang="en-US"/>
          </a:p>
        </p:txBody>
      </p:sp>
    </p:spTree>
    <p:extLst>
      <p:ext uri="{BB962C8B-B14F-4D97-AF65-F5344CB8AC3E}">
        <p14:creationId xmlns:p14="http://schemas.microsoft.com/office/powerpoint/2010/main" val="1573482088"/>
      </p:ext>
    </p:extLst>
  </p:cSld>
  <p:clrMapOvr>
    <a:masterClrMapping/>
  </p:clrMapOvr>
  <p:transition spd="slow" advClick="0" advTm="1000">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lide #5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3789469481"/>
      </p:ext>
    </p:extLst>
  </p:cSld>
  <p:clrMapOvr>
    <a:masterClrMapping/>
  </p:clrMapOvr>
  <p:transition spd="slow" advClick="0" advTm="100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141386"/>
      </p:ext>
    </p:extLst>
  </p:cSld>
  <p:clrMapOvr>
    <a:masterClrMapping/>
  </p:clrMapOvr>
  <p:transition spd="slow" advClick="0" advTm="100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86683"/>
      </p:ext>
    </p:extLst>
  </p:cSld>
  <p:clrMapOvr>
    <a:masterClrMapping/>
  </p:clrMapOvr>
  <p:transition spd="slow" advClick="0" advTm="1000">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695700"/>
            <a:ext cx="24377649" cy="5981700"/>
          </a:xfrm>
          <a:prstGeom prst="rect">
            <a:avLst/>
          </a:prstGeom>
        </p:spPr>
        <p:txBody>
          <a:bodyPr/>
          <a:lstStyle/>
          <a:p>
            <a:endParaRPr lang="en-US"/>
          </a:p>
        </p:txBody>
      </p:sp>
    </p:spTree>
    <p:extLst>
      <p:ext uri="{BB962C8B-B14F-4D97-AF65-F5344CB8AC3E}">
        <p14:creationId xmlns:p14="http://schemas.microsoft.com/office/powerpoint/2010/main" val="1032917224"/>
      </p:ext>
    </p:extLst>
  </p:cSld>
  <p:clrMapOvr>
    <a:masterClrMapping/>
  </p:clrMapOvr>
  <p:transition spd="slow" advClick="0" advTm="100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6324600"/>
            <a:ext cx="8124803" cy="5486400"/>
          </a:xfrm>
          <a:prstGeom prst="rect">
            <a:avLst/>
          </a:prstGeom>
        </p:spPr>
        <p:txBody>
          <a:bodyPr/>
          <a:lstStyle/>
          <a:p>
            <a:endParaRPr lang="en-US"/>
          </a:p>
        </p:txBody>
      </p:sp>
      <p:sp>
        <p:nvSpPr>
          <p:cNvPr id="8" name="Picture Placeholder 6"/>
          <p:cNvSpPr>
            <a:spLocks noGrp="1"/>
          </p:cNvSpPr>
          <p:nvPr>
            <p:ph type="pic" sz="quarter" idx="11"/>
          </p:nvPr>
        </p:nvSpPr>
        <p:spPr>
          <a:xfrm>
            <a:off x="8124804" y="6324600"/>
            <a:ext cx="8128045" cy="5486400"/>
          </a:xfrm>
          <a:prstGeom prst="rect">
            <a:avLst/>
          </a:prstGeom>
        </p:spPr>
        <p:txBody>
          <a:bodyPr/>
          <a:lstStyle/>
          <a:p>
            <a:endParaRPr lang="en-US"/>
          </a:p>
        </p:txBody>
      </p:sp>
      <p:sp>
        <p:nvSpPr>
          <p:cNvPr id="9" name="Picture Placeholder 6"/>
          <p:cNvSpPr>
            <a:spLocks noGrp="1"/>
          </p:cNvSpPr>
          <p:nvPr>
            <p:ph type="pic" sz="quarter" idx="12"/>
          </p:nvPr>
        </p:nvSpPr>
        <p:spPr>
          <a:xfrm>
            <a:off x="16252848" y="6324600"/>
            <a:ext cx="8124802" cy="5486400"/>
          </a:xfrm>
          <a:prstGeom prst="rect">
            <a:avLst/>
          </a:prstGeom>
        </p:spPr>
        <p:txBody>
          <a:bodyPr/>
          <a:lstStyle/>
          <a:p>
            <a:endParaRPr lang="en-US"/>
          </a:p>
        </p:txBody>
      </p:sp>
    </p:spTree>
    <p:extLst>
      <p:ext uri="{BB962C8B-B14F-4D97-AF65-F5344CB8AC3E}">
        <p14:creationId xmlns:p14="http://schemas.microsoft.com/office/powerpoint/2010/main" val="375685440"/>
      </p:ext>
    </p:extLst>
  </p:cSld>
  <p:clrMapOvr>
    <a:masterClrMapping/>
  </p:clrMapOvr>
  <p:transition spd="slow" advClick="0" advTm="1000">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0" r:id="rId25"/>
    <p:sldLayoutId id="2147484181" r:id="rId26"/>
    <p:sldLayoutId id="2147484182" r:id="rId27"/>
    <p:sldLayoutId id="2147484183" r:id="rId28"/>
    <p:sldLayoutId id="2147484184" r:id="rId29"/>
    <p:sldLayoutId id="2147484185" r:id="rId30"/>
    <p:sldLayoutId id="2147484186" r:id="rId31"/>
    <p:sldLayoutId id="2147484187" r:id="rId32"/>
    <p:sldLayoutId id="2147484188" r:id="rId33"/>
    <p:sldLayoutId id="2147484189" r:id="rId34"/>
    <p:sldLayoutId id="2147484190" r:id="rId35"/>
    <p:sldLayoutId id="2147484191" r:id="rId36"/>
    <p:sldLayoutId id="2147484192" r:id="rId37"/>
    <p:sldLayoutId id="2147484193" r:id="rId38"/>
    <p:sldLayoutId id="2147484194" r:id="rId39"/>
    <p:sldLayoutId id="2147484195" r:id="rId40"/>
    <p:sldLayoutId id="2147484196" r:id="rId41"/>
    <p:sldLayoutId id="2147484197" r:id="rId42"/>
    <p:sldLayoutId id="2147484198" r:id="rId43"/>
    <p:sldLayoutId id="2147484199" r:id="rId44"/>
    <p:sldLayoutId id="2147484200" r:id="rId45"/>
    <p:sldLayoutId id="2147484201" r:id="rId46"/>
    <p:sldLayoutId id="2147484202" r:id="rId47"/>
    <p:sldLayoutId id="2147484203" r:id="rId48"/>
    <p:sldLayoutId id="2147484204" r:id="rId49"/>
    <p:sldLayoutId id="2147484205" r:id="rId50"/>
  </p:sldLayoutIdLst>
  <p:transition spd="slow" advClick="0" advTm="1000">
    <p:push/>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hyperlink" Target="http://listtoken.io/" TargetMode="External"/><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a:extLst>
              <a:ext uri="{FF2B5EF4-FFF2-40B4-BE49-F238E27FC236}">
                <a16:creationId xmlns:a16="http://schemas.microsoft.com/office/drawing/2014/main" id="{ED882786-8568-4BD7-B1C2-F8D612F6CCAA}"/>
              </a:ext>
            </a:extLst>
          </p:cNvPr>
          <p:cNvSpPr>
            <a:spLocks noGrp="1"/>
          </p:cNvSpPr>
          <p:nvPr>
            <p:ph type="pic" sz="quarter" idx="10"/>
          </p:nvPr>
        </p:nvSpPr>
        <p:spPr/>
      </p:sp>
      <p:pic>
        <p:nvPicPr>
          <p:cNvPr id="1026" name="Picture 2" descr="https://cdn-images-1.medium.com/max/1000/1*Ezy0q7Pywf9UrHyNnjhyUQ.jpeg">
            <a:extLst>
              <a:ext uri="{FF2B5EF4-FFF2-40B4-BE49-F238E27FC236}">
                <a16:creationId xmlns:a16="http://schemas.microsoft.com/office/drawing/2014/main" id="{E5EA34EC-5D42-4E73-BB71-070E3A7BF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4" y="0"/>
            <a:ext cx="24492858" cy="137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36158"/>
      </p:ext>
    </p:extLst>
  </p:cSld>
  <p:clrMapOvr>
    <a:masterClrMapping/>
  </p:clrMapOvr>
  <p:transition spd="slow" advClick="0" advTm="1000">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1"/>
          <p:cNvSpPr/>
          <p:nvPr/>
        </p:nvSpPr>
        <p:spPr>
          <a:xfrm>
            <a:off x="12188825" y="304800"/>
            <a:ext cx="11811000" cy="131064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a:extLst>
              <a:ext uri="{FF2B5EF4-FFF2-40B4-BE49-F238E27FC236}">
                <a16:creationId xmlns:a16="http://schemas.microsoft.com/office/drawing/2014/main" id="{3D7B83CD-61BE-4123-A3C9-67502BF07EAA}"/>
              </a:ext>
            </a:extLst>
          </p:cNvPr>
          <p:cNvSpPr/>
          <p:nvPr/>
        </p:nvSpPr>
        <p:spPr>
          <a:xfrm>
            <a:off x="1282740" y="2895600"/>
            <a:ext cx="9829800" cy="9829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3B272E1-811C-4FEF-B35F-6D1D46AB3161}"/>
              </a:ext>
            </a:extLst>
          </p:cNvPr>
          <p:cNvSpPr/>
          <p:nvPr/>
        </p:nvSpPr>
        <p:spPr>
          <a:xfrm>
            <a:off x="2740025" y="5490627"/>
            <a:ext cx="7234773" cy="723477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976CAC1-B47A-40FF-BE43-E940FA5CD1E4}"/>
              </a:ext>
            </a:extLst>
          </p:cNvPr>
          <p:cNvSpPr/>
          <p:nvPr/>
        </p:nvSpPr>
        <p:spPr>
          <a:xfrm>
            <a:off x="4014003" y="8358128"/>
            <a:ext cx="4367272" cy="436727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5E65328-219D-45D1-8F31-C5B09E3FC866}"/>
              </a:ext>
            </a:extLst>
          </p:cNvPr>
          <p:cNvSpPr txBox="1"/>
          <p:nvPr/>
        </p:nvSpPr>
        <p:spPr>
          <a:xfrm>
            <a:off x="4173775" y="3765827"/>
            <a:ext cx="4367272" cy="1323439"/>
          </a:xfrm>
          <a:prstGeom prst="rect">
            <a:avLst/>
          </a:prstGeom>
          <a:noFill/>
        </p:spPr>
        <p:txBody>
          <a:bodyPr wrap="square" rtlCol="0">
            <a:spAutoFit/>
          </a:bodyPr>
          <a:lstStyle/>
          <a:p>
            <a:pPr algn="ctr"/>
            <a:r>
              <a:rPr lang="en-US" altLang="zh-CN" sz="4000" dirty="0">
                <a:solidFill>
                  <a:srgbClr val="1FB5AC"/>
                </a:solidFill>
              </a:rPr>
              <a:t>1,900 ICO / mo. globally</a:t>
            </a:r>
            <a:endParaRPr lang="zh-CN" altLang="en-US" sz="4000" dirty="0">
              <a:solidFill>
                <a:srgbClr val="1FB5AC"/>
              </a:solidFill>
            </a:endParaRPr>
          </a:p>
        </p:txBody>
      </p:sp>
      <p:sp>
        <p:nvSpPr>
          <p:cNvPr id="16" name="文本框 15">
            <a:extLst>
              <a:ext uri="{FF2B5EF4-FFF2-40B4-BE49-F238E27FC236}">
                <a16:creationId xmlns:a16="http://schemas.microsoft.com/office/drawing/2014/main" id="{6B8D3E7B-9CFE-4FC4-8265-929E695CD074}"/>
              </a:ext>
            </a:extLst>
          </p:cNvPr>
          <p:cNvSpPr txBox="1"/>
          <p:nvPr/>
        </p:nvSpPr>
        <p:spPr>
          <a:xfrm>
            <a:off x="3950086" y="6487061"/>
            <a:ext cx="4814650" cy="1323439"/>
          </a:xfrm>
          <a:prstGeom prst="rect">
            <a:avLst/>
          </a:prstGeom>
          <a:noFill/>
        </p:spPr>
        <p:txBody>
          <a:bodyPr wrap="square" rtlCol="0">
            <a:spAutoFit/>
          </a:bodyPr>
          <a:lstStyle/>
          <a:p>
            <a:pPr algn="ctr"/>
            <a:r>
              <a:rPr lang="en-US" altLang="zh-CN" sz="4000" dirty="0">
                <a:solidFill>
                  <a:srgbClr val="1FB5AC"/>
                </a:solidFill>
              </a:rPr>
              <a:t>600 ICO / mo. Available globally</a:t>
            </a:r>
            <a:endParaRPr lang="zh-CN" altLang="en-US" sz="4000" dirty="0">
              <a:solidFill>
                <a:srgbClr val="1FB5AC"/>
              </a:solidFill>
            </a:endParaRPr>
          </a:p>
        </p:txBody>
      </p:sp>
      <p:sp>
        <p:nvSpPr>
          <p:cNvPr id="17" name="文本框 16">
            <a:extLst>
              <a:ext uri="{FF2B5EF4-FFF2-40B4-BE49-F238E27FC236}">
                <a16:creationId xmlns:a16="http://schemas.microsoft.com/office/drawing/2014/main" id="{F00BB768-5199-467F-A2F9-A9AA5117EBC2}"/>
              </a:ext>
            </a:extLst>
          </p:cNvPr>
          <p:cNvSpPr txBox="1"/>
          <p:nvPr/>
        </p:nvSpPr>
        <p:spPr>
          <a:xfrm>
            <a:off x="3790314" y="9880044"/>
            <a:ext cx="4814650" cy="1323439"/>
          </a:xfrm>
          <a:prstGeom prst="rect">
            <a:avLst/>
          </a:prstGeom>
          <a:noFill/>
        </p:spPr>
        <p:txBody>
          <a:bodyPr wrap="square" rtlCol="0">
            <a:spAutoFit/>
          </a:bodyPr>
          <a:lstStyle/>
          <a:p>
            <a:pPr algn="ctr"/>
            <a:r>
              <a:rPr lang="en-US" altLang="zh-CN" sz="4000" dirty="0">
                <a:solidFill>
                  <a:srgbClr val="1FB5AC"/>
                </a:solidFill>
              </a:rPr>
              <a:t>480 ICO / mo. Servable </a:t>
            </a:r>
            <a:endParaRPr lang="zh-CN" altLang="en-US" sz="4000" dirty="0">
              <a:solidFill>
                <a:srgbClr val="1FB5AC"/>
              </a:solidFill>
            </a:endParaRPr>
          </a:p>
        </p:txBody>
      </p:sp>
      <p:sp>
        <p:nvSpPr>
          <p:cNvPr id="18" name="文本框 17">
            <a:extLst>
              <a:ext uri="{FF2B5EF4-FFF2-40B4-BE49-F238E27FC236}">
                <a16:creationId xmlns:a16="http://schemas.microsoft.com/office/drawing/2014/main" id="{78D0F920-ED58-4A39-A825-72D004C65AD8}"/>
              </a:ext>
            </a:extLst>
          </p:cNvPr>
          <p:cNvSpPr txBox="1"/>
          <p:nvPr/>
        </p:nvSpPr>
        <p:spPr>
          <a:xfrm>
            <a:off x="13782348" y="1579632"/>
            <a:ext cx="9153485" cy="10556736"/>
          </a:xfrm>
          <a:prstGeom prst="rect">
            <a:avLst/>
          </a:prstGeom>
          <a:noFill/>
        </p:spPr>
        <p:txBody>
          <a:bodyPr wrap="square" rtlCol="0">
            <a:spAutoFit/>
          </a:bodyPr>
          <a:lstStyle/>
          <a:p>
            <a:r>
              <a:rPr lang="en-US" altLang="zh-CN" sz="4000" dirty="0">
                <a:solidFill>
                  <a:schemeClr val="bg1"/>
                </a:solidFill>
              </a:rPr>
              <a:t>TAM: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By statistic from </a:t>
            </a:r>
            <a:r>
              <a:rPr lang="en-US" altLang="zh-CN" sz="4000" dirty="0" err="1">
                <a:solidFill>
                  <a:schemeClr val="bg1"/>
                </a:solidFill>
              </a:rPr>
              <a:t>coinmarketcap</a:t>
            </a:r>
            <a:r>
              <a:rPr lang="en-US" altLang="zh-CN" sz="4000" dirty="0">
                <a:solidFill>
                  <a:schemeClr val="bg1"/>
                </a:solidFill>
              </a:rPr>
              <a:t>, averagely 1,900 new token registration per month </a:t>
            </a:r>
          </a:p>
          <a:p>
            <a:endParaRPr lang="en-US" altLang="zh-CN" sz="4000" dirty="0">
              <a:solidFill>
                <a:schemeClr val="bg1"/>
              </a:solidFill>
            </a:endParaRPr>
          </a:p>
          <a:p>
            <a:r>
              <a:rPr lang="en-US" altLang="zh-CN" sz="4000" dirty="0">
                <a:solidFill>
                  <a:schemeClr val="bg1"/>
                </a:solidFill>
              </a:rPr>
              <a:t>SAM: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From statistic from icodata.io and icoservice.io there are 600 ICO available in NA.</a:t>
            </a:r>
          </a:p>
          <a:p>
            <a:endParaRPr lang="en-US" altLang="zh-CN" sz="4000" dirty="0">
              <a:solidFill>
                <a:schemeClr val="bg1"/>
              </a:solidFill>
            </a:endParaRPr>
          </a:p>
          <a:p>
            <a:r>
              <a:rPr lang="en-US" altLang="zh-CN" sz="4000" dirty="0">
                <a:solidFill>
                  <a:schemeClr val="bg1"/>
                </a:solidFill>
              </a:rPr>
              <a:t>SOM:</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According to validation, 80% of SAM</a:t>
            </a:r>
          </a:p>
          <a:p>
            <a:endParaRPr lang="en-US" altLang="zh-CN" sz="4000" dirty="0">
              <a:solidFill>
                <a:schemeClr val="bg1"/>
              </a:solidFill>
            </a:endParaRPr>
          </a:p>
          <a:p>
            <a:r>
              <a:rPr lang="en-US" altLang="zh-CN" sz="4000" dirty="0">
                <a:solidFill>
                  <a:schemeClr val="bg1"/>
                </a:solidFill>
              </a:rPr>
              <a:t>Means: $86,400 revenue per month.</a:t>
            </a:r>
            <a:endParaRPr lang="zh-CN" altLang="en-US" sz="4000" dirty="0">
              <a:solidFill>
                <a:schemeClr val="bg1"/>
              </a:solidFill>
            </a:endParaRPr>
          </a:p>
        </p:txBody>
      </p:sp>
      <p:sp>
        <p:nvSpPr>
          <p:cNvPr id="19" name="文本框 18">
            <a:extLst>
              <a:ext uri="{FF2B5EF4-FFF2-40B4-BE49-F238E27FC236}">
                <a16:creationId xmlns:a16="http://schemas.microsoft.com/office/drawing/2014/main" id="{EA30E5E3-E256-4162-8959-6D8678198F01}"/>
              </a:ext>
            </a:extLst>
          </p:cNvPr>
          <p:cNvSpPr txBox="1"/>
          <p:nvPr/>
        </p:nvSpPr>
        <p:spPr>
          <a:xfrm>
            <a:off x="1675853" y="826056"/>
            <a:ext cx="9363115" cy="923330"/>
          </a:xfrm>
          <a:prstGeom prst="rect">
            <a:avLst/>
          </a:prstGeom>
          <a:noFill/>
        </p:spPr>
        <p:txBody>
          <a:bodyPr wrap="square" rtlCol="0">
            <a:spAutoFit/>
          </a:bodyPr>
          <a:lstStyle/>
          <a:p>
            <a:pPr algn="ctr"/>
            <a:r>
              <a:rPr lang="en-US" altLang="zh-CN" sz="5400" dirty="0">
                <a:solidFill>
                  <a:schemeClr val="tx2"/>
                </a:solidFill>
              </a:rPr>
              <a:t>Market Size</a:t>
            </a:r>
            <a:endParaRPr lang="zh-CN" altLang="en-US" sz="5400" dirty="0">
              <a:solidFill>
                <a:schemeClr val="tx2"/>
              </a:solidFill>
            </a:endParaRPr>
          </a:p>
        </p:txBody>
      </p:sp>
      <p:sp>
        <p:nvSpPr>
          <p:cNvPr id="20" name="Овал 25">
            <a:extLst>
              <a:ext uri="{FF2B5EF4-FFF2-40B4-BE49-F238E27FC236}">
                <a16:creationId xmlns:a16="http://schemas.microsoft.com/office/drawing/2014/main" id="{EB2A2967-5902-4B66-9435-DC3C51D141DF}"/>
              </a:ext>
            </a:extLst>
          </p:cNvPr>
          <p:cNvSpPr/>
          <p:nvPr/>
        </p:nvSpPr>
        <p:spPr>
          <a:xfrm>
            <a:off x="11203429" y="11515156"/>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64">
            <a:extLst>
              <a:ext uri="{FF2B5EF4-FFF2-40B4-BE49-F238E27FC236}">
                <a16:creationId xmlns:a16="http://schemas.microsoft.com/office/drawing/2014/main" id="{80E315F4-5A53-408A-B2BB-3C1D0E7145D2}"/>
              </a:ext>
            </a:extLst>
          </p:cNvPr>
          <p:cNvSpPr txBox="1"/>
          <p:nvPr/>
        </p:nvSpPr>
        <p:spPr>
          <a:xfrm>
            <a:off x="11048009" y="12243481"/>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市</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25193284"/>
      </p:ext>
    </p:extLst>
  </p:cSld>
  <p:clrMapOvr>
    <a:masterClrMapping/>
  </p:clrMapOvr>
  <p:transition spd="slow" advClick="0" advTm="1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CD604E-6EB4-42D6-997B-58BAF3E0B7E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08232" y="5303838"/>
            <a:ext cx="4267200" cy="4267200"/>
          </a:xfrm>
          <a:prstGeom prst="rect">
            <a:avLst/>
          </a:prstGeom>
        </p:spPr>
      </p:pic>
      <p:pic>
        <p:nvPicPr>
          <p:cNvPr id="5" name="图片 4">
            <a:extLst>
              <a:ext uri="{FF2B5EF4-FFF2-40B4-BE49-F238E27FC236}">
                <a16:creationId xmlns:a16="http://schemas.microsoft.com/office/drawing/2014/main" id="{CFAB1ADB-AD5E-42F8-A1B1-CDE8DC3977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075023" y="2259010"/>
            <a:ext cx="3432177" cy="3432177"/>
          </a:xfrm>
          <a:prstGeom prst="rect">
            <a:avLst/>
          </a:prstGeom>
        </p:spPr>
      </p:pic>
      <p:pic>
        <p:nvPicPr>
          <p:cNvPr id="7" name="图片 6">
            <a:extLst>
              <a:ext uri="{FF2B5EF4-FFF2-40B4-BE49-F238E27FC236}">
                <a16:creationId xmlns:a16="http://schemas.microsoft.com/office/drawing/2014/main" id="{26AA48AC-5750-4099-B1D9-485D504C162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6075024" y="7854950"/>
            <a:ext cx="3432177" cy="3432177"/>
          </a:xfrm>
          <a:prstGeom prst="rect">
            <a:avLst/>
          </a:prstGeom>
        </p:spPr>
      </p:pic>
      <p:pic>
        <p:nvPicPr>
          <p:cNvPr id="8" name="图片 7">
            <a:extLst>
              <a:ext uri="{FF2B5EF4-FFF2-40B4-BE49-F238E27FC236}">
                <a16:creationId xmlns:a16="http://schemas.microsoft.com/office/drawing/2014/main" id="{F6F2B6EE-77D7-45F0-AE77-426EC6CF2834}"/>
              </a:ext>
            </a:extLst>
          </p:cNvPr>
          <p:cNvPicPr>
            <a:picLocks noChangeAspect="1"/>
          </p:cNvPicPr>
          <p:nvPr/>
        </p:nvPicPr>
        <p:blipFill>
          <a:blip r:embed="rId6"/>
          <a:stretch>
            <a:fillRect/>
          </a:stretch>
        </p:blipFill>
        <p:spPr>
          <a:xfrm>
            <a:off x="987424" y="1641682"/>
            <a:ext cx="1644443" cy="1644443"/>
          </a:xfrm>
          <a:prstGeom prst="rect">
            <a:avLst/>
          </a:prstGeom>
        </p:spPr>
      </p:pic>
      <p:pic>
        <p:nvPicPr>
          <p:cNvPr id="9" name="图片 8">
            <a:extLst>
              <a:ext uri="{FF2B5EF4-FFF2-40B4-BE49-F238E27FC236}">
                <a16:creationId xmlns:a16="http://schemas.microsoft.com/office/drawing/2014/main" id="{FFB2EE4B-AC67-44E0-9A12-AF728A0E9271}"/>
              </a:ext>
            </a:extLst>
          </p:cNvPr>
          <p:cNvPicPr>
            <a:picLocks noChangeAspect="1"/>
          </p:cNvPicPr>
          <p:nvPr/>
        </p:nvPicPr>
        <p:blipFill>
          <a:blip r:embed="rId7"/>
          <a:stretch>
            <a:fillRect/>
          </a:stretch>
        </p:blipFill>
        <p:spPr>
          <a:xfrm>
            <a:off x="6966196" y="2044675"/>
            <a:ext cx="1644443" cy="1631695"/>
          </a:xfrm>
          <a:prstGeom prst="rect">
            <a:avLst/>
          </a:prstGeom>
        </p:spPr>
      </p:pic>
      <p:pic>
        <p:nvPicPr>
          <p:cNvPr id="10" name="图片 9">
            <a:extLst>
              <a:ext uri="{FF2B5EF4-FFF2-40B4-BE49-F238E27FC236}">
                <a16:creationId xmlns:a16="http://schemas.microsoft.com/office/drawing/2014/main" id="{8E6F954A-C1C7-4B35-A8D0-3797AC497F9C}"/>
              </a:ext>
            </a:extLst>
          </p:cNvPr>
          <p:cNvPicPr>
            <a:picLocks noChangeAspect="1"/>
          </p:cNvPicPr>
          <p:nvPr/>
        </p:nvPicPr>
        <p:blipFill>
          <a:blip r:embed="rId8"/>
          <a:stretch>
            <a:fillRect/>
          </a:stretch>
        </p:blipFill>
        <p:spPr>
          <a:xfrm>
            <a:off x="6997700" y="10068180"/>
            <a:ext cx="1612939" cy="1631695"/>
          </a:xfrm>
          <a:prstGeom prst="rect">
            <a:avLst/>
          </a:prstGeom>
        </p:spPr>
      </p:pic>
      <p:pic>
        <p:nvPicPr>
          <p:cNvPr id="11" name="图片 10">
            <a:extLst>
              <a:ext uri="{FF2B5EF4-FFF2-40B4-BE49-F238E27FC236}">
                <a16:creationId xmlns:a16="http://schemas.microsoft.com/office/drawing/2014/main" id="{EC7838DD-F283-4283-BAF7-FB56C081D833}"/>
              </a:ext>
            </a:extLst>
          </p:cNvPr>
          <p:cNvPicPr>
            <a:picLocks noChangeAspect="1"/>
          </p:cNvPicPr>
          <p:nvPr/>
        </p:nvPicPr>
        <p:blipFill>
          <a:blip r:embed="rId9"/>
          <a:stretch>
            <a:fillRect/>
          </a:stretch>
        </p:blipFill>
        <p:spPr>
          <a:xfrm>
            <a:off x="1527382" y="10404474"/>
            <a:ext cx="1669843" cy="1669843"/>
          </a:xfrm>
          <a:prstGeom prst="rect">
            <a:avLst/>
          </a:prstGeom>
        </p:spPr>
      </p:pic>
      <p:sp>
        <p:nvSpPr>
          <p:cNvPr id="17" name="箭头: 右 16">
            <a:extLst>
              <a:ext uri="{FF2B5EF4-FFF2-40B4-BE49-F238E27FC236}">
                <a16:creationId xmlns:a16="http://schemas.microsoft.com/office/drawing/2014/main" id="{B5F52E7C-E817-4B90-BEC4-241639C4AF8D}"/>
              </a:ext>
            </a:extLst>
          </p:cNvPr>
          <p:cNvSpPr/>
          <p:nvPr/>
        </p:nvSpPr>
        <p:spPr>
          <a:xfrm rot="20077355">
            <a:off x="10251974" y="4879679"/>
            <a:ext cx="4495800" cy="1219200"/>
          </a:xfrm>
          <a:prstGeom prst="rightArrow">
            <a:avLst/>
          </a:prstGeom>
          <a:solidFill>
            <a:srgbClr val="1FB5AC"/>
          </a:solidFill>
          <a:ln>
            <a:solidFill>
              <a:srgbClr val="1EA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3A4B64CC-8942-4735-9ACD-8F19F26D6CE0}"/>
              </a:ext>
            </a:extLst>
          </p:cNvPr>
          <p:cNvSpPr/>
          <p:nvPr/>
        </p:nvSpPr>
        <p:spPr>
          <a:xfrm rot="1817383">
            <a:off x="10132021" y="7521940"/>
            <a:ext cx="4495800" cy="1219200"/>
          </a:xfrm>
          <a:prstGeom prst="rightArrow">
            <a:avLst/>
          </a:prstGeom>
          <a:solidFill>
            <a:srgbClr val="1FB5AC"/>
          </a:solidFill>
          <a:ln>
            <a:solidFill>
              <a:srgbClr val="1EA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497AD687-CDDE-4C0B-9CCD-C2A6A8A84083}"/>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1723111" y="6010274"/>
            <a:ext cx="1600200" cy="1600200"/>
          </a:xfrm>
          <a:prstGeom prst="rect">
            <a:avLst/>
          </a:prstGeom>
        </p:spPr>
      </p:pic>
      <p:pic>
        <p:nvPicPr>
          <p:cNvPr id="22" name="图片 21">
            <a:extLst>
              <a:ext uri="{FF2B5EF4-FFF2-40B4-BE49-F238E27FC236}">
                <a16:creationId xmlns:a16="http://schemas.microsoft.com/office/drawing/2014/main" id="{8B356E4A-47AB-4BAE-A9A7-086D106E2D58}"/>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11295" r="14165" b="28235"/>
          <a:stretch/>
        </p:blipFill>
        <p:spPr>
          <a:xfrm>
            <a:off x="22059900" y="1119189"/>
            <a:ext cx="1676400" cy="1743072"/>
          </a:xfrm>
          <a:prstGeom prst="rect">
            <a:avLst/>
          </a:prstGeom>
        </p:spPr>
      </p:pic>
      <p:pic>
        <p:nvPicPr>
          <p:cNvPr id="24" name="图片 23">
            <a:extLst>
              <a:ext uri="{FF2B5EF4-FFF2-40B4-BE49-F238E27FC236}">
                <a16:creationId xmlns:a16="http://schemas.microsoft.com/office/drawing/2014/main" id="{E7B3B4D6-FA33-4074-BE64-3BFB2BF392B5}"/>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9886768" y="11699875"/>
            <a:ext cx="1554008" cy="1554008"/>
          </a:xfrm>
          <a:prstGeom prst="rect">
            <a:avLst/>
          </a:prstGeom>
        </p:spPr>
      </p:pic>
      <p:pic>
        <p:nvPicPr>
          <p:cNvPr id="26" name="图片 25">
            <a:extLst>
              <a:ext uri="{FF2B5EF4-FFF2-40B4-BE49-F238E27FC236}">
                <a16:creationId xmlns:a16="http://schemas.microsoft.com/office/drawing/2014/main" id="{472145CF-6B83-48F2-826B-1217A198642C}"/>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3959040" y="11390465"/>
            <a:ext cx="1554009" cy="1554009"/>
          </a:xfrm>
          <a:prstGeom prst="rect">
            <a:avLst/>
          </a:prstGeom>
        </p:spPr>
      </p:pic>
      <p:sp>
        <p:nvSpPr>
          <p:cNvPr id="28" name="文本框 27">
            <a:extLst>
              <a:ext uri="{FF2B5EF4-FFF2-40B4-BE49-F238E27FC236}">
                <a16:creationId xmlns:a16="http://schemas.microsoft.com/office/drawing/2014/main" id="{556C20BD-FAF9-41E9-9B9E-F01EAE655352}"/>
              </a:ext>
            </a:extLst>
          </p:cNvPr>
          <p:cNvSpPr txBox="1"/>
          <p:nvPr/>
        </p:nvSpPr>
        <p:spPr>
          <a:xfrm>
            <a:off x="1778141" y="3286125"/>
            <a:ext cx="5188055" cy="1754326"/>
          </a:xfrm>
          <a:prstGeom prst="rect">
            <a:avLst/>
          </a:prstGeom>
          <a:noFill/>
        </p:spPr>
        <p:txBody>
          <a:bodyPr wrap="square" rtlCol="0">
            <a:spAutoFit/>
          </a:bodyPr>
          <a:lstStyle/>
          <a:p>
            <a:pPr algn="ctr"/>
            <a:r>
              <a:rPr lang="en-US" altLang="zh-CN" sz="5400" b="1" dirty="0">
                <a:solidFill>
                  <a:schemeClr val="tx2"/>
                </a:solidFill>
              </a:rPr>
              <a:t>Token </a:t>
            </a:r>
          </a:p>
          <a:p>
            <a:pPr algn="ctr"/>
            <a:r>
              <a:rPr lang="en-US" altLang="zh-CN" sz="5400" b="1" dirty="0">
                <a:solidFill>
                  <a:schemeClr val="tx2"/>
                </a:solidFill>
              </a:rPr>
              <a:t>cryptocurrency</a:t>
            </a:r>
            <a:endParaRPr lang="zh-CN" altLang="en-US" sz="5400" b="1" dirty="0">
              <a:solidFill>
                <a:schemeClr val="tx2"/>
              </a:solidFill>
            </a:endParaRPr>
          </a:p>
        </p:txBody>
      </p:sp>
      <p:sp>
        <p:nvSpPr>
          <p:cNvPr id="29" name="文本框 28">
            <a:extLst>
              <a:ext uri="{FF2B5EF4-FFF2-40B4-BE49-F238E27FC236}">
                <a16:creationId xmlns:a16="http://schemas.microsoft.com/office/drawing/2014/main" id="{AD1C928E-D787-4A32-AA8E-CDEA492F12FC}"/>
              </a:ext>
            </a:extLst>
          </p:cNvPr>
          <p:cNvSpPr txBox="1"/>
          <p:nvPr/>
        </p:nvSpPr>
        <p:spPr>
          <a:xfrm>
            <a:off x="15197083" y="995935"/>
            <a:ext cx="5188055" cy="923330"/>
          </a:xfrm>
          <a:prstGeom prst="rect">
            <a:avLst/>
          </a:prstGeom>
          <a:noFill/>
        </p:spPr>
        <p:txBody>
          <a:bodyPr wrap="square" rtlCol="0">
            <a:spAutoFit/>
          </a:bodyPr>
          <a:lstStyle/>
          <a:p>
            <a:pPr algn="ctr"/>
            <a:r>
              <a:rPr lang="en-US" altLang="zh-CN" sz="5400" b="1" dirty="0">
                <a:solidFill>
                  <a:schemeClr val="tx2"/>
                </a:solidFill>
              </a:rPr>
              <a:t>Product</a:t>
            </a:r>
            <a:endParaRPr lang="zh-CN" altLang="en-US" sz="5400" b="1" dirty="0">
              <a:solidFill>
                <a:schemeClr val="tx2"/>
              </a:solidFill>
            </a:endParaRPr>
          </a:p>
        </p:txBody>
      </p:sp>
      <p:sp>
        <p:nvSpPr>
          <p:cNvPr id="30" name="文本框 29">
            <a:extLst>
              <a:ext uri="{FF2B5EF4-FFF2-40B4-BE49-F238E27FC236}">
                <a16:creationId xmlns:a16="http://schemas.microsoft.com/office/drawing/2014/main" id="{1BB70147-A881-4038-B595-F580B3B2DB89}"/>
              </a:ext>
            </a:extLst>
          </p:cNvPr>
          <p:cNvSpPr txBox="1"/>
          <p:nvPr/>
        </p:nvSpPr>
        <p:spPr>
          <a:xfrm>
            <a:off x="15197082" y="6306271"/>
            <a:ext cx="5188055" cy="923330"/>
          </a:xfrm>
          <a:prstGeom prst="rect">
            <a:avLst/>
          </a:prstGeom>
          <a:noFill/>
        </p:spPr>
        <p:txBody>
          <a:bodyPr wrap="square" rtlCol="0">
            <a:spAutoFit/>
          </a:bodyPr>
          <a:lstStyle/>
          <a:p>
            <a:pPr algn="ctr"/>
            <a:r>
              <a:rPr lang="en-US" altLang="zh-CN" sz="5400" b="1" dirty="0">
                <a:solidFill>
                  <a:schemeClr val="tx2"/>
                </a:solidFill>
              </a:rPr>
              <a:t>Service</a:t>
            </a:r>
            <a:endParaRPr lang="zh-CN" altLang="en-US" sz="5400" b="1" dirty="0">
              <a:solidFill>
                <a:schemeClr val="tx2"/>
              </a:solidFill>
            </a:endParaRPr>
          </a:p>
        </p:txBody>
      </p:sp>
    </p:spTree>
    <p:extLst>
      <p:ext uri="{BB962C8B-B14F-4D97-AF65-F5344CB8AC3E}">
        <p14:creationId xmlns:p14="http://schemas.microsoft.com/office/powerpoint/2010/main" val="1743852556"/>
      </p:ext>
    </p:extLst>
  </p:cSld>
  <p:clrMapOvr>
    <a:masterClrMapping/>
  </p:clrMapOvr>
  <p:transition spd="slow" advClick="0" advTm="1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770812" y="0"/>
            <a:ext cx="15238412"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1292225" y="12954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4825" y="2290827"/>
            <a:ext cx="19431000" cy="4201728"/>
          </a:xfrm>
          <a:prstGeom prst="rect">
            <a:avLst/>
          </a:prstGeom>
          <a:noFill/>
        </p:spPr>
        <p:txBody>
          <a:bodyPr wrap="square" rtlCol="0">
            <a:spAutoFit/>
          </a:bodyPr>
          <a:lstStyle/>
          <a:p>
            <a:pPr>
              <a:lnSpc>
                <a:spcPct val="80000"/>
              </a:lnSpc>
            </a:pPr>
            <a:r>
              <a:rPr lang="en-US" sz="18000" spc="-300" dirty="0">
                <a:solidFill>
                  <a:srgbClr val="1FB5AC"/>
                </a:solidFill>
                <a:latin typeface="Montserrat Semi Bold" panose="00000700000000000000" pitchFamily="50" charset="0"/>
              </a:rPr>
              <a:t>   List </a:t>
            </a:r>
            <a:r>
              <a:rPr lang="en-US" sz="18000" spc="-300" dirty="0">
                <a:solidFill>
                  <a:schemeClr val="tx2"/>
                </a:solidFill>
                <a:latin typeface="Montserrat Semi Bold" panose="00000700000000000000" pitchFamily="50" charset="0"/>
              </a:rPr>
              <a:t>Token.io</a:t>
            </a:r>
          </a:p>
          <a:p>
            <a:pPr algn="r">
              <a:lnSpc>
                <a:spcPct val="80000"/>
              </a:lnSpc>
            </a:pPr>
            <a:endParaRPr lang="en-US" sz="8000" spc="-300" dirty="0">
              <a:solidFill>
                <a:schemeClr val="tx2"/>
              </a:solidFill>
              <a:latin typeface="Montserrat Semi Bold" panose="00000700000000000000" pitchFamily="50" charset="0"/>
            </a:endParaRPr>
          </a:p>
          <a:p>
            <a:pPr algn="r">
              <a:lnSpc>
                <a:spcPct val="80000"/>
              </a:lnSpc>
            </a:pPr>
            <a:r>
              <a:rPr lang="en-US" sz="6600" spc="-300" dirty="0">
                <a:solidFill>
                  <a:schemeClr val="tx2"/>
                </a:solidFill>
                <a:latin typeface="Montserrat Semi Bold" panose="00000700000000000000" pitchFamily="50" charset="0"/>
              </a:rPr>
              <a:t>Make Token Registration Exponentially Easier</a:t>
            </a:r>
            <a:endParaRPr lang="en-US" sz="9600" spc="-300" dirty="0">
              <a:solidFill>
                <a:schemeClr val="tx2"/>
              </a:solidFill>
              <a:latin typeface="Montserrat Semi Bold" panose="00000700000000000000" pitchFamily="50" charset="0"/>
            </a:endParaRPr>
          </a:p>
        </p:txBody>
      </p:sp>
      <p:sp>
        <p:nvSpPr>
          <p:cNvPr id="5" name="Прямоугольник 4"/>
          <p:cNvSpPr/>
          <p:nvPr/>
        </p:nvSpPr>
        <p:spPr>
          <a:xfrm>
            <a:off x="14776450" y="11811000"/>
            <a:ext cx="9601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538450" y="12569371"/>
            <a:ext cx="8077200" cy="470898"/>
          </a:xfrm>
          <a:prstGeom prst="rect">
            <a:avLst/>
          </a:prstGeom>
          <a:noFill/>
        </p:spPr>
        <p:txBody>
          <a:bodyPr wrap="square" rtlCol="0">
            <a:spAutoFit/>
          </a:bodyPr>
          <a:lstStyle/>
          <a:p>
            <a:pPr algn="ctr">
              <a:lnSpc>
                <a:spcPct val="80000"/>
              </a:lnSpc>
            </a:pPr>
            <a:r>
              <a:rPr lang="en-US" sz="3000" dirty="0">
                <a:solidFill>
                  <a:schemeClr val="tx2"/>
                </a:solidFill>
                <a:latin typeface="Montserrat" panose="00000500000000000000" pitchFamily="50" charset="0"/>
              </a:rPr>
              <a:t>http://listtoken.io/</a:t>
            </a:r>
          </a:p>
        </p:txBody>
      </p:sp>
      <p:grpSp>
        <p:nvGrpSpPr>
          <p:cNvPr id="27" name="Группа 26"/>
          <p:cNvGrpSpPr/>
          <p:nvPr/>
        </p:nvGrpSpPr>
        <p:grpSpPr>
          <a:xfrm>
            <a:off x="2740025" y="8229600"/>
            <a:ext cx="19354800" cy="3241528"/>
            <a:chOff x="8029063" y="8456075"/>
            <a:chExt cx="13716000" cy="3241528"/>
          </a:xfrm>
        </p:grpSpPr>
        <p:sp>
          <p:nvSpPr>
            <p:cNvPr id="24" name="TextBox 23"/>
            <p:cNvSpPr txBox="1"/>
            <p:nvPr/>
          </p:nvSpPr>
          <p:spPr>
            <a:xfrm>
              <a:off x="8029063" y="8456075"/>
              <a:ext cx="5112867" cy="2681375"/>
            </a:xfrm>
            <a:prstGeom prst="rect">
              <a:avLst/>
            </a:prstGeom>
            <a:noFill/>
          </p:spPr>
          <p:txBody>
            <a:bodyPr wrap="square" rtlCol="0">
              <a:spAutoFit/>
            </a:bodyPr>
            <a:lstStyle/>
            <a:p>
              <a:pPr>
                <a:lnSpc>
                  <a:spcPct val="130000"/>
                </a:lnSpc>
              </a:pPr>
              <a:r>
                <a:rPr lang="en-US" u="sng" dirty="0">
                  <a:solidFill>
                    <a:srgbClr val="1FB5AC"/>
                  </a:solidFill>
                  <a:latin typeface="Montserrat Semi Bold" panose="00000700000000000000" pitchFamily="50" charset="0"/>
                  <a:ea typeface="Open Sans Light" panose="020B0306030504020204" pitchFamily="34" charset="0"/>
                  <a:cs typeface="Open Sans Light" panose="020B0306030504020204" pitchFamily="34" charset="0"/>
                </a:rPr>
                <a:t>Zoen Lin &amp; </a:t>
              </a:r>
              <a:r>
                <a:rPr lang="en-US" altLang="zh-CN" u="sng" dirty="0">
                  <a:solidFill>
                    <a:srgbClr val="1FB5AC"/>
                  </a:solidFill>
                  <a:latin typeface="Montserrat Semi Bold" panose="00000700000000000000" pitchFamily="50" charset="0"/>
                </a:rPr>
                <a:t>Juned Munshi</a:t>
              </a:r>
              <a:endParaRPr lang="en-US" u="sng" dirty="0">
                <a:solidFill>
                  <a:srgbClr val="1FB5AC"/>
                </a:solidFill>
                <a:latin typeface="Montserrat Semi Bold" panose="00000700000000000000" pitchFamily="50" charset="0"/>
              </a:endParaRP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180 John Street</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Toronto, Ontario</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Canada, M4Y 3B6</a:t>
              </a:r>
            </a:p>
          </p:txBody>
        </p:sp>
        <p:sp>
          <p:nvSpPr>
            <p:cNvPr id="25" name="TextBox 24"/>
            <p:cNvSpPr txBox="1"/>
            <p:nvPr/>
          </p:nvSpPr>
          <p:spPr>
            <a:xfrm>
              <a:off x="13531645" y="8512812"/>
              <a:ext cx="4013609" cy="2601353"/>
            </a:xfrm>
            <a:prstGeom prst="rect">
              <a:avLst/>
            </a:prstGeom>
            <a:noFill/>
          </p:spPr>
          <p:txBody>
            <a:bodyPr wrap="square" rtlCol="0">
              <a:spAutoFit/>
            </a:bodyPr>
            <a:lstStyle/>
            <a:p>
              <a:pPr>
                <a:lnSpc>
                  <a:spcPct val="130000"/>
                </a:lnSpc>
              </a:pPr>
              <a:r>
                <a:rPr lang="en-US" altLang="zh-CN" sz="3200" u="sng"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Join Our Telegram</a:t>
              </a:r>
            </a:p>
            <a:p>
              <a:pPr>
                <a:lnSpc>
                  <a:spcPct val="130000"/>
                </a:lnSpc>
              </a:pP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t>
              </a:r>
              <a:r>
                <a:rPr lang="en-US" sz="3200" dirty="0" err="1">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ListTokenCommunity</a:t>
              </a: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t.me/alleymist</a:t>
              </a:r>
            </a:p>
          </p:txBody>
        </p:sp>
        <p:sp>
          <p:nvSpPr>
            <p:cNvPr id="26" name="TextBox 25"/>
            <p:cNvSpPr txBox="1"/>
            <p:nvPr/>
          </p:nvSpPr>
          <p:spPr>
            <a:xfrm>
              <a:off x="18135496" y="8456075"/>
              <a:ext cx="3609567" cy="3241528"/>
            </a:xfrm>
            <a:prstGeom prst="rect">
              <a:avLst/>
            </a:prstGeom>
            <a:noFill/>
          </p:spPr>
          <p:txBody>
            <a:bodyPr wrap="square" rtlCol="0">
              <a:spAutoFit/>
            </a:bodyPr>
            <a:lstStyle/>
            <a:p>
              <a:pPr>
                <a:lnSpc>
                  <a:spcPct val="130000"/>
                </a:lnSpc>
              </a:pPr>
              <a:r>
                <a:rPr lang="en-US" sz="3200" u="sng"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Contact us </a:t>
              </a:r>
            </a:p>
            <a:p>
              <a:pPr>
                <a:lnSpc>
                  <a:spcPct val="130000"/>
                </a:lnSpc>
              </a:pPr>
              <a:endPar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+1 6478660231</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listtoken@gmail.com</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z25lin@ryerson.ca</a:t>
              </a:r>
            </a:p>
          </p:txBody>
        </p:sp>
      </p:grpSp>
    </p:spTree>
    <p:extLst>
      <p:ext uri="{BB962C8B-B14F-4D97-AF65-F5344CB8AC3E}">
        <p14:creationId xmlns:p14="http://schemas.microsoft.com/office/powerpoint/2010/main" val="3410272255"/>
      </p:ext>
    </p:extLst>
  </p:cSld>
  <p:clrMapOvr>
    <a:masterClrMapping/>
  </p:clrMapOvr>
  <p:transition spd="slow" advClick="0" advTm="1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3" name="矩形 22">
            <a:extLst>
              <a:ext uri="{FF2B5EF4-FFF2-40B4-BE49-F238E27FC236}">
                <a16:creationId xmlns:a16="http://schemas.microsoft.com/office/drawing/2014/main" id="{61B69778-EFE6-4E39-A837-9B4BE11079EA}"/>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9202519"/>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Tree>
    <p:extLst>
      <p:ext uri="{BB962C8B-B14F-4D97-AF65-F5344CB8AC3E}">
        <p14:creationId xmlns:p14="http://schemas.microsoft.com/office/powerpoint/2010/main" val="611078695"/>
      </p:ext>
    </p:extLst>
  </p:cSld>
  <p:clrMapOvr>
    <a:masterClrMapping/>
  </p:clrMapOvr>
  <p:transition spd="slow" advClick="0" advTm="1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10802957"/>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457200" lvl="1"/>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
        <p:nvSpPr>
          <p:cNvPr id="4" name="矩形 3">
            <a:extLst>
              <a:ext uri="{FF2B5EF4-FFF2-40B4-BE49-F238E27FC236}">
                <a16:creationId xmlns:a16="http://schemas.microsoft.com/office/drawing/2014/main" id="{2DC8B443-1CA9-454E-83C3-7F231A1820F5}"/>
              </a:ext>
            </a:extLst>
          </p:cNvPr>
          <p:cNvSpPr/>
          <p:nvPr/>
        </p:nvSpPr>
        <p:spPr>
          <a:xfrm>
            <a:off x="2587625" y="7467600"/>
            <a:ext cx="685800" cy="2743200"/>
          </a:xfrm>
          <a:prstGeom prst="rect">
            <a:avLst/>
          </a:prstGeom>
          <a:noFill/>
          <a:ln w="85725">
            <a:solidFill>
              <a:srgbClr val="1EA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764F3A7-562F-4B3A-98CB-EBC86046E959}"/>
              </a:ext>
            </a:extLst>
          </p:cNvPr>
          <p:cNvSpPr/>
          <p:nvPr/>
        </p:nvSpPr>
        <p:spPr>
          <a:xfrm rot="21049498">
            <a:off x="331449" y="10827604"/>
            <a:ext cx="7391729" cy="1661993"/>
          </a:xfrm>
          <a:prstGeom prst="rect">
            <a:avLst/>
          </a:prstGeom>
          <a:noFill/>
          <a:ln>
            <a:noFill/>
          </a:ln>
        </p:spPr>
        <p:txBody>
          <a:bodyPr wrap="squar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Up to 60 IWEs</a:t>
            </a:r>
          </a:p>
          <a:p>
            <a:pPr algn="ctr"/>
            <a:r>
              <a:rPr lang="en-US" altLang="zh-CN" sz="4800" dirty="0">
                <a:ln w="0"/>
                <a:solidFill>
                  <a:schemeClr val="accent1"/>
                </a:solidFill>
                <a:effectLst>
                  <a:outerShdw blurRad="38100" dist="25400" dir="5400000" algn="ctr" rotWithShape="0">
                    <a:srgbClr val="6E747A">
                      <a:alpha val="43000"/>
                    </a:srgbClr>
                  </a:outerShdw>
                </a:effectLst>
              </a:rPr>
              <a:t>One month worth of work</a:t>
            </a:r>
          </a:p>
        </p:txBody>
      </p:sp>
      <p:sp>
        <p:nvSpPr>
          <p:cNvPr id="14" name="矩形 13">
            <a:extLst>
              <a:ext uri="{FF2B5EF4-FFF2-40B4-BE49-F238E27FC236}">
                <a16:creationId xmlns:a16="http://schemas.microsoft.com/office/drawing/2014/main" id="{AE85A45A-1C94-4F07-B920-23BE4CFCFCCF}"/>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Tree>
    <p:extLst>
      <p:ext uri="{BB962C8B-B14F-4D97-AF65-F5344CB8AC3E}">
        <p14:creationId xmlns:p14="http://schemas.microsoft.com/office/powerpoint/2010/main" val="1452549511"/>
      </p:ext>
    </p:extLst>
  </p:cSld>
  <p:clrMapOvr>
    <a:masterClrMapping/>
  </p:clrMapOvr>
  <p:transition spd="slow" advClick="0" advTm="1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694962"/>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Sign up around 60 IWEs </a:t>
            </a:r>
          </a:p>
          <a:p>
            <a:endParaRPr lang="zh-CN" altLang="en-US" sz="4000" dirty="0">
              <a:solidFill>
                <a:schemeClr val="tx2"/>
              </a:solidFill>
            </a:endParaRPr>
          </a:p>
        </p:txBody>
      </p:sp>
      <p:sp>
        <p:nvSpPr>
          <p:cNvPr id="22" name="文本框 21">
            <a:extLst>
              <a:ext uri="{FF2B5EF4-FFF2-40B4-BE49-F238E27FC236}">
                <a16:creationId xmlns:a16="http://schemas.microsoft.com/office/drawing/2014/main" id="{DB40EFD1-91BB-4F33-9637-25A614E504C0}"/>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E6816CE-E8FC-4883-AB84-DB5F34749A0D}"/>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Solution:</a:t>
            </a:r>
          </a:p>
          <a:p>
            <a:pPr algn="ctr"/>
            <a:r>
              <a:rPr lang="en-US" altLang="zh-CN" dirty="0">
                <a:solidFill>
                  <a:schemeClr val="bg1"/>
                </a:solidFill>
                <a:hlinkClick r:id="rId8"/>
              </a:rPr>
              <a:t>http://listtoken.io/</a:t>
            </a:r>
            <a:endParaRPr lang="zh-CN" altLang="en-US" dirty="0">
              <a:solidFill>
                <a:schemeClr val="bg1"/>
              </a:solidFill>
            </a:endParaRPr>
          </a:p>
        </p:txBody>
      </p:sp>
    </p:spTree>
    <p:extLst>
      <p:ext uri="{BB962C8B-B14F-4D97-AF65-F5344CB8AC3E}">
        <p14:creationId xmlns:p14="http://schemas.microsoft.com/office/powerpoint/2010/main" val="3632305020"/>
      </p:ext>
    </p:extLst>
  </p:cSld>
  <p:clrMapOvr>
    <a:masterClrMapping/>
  </p:clrMapOvr>
  <p:transition spd="slow" advClick="0" advTm="1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3016951204"/>
      </p:ext>
    </p:extLst>
  </p:cSld>
  <p:clrMapOvr>
    <a:masterClrMapping/>
  </p:clrMapOvr>
  <p:transition spd="slow" advClick="0" advTm="100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箭头: 下弧形 17">
            <a:extLst>
              <a:ext uri="{FF2B5EF4-FFF2-40B4-BE49-F238E27FC236}">
                <a16:creationId xmlns:a16="http://schemas.microsoft.com/office/drawing/2014/main" id="{94BADF11-C844-4C27-8099-CF68449C0F91}"/>
              </a:ext>
            </a:extLst>
          </p:cNvPr>
          <p:cNvSpPr/>
          <p:nvPr/>
        </p:nvSpPr>
        <p:spPr>
          <a:xfrm flipH="1">
            <a:off x="13519150"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                                Subscription </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1325817152"/>
      </p:ext>
    </p:extLst>
  </p:cSld>
  <p:clrMapOvr>
    <a:masterClrMapping/>
  </p:clrMapOvr>
  <p:transition spd="slow" advClick="0" advTm="100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F6A94D-9629-43EF-81E3-0DE654A305F9}"/>
              </a:ext>
            </a:extLst>
          </p:cNvPr>
          <p:cNvSpPr txBox="1"/>
          <p:nvPr/>
        </p:nvSpPr>
        <p:spPr>
          <a:xfrm>
            <a:off x="8455025" y="8610600"/>
            <a:ext cx="7200900" cy="2554545"/>
          </a:xfrm>
          <a:prstGeom prst="rect">
            <a:avLst/>
          </a:prstGeom>
          <a:noFill/>
        </p:spPr>
        <p:txBody>
          <a:bodyPr wrap="square" rtlCol="0">
            <a:spAutoFit/>
          </a:bodyPr>
          <a:lstStyle/>
          <a:p>
            <a:r>
              <a:rPr lang="en-US" altLang="zh-CN" sz="4000" dirty="0">
                <a:solidFill>
                  <a:schemeClr val="bg1"/>
                </a:solidFill>
              </a:rPr>
              <a:t>Saves one month work for blockchain companies.</a:t>
            </a:r>
          </a:p>
          <a:p>
            <a:endParaRPr lang="en-US" altLang="zh-CN" sz="4000" dirty="0">
              <a:solidFill>
                <a:schemeClr val="bg1"/>
              </a:solidFill>
            </a:endParaRPr>
          </a:p>
          <a:p>
            <a:r>
              <a:rPr lang="en-US" altLang="zh-CN" sz="4000" dirty="0">
                <a:solidFill>
                  <a:schemeClr val="bg1"/>
                </a:solidFill>
              </a:rPr>
              <a:t>Cut the validation fee by 90%</a:t>
            </a:r>
            <a:endParaRPr lang="zh-CN" altLang="en-US" sz="4000" dirty="0">
              <a:solidFill>
                <a:schemeClr val="bg1"/>
              </a:solidFill>
            </a:endParaRPr>
          </a:p>
        </p:txBody>
      </p:sp>
      <p:sp>
        <p:nvSpPr>
          <p:cNvPr id="18" name="文本框 17">
            <a:extLst>
              <a:ext uri="{FF2B5EF4-FFF2-40B4-BE49-F238E27FC236}">
                <a16:creationId xmlns:a16="http://schemas.microsoft.com/office/drawing/2014/main" id="{352B99EB-2182-42FA-AB36-280D23317B72}"/>
              </a:ext>
            </a:extLst>
          </p:cNvPr>
          <p:cNvSpPr txBox="1"/>
          <p:nvPr/>
        </p:nvSpPr>
        <p:spPr>
          <a:xfrm>
            <a:off x="8532017" y="2071240"/>
            <a:ext cx="6934200" cy="646331"/>
          </a:xfrm>
          <a:prstGeom prst="rect">
            <a:avLst/>
          </a:prstGeom>
          <a:noFill/>
        </p:spPr>
        <p:txBody>
          <a:bodyPr wrap="square" rtlCol="0">
            <a:spAutoFit/>
          </a:bodyPr>
          <a:lstStyle/>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2558129446"/>
      </p:ext>
    </p:extLst>
  </p:cSld>
  <p:clrMapOvr>
    <a:masterClrMapping/>
  </p:clrMapOvr>
  <p:transition spd="slow" advClick="0" advTm="1000">
    <p:push/>
  </p:transition>
</p:sld>
</file>

<file path=ppt/theme/theme1.xml><?xml version="1.0" encoding="utf-8"?>
<a:theme xmlns:a="http://schemas.openxmlformats.org/drawingml/2006/main" name="Default Theme">
  <a:themeElements>
    <a:clrScheme name="Presentation_scheme_2">
      <a:dk1>
        <a:srgbClr val="7F7F7F"/>
      </a:dk1>
      <a:lt1>
        <a:srgbClr val="FFFFFF"/>
      </a:lt1>
      <a:dk2>
        <a:srgbClr val="000000"/>
      </a:dk2>
      <a:lt2>
        <a:srgbClr val="FFFFFF"/>
      </a:lt2>
      <a:accent1>
        <a:srgbClr val="7DCBD1"/>
      </a:accent1>
      <a:accent2>
        <a:srgbClr val="65C2C9"/>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59157</TotalTime>
  <Words>1302</Words>
  <Application>Microsoft Office PowerPoint</Application>
  <PresentationFormat>自定义</PresentationFormat>
  <Paragraphs>285</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Lato Light</vt:lpstr>
      <vt:lpstr>Montserrat</vt:lpstr>
      <vt:lpstr>Montserrat Semi Bold</vt:lpstr>
      <vt:lpstr>Montserrat Ultra Light</vt:lpstr>
      <vt:lpstr>Open Sans Light</vt:lpstr>
      <vt:lpstr>华文行楷</vt:lpstr>
      <vt:lpstr>宋体</vt:lpstr>
      <vt:lpstr>Arial</vt:lpstr>
      <vt:lpstr>Calibri</vt:lpstr>
      <vt:lpstr>Calibri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Аларон</dc:creator>
  <cp:lastModifiedBy>Lin Zoen</cp:lastModifiedBy>
  <cp:revision>7649</cp:revision>
  <dcterms:created xsi:type="dcterms:W3CDTF">2014-11-12T21:47:38Z</dcterms:created>
  <dcterms:modified xsi:type="dcterms:W3CDTF">2018-09-25T20:19:53Z</dcterms:modified>
</cp:coreProperties>
</file>