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18" r:id="rId2"/>
    <p:sldId id="2679" r:id="rId3"/>
    <p:sldId id="2619" r:id="rId4"/>
    <p:sldId id="2673" r:id="rId5"/>
    <p:sldId id="2674" r:id="rId6"/>
    <p:sldId id="2680" r:id="rId7"/>
    <p:sldId id="2675" r:id="rId8"/>
    <p:sldId id="2644" r:id="rId9"/>
    <p:sldId id="2670" r:id="rId10"/>
    <p:sldId id="2678" r:id="rId11"/>
    <p:sldId id="2624" r:id="rId12"/>
    <p:sldId id="2676" r:id="rId13"/>
    <p:sldId id="2677" r:id="rId14"/>
    <p:sldId id="2671" r:id="rId15"/>
    <p:sldId id="2667" r:id="rId16"/>
    <p:sldId id="2672" r:id="rId17"/>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777" userDrawn="1">
          <p15:clr>
            <a:srgbClr val="A4A3A4"/>
          </p15:clr>
        </p15:guide>
        <p15:guide id="6" pos="557" userDrawn="1">
          <p15:clr>
            <a:srgbClr val="A4A3A4"/>
          </p15:clr>
        </p15:guide>
        <p15:guide id="8" orient="horz" pos="504" userDrawn="1">
          <p15:clr>
            <a:srgbClr val="A4A3A4"/>
          </p15:clr>
        </p15:guide>
        <p15:guide id="10" pos="6998" userDrawn="1">
          <p15:clr>
            <a:srgbClr val="A4A3A4"/>
          </p15:clr>
        </p15:guide>
        <p15:guide id="11" orient="horz"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 Zoen" initials="LZ" lastIdx="1" clrIdx="0">
    <p:extLst>
      <p:ext uri="{19B8F6BF-5375-455C-9EA6-DF929625EA0E}">
        <p15:presenceInfo xmlns:p15="http://schemas.microsoft.com/office/powerpoint/2012/main" userId="8a480d89763e3c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B5AC"/>
    <a:srgbClr val="1EA8B6"/>
    <a:srgbClr val="F8F8F8"/>
    <a:srgbClr val="F9F9F9"/>
    <a:srgbClr val="F7F7F7"/>
    <a:srgbClr val="BB493C"/>
    <a:srgbClr val="80A5D6"/>
    <a:srgbClr val="8DAEDA"/>
    <a:srgbClr val="2485D6"/>
    <a:srgbClr val="0024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77802" autoAdjust="0"/>
  </p:normalViewPr>
  <p:slideViewPr>
    <p:cSldViewPr snapToObjects="1">
      <p:cViewPr varScale="1">
        <p:scale>
          <a:sx n="40" d="100"/>
          <a:sy n="40" d="100"/>
        </p:scale>
        <p:origin x="72" y="665"/>
      </p:cViewPr>
      <p:guideLst>
        <p:guide orient="horz" pos="8136"/>
        <p:guide pos="14777"/>
        <p:guide pos="557"/>
        <p:guide orient="horz" pos="504"/>
        <p:guide pos="6998"/>
        <p:guide orient="horz" pos="4320"/>
      </p:guideLst>
    </p:cSldViewPr>
  </p:slideViewPr>
  <p:outlineViewPr>
    <p:cViewPr>
      <p:scale>
        <a:sx n="33" d="100"/>
        <a:sy n="33" d="100"/>
      </p:scale>
      <p:origin x="0" y="-2742"/>
    </p:cViewPr>
  </p:outlineViewPr>
  <p:notesTextViewPr>
    <p:cViewPr>
      <p:scale>
        <a:sx n="100" d="100"/>
        <a:sy n="100" d="100"/>
      </p:scale>
      <p:origin x="0" y="0"/>
    </p:cViewPr>
  </p:notesTextViewPr>
  <p:sorterViewPr>
    <p:cViewPr>
      <p:scale>
        <a:sx n="52" d="100"/>
        <a:sy n="52" d="100"/>
      </p:scale>
      <p:origin x="0" y="-9492"/>
    </p:cViewPr>
  </p:sorterViewPr>
  <p:notesViewPr>
    <p:cSldViewPr snapToObjects="1" showGuides="1">
      <p:cViewPr varScale="1">
        <p:scale>
          <a:sx n="85" d="100"/>
          <a:sy n="85" d="100"/>
        </p:scale>
        <p:origin x="38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D7A611-2048-4605-8D03-E3095CC75915}" type="datetimeFigureOut">
              <a:rPr lang="ru-RU" smtClean="0"/>
              <a:pPr/>
              <a:t>11.09.2018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25B5DF-ECC1-4884-9553-BC4B4E4A44C7}" type="slidenum">
              <a:rPr lang="ru-RU" smtClean="0"/>
              <a:pPr/>
              <a:t>‹#›</a:t>
            </a:fld>
            <a:endParaRPr lang="ru-RU"/>
          </a:p>
        </p:txBody>
      </p:sp>
    </p:spTree>
    <p:extLst>
      <p:ext uri="{BB962C8B-B14F-4D97-AF65-F5344CB8AC3E}">
        <p14:creationId xmlns:p14="http://schemas.microsoft.com/office/powerpoint/2010/main" val="1895355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9/11/2018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kern="1200" dirty="0">
                <a:solidFill>
                  <a:schemeClr val="tx1"/>
                </a:solidFill>
                <a:effectLst/>
                <a:latin typeface="Calibri Light"/>
                <a:ea typeface="+mn-ea"/>
                <a:cs typeface="+mn-cs"/>
              </a:rPr>
              <a:t>Hello everyone, this is ListToken.io, an IT company that serves blockchain companies. As Blockchain technology applied to traditional industries, many assets, entities, services are being valued with token. Token is a type of cryptocurrency; and blockchain companies use token to price their product or services, and customers pay token to get the product and services.</a:t>
            </a:r>
          </a:p>
          <a:p>
            <a:endParaRPr lang="en-US" altLang="zh-CN" sz="2400" kern="1200" dirty="0">
              <a:solidFill>
                <a:schemeClr val="tx1"/>
              </a:solidFill>
              <a:effectLst/>
              <a:latin typeface="Calibri Light"/>
              <a:ea typeface="+mn-ea"/>
              <a:cs typeface="+mn-cs"/>
            </a:endParaRPr>
          </a:p>
          <a:p>
            <a:r>
              <a:rPr lang="en-US" altLang="zh-CN" sz="2400" kern="1200" dirty="0">
                <a:solidFill>
                  <a:schemeClr val="tx1"/>
                </a:solidFill>
                <a:effectLst/>
                <a:latin typeface="Calibri Light"/>
                <a:ea typeface="+mn-ea"/>
                <a:cs typeface="+mn-cs"/>
              </a:rPr>
              <a:t>But for blockchain companies to start use the token, it is not easy at all, and ListToken.io makes the Token Registration Exponentially easier.</a:t>
            </a:r>
          </a:p>
          <a:p>
            <a:endParaRPr lang="en-US" altLang="zh-CN" sz="2400" kern="1200" dirty="0">
              <a:solidFill>
                <a:schemeClr val="tx1"/>
              </a:solidFill>
              <a:effectLst/>
              <a:latin typeface="Calibri Light"/>
              <a:ea typeface="+mn-ea"/>
              <a:cs typeface="+mn-cs"/>
            </a:endParaRPr>
          </a:p>
          <a:p>
            <a:r>
              <a:rPr lang="en-US" altLang="zh-CN" sz="2400" kern="1200" dirty="0">
                <a:solidFill>
                  <a:schemeClr val="tx1"/>
                </a:solidFill>
                <a:effectLst/>
                <a:latin typeface="Calibri Light"/>
                <a:ea typeface="+mn-ea"/>
                <a:cs typeface="+mn-cs"/>
              </a:rPr>
              <a:t> </a:t>
            </a:r>
            <a:r>
              <a:rPr lang="zh-CN" altLang="en-US" sz="2400" kern="1200" dirty="0">
                <a:solidFill>
                  <a:schemeClr val="tx1"/>
                </a:solidFill>
                <a:effectLst/>
                <a:latin typeface="Calibri Light"/>
                <a:ea typeface="+mn-ea"/>
                <a:cs typeface="+mn-cs"/>
              </a:rPr>
              <a:t>需要更强的开头</a:t>
            </a:r>
            <a:endParaRPr lang="en-US" altLang="zh-CN" sz="2400" kern="1200" dirty="0">
              <a:solidFill>
                <a:schemeClr val="tx1"/>
              </a:solidFill>
              <a:effectLst/>
              <a:latin typeface="Calibri Light"/>
              <a:ea typeface="+mn-ea"/>
              <a:cs typeface="+mn-cs"/>
            </a:endParaRPr>
          </a:p>
          <a:p>
            <a:r>
              <a:rPr lang="zh-CN" altLang="en-US" sz="2400" kern="1200" dirty="0">
                <a:solidFill>
                  <a:schemeClr val="tx1"/>
                </a:solidFill>
                <a:effectLst/>
                <a:latin typeface="Calibri Light"/>
                <a:ea typeface="+mn-ea"/>
                <a:cs typeface="+mn-cs"/>
              </a:rPr>
              <a:t>网站不需要文字，</a:t>
            </a:r>
            <a:r>
              <a:rPr lang="en-US" altLang="zh-CN" sz="2400" kern="1200" dirty="0">
                <a:solidFill>
                  <a:schemeClr val="tx1"/>
                </a:solidFill>
                <a:effectLst/>
                <a:latin typeface="Calibri Light"/>
                <a:ea typeface="+mn-ea"/>
                <a:cs typeface="+mn-cs"/>
              </a:rPr>
              <a:t>ppt</a:t>
            </a:r>
            <a:r>
              <a:rPr lang="zh-CN" altLang="en-US" sz="2400" kern="1200" dirty="0">
                <a:solidFill>
                  <a:schemeClr val="tx1"/>
                </a:solidFill>
                <a:effectLst/>
                <a:latin typeface="Calibri Light"/>
                <a:ea typeface="+mn-ea"/>
                <a:cs typeface="+mn-cs"/>
              </a:rPr>
              <a:t>也要尽可能少的文字。</a:t>
            </a:r>
            <a:endParaRPr lang="en-US" altLang="zh-CN" sz="2400" kern="1200" dirty="0">
              <a:solidFill>
                <a:schemeClr val="tx1"/>
              </a:solidFill>
              <a:effectLst/>
              <a:latin typeface="Calibri Light"/>
              <a:ea typeface="+mn-ea"/>
              <a:cs typeface="+mn-cs"/>
            </a:endParaRPr>
          </a:p>
        </p:txBody>
      </p:sp>
      <p:sp>
        <p:nvSpPr>
          <p:cNvPr id="4" name="灯片编号占位符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633756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will be ready???</a:t>
            </a:r>
          </a:p>
          <a:p>
            <a:r>
              <a:rPr lang="en-US" altLang="zh-CN" dirty="0"/>
              <a:t>You can sign a beta</a:t>
            </a:r>
          </a:p>
          <a:p>
            <a:endParaRPr lang="en-US" altLang="zh-CN" dirty="0"/>
          </a:p>
          <a:p>
            <a:r>
              <a:rPr lang="en-US" altLang="zh-CN" dirty="0"/>
              <a:t>Google</a:t>
            </a:r>
            <a:r>
              <a:rPr lang="zh-CN" altLang="en-US" dirty="0"/>
              <a:t>不直接，我需要更多的帮助，</a:t>
            </a:r>
            <a:r>
              <a:rPr lang="en-US" altLang="zh-CN" dirty="0"/>
              <a:t>to best answer the question.</a:t>
            </a:r>
          </a:p>
          <a:p>
            <a:r>
              <a:rPr lang="zh-CN" altLang="en-US" dirty="0"/>
              <a:t>我现在就可以帮助你们解决问题了。</a:t>
            </a:r>
            <a:endParaRPr lang="en-US" altLang="zh-CN" dirty="0"/>
          </a:p>
          <a:p>
            <a:r>
              <a:rPr lang="zh-CN" altLang="en-US" dirty="0"/>
              <a:t>只要你填了表，就可以帮你注册。</a:t>
            </a:r>
            <a:endParaRPr lang="en-US" altLang="zh-CN" dirty="0"/>
          </a:p>
          <a:p>
            <a:endParaRPr lang="en-US" altLang="zh-CN" dirty="0"/>
          </a:p>
          <a:p>
            <a:r>
              <a:rPr lang="zh-CN" altLang="en-US" dirty="0"/>
              <a:t>多长时间就可以用？</a:t>
            </a:r>
            <a:endParaRPr lang="en-US" altLang="zh-CN" dirty="0"/>
          </a:p>
          <a:p>
            <a:endParaRPr lang="en-US" altLang="zh-CN" dirty="0"/>
          </a:p>
          <a:p>
            <a:r>
              <a:rPr lang="zh-CN" altLang="en-US" dirty="0"/>
              <a:t>我现在就可以赚钱了，就算是</a:t>
            </a:r>
            <a:r>
              <a:rPr lang="en-US" altLang="zh-CN" dirty="0"/>
              <a:t>manually</a:t>
            </a:r>
            <a:r>
              <a:rPr lang="zh-CN" altLang="en-US" dirty="0"/>
              <a:t>的。</a:t>
            </a:r>
            <a:endParaRPr lang="en-US" altLang="zh-CN" dirty="0"/>
          </a:p>
          <a:p>
            <a:endParaRPr lang="en-US" altLang="zh-CN" dirty="0"/>
          </a:p>
          <a:p>
            <a:r>
              <a:rPr lang="zh-CN" altLang="en-US" dirty="0"/>
              <a:t>到时候就是</a:t>
            </a:r>
            <a:r>
              <a:rPr lang="en-US" altLang="zh-CN" dirty="0"/>
              <a:t>instant</a:t>
            </a:r>
            <a:r>
              <a:rPr lang="zh-CN" altLang="en-US" dirty="0"/>
              <a:t>的注册了。</a:t>
            </a:r>
            <a:endParaRPr lang="en-US" altLang="zh-CN" dirty="0"/>
          </a:p>
          <a:p>
            <a:endParaRPr lang="en-US" altLang="zh-CN" dirty="0"/>
          </a:p>
          <a:p>
            <a:r>
              <a:rPr lang="zh-CN" altLang="en-US" dirty="0"/>
              <a:t>之前需要很久才能注册，</a:t>
            </a:r>
            <a:endParaRPr lang="en-US" altLang="zh-CN" dirty="0"/>
          </a:p>
          <a:p>
            <a:endParaRPr lang="en-US" altLang="zh-CN" dirty="0"/>
          </a:p>
          <a:p>
            <a:r>
              <a:rPr lang="zh-CN" altLang="en-US" dirty="0"/>
              <a:t>投资人和用户关注的东西是不一样的</a:t>
            </a:r>
            <a:endParaRPr lang="en-US" altLang="zh-CN" dirty="0"/>
          </a:p>
          <a:p>
            <a:endParaRPr lang="en-US" altLang="zh-CN" dirty="0"/>
          </a:p>
          <a:p>
            <a:r>
              <a:rPr lang="en-US" altLang="zh-CN" dirty="0"/>
              <a:t>Validation</a:t>
            </a:r>
            <a:r>
              <a:rPr lang="zh-CN" altLang="en-US" dirty="0"/>
              <a:t>用单独的</a:t>
            </a:r>
            <a:endParaRPr lang="en-US" altLang="zh-CN" dirty="0"/>
          </a:p>
          <a:p>
            <a:endParaRPr lang="en-US" altLang="zh-CN" dirty="0"/>
          </a:p>
          <a:p>
            <a:endParaRPr lang="en-US" altLang="zh-CN" dirty="0"/>
          </a:p>
          <a:p>
            <a:endParaRPr lang="en-US" altLang="zh-CN" dirty="0"/>
          </a:p>
          <a:p>
            <a:r>
              <a:rPr lang="en-US" altLang="zh-CN" dirty="0"/>
              <a:t>I have built the prototype of the product, you can visit listtoken.io anytime. </a:t>
            </a:r>
          </a:p>
          <a:p>
            <a:endParaRPr lang="en-US" altLang="zh-CN" dirty="0"/>
          </a:p>
          <a:p>
            <a:r>
              <a:rPr lang="en-US" altLang="zh-CN" dirty="0"/>
              <a:t>there will be two milestones. </a:t>
            </a:r>
          </a:p>
          <a:p>
            <a:endParaRPr lang="en-US" altLang="zh-CN" dirty="0"/>
          </a:p>
          <a:p>
            <a:r>
              <a:rPr lang="en-US" altLang="zh-CN" dirty="0"/>
              <a:t>Firstly, I will hire a team to finish the minimal viable website, which has all core functions. So that I can choose to bootstrap or start pre-seed and seed. </a:t>
            </a:r>
          </a:p>
          <a:p>
            <a:r>
              <a:rPr lang="en-US" altLang="zh-CN" dirty="0"/>
              <a:t>With that funding, I will start digital marketing and hire a IT team to keep updating the website. Better look, better interaction, better experience.</a:t>
            </a:r>
          </a:p>
          <a:p>
            <a:endParaRPr lang="en-US" altLang="zh-CN" dirty="0"/>
          </a:p>
          <a:p>
            <a:r>
              <a:rPr lang="en-US" altLang="zh-CN" dirty="0"/>
              <a:t>We will also cooperate with BC advisor group to cooperate with the validation, say, </a:t>
            </a:r>
            <a:r>
              <a:rPr lang="en-US" altLang="zh-CN" dirty="0" err="1"/>
              <a:t>catallaxy</a:t>
            </a:r>
            <a:r>
              <a:rPr lang="en-US" altLang="zh-CN" dirty="0"/>
              <a:t> is a Montreal based advisor group that has 50 people help enterprise do the blockchain transformation.</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4188416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对投资人有用，</a:t>
            </a:r>
            <a:endParaRPr lang="en-US" altLang="zh-CN" dirty="0"/>
          </a:p>
          <a:p>
            <a:r>
              <a:rPr lang="zh-CN" altLang="en-US" dirty="0"/>
              <a:t>但是对</a:t>
            </a:r>
            <a:r>
              <a:rPr lang="en-US" altLang="zh-CN" dirty="0"/>
              <a:t>customer</a:t>
            </a:r>
            <a:r>
              <a:rPr lang="zh-CN" altLang="en-US" dirty="0"/>
              <a:t>没用</a:t>
            </a:r>
          </a:p>
        </p:txBody>
      </p:sp>
      <p:sp>
        <p:nvSpPr>
          <p:cNvPr id="4" name="灯片编号占位符 3"/>
          <p:cNvSpPr>
            <a:spLocks noGrp="1"/>
          </p:cNvSpPr>
          <p:nvPr>
            <p:ph type="sldNum" sz="quarter" idx="10"/>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861521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clear we are sustainable. </a:t>
            </a:r>
          </a:p>
          <a:p>
            <a:r>
              <a:rPr lang="en-US" altLang="zh-CN" dirty="0"/>
              <a:t>And we will earn much more as the ICO amount increasing.</a:t>
            </a:r>
          </a:p>
          <a:p>
            <a:endParaRPr lang="en-US" altLang="zh-CN" dirty="0"/>
          </a:p>
          <a:p>
            <a:r>
              <a:rPr lang="zh-CN" altLang="en-US" dirty="0"/>
              <a:t>投资人有用用户没用，</a:t>
            </a:r>
            <a:endParaRPr lang="en-US" altLang="zh-CN" dirty="0"/>
          </a:p>
          <a:p>
            <a:r>
              <a:rPr lang="zh-CN" altLang="en-US" dirty="0"/>
              <a:t>大会的时候我可以现场问</a:t>
            </a:r>
          </a:p>
        </p:txBody>
      </p:sp>
      <p:sp>
        <p:nvSpPr>
          <p:cNvPr id="4" name="灯片编号占位符 3"/>
          <p:cNvSpPr>
            <a:spLocks noGrp="1"/>
          </p:cNvSpPr>
          <p:nvPr>
            <p:ph type="sldNum" sz="quarter" idx="10"/>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207648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you </a:t>
            </a:r>
            <a:r>
              <a:rPr lang="en-US" altLang="zh-CN" dirty="0" err="1"/>
              <a:t>gonna</a:t>
            </a:r>
            <a:r>
              <a:rPr lang="en-US" altLang="zh-CN" dirty="0"/>
              <a:t> believer we can do this??</a:t>
            </a:r>
          </a:p>
          <a:p>
            <a:endParaRPr lang="en-US" altLang="zh-CN" dirty="0"/>
          </a:p>
          <a:p>
            <a:endParaRPr lang="en-US" altLang="zh-CN" dirty="0"/>
          </a:p>
          <a:p>
            <a:r>
              <a:rPr lang="en-US" altLang="zh-CN" dirty="0"/>
              <a:t>There is only two team members and two advisors, this</a:t>
            </a:r>
            <a:r>
              <a:rPr lang="zh-CN" altLang="en-US" dirty="0"/>
              <a:t> </a:t>
            </a:r>
            <a:r>
              <a:rPr lang="en-US" altLang="zh-CN" dirty="0"/>
              <a:t>is</a:t>
            </a:r>
            <a:r>
              <a:rPr lang="zh-CN" altLang="en-US" dirty="0"/>
              <a:t> </a:t>
            </a:r>
            <a:r>
              <a:rPr lang="en-US" altLang="zh-CN" dirty="0"/>
              <a:t>enough</a:t>
            </a:r>
            <a:r>
              <a:rPr lang="zh-CN" altLang="en-US" dirty="0"/>
              <a:t> </a:t>
            </a:r>
            <a:r>
              <a:rPr lang="en-US" altLang="zh-CN" dirty="0"/>
              <a:t>for the first milestone.</a:t>
            </a:r>
          </a:p>
          <a:p>
            <a:r>
              <a:rPr lang="en-US" altLang="zh-CN" dirty="0"/>
              <a:t>But to operate as a business, I still need 1 manager, 2 programmers, 2 marketers, 1 UI designer, shoot me a message if you are interested.</a:t>
            </a:r>
          </a:p>
        </p:txBody>
      </p:sp>
      <p:sp>
        <p:nvSpPr>
          <p:cNvPr id="4" name="灯片编号占位符 3"/>
          <p:cNvSpPr>
            <a:spLocks noGrp="1"/>
          </p:cNvSpPr>
          <p:nvPr>
            <p:ph type="sldNum" sz="quarter" idx="10"/>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1873572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problem section is different from what I wrote in the Business Plan.</a:t>
            </a:r>
          </a:p>
          <a:p>
            <a:endParaRPr lang="en-US" altLang="zh-CN" dirty="0"/>
          </a:p>
          <a:p>
            <a:r>
              <a:rPr lang="en-US" altLang="zh-CN" dirty="0"/>
              <a:t>Savage so you can apply many internet startup in </a:t>
            </a:r>
            <a:r>
              <a:rPr lang="en-US" altLang="zh-CN" dirty="0" err="1"/>
              <a:t>bc</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16</a:t>
            </a:fld>
            <a:endParaRPr lang="en-US" dirty="0"/>
          </a:p>
        </p:txBody>
      </p:sp>
    </p:spTree>
    <p:extLst>
      <p:ext uri="{BB962C8B-B14F-4D97-AF65-F5344CB8AC3E}">
        <p14:creationId xmlns:p14="http://schemas.microsoft.com/office/powerpoint/2010/main" val="959622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talk about the problems</a:t>
            </a:r>
          </a:p>
          <a:p>
            <a:r>
              <a:rPr lang="en-US" altLang="zh-CN" dirty="0"/>
              <a:t>Firstly a blockchain company use ICO to raise capital. Compared to IPO, ICO stand for Initial coin offer and collect cryptocurrencies like Bitcoin or Ethereum. To do this, they have to register their token information on ICO list website, where most cryptocurrency investor will frequent for invest opportunity. But the registration process are very complicated, and those websites are blocked by Google. so New BC are hard to find them. </a:t>
            </a:r>
          </a:p>
          <a:p>
            <a:endParaRPr lang="en-US" altLang="zh-CN" dirty="0"/>
          </a:p>
          <a:p>
            <a:r>
              <a:rPr lang="zh-CN" altLang="en-US" dirty="0"/>
              <a:t>为什么屏蔽了，他们做什么。日后需要</a:t>
            </a:r>
            <a:r>
              <a:rPr lang="en-US" altLang="zh-CN" dirty="0"/>
              <a:t>validate</a:t>
            </a:r>
            <a:r>
              <a:rPr lang="zh-CN" altLang="en-US" dirty="0"/>
              <a:t>单独加一个</a:t>
            </a:r>
            <a:r>
              <a:rPr lang="en-US" altLang="zh-CN" dirty="0"/>
              <a:t>ppt</a:t>
            </a:r>
            <a:r>
              <a:rPr lang="zh-CN" altLang="en-US" dirty="0"/>
              <a:t>来说这个</a:t>
            </a:r>
            <a:r>
              <a:rPr lang="en-US" altLang="zh-CN" dirty="0"/>
              <a:t>in addition</a:t>
            </a:r>
          </a:p>
          <a:p>
            <a:endParaRPr lang="en-US" altLang="zh-CN" dirty="0"/>
          </a:p>
          <a:p>
            <a:r>
              <a:rPr lang="en-US" altLang="zh-CN" dirty="0"/>
              <a:t>Secondly, BC have to register token in all kinds of crypto wallets, if not, users’ wallet simply can’t recognize the token. So they can’t use the token.</a:t>
            </a:r>
          </a:p>
          <a:p>
            <a:r>
              <a:rPr lang="en-US" altLang="zh-CN" dirty="0"/>
              <a:t>Thirdly, BC need to register in Exchanges for </a:t>
            </a:r>
          </a:p>
          <a:p>
            <a:endParaRPr lang="en-US" altLang="zh-CN" dirty="0"/>
          </a:p>
          <a:p>
            <a:r>
              <a:rPr lang="en-US" altLang="zh-CN" dirty="0"/>
              <a:t>Savage so you can apply many internet startup in </a:t>
            </a:r>
            <a:r>
              <a:rPr lang="en-US" altLang="zh-CN" dirty="0" err="1"/>
              <a:t>bc</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275278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talk about the problems</a:t>
            </a:r>
          </a:p>
          <a:p>
            <a:r>
              <a:rPr lang="en-US" altLang="zh-CN" dirty="0"/>
              <a:t>Firstly a blockchain company use ICO to raise capital. Compared to IPO, ICO stand for Initial coin offer and collect cryptocurrencies like Bitcoin or Ethereum. To do this, they have to register their token information on ICO list website, where most cryptocurrency investor will frequent for invest opportunity. But the registration process are very complicated, and those websites are blocked by Google. so New BC are hard to find them.</a:t>
            </a:r>
          </a:p>
          <a:p>
            <a:endParaRPr lang="en-US" altLang="zh-CN" dirty="0"/>
          </a:p>
          <a:p>
            <a:r>
              <a:rPr lang="en-US" altLang="zh-CN" dirty="0"/>
              <a:t>Secondly, BC have to register token in all kinds of crypto wallets, if not, users’ wallet simply can’t recognize the token. So they can’t use the token.</a:t>
            </a:r>
          </a:p>
          <a:p>
            <a:r>
              <a:rPr lang="en-US" altLang="zh-CN" dirty="0"/>
              <a:t>Thirdly, BC need to register in Exchanges for </a:t>
            </a:r>
          </a:p>
          <a:p>
            <a:endParaRPr lang="en-US" altLang="zh-CN" dirty="0"/>
          </a:p>
          <a:p>
            <a:r>
              <a:rPr lang="en-US" altLang="zh-CN" dirty="0"/>
              <a:t>BC companies might need register up to 60 ICO list Websites, Wallets and Exchanges. And quicker presentation Let’s call them IWEs</a:t>
            </a:r>
          </a:p>
        </p:txBody>
      </p:sp>
      <p:sp>
        <p:nvSpPr>
          <p:cNvPr id="4" name="灯片编号占位符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2427568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t>The solution is simple think of Kijiji or any other realtor website, </a:t>
            </a:r>
            <a:r>
              <a:rPr lang="en-US" altLang="zh-CN" sz="2800" dirty="0">
                <a:solidFill>
                  <a:schemeClr val="tx2"/>
                </a:solidFill>
              </a:rPr>
              <a:t>Companies register token information in our site, and we will help do the batch registration to our partner IWEs.</a:t>
            </a:r>
          </a:p>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solidFill>
                  <a:schemeClr val="tx2"/>
                </a:solidFill>
              </a:rPr>
              <a:t>Kijiji</a:t>
            </a:r>
            <a:r>
              <a:rPr lang="zh-CN" altLang="en-US" sz="2800" dirty="0">
                <a:solidFill>
                  <a:schemeClr val="tx2"/>
                </a:solidFill>
              </a:rPr>
              <a:t>没有</a:t>
            </a:r>
            <a:r>
              <a:rPr lang="en-US" altLang="zh-CN" sz="2800" dirty="0">
                <a:solidFill>
                  <a:schemeClr val="tx2"/>
                </a:solidFill>
              </a:rPr>
              <a:t>registration</a:t>
            </a:r>
            <a:r>
              <a:rPr lang="zh-CN" altLang="en-US" sz="2800" dirty="0">
                <a:solidFill>
                  <a:schemeClr val="tx2"/>
                </a:solidFill>
              </a:rPr>
              <a:t>但是这里有。换个说法，</a:t>
            </a:r>
            <a:r>
              <a:rPr lang="en-US" altLang="zh-CN" sz="2800" dirty="0">
                <a:solidFill>
                  <a:schemeClr val="tx2"/>
                </a:solidFill>
              </a:rPr>
              <a:t>fill one form, you will get all your customer </a:t>
            </a:r>
            <a:r>
              <a:rPr lang="zh-CN" altLang="en-US" sz="2800" dirty="0">
                <a:solidFill>
                  <a:schemeClr val="tx2"/>
                </a:solidFill>
              </a:rPr>
              <a:t>结果导向。</a:t>
            </a:r>
            <a:endParaRPr lang="en-US" altLang="zh-CN" sz="2800" dirty="0">
              <a:solidFill>
                <a:schemeClr val="tx2"/>
              </a:solidFill>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lang="en-US" altLang="zh-CN" sz="2800" dirty="0">
              <a:solidFill>
                <a:schemeClr val="tx2"/>
              </a:solidFill>
            </a:endParaRPr>
          </a:p>
          <a:p>
            <a:pPr marL="0" marR="0" lvl="0" indent="0" algn="l" defTabSz="914217" rtl="0" eaLnBrk="1" fontAlgn="auto" latinLnBrk="0" hangingPunct="1">
              <a:lnSpc>
                <a:spcPct val="100000"/>
              </a:lnSpc>
              <a:spcBef>
                <a:spcPts val="0"/>
              </a:spcBef>
              <a:spcAft>
                <a:spcPts val="0"/>
              </a:spcAft>
              <a:buClrTx/>
              <a:buSzTx/>
              <a:buFontTx/>
              <a:buNone/>
              <a:tabLst/>
              <a:defRPr/>
            </a:pPr>
            <a:r>
              <a:rPr lang="en-US" altLang="zh-CN" sz="2800" dirty="0">
                <a:solidFill>
                  <a:schemeClr val="tx2"/>
                </a:solidFill>
              </a:rPr>
              <a:t>ListToken also validate the token’s project, and provide an credible regulatory evaluation report for IWEs.</a:t>
            </a:r>
            <a:r>
              <a:rPr lang="en-US" altLang="zh-CN" sz="3200" dirty="0">
                <a:solidFill>
                  <a:schemeClr val="tx2"/>
                </a:solidFill>
              </a:rPr>
              <a:t> </a:t>
            </a:r>
            <a:r>
              <a:rPr lang="en-US" altLang="zh-CN" sz="2800" dirty="0"/>
              <a:t>We just filter out bad projects.</a:t>
            </a:r>
            <a:endParaRPr lang="zh-CN" altLang="en-US" sz="2800" dirty="0"/>
          </a:p>
        </p:txBody>
      </p:sp>
      <p:sp>
        <p:nvSpPr>
          <p:cNvPr id="4" name="灯片编号占位符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3608802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does it work?</a:t>
            </a:r>
          </a:p>
          <a:p>
            <a:endParaRPr lang="en-US" altLang="zh-CN" dirty="0"/>
          </a:p>
          <a:p>
            <a:r>
              <a:rPr lang="en-US" altLang="zh-CN" dirty="0"/>
              <a:t>ListToken provide one standard form, and use the front end coding to explain the Blockchain terminology.</a:t>
            </a:r>
          </a:p>
          <a:p>
            <a:r>
              <a:rPr lang="en-US" altLang="zh-CN" dirty="0"/>
              <a:t>After filling the form, ListToken will use APIs to automatically push the data to our partners, to do the registration.</a:t>
            </a:r>
          </a:p>
          <a:p>
            <a:r>
              <a:rPr lang="en-US" altLang="zh-CN" dirty="0"/>
              <a:t>Listtoken will register all existing IWEs and also new IWEs that pop up in the future, so that company won’t have to keep an eye for </a:t>
            </a:r>
          </a:p>
          <a:p>
            <a:endParaRPr lang="en-US" altLang="zh-CN" dirty="0"/>
          </a:p>
          <a:p>
            <a:r>
              <a:rPr lang="zh-CN" altLang="en-US" dirty="0"/>
              <a:t>分开写更好，这样会不</a:t>
            </a:r>
            <a:r>
              <a:rPr lang="en-US" altLang="zh-CN" dirty="0"/>
              <a:t>confusing</a:t>
            </a:r>
          </a:p>
          <a:p>
            <a:r>
              <a:rPr lang="zh-CN" altLang="en-US" dirty="0"/>
              <a:t>用更多</a:t>
            </a:r>
            <a:r>
              <a:rPr lang="en-US" altLang="zh-CN" dirty="0"/>
              <a:t>slide</a:t>
            </a:r>
          </a:p>
          <a:p>
            <a:endParaRPr lang="en-US" altLang="zh-CN" dirty="0"/>
          </a:p>
          <a:p>
            <a:r>
              <a:rPr lang="en-US" altLang="zh-CN" dirty="0"/>
              <a:t>Also we will charge each of out partners some money, and hire blockchain experts, and lawyers to do the validation and write the report. We will prepare a funding pool to take the liability for validation.</a:t>
            </a:r>
          </a:p>
          <a:p>
            <a:endParaRPr lang="en-US" altLang="zh-CN" dirty="0"/>
          </a:p>
          <a:p>
            <a:r>
              <a:rPr lang="en-US" altLang="zh-CN" dirty="0"/>
              <a:t>So generally speaking, we connect the two group of people</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46572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does it work?</a:t>
            </a:r>
          </a:p>
          <a:p>
            <a:endParaRPr lang="en-US" altLang="zh-CN" dirty="0"/>
          </a:p>
          <a:p>
            <a:r>
              <a:rPr lang="en-US" altLang="zh-CN" dirty="0"/>
              <a:t>ListToken provide one standard form, and use the front end coding to explain the Blockchain terminology.</a:t>
            </a:r>
          </a:p>
          <a:p>
            <a:r>
              <a:rPr lang="en-US" altLang="zh-CN" dirty="0"/>
              <a:t>After filling the form, ListToken will use APIs to automatically push the data to our partners, to do the registration.</a:t>
            </a:r>
          </a:p>
          <a:p>
            <a:r>
              <a:rPr lang="en-US" altLang="zh-CN" dirty="0"/>
              <a:t>Listtoken will register all existing IWEs and also new IWEs that pop up in the future, so that company won’t have to keep an eye for </a:t>
            </a:r>
          </a:p>
          <a:p>
            <a:endParaRPr lang="en-US" altLang="zh-CN" dirty="0"/>
          </a:p>
          <a:p>
            <a:r>
              <a:rPr lang="zh-CN" altLang="en-US" dirty="0"/>
              <a:t>分开写更好，这样会不</a:t>
            </a:r>
            <a:r>
              <a:rPr lang="en-US" altLang="zh-CN" dirty="0"/>
              <a:t>confusing</a:t>
            </a:r>
          </a:p>
          <a:p>
            <a:r>
              <a:rPr lang="zh-CN" altLang="en-US" dirty="0"/>
              <a:t>用更多</a:t>
            </a:r>
            <a:r>
              <a:rPr lang="en-US" altLang="zh-CN" dirty="0"/>
              <a:t>slide</a:t>
            </a:r>
          </a:p>
          <a:p>
            <a:endParaRPr lang="en-US" altLang="zh-CN" dirty="0"/>
          </a:p>
          <a:p>
            <a:r>
              <a:rPr lang="en-US" altLang="zh-CN" dirty="0"/>
              <a:t>Also we will charge each of out partners some money, and hire blockchain experts, and lawyers to do the validation and write the report. We will prepare a funding pool to take the liability for validation.</a:t>
            </a:r>
          </a:p>
          <a:p>
            <a:endParaRPr lang="en-US" altLang="zh-CN" dirty="0"/>
          </a:p>
          <a:p>
            <a:r>
              <a:rPr lang="en-US" altLang="zh-CN" dirty="0"/>
              <a:t>So generally speaking, we connect the two group of people</a:t>
            </a:r>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44879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VP </a:t>
            </a:r>
            <a:r>
              <a:rPr lang="zh-CN" altLang="en-US" dirty="0"/>
              <a:t>不需要这个</a:t>
            </a:r>
            <a:r>
              <a:rPr lang="en-US" altLang="zh-CN" dirty="0"/>
              <a:t>slide</a:t>
            </a:r>
            <a:r>
              <a:rPr lang="zh-CN" altLang="en-US" dirty="0"/>
              <a:t>了</a:t>
            </a:r>
            <a:endParaRPr lang="en-US" altLang="zh-CN" dirty="0"/>
          </a:p>
          <a:p>
            <a:r>
              <a:rPr lang="en-US" altLang="zh-CN" dirty="0"/>
              <a:t>In this way, Blockchain companies can save around one month work, </a:t>
            </a:r>
          </a:p>
          <a:p>
            <a:r>
              <a:rPr lang="en-US" altLang="zh-CN" dirty="0"/>
              <a:t>The connection, the consulting, the search work and so on.</a:t>
            </a:r>
          </a:p>
          <a:p>
            <a:endParaRPr lang="en-US" altLang="zh-CN" dirty="0"/>
          </a:p>
          <a:p>
            <a:r>
              <a:rPr lang="en-US" altLang="zh-CN" dirty="0"/>
              <a:t>And</a:t>
            </a:r>
            <a:r>
              <a:rPr lang="zh-CN" altLang="en-US" dirty="0"/>
              <a:t> </a:t>
            </a:r>
            <a:r>
              <a:rPr lang="en-US" altLang="zh-CN" dirty="0"/>
              <a:t>Cut</a:t>
            </a:r>
            <a:r>
              <a:rPr lang="zh-CN" altLang="en-US" dirty="0"/>
              <a:t> </a:t>
            </a:r>
            <a:r>
              <a:rPr lang="en-US" altLang="zh-CN" dirty="0"/>
              <a:t>the validation fee for each IWE partners by 90%</a:t>
            </a:r>
          </a:p>
        </p:txBody>
      </p:sp>
      <p:sp>
        <p:nvSpPr>
          <p:cNvPr id="4" name="灯片编号占位符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4017908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Token registration is inevitable for every ICO, and 2018 is the hottest time to invest as public’s consensus on blockchain are starting to form up. the market is great. Billions of capitals want to enter the market.</a:t>
            </a:r>
          </a:p>
          <a:p>
            <a:endParaRPr lang="en-US" altLang="zh-CN" dirty="0"/>
          </a:p>
          <a:p>
            <a:r>
              <a:rPr lang="en-US" altLang="zh-CN" dirty="0"/>
              <a:t>Canada’s policy to blockchain is friendly, People are open to new technology, </a:t>
            </a:r>
          </a:p>
          <a:p>
            <a:endParaRPr lang="en-US" altLang="zh-CN" dirty="0"/>
          </a:p>
          <a:p>
            <a:r>
              <a:rPr lang="en-US" altLang="zh-CN" dirty="0"/>
              <a:t>Please remember that we are the first group of explorer, no </a:t>
            </a:r>
            <a:r>
              <a:rPr lang="en-US" altLang="zh-CN" dirty="0" err="1"/>
              <a:t>competitior</a:t>
            </a:r>
            <a:r>
              <a:rPr lang="en-US" altLang="zh-CN" dirty="0"/>
              <a:t> . I have to say it’s risky. But high risk high return, that’s the golden law.</a:t>
            </a:r>
          </a:p>
          <a:p>
            <a:endParaRPr lang="en-US" altLang="zh-CN" dirty="0"/>
          </a:p>
          <a:p>
            <a:endParaRPr lang="en-US" altLang="zh-CN" dirty="0"/>
          </a:p>
          <a:p>
            <a:r>
              <a:rPr lang="zh-CN" altLang="en-US" dirty="0"/>
              <a:t>提一下自己之前做的工作。</a:t>
            </a:r>
          </a:p>
        </p:txBody>
      </p:sp>
      <p:sp>
        <p:nvSpPr>
          <p:cNvPr id="4" name="灯片编号占位符 3"/>
          <p:cNvSpPr>
            <a:spLocks noGrp="1"/>
          </p:cNvSpPr>
          <p:nvPr>
            <p:ph type="sldNum" sz="quarter" idx="10"/>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429222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这个是针对投资人的，但是不需要对</a:t>
            </a:r>
            <a:r>
              <a:rPr lang="en-US" altLang="zh-CN" dirty="0"/>
              <a:t>customer</a:t>
            </a:r>
            <a:r>
              <a:rPr lang="zh-CN" altLang="en-US" dirty="0"/>
              <a:t>说。</a:t>
            </a:r>
            <a:endParaRPr lang="en-US" altLang="zh-CN" dirty="0"/>
          </a:p>
          <a:p>
            <a:r>
              <a:rPr lang="zh-CN" altLang="en-US" dirty="0"/>
              <a:t>了解自己的听众非常重要。</a:t>
            </a:r>
            <a:endParaRPr lang="en-US" altLang="zh-CN" dirty="0"/>
          </a:p>
          <a:p>
            <a:endParaRPr lang="en-US" altLang="zh-CN" dirty="0"/>
          </a:p>
          <a:p>
            <a:r>
              <a:rPr lang="zh-CN" altLang="en-US" dirty="0"/>
              <a:t>对</a:t>
            </a:r>
            <a:r>
              <a:rPr lang="en-US" altLang="zh-CN" dirty="0"/>
              <a:t>customer</a:t>
            </a:r>
            <a:r>
              <a:rPr lang="zh-CN" altLang="en-US" dirty="0"/>
              <a:t>说，</a:t>
            </a:r>
            <a:endParaRPr lang="en-US" altLang="zh-CN" dirty="0"/>
          </a:p>
          <a:p>
            <a:r>
              <a:rPr lang="zh-CN" altLang="en-US" dirty="0"/>
              <a:t>有很多竞争， 你需要</a:t>
            </a:r>
            <a:r>
              <a:rPr lang="en-US" altLang="zh-CN" dirty="0"/>
              <a:t>marketing</a:t>
            </a:r>
            <a:r>
              <a:rPr lang="zh-CN" altLang="en-US" dirty="0"/>
              <a:t>。</a:t>
            </a:r>
            <a:r>
              <a:rPr lang="en-US" altLang="zh-CN" dirty="0"/>
              <a:t>Seriously</a:t>
            </a:r>
          </a:p>
          <a:p>
            <a:r>
              <a:rPr lang="en-US" altLang="zh-CN" dirty="0"/>
              <a:t>This </a:t>
            </a:r>
          </a:p>
          <a:p>
            <a:r>
              <a:rPr lang="en-US" altLang="zh-CN" dirty="0"/>
              <a:t>[</a:t>
            </a:r>
            <a:r>
              <a:rPr lang="zh-CN" altLang="en-US" dirty="0"/>
              <a:t>重要</a:t>
            </a:r>
            <a:r>
              <a:rPr lang="en-US" altLang="zh-CN" dirty="0"/>
              <a:t>] </a:t>
            </a:r>
            <a:r>
              <a:rPr lang="zh-CN" altLang="en-US" dirty="0"/>
              <a:t>要获取每个客户需要花多少钱？？</a:t>
            </a:r>
            <a:r>
              <a:rPr lang="en-US" altLang="zh-CN" dirty="0"/>
              <a:t>【</a:t>
            </a:r>
            <a:r>
              <a:rPr lang="zh-CN" altLang="en-US" dirty="0"/>
              <a:t>这一点很重要</a:t>
            </a:r>
            <a:r>
              <a:rPr lang="en-US" altLang="zh-CN" dirty="0"/>
              <a:t>】</a:t>
            </a:r>
          </a:p>
          <a:p>
            <a:endParaRPr lang="en-US" altLang="zh-CN" dirty="0"/>
          </a:p>
          <a:p>
            <a:r>
              <a:rPr lang="zh-CN" altLang="en-US" dirty="0"/>
              <a:t>你已经帮助了多少人？？</a:t>
            </a:r>
          </a:p>
        </p:txBody>
      </p:sp>
      <p:sp>
        <p:nvSpPr>
          <p:cNvPr id="4" name="灯片编号占位符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69159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1">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19112476" y="1260987"/>
            <a:ext cx="5265174" cy="5299587"/>
          </a:xfrm>
          <a:prstGeom prst="rect">
            <a:avLst/>
          </a:prstGeom>
        </p:spPr>
        <p:txBody>
          <a:bodyPr/>
          <a:lstStyle/>
          <a:p>
            <a:endParaRPr lang="en-US"/>
          </a:p>
        </p:txBody>
      </p:sp>
    </p:spTree>
    <p:extLst>
      <p:ext uri="{BB962C8B-B14F-4D97-AF65-F5344CB8AC3E}">
        <p14:creationId xmlns:p14="http://schemas.microsoft.com/office/powerpoint/2010/main" val="703928708"/>
      </p:ext>
    </p:extLst>
  </p:cSld>
  <p:clrMapOvr>
    <a:masterClrMapping/>
  </p:clrMapOvr>
  <p:transition spd="slow" advClick="0" advTm="1000">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7162800"/>
          </a:xfrm>
          <a:prstGeom prst="rect">
            <a:avLst/>
          </a:prstGeom>
        </p:spPr>
        <p:txBody>
          <a:bodyPr/>
          <a:lstStyle/>
          <a:p>
            <a:endParaRPr lang="en-US"/>
          </a:p>
        </p:txBody>
      </p:sp>
    </p:spTree>
    <p:extLst>
      <p:ext uri="{BB962C8B-B14F-4D97-AF65-F5344CB8AC3E}">
        <p14:creationId xmlns:p14="http://schemas.microsoft.com/office/powerpoint/2010/main" val="1807957539"/>
      </p:ext>
    </p:extLst>
  </p:cSld>
  <p:clrMapOvr>
    <a:masterClrMapping/>
  </p:clrMapOvr>
  <p:transition spd="slow" advClick="0" advTm="1000">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1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905000"/>
            <a:ext cx="8123181" cy="4953000"/>
          </a:xfrm>
          <a:prstGeom prst="rect">
            <a:avLst/>
          </a:prstGeom>
        </p:spPr>
        <p:txBody>
          <a:bodyPr/>
          <a:lstStyle/>
          <a:p>
            <a:endParaRPr lang="en-US"/>
          </a:p>
        </p:txBody>
      </p:sp>
      <p:sp>
        <p:nvSpPr>
          <p:cNvPr id="7" name="Picture Placeholder 5"/>
          <p:cNvSpPr>
            <a:spLocks noGrp="1"/>
          </p:cNvSpPr>
          <p:nvPr>
            <p:ph type="pic" sz="quarter" idx="11"/>
          </p:nvPr>
        </p:nvSpPr>
        <p:spPr>
          <a:xfrm>
            <a:off x="16252850" y="1905000"/>
            <a:ext cx="8128044" cy="4953000"/>
          </a:xfrm>
          <a:prstGeom prst="rect">
            <a:avLst/>
          </a:prstGeom>
        </p:spPr>
        <p:txBody>
          <a:bodyPr/>
          <a:lstStyle/>
          <a:p>
            <a:endParaRPr lang="en-US"/>
          </a:p>
        </p:txBody>
      </p:sp>
      <p:sp>
        <p:nvSpPr>
          <p:cNvPr id="8" name="Picture Placeholder 5"/>
          <p:cNvSpPr>
            <a:spLocks noGrp="1"/>
          </p:cNvSpPr>
          <p:nvPr>
            <p:ph type="pic" sz="quarter" idx="12"/>
          </p:nvPr>
        </p:nvSpPr>
        <p:spPr>
          <a:xfrm>
            <a:off x="8123183" y="6858000"/>
            <a:ext cx="8129665" cy="4953000"/>
          </a:xfrm>
          <a:prstGeom prst="rect">
            <a:avLst/>
          </a:prstGeom>
        </p:spPr>
        <p:txBody>
          <a:bodyPr/>
          <a:lstStyle/>
          <a:p>
            <a:endParaRPr lang="en-US"/>
          </a:p>
        </p:txBody>
      </p:sp>
    </p:spTree>
    <p:extLst>
      <p:ext uri="{BB962C8B-B14F-4D97-AF65-F5344CB8AC3E}">
        <p14:creationId xmlns:p14="http://schemas.microsoft.com/office/powerpoint/2010/main" val="1793580390"/>
      </p:ext>
    </p:extLst>
  </p:cSld>
  <p:clrMapOvr>
    <a:masterClrMapping/>
  </p:clrMapOvr>
  <p:transition spd="slow" advClick="0" advTm="1000">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12">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853589" y="2168012"/>
            <a:ext cx="5265173" cy="5299587"/>
          </a:xfrm>
          <a:prstGeom prst="rect">
            <a:avLst/>
          </a:prstGeom>
        </p:spPr>
        <p:txBody>
          <a:bodyPr/>
          <a:lstStyle/>
          <a:p>
            <a:endParaRPr lang="en-US"/>
          </a:p>
        </p:txBody>
      </p:sp>
    </p:spTree>
    <p:extLst>
      <p:ext uri="{BB962C8B-B14F-4D97-AF65-F5344CB8AC3E}">
        <p14:creationId xmlns:p14="http://schemas.microsoft.com/office/powerpoint/2010/main" val="1667023784"/>
      </p:ext>
    </p:extLst>
  </p:cSld>
  <p:clrMapOvr>
    <a:masterClrMapping/>
  </p:clrMapOvr>
  <p:transition spd="slow" advClick="0" advTm="1000">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13">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792720"/>
      </p:ext>
    </p:extLst>
  </p:cSld>
  <p:clrMapOvr>
    <a:masterClrMapping/>
  </p:clrMapOvr>
  <p:transition spd="slow" advClick="0" advTm="1000">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14">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4093825" y="0"/>
            <a:ext cx="10283824" cy="13716000"/>
          </a:xfrm>
          <a:prstGeom prst="rect">
            <a:avLst/>
          </a:prstGeom>
        </p:spPr>
        <p:txBody>
          <a:bodyPr/>
          <a:lstStyle/>
          <a:p>
            <a:endParaRPr lang="en-US"/>
          </a:p>
        </p:txBody>
      </p:sp>
    </p:spTree>
    <p:extLst>
      <p:ext uri="{BB962C8B-B14F-4D97-AF65-F5344CB8AC3E}">
        <p14:creationId xmlns:p14="http://schemas.microsoft.com/office/powerpoint/2010/main" val="574035029"/>
      </p:ext>
    </p:extLst>
  </p:cSld>
  <p:clrMapOvr>
    <a:masterClrMapping/>
  </p:clrMapOvr>
  <p:transition spd="slow" advClick="0" advTm="1000">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15">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971999"/>
      </p:ext>
    </p:extLst>
  </p:cSld>
  <p:clrMapOvr>
    <a:masterClrMapping/>
  </p:clrMapOvr>
  <p:transition spd="slow" advClick="0" advTm="1000">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1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0055226" y="0"/>
            <a:ext cx="6245224" cy="13716000"/>
          </a:xfrm>
          <a:prstGeom prst="rect">
            <a:avLst/>
          </a:prstGeom>
        </p:spPr>
        <p:txBody>
          <a:bodyPr/>
          <a:lstStyle/>
          <a:p>
            <a:endParaRPr lang="en-US"/>
          </a:p>
        </p:txBody>
      </p:sp>
    </p:spTree>
    <p:extLst>
      <p:ext uri="{BB962C8B-B14F-4D97-AF65-F5344CB8AC3E}">
        <p14:creationId xmlns:p14="http://schemas.microsoft.com/office/powerpoint/2010/main" val="2024053343"/>
      </p:ext>
    </p:extLst>
  </p:cSld>
  <p:clrMapOvr>
    <a:masterClrMapping/>
  </p:clrMapOvr>
  <p:transition spd="slow" advClick="0" advTm="1000">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17">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2450" y="2825750"/>
            <a:ext cx="6248400" cy="6248400"/>
          </a:xfrm>
          <a:prstGeom prst="ellipse">
            <a:avLst/>
          </a:prstGeom>
        </p:spPr>
        <p:txBody>
          <a:bodyPr/>
          <a:lstStyle/>
          <a:p>
            <a:endParaRPr lang="en-US"/>
          </a:p>
        </p:txBody>
      </p:sp>
    </p:spTree>
    <p:extLst>
      <p:ext uri="{BB962C8B-B14F-4D97-AF65-F5344CB8AC3E}">
        <p14:creationId xmlns:p14="http://schemas.microsoft.com/office/powerpoint/2010/main" val="3269525700"/>
      </p:ext>
    </p:extLst>
  </p:cSld>
  <p:clrMapOvr>
    <a:masterClrMapping/>
  </p:clrMapOvr>
  <p:transition spd="slow" advClick="0" advTm="1000">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18">
    <p:spTree>
      <p:nvGrpSpPr>
        <p:cNvPr id="1" name=""/>
        <p:cNvGrpSpPr/>
        <p:nvPr/>
      </p:nvGrpSpPr>
      <p:grpSpPr>
        <a:xfrm>
          <a:off x="0" y="0"/>
          <a:ext cx="0" cy="0"/>
          <a:chOff x="0" y="0"/>
          <a:chExt cx="0" cy="0"/>
        </a:xfrm>
      </p:grpSpPr>
      <p:sp>
        <p:nvSpPr>
          <p:cNvPr id="12" name="Picture Placeholder 5"/>
          <p:cNvSpPr>
            <a:spLocks noGrp="1"/>
          </p:cNvSpPr>
          <p:nvPr>
            <p:ph type="pic" sz="quarter" idx="11"/>
          </p:nvPr>
        </p:nvSpPr>
        <p:spPr>
          <a:xfrm>
            <a:off x="2130897" y="5944440"/>
            <a:ext cx="3428528" cy="2360520"/>
          </a:xfrm>
          <a:prstGeom prst="rect">
            <a:avLst/>
          </a:prstGeom>
        </p:spPr>
      </p:sp>
      <p:sp>
        <p:nvSpPr>
          <p:cNvPr id="13" name="Picture Placeholder 18"/>
          <p:cNvSpPr>
            <a:spLocks noGrp="1"/>
          </p:cNvSpPr>
          <p:nvPr>
            <p:ph type="pic" sz="quarter" idx="12"/>
          </p:nvPr>
        </p:nvSpPr>
        <p:spPr>
          <a:xfrm>
            <a:off x="7667940" y="5944440"/>
            <a:ext cx="3428528" cy="2360520"/>
          </a:xfrm>
          <a:prstGeom prst="rect">
            <a:avLst/>
          </a:prstGeom>
        </p:spPr>
      </p:sp>
      <p:sp>
        <p:nvSpPr>
          <p:cNvPr id="14" name="Picture Placeholder 25"/>
          <p:cNvSpPr>
            <a:spLocks noGrp="1"/>
          </p:cNvSpPr>
          <p:nvPr>
            <p:ph type="pic" sz="quarter" idx="13"/>
          </p:nvPr>
        </p:nvSpPr>
        <p:spPr>
          <a:xfrm>
            <a:off x="13204983" y="5944440"/>
            <a:ext cx="3428528" cy="2360520"/>
          </a:xfrm>
          <a:prstGeom prst="rect">
            <a:avLst/>
          </a:prstGeom>
        </p:spPr>
      </p:sp>
      <p:sp>
        <p:nvSpPr>
          <p:cNvPr id="15" name="Picture Placeholder 26"/>
          <p:cNvSpPr>
            <a:spLocks noGrp="1"/>
          </p:cNvSpPr>
          <p:nvPr>
            <p:ph type="pic" sz="quarter" idx="14"/>
          </p:nvPr>
        </p:nvSpPr>
        <p:spPr>
          <a:xfrm>
            <a:off x="18742025" y="5944440"/>
            <a:ext cx="3428528" cy="2360520"/>
          </a:xfrm>
          <a:prstGeom prst="rect">
            <a:avLst/>
          </a:prstGeom>
        </p:spPr>
      </p:sp>
      <p:sp>
        <p:nvSpPr>
          <p:cNvPr id="16" name="Picture Placeholder 28"/>
          <p:cNvSpPr>
            <a:spLocks noGrp="1"/>
          </p:cNvSpPr>
          <p:nvPr>
            <p:ph type="pic" sz="quarter" idx="16"/>
          </p:nvPr>
        </p:nvSpPr>
        <p:spPr>
          <a:xfrm>
            <a:off x="7667940" y="9601200"/>
            <a:ext cx="3428528" cy="2360520"/>
          </a:xfrm>
          <a:prstGeom prst="rect">
            <a:avLst/>
          </a:prstGeom>
        </p:spPr>
      </p:sp>
      <p:sp>
        <p:nvSpPr>
          <p:cNvPr id="17" name="Picture Placeholder 29"/>
          <p:cNvSpPr>
            <a:spLocks noGrp="1"/>
          </p:cNvSpPr>
          <p:nvPr>
            <p:ph type="pic" sz="quarter" idx="17"/>
          </p:nvPr>
        </p:nvSpPr>
        <p:spPr>
          <a:xfrm>
            <a:off x="13204983" y="9601200"/>
            <a:ext cx="3428528" cy="2360520"/>
          </a:xfrm>
          <a:prstGeom prst="rect">
            <a:avLst/>
          </a:prstGeom>
        </p:spPr>
      </p:sp>
      <p:sp>
        <p:nvSpPr>
          <p:cNvPr id="18" name="Picture Placeholder 30"/>
          <p:cNvSpPr>
            <a:spLocks noGrp="1"/>
          </p:cNvSpPr>
          <p:nvPr>
            <p:ph type="pic" sz="quarter" idx="18"/>
          </p:nvPr>
        </p:nvSpPr>
        <p:spPr>
          <a:xfrm>
            <a:off x="18742025" y="9601200"/>
            <a:ext cx="3428528" cy="2360520"/>
          </a:xfrm>
          <a:prstGeom prst="rect">
            <a:avLst/>
          </a:prstGeom>
        </p:spPr>
      </p:sp>
    </p:spTree>
    <p:extLst>
      <p:ext uri="{BB962C8B-B14F-4D97-AF65-F5344CB8AC3E}">
        <p14:creationId xmlns:p14="http://schemas.microsoft.com/office/powerpoint/2010/main" val="1995246943"/>
      </p:ext>
    </p:extLst>
  </p:cSld>
  <p:clrMapOvr>
    <a:masterClrMapping/>
  </p:clrMapOvr>
  <p:transition spd="slow" advClick="0" advTm="1000">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19">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4572001"/>
            <a:ext cx="24377649" cy="5181598"/>
          </a:xfrm>
          <a:prstGeom prst="rect">
            <a:avLst/>
          </a:prstGeom>
        </p:spPr>
        <p:txBody>
          <a:bodyPr/>
          <a:lstStyle/>
          <a:p>
            <a:endParaRPr lang="en-US"/>
          </a:p>
        </p:txBody>
      </p:sp>
    </p:spTree>
    <p:extLst>
      <p:ext uri="{BB962C8B-B14F-4D97-AF65-F5344CB8AC3E}">
        <p14:creationId xmlns:p14="http://schemas.microsoft.com/office/powerpoint/2010/main" val="4000887939"/>
      </p:ext>
    </p:extLst>
  </p:cSld>
  <p:clrMapOvr>
    <a:masterClrMapping/>
  </p:clrMapOvr>
  <p:transition spd="slow" advClick="0" advTm="1000">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2">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3959226" y="0"/>
            <a:ext cx="19049998" cy="13716000"/>
          </a:xfrm>
          <a:prstGeom prst="rect">
            <a:avLst/>
          </a:prstGeom>
        </p:spPr>
        <p:txBody>
          <a:bodyPr/>
          <a:lstStyle/>
          <a:p>
            <a:endParaRPr lang="en-US"/>
          </a:p>
        </p:txBody>
      </p:sp>
    </p:spTree>
    <p:extLst>
      <p:ext uri="{BB962C8B-B14F-4D97-AF65-F5344CB8AC3E}">
        <p14:creationId xmlns:p14="http://schemas.microsoft.com/office/powerpoint/2010/main" val="3987680479"/>
      </p:ext>
    </p:extLst>
  </p:cSld>
  <p:clrMapOvr>
    <a:masterClrMapping/>
  </p:clrMapOvr>
  <p:transition spd="slow" advClick="0" advTm="1000">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20">
    <p:spTree>
      <p:nvGrpSpPr>
        <p:cNvPr id="1" name=""/>
        <p:cNvGrpSpPr/>
        <p:nvPr/>
      </p:nvGrpSpPr>
      <p:grpSpPr>
        <a:xfrm>
          <a:off x="0" y="0"/>
          <a:ext cx="0" cy="0"/>
          <a:chOff x="0" y="0"/>
          <a:chExt cx="0" cy="0"/>
        </a:xfrm>
      </p:grpSpPr>
      <p:sp>
        <p:nvSpPr>
          <p:cNvPr id="10" name="Picture Placeholder 6"/>
          <p:cNvSpPr>
            <a:spLocks noGrp="1"/>
          </p:cNvSpPr>
          <p:nvPr>
            <p:ph type="pic" sz="quarter" idx="13"/>
          </p:nvPr>
        </p:nvSpPr>
        <p:spPr>
          <a:xfrm>
            <a:off x="13255625" y="5486399"/>
            <a:ext cx="3962400" cy="4676931"/>
          </a:xfrm>
          <a:prstGeom prst="rect">
            <a:avLst/>
          </a:prstGeom>
        </p:spPr>
        <p:txBody>
          <a:bodyPr/>
          <a:lstStyle/>
          <a:p>
            <a:endParaRPr lang="en-US"/>
          </a:p>
        </p:txBody>
      </p:sp>
      <p:sp>
        <p:nvSpPr>
          <p:cNvPr id="7" name="Picture Placeholder 6"/>
          <p:cNvSpPr>
            <a:spLocks noGrp="1"/>
          </p:cNvSpPr>
          <p:nvPr>
            <p:ph type="pic" sz="quarter" idx="10"/>
          </p:nvPr>
        </p:nvSpPr>
        <p:spPr>
          <a:xfrm>
            <a:off x="377825" y="5486399"/>
            <a:ext cx="3962400" cy="4676931"/>
          </a:xfrm>
          <a:prstGeom prst="rect">
            <a:avLst/>
          </a:prstGeom>
        </p:spPr>
        <p:txBody>
          <a:bodyPr/>
          <a:lstStyle/>
          <a:p>
            <a:endParaRPr lang="en-US"/>
          </a:p>
        </p:txBody>
      </p:sp>
      <p:sp>
        <p:nvSpPr>
          <p:cNvPr id="8" name="Picture Placeholder 6"/>
          <p:cNvSpPr>
            <a:spLocks noGrp="1"/>
          </p:cNvSpPr>
          <p:nvPr>
            <p:ph type="pic" sz="quarter" idx="11"/>
          </p:nvPr>
        </p:nvSpPr>
        <p:spPr>
          <a:xfrm>
            <a:off x="4670425" y="5486399"/>
            <a:ext cx="3962400" cy="4676931"/>
          </a:xfrm>
          <a:prstGeom prst="rect">
            <a:avLst/>
          </a:prstGeom>
        </p:spPr>
        <p:txBody>
          <a:bodyPr/>
          <a:lstStyle/>
          <a:p>
            <a:endParaRPr lang="en-US"/>
          </a:p>
        </p:txBody>
      </p:sp>
      <p:sp>
        <p:nvSpPr>
          <p:cNvPr id="9" name="Picture Placeholder 6"/>
          <p:cNvSpPr>
            <a:spLocks noGrp="1"/>
          </p:cNvSpPr>
          <p:nvPr>
            <p:ph type="pic" sz="quarter" idx="12"/>
          </p:nvPr>
        </p:nvSpPr>
        <p:spPr>
          <a:xfrm>
            <a:off x="8963025" y="5486399"/>
            <a:ext cx="3962400" cy="4676931"/>
          </a:xfrm>
          <a:prstGeom prst="rect">
            <a:avLst/>
          </a:prstGeom>
        </p:spPr>
        <p:txBody>
          <a:bodyPr/>
          <a:lstStyle/>
          <a:p>
            <a:endParaRPr lang="en-US"/>
          </a:p>
        </p:txBody>
      </p:sp>
    </p:spTree>
    <p:extLst>
      <p:ext uri="{BB962C8B-B14F-4D97-AF65-F5344CB8AC3E}">
        <p14:creationId xmlns:p14="http://schemas.microsoft.com/office/powerpoint/2010/main" val="3619354373"/>
      </p:ext>
    </p:extLst>
  </p:cSld>
  <p:clrMapOvr>
    <a:masterClrMapping/>
  </p:clrMapOvr>
  <p:transition spd="slow" advClick="0" advTm="1000">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377825" y="4953000"/>
            <a:ext cx="3962400" cy="4676931"/>
          </a:xfrm>
          <a:prstGeom prst="rect">
            <a:avLst/>
          </a:prstGeom>
        </p:spPr>
        <p:txBody>
          <a:bodyPr/>
          <a:lstStyle>
            <a:lvl1pPr>
              <a:defRPr baseline="30000"/>
            </a:lvl1pPr>
          </a:lstStyle>
          <a:p>
            <a:endParaRPr lang="en-US"/>
          </a:p>
        </p:txBody>
      </p:sp>
      <p:sp>
        <p:nvSpPr>
          <p:cNvPr id="7" name="Picture Placeholder 6"/>
          <p:cNvSpPr>
            <a:spLocks noGrp="1"/>
          </p:cNvSpPr>
          <p:nvPr>
            <p:ph type="pic" sz="quarter" idx="11"/>
          </p:nvPr>
        </p:nvSpPr>
        <p:spPr>
          <a:xfrm>
            <a:off x="4670425" y="8115241"/>
            <a:ext cx="3962400" cy="4676931"/>
          </a:xfrm>
          <a:prstGeom prst="rect">
            <a:avLst/>
          </a:prstGeom>
        </p:spPr>
        <p:txBody>
          <a:bodyPr/>
          <a:lstStyle>
            <a:lvl1pPr>
              <a:defRPr baseline="30000"/>
            </a:lvl1pPr>
          </a:lstStyle>
          <a:p>
            <a:endParaRPr lang="en-US"/>
          </a:p>
        </p:txBody>
      </p:sp>
      <p:sp>
        <p:nvSpPr>
          <p:cNvPr id="8" name="Picture Placeholder 6"/>
          <p:cNvSpPr>
            <a:spLocks noGrp="1"/>
          </p:cNvSpPr>
          <p:nvPr>
            <p:ph type="pic" sz="quarter" idx="12"/>
          </p:nvPr>
        </p:nvSpPr>
        <p:spPr>
          <a:xfrm>
            <a:off x="8963025" y="4953000"/>
            <a:ext cx="3962400" cy="4676931"/>
          </a:xfrm>
          <a:prstGeom prst="rect">
            <a:avLst/>
          </a:prstGeom>
        </p:spPr>
        <p:txBody>
          <a:bodyPr/>
          <a:lstStyle>
            <a:lvl1pPr>
              <a:defRPr baseline="30000"/>
            </a:lvl1pPr>
          </a:lstStyle>
          <a:p>
            <a:endParaRPr lang="en-US"/>
          </a:p>
        </p:txBody>
      </p:sp>
      <p:sp>
        <p:nvSpPr>
          <p:cNvPr id="9" name="Picture Placeholder 6"/>
          <p:cNvSpPr>
            <a:spLocks noGrp="1"/>
          </p:cNvSpPr>
          <p:nvPr>
            <p:ph type="pic" sz="quarter" idx="13"/>
          </p:nvPr>
        </p:nvSpPr>
        <p:spPr>
          <a:xfrm>
            <a:off x="13255625" y="8115241"/>
            <a:ext cx="3962400" cy="4676931"/>
          </a:xfrm>
          <a:prstGeom prst="rect">
            <a:avLst/>
          </a:prstGeom>
        </p:spPr>
        <p:txBody>
          <a:bodyPr/>
          <a:lstStyle>
            <a:lvl1pPr>
              <a:defRPr baseline="30000"/>
            </a:lvl1pPr>
          </a:lstStyle>
          <a:p>
            <a:endParaRPr lang="en-US"/>
          </a:p>
        </p:txBody>
      </p:sp>
    </p:spTree>
    <p:extLst>
      <p:ext uri="{BB962C8B-B14F-4D97-AF65-F5344CB8AC3E}">
        <p14:creationId xmlns:p14="http://schemas.microsoft.com/office/powerpoint/2010/main" val="3100398737"/>
      </p:ext>
    </p:extLst>
  </p:cSld>
  <p:clrMapOvr>
    <a:masterClrMapping/>
  </p:clrMapOvr>
  <p:transition spd="slow" advClick="0" advTm="1000">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22">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589624"/>
      </p:ext>
    </p:extLst>
  </p:cSld>
  <p:clrMapOvr>
    <a:masterClrMapping/>
  </p:clrMapOvr>
  <p:transition spd="slow" advClick="0" advTm="1000">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2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3027025" y="3352800"/>
            <a:ext cx="7239000" cy="10363200"/>
          </a:xfrm>
          <a:prstGeom prst="rect">
            <a:avLst/>
          </a:prstGeom>
        </p:spPr>
        <p:txBody>
          <a:bodyPr/>
          <a:lstStyle/>
          <a:p>
            <a:endParaRPr lang="en-US"/>
          </a:p>
        </p:txBody>
      </p:sp>
    </p:spTree>
    <p:extLst>
      <p:ext uri="{BB962C8B-B14F-4D97-AF65-F5344CB8AC3E}">
        <p14:creationId xmlns:p14="http://schemas.microsoft.com/office/powerpoint/2010/main" val="225243756"/>
      </p:ext>
    </p:extLst>
  </p:cSld>
  <p:clrMapOvr>
    <a:masterClrMapping/>
  </p:clrMapOvr>
  <p:transition spd="slow" advClick="0" advTm="1000">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24">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3792200" y="0"/>
            <a:ext cx="7239000" cy="13716000"/>
          </a:xfrm>
          <a:prstGeom prst="rect">
            <a:avLst/>
          </a:prstGeom>
        </p:spPr>
        <p:txBody>
          <a:bodyPr/>
          <a:lstStyle/>
          <a:p>
            <a:endParaRPr lang="en-US"/>
          </a:p>
        </p:txBody>
      </p:sp>
    </p:spTree>
    <p:extLst>
      <p:ext uri="{BB962C8B-B14F-4D97-AF65-F5344CB8AC3E}">
        <p14:creationId xmlns:p14="http://schemas.microsoft.com/office/powerpoint/2010/main" val="2001757762"/>
      </p:ext>
    </p:extLst>
  </p:cSld>
  <p:clrMapOvr>
    <a:masterClrMapping/>
  </p:clrMapOvr>
  <p:transition spd="slow" advClick="0" advTm="1000">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25">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390232"/>
      </p:ext>
    </p:extLst>
  </p:cSld>
  <p:clrMapOvr>
    <a:masterClrMapping/>
  </p:clrMapOvr>
  <p:transition spd="slow" advClick="0" advTm="1000">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2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 y="0"/>
            <a:ext cx="24377648" cy="8276304"/>
          </a:xfrm>
          <a:prstGeom prst="rect">
            <a:avLst/>
          </a:prstGeom>
        </p:spPr>
        <p:txBody>
          <a:bodyPr/>
          <a:lstStyle/>
          <a:p>
            <a:endParaRPr lang="en-US"/>
          </a:p>
        </p:txBody>
      </p:sp>
    </p:spTree>
    <p:extLst>
      <p:ext uri="{BB962C8B-B14F-4D97-AF65-F5344CB8AC3E}">
        <p14:creationId xmlns:p14="http://schemas.microsoft.com/office/powerpoint/2010/main" val="2177347960"/>
      </p:ext>
    </p:extLst>
  </p:cSld>
  <p:clrMapOvr>
    <a:masterClrMapping/>
  </p:clrMapOvr>
  <p:transition spd="slow" advClick="0" advTm="1000">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27">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835"/>
      </p:ext>
    </p:extLst>
  </p:cSld>
  <p:clrMapOvr>
    <a:masterClrMapping/>
  </p:clrMapOvr>
  <p:transition spd="slow" advClick="0" advTm="1000">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 #28">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350625" y="2590800"/>
            <a:ext cx="12115800" cy="8001000"/>
          </a:xfrm>
          <a:prstGeom prst="rect">
            <a:avLst/>
          </a:prstGeom>
        </p:spPr>
        <p:txBody>
          <a:bodyPr/>
          <a:lstStyle/>
          <a:p>
            <a:endParaRPr lang="en-US"/>
          </a:p>
        </p:txBody>
      </p:sp>
    </p:spTree>
    <p:extLst>
      <p:ext uri="{BB962C8B-B14F-4D97-AF65-F5344CB8AC3E}">
        <p14:creationId xmlns:p14="http://schemas.microsoft.com/office/powerpoint/2010/main" val="1015039914"/>
      </p:ext>
    </p:extLst>
  </p:cSld>
  <p:clrMapOvr>
    <a:masterClrMapping/>
  </p:clrMapOvr>
  <p:transition spd="slow" advClick="0" advTm="1000">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 #29">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1246481" y="838200"/>
            <a:ext cx="12296144" cy="11963400"/>
          </a:xfrm>
          <a:prstGeom prst="rect">
            <a:avLst/>
          </a:prstGeom>
        </p:spPr>
        <p:txBody>
          <a:bodyPr/>
          <a:lstStyle/>
          <a:p>
            <a:endParaRPr lang="en-US"/>
          </a:p>
        </p:txBody>
      </p:sp>
    </p:spTree>
    <p:extLst>
      <p:ext uri="{BB962C8B-B14F-4D97-AF65-F5344CB8AC3E}">
        <p14:creationId xmlns:p14="http://schemas.microsoft.com/office/powerpoint/2010/main" val="289327686"/>
      </p:ext>
    </p:extLst>
  </p:cSld>
  <p:clrMapOvr>
    <a:masterClrMapping/>
  </p:clrMapOvr>
  <p:transition spd="slow" advClick="0" advTm="1000">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767906"/>
      </p:ext>
    </p:extLst>
  </p:cSld>
  <p:clrMapOvr>
    <a:masterClrMapping/>
  </p:clrMapOvr>
  <p:transition spd="slow" advClick="0" advTm="1000">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30">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124599"/>
      </p:ext>
    </p:extLst>
  </p:cSld>
  <p:clrMapOvr>
    <a:masterClrMapping/>
  </p:clrMapOvr>
  <p:transition spd="slow" advClick="0" advTm="1000">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 #3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2691" y="838200"/>
            <a:ext cx="22801210" cy="12039600"/>
          </a:xfrm>
          <a:prstGeom prst="rect">
            <a:avLst/>
          </a:prstGeom>
        </p:spPr>
        <p:txBody>
          <a:bodyPr/>
          <a:lstStyle/>
          <a:p>
            <a:endParaRPr lang="en-US"/>
          </a:p>
        </p:txBody>
      </p:sp>
    </p:spTree>
    <p:extLst>
      <p:ext uri="{BB962C8B-B14F-4D97-AF65-F5344CB8AC3E}">
        <p14:creationId xmlns:p14="http://schemas.microsoft.com/office/powerpoint/2010/main" val="2378113821"/>
      </p:ext>
    </p:extLst>
  </p:cSld>
  <p:clrMapOvr>
    <a:masterClrMapping/>
  </p:clrMapOvr>
  <p:transition spd="slow" advClick="0" advTm="1000">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32">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723952"/>
      </p:ext>
    </p:extLst>
  </p:cSld>
  <p:clrMapOvr>
    <a:masterClrMapping/>
  </p:clrMapOvr>
  <p:transition spd="slow" advClick="0" advTm="1000">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lide #33">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38200"/>
            <a:ext cx="6550025" cy="11963400"/>
          </a:xfrm>
          <a:prstGeom prst="rect">
            <a:avLst/>
          </a:prstGeom>
        </p:spPr>
        <p:txBody>
          <a:bodyPr/>
          <a:lstStyle/>
          <a:p>
            <a:endParaRPr lang="en-US"/>
          </a:p>
        </p:txBody>
      </p:sp>
    </p:spTree>
    <p:extLst>
      <p:ext uri="{BB962C8B-B14F-4D97-AF65-F5344CB8AC3E}">
        <p14:creationId xmlns:p14="http://schemas.microsoft.com/office/powerpoint/2010/main" val="2330230973"/>
      </p:ext>
    </p:extLst>
  </p:cSld>
  <p:clrMapOvr>
    <a:masterClrMapping/>
  </p:clrMapOvr>
  <p:transition spd="slow" advClick="0" advTm="1000">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3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3179425" y="1371600"/>
            <a:ext cx="9525000" cy="10706100"/>
          </a:xfrm>
          <a:prstGeom prst="rect">
            <a:avLst/>
          </a:prstGeom>
        </p:spPr>
        <p:txBody>
          <a:bodyPr/>
          <a:lstStyle/>
          <a:p>
            <a:endParaRPr lang="en-US"/>
          </a:p>
        </p:txBody>
      </p:sp>
    </p:spTree>
    <p:extLst>
      <p:ext uri="{BB962C8B-B14F-4D97-AF65-F5344CB8AC3E}">
        <p14:creationId xmlns:p14="http://schemas.microsoft.com/office/powerpoint/2010/main" val="640545073"/>
      </p:ext>
    </p:extLst>
  </p:cSld>
  <p:clrMapOvr>
    <a:masterClrMapping/>
  </p:clrMapOvr>
  <p:transition spd="slow" advClick="0" advTm="1000">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35">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711325" y="1371600"/>
            <a:ext cx="9525000" cy="10706100"/>
          </a:xfrm>
          <a:prstGeom prst="rect">
            <a:avLst/>
          </a:prstGeom>
        </p:spPr>
        <p:txBody>
          <a:bodyPr/>
          <a:lstStyle/>
          <a:p>
            <a:endParaRPr lang="en-US"/>
          </a:p>
        </p:txBody>
      </p:sp>
    </p:spTree>
    <p:extLst>
      <p:ext uri="{BB962C8B-B14F-4D97-AF65-F5344CB8AC3E}">
        <p14:creationId xmlns:p14="http://schemas.microsoft.com/office/powerpoint/2010/main" val="3067156080"/>
      </p:ext>
    </p:extLst>
  </p:cSld>
  <p:clrMapOvr>
    <a:masterClrMapping/>
  </p:clrMapOvr>
  <p:transition spd="slow" advClick="0" advTm="1000">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3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82691" y="7315200"/>
            <a:ext cx="9525000" cy="6400800"/>
          </a:xfrm>
          <a:prstGeom prst="rect">
            <a:avLst/>
          </a:prstGeom>
        </p:spPr>
        <p:txBody>
          <a:bodyPr/>
          <a:lstStyle/>
          <a:p>
            <a:endParaRPr lang="en-US"/>
          </a:p>
        </p:txBody>
      </p:sp>
    </p:spTree>
    <p:extLst>
      <p:ext uri="{BB962C8B-B14F-4D97-AF65-F5344CB8AC3E}">
        <p14:creationId xmlns:p14="http://schemas.microsoft.com/office/powerpoint/2010/main" val="2237774197"/>
      </p:ext>
    </p:extLst>
  </p:cSld>
  <p:clrMapOvr>
    <a:masterClrMapping/>
  </p:clrMapOvr>
  <p:transition spd="slow" advClick="0" advTm="1000">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37">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882969" y="952500"/>
            <a:ext cx="11305856" cy="5905500"/>
          </a:xfrm>
          <a:prstGeom prst="rect">
            <a:avLst/>
          </a:prstGeom>
        </p:spPr>
        <p:txBody>
          <a:bodyPr/>
          <a:lstStyle/>
          <a:p>
            <a:endParaRPr lang="en-US"/>
          </a:p>
        </p:txBody>
      </p:sp>
      <p:sp>
        <p:nvSpPr>
          <p:cNvPr id="6" name="Picture Placeholder 4"/>
          <p:cNvSpPr>
            <a:spLocks noGrp="1"/>
          </p:cNvSpPr>
          <p:nvPr>
            <p:ph type="pic" sz="quarter" idx="11"/>
          </p:nvPr>
        </p:nvSpPr>
        <p:spPr>
          <a:xfrm>
            <a:off x="12188825" y="6858000"/>
            <a:ext cx="11305856" cy="5905500"/>
          </a:xfrm>
          <a:prstGeom prst="rect">
            <a:avLst/>
          </a:prstGeom>
        </p:spPr>
        <p:txBody>
          <a:bodyPr/>
          <a:lstStyle/>
          <a:p>
            <a:endParaRPr lang="en-US"/>
          </a:p>
        </p:txBody>
      </p:sp>
    </p:spTree>
    <p:extLst>
      <p:ext uri="{BB962C8B-B14F-4D97-AF65-F5344CB8AC3E}">
        <p14:creationId xmlns:p14="http://schemas.microsoft.com/office/powerpoint/2010/main" val="3901051674"/>
      </p:ext>
    </p:extLst>
  </p:cSld>
  <p:clrMapOvr>
    <a:masterClrMapping/>
  </p:clrMapOvr>
  <p:transition spd="slow" advClick="0" advTm="1000">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 #38">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068095" y="838200"/>
            <a:ext cx="7397330" cy="11963400"/>
          </a:xfrm>
          <a:prstGeom prst="rect">
            <a:avLst/>
          </a:prstGeom>
        </p:spPr>
        <p:txBody>
          <a:bodyPr/>
          <a:lstStyle/>
          <a:p>
            <a:endParaRPr lang="en-US"/>
          </a:p>
        </p:txBody>
      </p:sp>
    </p:spTree>
    <p:extLst>
      <p:ext uri="{BB962C8B-B14F-4D97-AF65-F5344CB8AC3E}">
        <p14:creationId xmlns:p14="http://schemas.microsoft.com/office/powerpoint/2010/main" val="16917173"/>
      </p:ext>
    </p:extLst>
  </p:cSld>
  <p:clrMapOvr>
    <a:masterClrMapping/>
  </p:clrMapOvr>
  <p:transition spd="slow" advClick="0" advTm="1000">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lide #39">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8724592" y="838200"/>
            <a:ext cx="7022074" cy="11963400"/>
          </a:xfrm>
          <a:prstGeom prst="rect">
            <a:avLst/>
          </a:prstGeom>
        </p:spPr>
        <p:txBody>
          <a:bodyPr/>
          <a:lstStyle/>
          <a:p>
            <a:endParaRPr lang="en-US"/>
          </a:p>
        </p:txBody>
      </p:sp>
    </p:spTree>
    <p:extLst>
      <p:ext uri="{BB962C8B-B14F-4D97-AF65-F5344CB8AC3E}">
        <p14:creationId xmlns:p14="http://schemas.microsoft.com/office/powerpoint/2010/main" val="1696836731"/>
      </p:ext>
    </p:extLst>
  </p:cSld>
  <p:clrMapOvr>
    <a:masterClrMapping/>
  </p:clrMapOvr>
  <p:transition spd="slow" advClick="0" advTm="1000">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4">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360128"/>
      </p:ext>
    </p:extLst>
  </p:cSld>
  <p:clrMapOvr>
    <a:masterClrMapping/>
  </p:clrMapOvr>
  <p:transition spd="slow" advClick="0" advTm="1000">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4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1731625"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1643190599"/>
      </p:ext>
    </p:extLst>
  </p:cSld>
  <p:clrMapOvr>
    <a:masterClrMapping/>
  </p:clrMapOvr>
  <p:transition spd="slow" advClick="0" advTm="1000">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lide #4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432050"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1341531060"/>
      </p:ext>
    </p:extLst>
  </p:cSld>
  <p:clrMapOvr>
    <a:masterClrMapping/>
  </p:clrMapOvr>
  <p:transition spd="slow" advClick="0" advTm="1000">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lide #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8150225" cy="13716000"/>
          </a:xfrm>
          <a:prstGeom prst="rect">
            <a:avLst/>
          </a:prstGeom>
        </p:spPr>
        <p:txBody>
          <a:bodyPr/>
          <a:lstStyle/>
          <a:p>
            <a:endParaRPr lang="en-US"/>
          </a:p>
        </p:txBody>
      </p:sp>
    </p:spTree>
    <p:extLst>
      <p:ext uri="{BB962C8B-B14F-4D97-AF65-F5344CB8AC3E}">
        <p14:creationId xmlns:p14="http://schemas.microsoft.com/office/powerpoint/2010/main" val="1382692946"/>
      </p:ext>
    </p:extLst>
  </p:cSld>
  <p:clrMapOvr>
    <a:masterClrMapping/>
  </p:clrMapOvr>
  <p:transition spd="slow" advClick="0" advTm="1000">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lide #43">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940530796"/>
      </p:ext>
    </p:extLst>
  </p:cSld>
  <p:clrMapOvr>
    <a:masterClrMapping/>
  </p:clrMapOvr>
  <p:transition spd="slow" advClick="0" advTm="1000">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lide #44">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274426" y="0"/>
            <a:ext cx="13103224" cy="7391400"/>
          </a:xfrm>
          <a:prstGeom prst="rect">
            <a:avLst/>
          </a:prstGeom>
        </p:spPr>
        <p:txBody>
          <a:bodyPr/>
          <a:lstStyle/>
          <a:p>
            <a:endParaRPr lang="en-US"/>
          </a:p>
        </p:txBody>
      </p:sp>
    </p:spTree>
    <p:extLst>
      <p:ext uri="{BB962C8B-B14F-4D97-AF65-F5344CB8AC3E}">
        <p14:creationId xmlns:p14="http://schemas.microsoft.com/office/powerpoint/2010/main" val="302034529"/>
      </p:ext>
    </p:extLst>
  </p:cSld>
  <p:clrMapOvr>
    <a:masterClrMapping/>
  </p:clrMapOvr>
  <p:transition spd="slow" advClick="0" advTm="1000">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lide #45">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175" y="0"/>
            <a:ext cx="21564600" cy="7391400"/>
          </a:xfrm>
          <a:prstGeom prst="rect">
            <a:avLst/>
          </a:prstGeom>
        </p:spPr>
        <p:txBody>
          <a:bodyPr/>
          <a:lstStyle/>
          <a:p>
            <a:endParaRPr lang="en-US"/>
          </a:p>
        </p:txBody>
      </p:sp>
    </p:spTree>
    <p:extLst>
      <p:ext uri="{BB962C8B-B14F-4D97-AF65-F5344CB8AC3E}">
        <p14:creationId xmlns:p14="http://schemas.microsoft.com/office/powerpoint/2010/main" val="3694107735"/>
      </p:ext>
    </p:extLst>
  </p:cSld>
  <p:clrMapOvr>
    <a:masterClrMapping/>
  </p:clrMapOvr>
  <p:transition spd="slow" advClick="0" advTm="1000">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lide #46">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2400300"/>
            <a:ext cx="10817225" cy="8839200"/>
          </a:xfrm>
          <a:prstGeom prst="rect">
            <a:avLst/>
          </a:prstGeom>
        </p:spPr>
        <p:txBody>
          <a:bodyPr/>
          <a:lstStyle/>
          <a:p>
            <a:endParaRPr lang="en-US"/>
          </a:p>
        </p:txBody>
      </p:sp>
    </p:spTree>
    <p:extLst>
      <p:ext uri="{BB962C8B-B14F-4D97-AF65-F5344CB8AC3E}">
        <p14:creationId xmlns:p14="http://schemas.microsoft.com/office/powerpoint/2010/main" val="3849682063"/>
      </p:ext>
    </p:extLst>
  </p:cSld>
  <p:clrMapOvr>
    <a:masterClrMapping/>
  </p:clrMapOvr>
  <p:transition spd="slow" advClick="0" advTm="1000">
    <p:push/>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lide #47">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007850" y="2247900"/>
            <a:ext cx="9220200" cy="9220200"/>
          </a:xfrm>
          <a:prstGeom prst="ellipse">
            <a:avLst/>
          </a:prstGeom>
        </p:spPr>
        <p:txBody>
          <a:bodyPr/>
          <a:lstStyle/>
          <a:p>
            <a:endParaRPr lang="en-US"/>
          </a:p>
        </p:txBody>
      </p:sp>
    </p:spTree>
    <p:extLst>
      <p:ext uri="{BB962C8B-B14F-4D97-AF65-F5344CB8AC3E}">
        <p14:creationId xmlns:p14="http://schemas.microsoft.com/office/powerpoint/2010/main" val="2154648034"/>
      </p:ext>
    </p:extLst>
  </p:cSld>
  <p:clrMapOvr>
    <a:masterClrMapping/>
  </p:clrMapOvr>
  <p:transition spd="slow" advClick="0" advTm="1000">
    <p:push/>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lide_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449776658"/>
      </p:ext>
    </p:extLst>
  </p:cSld>
  <p:clrMapOvr>
    <a:masterClrMapping/>
  </p:clrMapOvr>
  <p:transition spd="slow" advClick="0" advTm="1000">
    <p:push/>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lide #49">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891463"/>
      </p:ext>
    </p:extLst>
  </p:cSld>
  <p:clrMapOvr>
    <a:masterClrMapping/>
  </p:clrMapOvr>
  <p:transition spd="slow" advClick="0" advTm="1000">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5">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264025" y="6373811"/>
            <a:ext cx="2389187" cy="2389187"/>
          </a:xfrm>
          <a:prstGeom prst="ellipse">
            <a:avLst/>
          </a:prstGeom>
        </p:spPr>
        <p:txBody>
          <a:bodyPr/>
          <a:lstStyle/>
          <a:p>
            <a:endParaRPr lang="en-US"/>
          </a:p>
        </p:txBody>
      </p:sp>
    </p:spTree>
    <p:extLst>
      <p:ext uri="{BB962C8B-B14F-4D97-AF65-F5344CB8AC3E}">
        <p14:creationId xmlns:p14="http://schemas.microsoft.com/office/powerpoint/2010/main" val="1573482088"/>
      </p:ext>
    </p:extLst>
  </p:cSld>
  <p:clrMapOvr>
    <a:masterClrMapping/>
  </p:clrMapOvr>
  <p:transition spd="slow" advClick="0" advTm="1000">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lide #5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24377649" cy="13716000"/>
          </a:xfrm>
          <a:prstGeom prst="rect">
            <a:avLst/>
          </a:prstGeom>
        </p:spPr>
        <p:txBody>
          <a:bodyPr/>
          <a:lstStyle/>
          <a:p>
            <a:endParaRPr lang="en-US"/>
          </a:p>
        </p:txBody>
      </p:sp>
    </p:spTree>
    <p:extLst>
      <p:ext uri="{BB962C8B-B14F-4D97-AF65-F5344CB8AC3E}">
        <p14:creationId xmlns:p14="http://schemas.microsoft.com/office/powerpoint/2010/main" val="3789469481"/>
      </p:ext>
    </p:extLst>
  </p:cSld>
  <p:clrMapOvr>
    <a:masterClrMapping/>
  </p:clrMapOvr>
  <p:transition spd="slow" advClick="0" advTm="1000">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6">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141386"/>
      </p:ext>
    </p:extLst>
  </p:cSld>
  <p:clrMapOvr>
    <a:masterClrMapping/>
  </p:clrMapOvr>
  <p:transition spd="slow" advClick="0" advTm="1000">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7">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486683"/>
      </p:ext>
    </p:extLst>
  </p:cSld>
  <p:clrMapOvr>
    <a:masterClrMapping/>
  </p:clrMapOvr>
  <p:transition spd="slow" advClick="0" advTm="1000">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3695700"/>
            <a:ext cx="24377649" cy="5981700"/>
          </a:xfrm>
          <a:prstGeom prst="rect">
            <a:avLst/>
          </a:prstGeom>
        </p:spPr>
        <p:txBody>
          <a:bodyPr/>
          <a:lstStyle/>
          <a:p>
            <a:endParaRPr lang="en-US"/>
          </a:p>
        </p:txBody>
      </p:sp>
    </p:spTree>
    <p:extLst>
      <p:ext uri="{BB962C8B-B14F-4D97-AF65-F5344CB8AC3E}">
        <p14:creationId xmlns:p14="http://schemas.microsoft.com/office/powerpoint/2010/main" val="1032917224"/>
      </p:ext>
    </p:extLst>
  </p:cSld>
  <p:clrMapOvr>
    <a:masterClrMapping/>
  </p:clrMapOvr>
  <p:transition spd="slow" advClick="0" advTm="1000">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9">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6324600"/>
            <a:ext cx="8124803" cy="5486400"/>
          </a:xfrm>
          <a:prstGeom prst="rect">
            <a:avLst/>
          </a:prstGeom>
        </p:spPr>
        <p:txBody>
          <a:bodyPr/>
          <a:lstStyle/>
          <a:p>
            <a:endParaRPr lang="en-US"/>
          </a:p>
        </p:txBody>
      </p:sp>
      <p:sp>
        <p:nvSpPr>
          <p:cNvPr id="8" name="Picture Placeholder 6"/>
          <p:cNvSpPr>
            <a:spLocks noGrp="1"/>
          </p:cNvSpPr>
          <p:nvPr>
            <p:ph type="pic" sz="quarter" idx="11"/>
          </p:nvPr>
        </p:nvSpPr>
        <p:spPr>
          <a:xfrm>
            <a:off x="8124804" y="6324600"/>
            <a:ext cx="8128045" cy="5486400"/>
          </a:xfrm>
          <a:prstGeom prst="rect">
            <a:avLst/>
          </a:prstGeom>
        </p:spPr>
        <p:txBody>
          <a:bodyPr/>
          <a:lstStyle/>
          <a:p>
            <a:endParaRPr lang="en-US"/>
          </a:p>
        </p:txBody>
      </p:sp>
      <p:sp>
        <p:nvSpPr>
          <p:cNvPr id="9" name="Picture Placeholder 6"/>
          <p:cNvSpPr>
            <a:spLocks noGrp="1"/>
          </p:cNvSpPr>
          <p:nvPr>
            <p:ph type="pic" sz="quarter" idx="12"/>
          </p:nvPr>
        </p:nvSpPr>
        <p:spPr>
          <a:xfrm>
            <a:off x="16252848" y="6324600"/>
            <a:ext cx="8124802" cy="5486400"/>
          </a:xfrm>
          <a:prstGeom prst="rect">
            <a:avLst/>
          </a:prstGeom>
        </p:spPr>
        <p:txBody>
          <a:bodyPr/>
          <a:lstStyle/>
          <a:p>
            <a:endParaRPr lang="en-US"/>
          </a:p>
        </p:txBody>
      </p:sp>
    </p:spTree>
    <p:extLst>
      <p:ext uri="{BB962C8B-B14F-4D97-AF65-F5344CB8AC3E}">
        <p14:creationId xmlns:p14="http://schemas.microsoft.com/office/powerpoint/2010/main" val="375685440"/>
      </p:ext>
    </p:extLst>
  </p:cSld>
  <p:clrMapOvr>
    <a:masterClrMapping/>
  </p:clrMapOvr>
  <p:transition spd="slow" advClick="0" advTm="1000">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 id="2147484173" r:id="rId18"/>
    <p:sldLayoutId id="2147484174" r:id="rId19"/>
    <p:sldLayoutId id="2147484175" r:id="rId20"/>
    <p:sldLayoutId id="2147484176" r:id="rId21"/>
    <p:sldLayoutId id="2147484177" r:id="rId22"/>
    <p:sldLayoutId id="2147484178" r:id="rId23"/>
    <p:sldLayoutId id="2147484179" r:id="rId24"/>
    <p:sldLayoutId id="2147484180" r:id="rId25"/>
    <p:sldLayoutId id="2147484181" r:id="rId26"/>
    <p:sldLayoutId id="2147484182" r:id="rId27"/>
    <p:sldLayoutId id="2147484183" r:id="rId28"/>
    <p:sldLayoutId id="2147484184" r:id="rId29"/>
    <p:sldLayoutId id="2147484185" r:id="rId30"/>
    <p:sldLayoutId id="2147484186" r:id="rId31"/>
    <p:sldLayoutId id="2147484187" r:id="rId32"/>
    <p:sldLayoutId id="2147484188" r:id="rId33"/>
    <p:sldLayoutId id="2147484189" r:id="rId34"/>
    <p:sldLayoutId id="2147484190" r:id="rId35"/>
    <p:sldLayoutId id="2147484191" r:id="rId36"/>
    <p:sldLayoutId id="2147484192" r:id="rId37"/>
    <p:sldLayoutId id="2147484193" r:id="rId38"/>
    <p:sldLayoutId id="2147484194" r:id="rId39"/>
    <p:sldLayoutId id="2147484195" r:id="rId40"/>
    <p:sldLayoutId id="2147484196" r:id="rId41"/>
    <p:sldLayoutId id="2147484197" r:id="rId42"/>
    <p:sldLayoutId id="2147484198" r:id="rId43"/>
    <p:sldLayoutId id="2147484199" r:id="rId44"/>
    <p:sldLayoutId id="2147484200" r:id="rId45"/>
    <p:sldLayoutId id="2147484201" r:id="rId46"/>
    <p:sldLayoutId id="2147484202" r:id="rId47"/>
    <p:sldLayoutId id="2147484203" r:id="rId48"/>
    <p:sldLayoutId id="2147484204" r:id="rId49"/>
    <p:sldLayoutId id="2147484205" r:id="rId50"/>
  </p:sldLayoutIdLst>
  <p:transition spd="slow" advClick="0" advTm="1000">
    <p:push/>
  </p:transition>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7770812" y="0"/>
            <a:ext cx="15238412"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Прямоугольник 3"/>
          <p:cNvSpPr/>
          <p:nvPr/>
        </p:nvSpPr>
        <p:spPr>
          <a:xfrm>
            <a:off x="1292225" y="12954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44825" y="2290827"/>
            <a:ext cx="19431000" cy="4201728"/>
          </a:xfrm>
          <a:prstGeom prst="rect">
            <a:avLst/>
          </a:prstGeom>
          <a:noFill/>
        </p:spPr>
        <p:txBody>
          <a:bodyPr wrap="square" rtlCol="0">
            <a:spAutoFit/>
          </a:bodyPr>
          <a:lstStyle/>
          <a:p>
            <a:pPr>
              <a:lnSpc>
                <a:spcPct val="80000"/>
              </a:lnSpc>
            </a:pPr>
            <a:r>
              <a:rPr lang="en-US" sz="18000" spc="-300" dirty="0">
                <a:solidFill>
                  <a:srgbClr val="1FB5AC"/>
                </a:solidFill>
                <a:latin typeface="Montserrat Semi Bold" panose="00000700000000000000" pitchFamily="50" charset="0"/>
              </a:rPr>
              <a:t>   List </a:t>
            </a:r>
            <a:r>
              <a:rPr lang="en-US" sz="18000" spc="-300" dirty="0">
                <a:solidFill>
                  <a:schemeClr val="tx2"/>
                </a:solidFill>
                <a:latin typeface="Montserrat Semi Bold" panose="00000700000000000000" pitchFamily="50" charset="0"/>
              </a:rPr>
              <a:t>Token.io</a:t>
            </a:r>
          </a:p>
          <a:p>
            <a:pPr algn="r">
              <a:lnSpc>
                <a:spcPct val="80000"/>
              </a:lnSpc>
            </a:pPr>
            <a:endParaRPr lang="en-US" sz="8000" spc="-300" dirty="0">
              <a:solidFill>
                <a:schemeClr val="tx2"/>
              </a:solidFill>
              <a:latin typeface="Montserrat Semi Bold" panose="00000700000000000000" pitchFamily="50" charset="0"/>
            </a:endParaRPr>
          </a:p>
          <a:p>
            <a:pPr algn="r">
              <a:lnSpc>
                <a:spcPct val="80000"/>
              </a:lnSpc>
            </a:pPr>
            <a:r>
              <a:rPr lang="en-US" sz="6600" spc="-300" dirty="0">
                <a:solidFill>
                  <a:schemeClr val="tx2"/>
                </a:solidFill>
                <a:latin typeface="Montserrat Semi Bold" panose="00000700000000000000" pitchFamily="50" charset="0"/>
              </a:rPr>
              <a:t>Make Token Registration Exponentially Easier</a:t>
            </a:r>
            <a:endParaRPr lang="en-US" sz="9600" spc="-300" dirty="0">
              <a:solidFill>
                <a:schemeClr val="tx2"/>
              </a:solidFill>
              <a:latin typeface="Montserrat Semi Bold" panose="00000700000000000000" pitchFamily="50" charset="0"/>
            </a:endParaRPr>
          </a:p>
        </p:txBody>
      </p:sp>
      <p:sp>
        <p:nvSpPr>
          <p:cNvPr id="5" name="Прямоугольник 4"/>
          <p:cNvSpPr/>
          <p:nvPr/>
        </p:nvSpPr>
        <p:spPr>
          <a:xfrm>
            <a:off x="14776450" y="11811000"/>
            <a:ext cx="9601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538450" y="12569371"/>
            <a:ext cx="8077200" cy="470898"/>
          </a:xfrm>
          <a:prstGeom prst="rect">
            <a:avLst/>
          </a:prstGeom>
          <a:noFill/>
        </p:spPr>
        <p:txBody>
          <a:bodyPr wrap="square" rtlCol="0">
            <a:spAutoFit/>
          </a:bodyPr>
          <a:lstStyle/>
          <a:p>
            <a:pPr algn="ctr">
              <a:lnSpc>
                <a:spcPct val="80000"/>
              </a:lnSpc>
            </a:pPr>
            <a:r>
              <a:rPr lang="en-US" sz="3000" dirty="0">
                <a:solidFill>
                  <a:schemeClr val="tx2"/>
                </a:solidFill>
                <a:latin typeface="Montserrat" panose="00000500000000000000" pitchFamily="50" charset="0"/>
              </a:rPr>
              <a:t>http://listtoken.io/</a:t>
            </a:r>
          </a:p>
        </p:txBody>
      </p:sp>
      <p:grpSp>
        <p:nvGrpSpPr>
          <p:cNvPr id="27" name="Группа 26"/>
          <p:cNvGrpSpPr/>
          <p:nvPr/>
        </p:nvGrpSpPr>
        <p:grpSpPr>
          <a:xfrm>
            <a:off x="2740025" y="8229600"/>
            <a:ext cx="19354800" cy="3321550"/>
            <a:chOff x="8029063" y="8456075"/>
            <a:chExt cx="13716000" cy="3321550"/>
          </a:xfrm>
        </p:grpSpPr>
        <p:sp>
          <p:nvSpPr>
            <p:cNvPr id="24" name="TextBox 23"/>
            <p:cNvSpPr txBox="1"/>
            <p:nvPr/>
          </p:nvSpPr>
          <p:spPr>
            <a:xfrm>
              <a:off x="8029063" y="8456075"/>
              <a:ext cx="5112867" cy="3321550"/>
            </a:xfrm>
            <a:prstGeom prst="rect">
              <a:avLst/>
            </a:prstGeom>
            <a:noFill/>
          </p:spPr>
          <p:txBody>
            <a:bodyPr wrap="square" rtlCol="0">
              <a:spAutoFit/>
            </a:bodyPr>
            <a:lstStyle/>
            <a:p>
              <a:pPr>
                <a:lnSpc>
                  <a:spcPct val="130000"/>
                </a:lnSpc>
              </a:pPr>
              <a:r>
                <a:rPr lang="en-US" u="sng" dirty="0">
                  <a:solidFill>
                    <a:srgbClr val="1FB5AC"/>
                  </a:solidFill>
                  <a:latin typeface="Montserrat Semi Bold" panose="00000700000000000000" pitchFamily="50" charset="0"/>
                  <a:ea typeface="Open Sans Light" panose="020B0306030504020204" pitchFamily="34" charset="0"/>
                  <a:cs typeface="Open Sans Light" panose="020B0306030504020204" pitchFamily="34" charset="0"/>
                </a:rPr>
                <a:t>Zoen Lin &amp; Yesbit Co. Ltd.</a:t>
              </a:r>
              <a:endParaRPr lang="en-US" sz="3200" u="sng" dirty="0">
                <a:solidFill>
                  <a:srgbClr val="1FB5AC"/>
                </a:solidFill>
                <a:latin typeface="Montserrat Semi Bold" panose="00000700000000000000" pitchFamily="50" charset="0"/>
                <a:ea typeface="Open Sans Light" panose="020B0306030504020204" pitchFamily="34" charset="0"/>
                <a:cs typeface="Open Sans Light" panose="020B0306030504020204" pitchFamily="34" charset="0"/>
              </a:endParaRPr>
            </a:p>
            <a:p>
              <a:pPr>
                <a:lnSpc>
                  <a:spcPct val="130000"/>
                </a:lnSpc>
              </a:pPr>
              <a:endParaRPr lang="en-US" sz="3200" u="sng" dirty="0">
                <a:solidFill>
                  <a:srgbClr val="1FB5AC"/>
                </a:solidFill>
                <a:latin typeface="Montserrat Semi Bold" panose="000007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180 John Street</a:t>
              </a: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Toronto, Ontario</a:t>
              </a:r>
            </a:p>
            <a:p>
              <a:pPr>
                <a:lnSpc>
                  <a:spcPct val="130000"/>
                </a:lnSpc>
              </a:pPr>
              <a:r>
                <a:rPr lang="en-US" sz="3200" dirty="0">
                  <a:solidFill>
                    <a:srgbClr val="1FB5AC"/>
                  </a:solidFill>
                  <a:latin typeface="Montserrat Ultra Light" panose="00000300000000000000" pitchFamily="50" charset="0"/>
                  <a:ea typeface="Open Sans Light" panose="020B0306030504020204" pitchFamily="34" charset="0"/>
                  <a:cs typeface="Open Sans Light" panose="020B0306030504020204" pitchFamily="34" charset="0"/>
                </a:rPr>
                <a:t>Canada, M4Y 3B6</a:t>
              </a:r>
            </a:p>
          </p:txBody>
        </p:sp>
        <p:sp>
          <p:nvSpPr>
            <p:cNvPr id="25" name="TextBox 24"/>
            <p:cNvSpPr txBox="1"/>
            <p:nvPr/>
          </p:nvSpPr>
          <p:spPr>
            <a:xfrm>
              <a:off x="13531645" y="8512812"/>
              <a:ext cx="4013609" cy="2601353"/>
            </a:xfrm>
            <a:prstGeom prst="rect">
              <a:avLst/>
            </a:prstGeom>
            <a:noFill/>
          </p:spPr>
          <p:txBody>
            <a:bodyPr wrap="square" rtlCol="0">
              <a:spAutoFit/>
            </a:bodyPr>
            <a:lstStyle/>
            <a:p>
              <a:pPr>
                <a:lnSpc>
                  <a:spcPct val="130000"/>
                </a:lnSpc>
              </a:pPr>
              <a:r>
                <a:rPr lang="en-US" altLang="zh-CN" sz="3200" u="sng"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Join Our Telegram</a:t>
              </a:r>
            </a:p>
            <a:p>
              <a:pPr>
                <a:lnSpc>
                  <a:spcPct val="130000"/>
                </a:lnSpc>
              </a:pPr>
              <a:endPar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t.me/</a:t>
              </a:r>
              <a:r>
                <a:rPr lang="en-US" sz="3200" dirty="0" err="1">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ListTokenCommunity</a:t>
              </a:r>
              <a:endPar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Semi Bold" panose="00000700000000000000" pitchFamily="50" charset="0"/>
                  <a:ea typeface="Open Sans Light" panose="020B0306030504020204" pitchFamily="34" charset="0"/>
                  <a:cs typeface="Open Sans Light" panose="020B0306030504020204" pitchFamily="34" charset="0"/>
                </a:rPr>
                <a:t>t.me/alleymist</a:t>
              </a:r>
            </a:p>
          </p:txBody>
        </p:sp>
        <p:sp>
          <p:nvSpPr>
            <p:cNvPr id="26" name="TextBox 25"/>
            <p:cNvSpPr txBox="1"/>
            <p:nvPr/>
          </p:nvSpPr>
          <p:spPr>
            <a:xfrm>
              <a:off x="18135496" y="8456075"/>
              <a:ext cx="3609567" cy="3241528"/>
            </a:xfrm>
            <a:prstGeom prst="rect">
              <a:avLst/>
            </a:prstGeom>
            <a:noFill/>
          </p:spPr>
          <p:txBody>
            <a:bodyPr wrap="square" rtlCol="0">
              <a:spAutoFit/>
            </a:bodyPr>
            <a:lstStyle/>
            <a:p>
              <a:pPr>
                <a:lnSpc>
                  <a:spcPct val="130000"/>
                </a:lnSpc>
              </a:pPr>
              <a:r>
                <a:rPr lang="en-US" sz="3200" u="sng"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Contact us </a:t>
              </a:r>
            </a:p>
            <a:p>
              <a:pPr>
                <a:lnSpc>
                  <a:spcPct val="130000"/>
                </a:lnSpc>
              </a:pPr>
              <a:endPar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endParaRP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+1 6479799207</a:t>
              </a: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zlin@yesbit.ca</a:t>
              </a:r>
            </a:p>
            <a:p>
              <a:pPr>
                <a:lnSpc>
                  <a:spcPct val="130000"/>
                </a:lnSpc>
              </a:pPr>
              <a:r>
                <a:rPr lang="en-US" sz="3200" dirty="0">
                  <a:solidFill>
                    <a:schemeClr val="tx2"/>
                  </a:solidFill>
                  <a:latin typeface="Montserrat Ultra Light" panose="00000300000000000000" pitchFamily="50" charset="0"/>
                  <a:ea typeface="Open Sans Light" panose="020B0306030504020204" pitchFamily="34" charset="0"/>
                  <a:cs typeface="Open Sans Light" panose="020B0306030504020204" pitchFamily="34" charset="0"/>
                </a:rPr>
                <a:t>z25lin@ryerson.ca</a:t>
              </a:r>
            </a:p>
          </p:txBody>
        </p:sp>
      </p:grpSp>
    </p:spTree>
    <p:extLst>
      <p:ext uri="{BB962C8B-B14F-4D97-AF65-F5344CB8AC3E}">
        <p14:creationId xmlns:p14="http://schemas.microsoft.com/office/powerpoint/2010/main" val="3410272255"/>
      </p:ext>
    </p:extLst>
  </p:cSld>
  <p:clrMapOvr>
    <a:masterClrMapping/>
  </p:clrMapOvr>
  <p:transition spd="slow" advClick="0" advTm="1000">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002BE3BB-7FD1-48FC-8B2B-6B45033AFF0C}"/>
              </a:ext>
            </a:extLst>
          </p:cNvPr>
          <p:cNvGrpSpPr/>
          <p:nvPr/>
        </p:nvGrpSpPr>
        <p:grpSpPr>
          <a:xfrm>
            <a:off x="3930652" y="4834005"/>
            <a:ext cx="3838574" cy="781050"/>
            <a:chOff x="1181100" y="3903634"/>
            <a:chExt cx="6553200" cy="1041401"/>
          </a:xfrm>
        </p:grpSpPr>
        <p:sp>
          <p:nvSpPr>
            <p:cNvPr id="6" name="Shape 2632">
              <a:extLst>
                <a:ext uri="{FF2B5EF4-FFF2-40B4-BE49-F238E27FC236}">
                  <a16:creationId xmlns:a16="http://schemas.microsoft.com/office/drawing/2014/main" id="{2921CE70-BB9D-4547-80B5-6894E25E8F64}"/>
                </a:ext>
              </a:extLst>
            </p:cNvPr>
            <p:cNvSpPr/>
            <p:nvPr/>
          </p:nvSpPr>
          <p:spPr>
            <a:xfrm>
              <a:off x="1181100" y="3903634"/>
              <a:ext cx="6553200" cy="1041401"/>
            </a:xfrm>
            <a:prstGeom prst="roundRect">
              <a:avLst>
                <a:gd name="adj" fmla="val 50000"/>
              </a:avLst>
            </a:prstGeom>
            <a:solidFill>
              <a:srgbClr val="3A88FE"/>
            </a:solidFill>
            <a:ln w="25400">
              <a:solidFill>
                <a:srgbClr val="000000">
                  <a:alpha val="0"/>
                </a:srgbClr>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7" name="Shape 2651">
              <a:extLst>
                <a:ext uri="{FF2B5EF4-FFF2-40B4-BE49-F238E27FC236}">
                  <a16:creationId xmlns:a16="http://schemas.microsoft.com/office/drawing/2014/main" id="{4411DA62-183B-430C-902D-870D79BD2B7D}"/>
                </a:ext>
              </a:extLst>
            </p:cNvPr>
            <p:cNvSpPr/>
            <p:nvPr/>
          </p:nvSpPr>
          <p:spPr>
            <a:xfrm>
              <a:off x="3343619" y="4156013"/>
              <a:ext cx="2747588"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b="1">
                  <a:solidFill>
                    <a:srgbClr val="FFFFFF"/>
                  </a:solidFill>
                  <a:latin typeface="Open Sans"/>
                  <a:ea typeface="Open Sans"/>
                  <a:cs typeface="Open Sans"/>
                  <a:sym typeface="Open Sans"/>
                </a:defRPr>
              </a:lvl1pPr>
            </a:lstStyle>
            <a:p>
              <a:pPr lvl="0">
                <a:defRPr sz="1800" b="0">
                  <a:solidFill>
                    <a:srgbClr val="000000"/>
                  </a:solidFill>
                </a:defRPr>
              </a:pPr>
              <a:r>
                <a:rPr lang="en-US" altLang="zh-CN" sz="2024" dirty="0">
                  <a:solidFill>
                    <a:schemeClr val="tx2"/>
                  </a:solidFill>
                </a:rPr>
                <a:t>Business Plan</a:t>
              </a:r>
              <a:endParaRPr sz="2024" dirty="0">
                <a:solidFill>
                  <a:schemeClr val="tx2"/>
                </a:solidFill>
              </a:endParaRPr>
            </a:p>
          </p:txBody>
        </p:sp>
      </p:grpSp>
      <p:grpSp>
        <p:nvGrpSpPr>
          <p:cNvPr id="8" name="Group 2">
            <a:extLst>
              <a:ext uri="{FF2B5EF4-FFF2-40B4-BE49-F238E27FC236}">
                <a16:creationId xmlns:a16="http://schemas.microsoft.com/office/drawing/2014/main" id="{51580F02-415A-4307-A652-4322586D90AD}"/>
              </a:ext>
            </a:extLst>
          </p:cNvPr>
          <p:cNvGrpSpPr/>
          <p:nvPr/>
        </p:nvGrpSpPr>
        <p:grpSpPr>
          <a:xfrm>
            <a:off x="6267381" y="5834859"/>
            <a:ext cx="3802894" cy="781050"/>
            <a:chOff x="3797300" y="5211630"/>
            <a:chExt cx="8356600" cy="1041401"/>
          </a:xfrm>
        </p:grpSpPr>
        <p:sp>
          <p:nvSpPr>
            <p:cNvPr id="9" name="Shape 2633">
              <a:extLst>
                <a:ext uri="{FF2B5EF4-FFF2-40B4-BE49-F238E27FC236}">
                  <a16:creationId xmlns:a16="http://schemas.microsoft.com/office/drawing/2014/main" id="{1B161D58-7E2F-4C65-99AA-57EB5F681003}"/>
                </a:ext>
              </a:extLst>
            </p:cNvPr>
            <p:cNvSpPr/>
            <p:nvPr/>
          </p:nvSpPr>
          <p:spPr>
            <a:xfrm>
              <a:off x="3797300" y="5211630"/>
              <a:ext cx="8356600" cy="1041401"/>
            </a:xfrm>
            <a:prstGeom prst="roundRect">
              <a:avLst>
                <a:gd name="adj" fmla="val 50000"/>
              </a:avLst>
            </a:prstGeom>
            <a:solidFill>
              <a:srgbClr val="1DBBE6"/>
            </a:solidFill>
            <a:ln w="25400">
              <a:solidFill>
                <a:srgbClr val="000000">
                  <a:alpha val="0"/>
                </a:srgbClr>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10" name="Shape 2652">
              <a:extLst>
                <a:ext uri="{FF2B5EF4-FFF2-40B4-BE49-F238E27FC236}">
                  <a16:creationId xmlns:a16="http://schemas.microsoft.com/office/drawing/2014/main" id="{83BAFDF6-681D-412D-B612-C12FBE029AFF}"/>
                </a:ext>
              </a:extLst>
            </p:cNvPr>
            <p:cNvSpPr/>
            <p:nvPr/>
          </p:nvSpPr>
          <p:spPr>
            <a:xfrm>
              <a:off x="4985196" y="5529652"/>
              <a:ext cx="5065339"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b="1">
                  <a:solidFill>
                    <a:srgbClr val="FFFFFF"/>
                  </a:solidFill>
                  <a:latin typeface="Open Sans"/>
                  <a:ea typeface="Open Sans"/>
                  <a:cs typeface="Open Sans"/>
                  <a:sym typeface="Open Sans"/>
                </a:defRPr>
              </a:lvl1pPr>
            </a:lstStyle>
            <a:p>
              <a:pPr lvl="0">
                <a:defRPr sz="1800" b="0">
                  <a:solidFill>
                    <a:srgbClr val="000000"/>
                  </a:solidFill>
                </a:defRPr>
              </a:pPr>
              <a:r>
                <a:rPr lang="en-US" sz="2024" dirty="0">
                  <a:solidFill>
                    <a:schemeClr val="tx2"/>
                  </a:solidFill>
                </a:rPr>
                <a:t>Gov/Angel Funding</a:t>
              </a:r>
              <a:endParaRPr sz="2024" dirty="0">
                <a:solidFill>
                  <a:schemeClr val="tx2"/>
                </a:solidFill>
              </a:endParaRPr>
            </a:p>
          </p:txBody>
        </p:sp>
      </p:grpSp>
      <p:grpSp>
        <p:nvGrpSpPr>
          <p:cNvPr id="11" name="Group 4">
            <a:extLst>
              <a:ext uri="{FF2B5EF4-FFF2-40B4-BE49-F238E27FC236}">
                <a16:creationId xmlns:a16="http://schemas.microsoft.com/office/drawing/2014/main" id="{485000EF-9A17-46DE-8F71-9778EF1FEBA0}"/>
              </a:ext>
            </a:extLst>
          </p:cNvPr>
          <p:cNvGrpSpPr/>
          <p:nvPr/>
        </p:nvGrpSpPr>
        <p:grpSpPr>
          <a:xfrm>
            <a:off x="7064375" y="6826415"/>
            <a:ext cx="3005900" cy="781050"/>
            <a:chOff x="7469902" y="6496048"/>
            <a:chExt cx="8198881" cy="1041401"/>
          </a:xfrm>
        </p:grpSpPr>
        <p:sp>
          <p:nvSpPr>
            <p:cNvPr id="12" name="Shape 2634">
              <a:extLst>
                <a:ext uri="{FF2B5EF4-FFF2-40B4-BE49-F238E27FC236}">
                  <a16:creationId xmlns:a16="http://schemas.microsoft.com/office/drawing/2014/main" id="{862909BE-5D75-4BC0-9428-AFDC932CFDC6}"/>
                </a:ext>
              </a:extLst>
            </p:cNvPr>
            <p:cNvSpPr/>
            <p:nvPr/>
          </p:nvSpPr>
          <p:spPr>
            <a:xfrm>
              <a:off x="7469902" y="6496048"/>
              <a:ext cx="8198881" cy="1041401"/>
            </a:xfrm>
            <a:prstGeom prst="roundRect">
              <a:avLst>
                <a:gd name="adj" fmla="val 50000"/>
              </a:avLst>
            </a:prstGeom>
            <a:solidFill>
              <a:srgbClr val="A8ACB9"/>
            </a:solidFill>
            <a:ln w="25400">
              <a:solidFill>
                <a:srgbClr val="000000">
                  <a:alpha val="0"/>
                </a:srgbClr>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13" name="Shape 2653">
              <a:extLst>
                <a:ext uri="{FF2B5EF4-FFF2-40B4-BE49-F238E27FC236}">
                  <a16:creationId xmlns:a16="http://schemas.microsoft.com/office/drawing/2014/main" id="{B0D104F6-867F-47A9-B8EB-51FAFE1608A2}"/>
                </a:ext>
              </a:extLst>
            </p:cNvPr>
            <p:cNvSpPr/>
            <p:nvPr/>
          </p:nvSpPr>
          <p:spPr>
            <a:xfrm>
              <a:off x="8029501" y="6778563"/>
              <a:ext cx="7030207"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b="1">
                  <a:solidFill>
                    <a:srgbClr val="FFFFFF"/>
                  </a:solidFill>
                  <a:latin typeface="Open Sans"/>
                  <a:ea typeface="Open Sans"/>
                  <a:cs typeface="Open Sans"/>
                  <a:sym typeface="Open Sans"/>
                </a:defRPr>
              </a:lvl1pPr>
            </a:lstStyle>
            <a:p>
              <a:pPr lvl="0">
                <a:defRPr sz="1800" b="0">
                  <a:solidFill>
                    <a:srgbClr val="000000"/>
                  </a:solidFill>
                </a:defRPr>
              </a:pPr>
              <a:r>
                <a:rPr lang="en-US" sz="2024" dirty="0">
                  <a:solidFill>
                    <a:schemeClr val="tx2"/>
                  </a:solidFill>
                </a:rPr>
                <a:t>Website development</a:t>
              </a:r>
              <a:endParaRPr sz="2024" dirty="0">
                <a:solidFill>
                  <a:schemeClr val="tx2"/>
                </a:solidFill>
              </a:endParaRPr>
            </a:p>
          </p:txBody>
        </p:sp>
      </p:grpSp>
      <p:grpSp>
        <p:nvGrpSpPr>
          <p:cNvPr id="14" name="Group 6">
            <a:extLst>
              <a:ext uri="{FF2B5EF4-FFF2-40B4-BE49-F238E27FC236}">
                <a16:creationId xmlns:a16="http://schemas.microsoft.com/office/drawing/2014/main" id="{62BC59FB-3223-463C-9AD8-56341BD60505}"/>
              </a:ext>
            </a:extLst>
          </p:cNvPr>
          <p:cNvGrpSpPr/>
          <p:nvPr/>
        </p:nvGrpSpPr>
        <p:grpSpPr>
          <a:xfrm>
            <a:off x="10136412" y="5834859"/>
            <a:ext cx="6152370" cy="781050"/>
            <a:chOff x="9210364" y="7805264"/>
            <a:chExt cx="8620437" cy="1041401"/>
          </a:xfrm>
        </p:grpSpPr>
        <p:sp>
          <p:nvSpPr>
            <p:cNvPr id="15" name="Shape 2635">
              <a:extLst>
                <a:ext uri="{FF2B5EF4-FFF2-40B4-BE49-F238E27FC236}">
                  <a16:creationId xmlns:a16="http://schemas.microsoft.com/office/drawing/2014/main" id="{74A1EDC0-F9FE-4204-938A-CED209E00FD8}"/>
                </a:ext>
              </a:extLst>
            </p:cNvPr>
            <p:cNvSpPr/>
            <p:nvPr/>
          </p:nvSpPr>
          <p:spPr>
            <a:xfrm>
              <a:off x="9210364" y="7805264"/>
              <a:ext cx="8620437" cy="1041401"/>
            </a:xfrm>
            <a:prstGeom prst="roundRect">
              <a:avLst>
                <a:gd name="adj" fmla="val 50000"/>
              </a:avLst>
            </a:prstGeom>
            <a:solidFill>
              <a:srgbClr val="F2CCB6"/>
            </a:solidFill>
            <a:ln w="25400">
              <a:solidFill>
                <a:srgbClr val="000000">
                  <a:alpha val="0"/>
                </a:srgbClr>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16" name="Shape 2654">
              <a:extLst>
                <a:ext uri="{FF2B5EF4-FFF2-40B4-BE49-F238E27FC236}">
                  <a16:creationId xmlns:a16="http://schemas.microsoft.com/office/drawing/2014/main" id="{5239922B-8F20-4D2A-A095-96675A9D5876}"/>
                </a:ext>
              </a:extLst>
            </p:cNvPr>
            <p:cNvSpPr/>
            <p:nvPr/>
          </p:nvSpPr>
          <p:spPr>
            <a:xfrm>
              <a:off x="12087007" y="8086664"/>
              <a:ext cx="3759634"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b="1">
                  <a:solidFill>
                    <a:srgbClr val="FFFFFF"/>
                  </a:solidFill>
                  <a:latin typeface="Open Sans"/>
                  <a:ea typeface="Open Sans"/>
                  <a:cs typeface="Open Sans"/>
                  <a:sym typeface="Open Sans"/>
                </a:defRPr>
              </a:lvl1pPr>
            </a:lstStyle>
            <a:p>
              <a:pPr lvl="0">
                <a:defRPr sz="1800" b="0">
                  <a:solidFill>
                    <a:srgbClr val="000000"/>
                  </a:solidFill>
                </a:defRPr>
              </a:pPr>
              <a:r>
                <a:rPr lang="en-US" altLang="zh-CN" sz="2024" dirty="0">
                  <a:solidFill>
                    <a:schemeClr val="tx2"/>
                  </a:solidFill>
                </a:rPr>
                <a:t>Pre-seed/seed</a:t>
              </a:r>
              <a:r>
                <a:rPr lang="zh-CN" altLang="en-US" sz="2024" dirty="0">
                  <a:solidFill>
                    <a:schemeClr val="tx2"/>
                  </a:solidFill>
                </a:rPr>
                <a:t> </a:t>
              </a:r>
              <a:r>
                <a:rPr lang="en-US" altLang="zh-CN" sz="2024" dirty="0">
                  <a:solidFill>
                    <a:schemeClr val="tx2"/>
                  </a:solidFill>
                </a:rPr>
                <a:t>funding</a:t>
              </a:r>
              <a:endParaRPr sz="2024" dirty="0">
                <a:solidFill>
                  <a:schemeClr val="tx2"/>
                </a:solidFill>
              </a:endParaRPr>
            </a:p>
          </p:txBody>
        </p:sp>
      </p:grpSp>
      <p:grpSp>
        <p:nvGrpSpPr>
          <p:cNvPr id="17" name="Group 7">
            <a:extLst>
              <a:ext uri="{FF2B5EF4-FFF2-40B4-BE49-F238E27FC236}">
                <a16:creationId xmlns:a16="http://schemas.microsoft.com/office/drawing/2014/main" id="{77434507-CEDD-43FA-962B-876FD3D2CB59}"/>
              </a:ext>
            </a:extLst>
          </p:cNvPr>
          <p:cNvGrpSpPr/>
          <p:nvPr/>
        </p:nvGrpSpPr>
        <p:grpSpPr>
          <a:xfrm>
            <a:off x="10070275" y="8701619"/>
            <a:ext cx="3752850" cy="781050"/>
            <a:chOff x="14528800" y="9191516"/>
            <a:chExt cx="5080000" cy="1041401"/>
          </a:xfrm>
        </p:grpSpPr>
        <p:sp>
          <p:nvSpPr>
            <p:cNvPr id="18" name="Shape 2636">
              <a:extLst>
                <a:ext uri="{FF2B5EF4-FFF2-40B4-BE49-F238E27FC236}">
                  <a16:creationId xmlns:a16="http://schemas.microsoft.com/office/drawing/2014/main" id="{7F0399A6-AE8E-4F14-AD48-3B8D1D40BE2A}"/>
                </a:ext>
              </a:extLst>
            </p:cNvPr>
            <p:cNvSpPr/>
            <p:nvPr/>
          </p:nvSpPr>
          <p:spPr>
            <a:xfrm>
              <a:off x="14528800" y="9191516"/>
              <a:ext cx="5080000" cy="1041401"/>
            </a:xfrm>
            <a:prstGeom prst="roundRect">
              <a:avLst>
                <a:gd name="adj" fmla="val 50000"/>
              </a:avLst>
            </a:prstGeom>
            <a:solidFill>
              <a:srgbClr val="FF9F00"/>
            </a:solidFill>
            <a:ln w="25400">
              <a:solidFill>
                <a:srgbClr val="000000">
                  <a:alpha val="0"/>
                </a:srgbClr>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19" name="Shape 2655">
              <a:extLst>
                <a:ext uri="{FF2B5EF4-FFF2-40B4-BE49-F238E27FC236}">
                  <a16:creationId xmlns:a16="http://schemas.microsoft.com/office/drawing/2014/main" id="{6E8449BA-B7CF-4AC5-A485-FFAB42029A61}"/>
                </a:ext>
              </a:extLst>
            </p:cNvPr>
            <p:cNvSpPr/>
            <p:nvPr/>
          </p:nvSpPr>
          <p:spPr>
            <a:xfrm>
              <a:off x="15628590" y="9432863"/>
              <a:ext cx="2874231"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b="1">
                  <a:solidFill>
                    <a:srgbClr val="FFFFFF"/>
                  </a:solidFill>
                  <a:latin typeface="Open Sans"/>
                  <a:ea typeface="Open Sans"/>
                  <a:cs typeface="Open Sans"/>
                  <a:sym typeface="Open Sans"/>
                </a:defRPr>
              </a:lvl1pPr>
            </a:lstStyle>
            <a:p>
              <a:pPr lvl="0">
                <a:defRPr sz="1800" b="0">
                  <a:solidFill>
                    <a:srgbClr val="000000"/>
                  </a:solidFill>
                </a:defRPr>
              </a:pPr>
              <a:r>
                <a:rPr lang="en-US" altLang="zh-Hans" sz="2024" dirty="0">
                  <a:solidFill>
                    <a:schemeClr val="tx2"/>
                  </a:solidFill>
                </a:rPr>
                <a:t>Hire Advisor team</a:t>
              </a:r>
              <a:endParaRPr sz="2024" dirty="0">
                <a:solidFill>
                  <a:schemeClr val="tx2"/>
                </a:solidFill>
              </a:endParaRPr>
            </a:p>
          </p:txBody>
        </p:sp>
      </p:grpSp>
      <p:grpSp>
        <p:nvGrpSpPr>
          <p:cNvPr id="20" name="Group 9">
            <a:extLst>
              <a:ext uri="{FF2B5EF4-FFF2-40B4-BE49-F238E27FC236}">
                <a16:creationId xmlns:a16="http://schemas.microsoft.com/office/drawing/2014/main" id="{2EA5F6C8-82E3-484D-8B20-FF5CC124FF5B}"/>
              </a:ext>
            </a:extLst>
          </p:cNvPr>
          <p:cNvGrpSpPr/>
          <p:nvPr/>
        </p:nvGrpSpPr>
        <p:grpSpPr>
          <a:xfrm>
            <a:off x="13998576" y="8668943"/>
            <a:ext cx="6267450" cy="781050"/>
            <a:chOff x="14605000" y="10488334"/>
            <a:chExt cx="8356600" cy="1041401"/>
          </a:xfrm>
        </p:grpSpPr>
        <p:sp>
          <p:nvSpPr>
            <p:cNvPr id="21" name="Shape 2637">
              <a:extLst>
                <a:ext uri="{FF2B5EF4-FFF2-40B4-BE49-F238E27FC236}">
                  <a16:creationId xmlns:a16="http://schemas.microsoft.com/office/drawing/2014/main" id="{F5B2BD81-E7CA-4AF7-B146-83ED309ABA3E}"/>
                </a:ext>
              </a:extLst>
            </p:cNvPr>
            <p:cNvSpPr/>
            <p:nvPr/>
          </p:nvSpPr>
          <p:spPr>
            <a:xfrm>
              <a:off x="14605000" y="10488334"/>
              <a:ext cx="8356600" cy="1041401"/>
            </a:xfrm>
            <a:prstGeom prst="roundRect">
              <a:avLst>
                <a:gd name="adj" fmla="val 50000"/>
              </a:avLst>
            </a:prstGeom>
            <a:solidFill>
              <a:srgbClr val="FB4186"/>
            </a:solidFill>
            <a:ln w="25400">
              <a:solidFill>
                <a:srgbClr val="000000">
                  <a:alpha val="0"/>
                </a:srgbClr>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22" name="Shape 2656">
              <a:extLst>
                <a:ext uri="{FF2B5EF4-FFF2-40B4-BE49-F238E27FC236}">
                  <a16:creationId xmlns:a16="http://schemas.microsoft.com/office/drawing/2014/main" id="{36E5EB8B-D4CE-458F-BFCE-1B0701642C39}"/>
                </a:ext>
              </a:extLst>
            </p:cNvPr>
            <p:cNvSpPr/>
            <p:nvPr/>
          </p:nvSpPr>
          <p:spPr>
            <a:xfrm>
              <a:off x="17658608" y="10715566"/>
              <a:ext cx="1380720"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b="1">
                  <a:solidFill>
                    <a:srgbClr val="FFFFFF"/>
                  </a:solidFill>
                  <a:latin typeface="Open Sans"/>
                  <a:ea typeface="Open Sans"/>
                  <a:cs typeface="Open Sans"/>
                  <a:sym typeface="Open Sans"/>
                </a:defRPr>
              </a:lvl1pPr>
            </a:lstStyle>
            <a:p>
              <a:pPr lvl="0">
                <a:defRPr sz="1800" b="0">
                  <a:solidFill>
                    <a:srgbClr val="000000"/>
                  </a:solidFill>
                </a:defRPr>
              </a:pPr>
              <a:r>
                <a:rPr lang="en-US" sz="2024" dirty="0">
                  <a:solidFill>
                    <a:schemeClr val="tx2"/>
                  </a:solidFill>
                </a:rPr>
                <a:t>Scale up</a:t>
              </a:r>
              <a:endParaRPr sz="2024" dirty="0">
                <a:solidFill>
                  <a:schemeClr val="tx2"/>
                </a:solidFill>
              </a:endParaRPr>
            </a:p>
          </p:txBody>
        </p:sp>
      </p:grpSp>
      <p:grpSp>
        <p:nvGrpSpPr>
          <p:cNvPr id="23" name="Group 5">
            <a:extLst>
              <a:ext uri="{FF2B5EF4-FFF2-40B4-BE49-F238E27FC236}">
                <a16:creationId xmlns:a16="http://schemas.microsoft.com/office/drawing/2014/main" id="{D45280AA-30E8-4DC3-A42F-D92A7196889E}"/>
              </a:ext>
            </a:extLst>
          </p:cNvPr>
          <p:cNvGrpSpPr/>
          <p:nvPr/>
        </p:nvGrpSpPr>
        <p:grpSpPr>
          <a:xfrm>
            <a:off x="4962544" y="6902387"/>
            <a:ext cx="1922502" cy="628650"/>
            <a:chOff x="4876800" y="7912100"/>
            <a:chExt cx="4330700" cy="838200"/>
          </a:xfrm>
        </p:grpSpPr>
        <p:sp>
          <p:nvSpPr>
            <p:cNvPr id="24" name="Shape 2657">
              <a:extLst>
                <a:ext uri="{FF2B5EF4-FFF2-40B4-BE49-F238E27FC236}">
                  <a16:creationId xmlns:a16="http://schemas.microsoft.com/office/drawing/2014/main" id="{6727907F-37EB-4D11-8675-4C50D578073E}"/>
                </a:ext>
              </a:extLst>
            </p:cNvPr>
            <p:cNvSpPr/>
            <p:nvPr/>
          </p:nvSpPr>
          <p:spPr>
            <a:xfrm>
              <a:off x="4876800" y="7912100"/>
              <a:ext cx="4330700" cy="838200"/>
            </a:xfrm>
            <a:prstGeom prst="roundRect">
              <a:avLst>
                <a:gd name="adj" fmla="val 50000"/>
              </a:avLst>
            </a:prstGeom>
            <a:ln w="50800">
              <a:solidFill>
                <a:srgbClr val="9091A5"/>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25" name="Shape 2658">
              <a:extLst>
                <a:ext uri="{FF2B5EF4-FFF2-40B4-BE49-F238E27FC236}">
                  <a16:creationId xmlns:a16="http://schemas.microsoft.com/office/drawing/2014/main" id="{C6D46266-B005-4AFC-A094-EA8D7F2DF531}"/>
                </a:ext>
              </a:extLst>
            </p:cNvPr>
            <p:cNvSpPr/>
            <p:nvPr/>
          </p:nvSpPr>
          <p:spPr>
            <a:xfrm>
              <a:off x="6017973" y="8086665"/>
              <a:ext cx="2188257"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B5B6CF"/>
                  </a:solidFill>
                  <a:latin typeface="Open Sans Semibold"/>
                  <a:ea typeface="Open Sans Semibold"/>
                  <a:cs typeface="Open Sans Semibold"/>
                  <a:sym typeface="Open Sans Semibold"/>
                </a:defRPr>
              </a:lvl1pPr>
            </a:lstStyle>
            <a:p>
              <a:pPr lvl="0">
                <a:defRPr sz="1800">
                  <a:solidFill>
                    <a:srgbClr val="000000"/>
                  </a:solidFill>
                </a:defRPr>
              </a:pPr>
              <a:r>
                <a:rPr lang="en-US" sz="2024" b="1" dirty="0">
                  <a:solidFill>
                    <a:schemeClr val="tx2"/>
                  </a:solidFill>
                </a:rPr>
                <a:t>201806</a:t>
              </a:r>
              <a:endParaRPr sz="2024" b="1" dirty="0">
                <a:solidFill>
                  <a:schemeClr val="tx2"/>
                </a:solidFill>
              </a:endParaRPr>
            </a:p>
          </p:txBody>
        </p:sp>
      </p:grpSp>
      <p:grpSp>
        <p:nvGrpSpPr>
          <p:cNvPr id="26" name="Group 3">
            <a:extLst>
              <a:ext uri="{FF2B5EF4-FFF2-40B4-BE49-F238E27FC236}">
                <a16:creationId xmlns:a16="http://schemas.microsoft.com/office/drawing/2014/main" id="{C3CFD2FC-4856-40F2-87FF-6B44C449F5F0}"/>
              </a:ext>
            </a:extLst>
          </p:cNvPr>
          <p:cNvGrpSpPr/>
          <p:nvPr/>
        </p:nvGrpSpPr>
        <p:grpSpPr>
          <a:xfrm>
            <a:off x="4112605" y="5911058"/>
            <a:ext cx="2116454" cy="628650"/>
            <a:chOff x="12407900" y="5308600"/>
            <a:chExt cx="5600700" cy="838200"/>
          </a:xfrm>
        </p:grpSpPr>
        <p:sp>
          <p:nvSpPr>
            <p:cNvPr id="27" name="Shape 2659">
              <a:extLst>
                <a:ext uri="{FF2B5EF4-FFF2-40B4-BE49-F238E27FC236}">
                  <a16:creationId xmlns:a16="http://schemas.microsoft.com/office/drawing/2014/main" id="{43B9AD5A-1154-4CFE-B97B-0C5B86C16A2E}"/>
                </a:ext>
              </a:extLst>
            </p:cNvPr>
            <p:cNvSpPr/>
            <p:nvPr/>
          </p:nvSpPr>
          <p:spPr>
            <a:xfrm>
              <a:off x="12407900" y="5308600"/>
              <a:ext cx="5600700" cy="838200"/>
            </a:xfrm>
            <a:prstGeom prst="roundRect">
              <a:avLst>
                <a:gd name="adj" fmla="val 50000"/>
              </a:avLst>
            </a:prstGeom>
            <a:ln w="50800">
              <a:solidFill>
                <a:srgbClr val="9091A5"/>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28" name="Shape 2660">
              <a:extLst>
                <a:ext uri="{FF2B5EF4-FFF2-40B4-BE49-F238E27FC236}">
                  <a16:creationId xmlns:a16="http://schemas.microsoft.com/office/drawing/2014/main" id="{64AF94F3-7426-4E02-84C7-C589A0B776F9}"/>
                </a:ext>
              </a:extLst>
            </p:cNvPr>
            <p:cNvSpPr/>
            <p:nvPr/>
          </p:nvSpPr>
          <p:spPr>
            <a:xfrm>
              <a:off x="14128364" y="5495864"/>
              <a:ext cx="2757282"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B5B6CF"/>
                  </a:solidFill>
                  <a:latin typeface="Open Sans Semibold"/>
                  <a:ea typeface="Open Sans Semibold"/>
                  <a:cs typeface="Open Sans Semibold"/>
                  <a:sym typeface="Open Sans Semibold"/>
                </a:defRPr>
              </a:lvl1pPr>
            </a:lstStyle>
            <a:p>
              <a:pPr lvl="0">
                <a:defRPr sz="1800">
                  <a:solidFill>
                    <a:srgbClr val="000000"/>
                  </a:solidFill>
                </a:defRPr>
              </a:pPr>
              <a:r>
                <a:rPr lang="en-US" sz="2024" b="1" dirty="0">
                  <a:solidFill>
                    <a:schemeClr val="tx2"/>
                  </a:solidFill>
                </a:rPr>
                <a:t>2018.05</a:t>
              </a:r>
              <a:endParaRPr sz="2024" b="1" dirty="0">
                <a:solidFill>
                  <a:schemeClr val="tx2"/>
                </a:solidFill>
              </a:endParaRPr>
            </a:p>
          </p:txBody>
        </p:sp>
      </p:grpSp>
      <p:grpSp>
        <p:nvGrpSpPr>
          <p:cNvPr id="29" name="Group 8">
            <a:extLst>
              <a:ext uri="{FF2B5EF4-FFF2-40B4-BE49-F238E27FC236}">
                <a16:creationId xmlns:a16="http://schemas.microsoft.com/office/drawing/2014/main" id="{127EE464-AE97-4D0F-865F-F4A630719042}"/>
              </a:ext>
            </a:extLst>
          </p:cNvPr>
          <p:cNvGrpSpPr/>
          <p:nvPr/>
        </p:nvGrpSpPr>
        <p:grpSpPr>
          <a:xfrm>
            <a:off x="16222647" y="6844597"/>
            <a:ext cx="1930368" cy="628650"/>
            <a:chOff x="19812000" y="9258300"/>
            <a:chExt cx="1765300" cy="838200"/>
          </a:xfrm>
        </p:grpSpPr>
        <p:sp>
          <p:nvSpPr>
            <p:cNvPr id="30" name="Shape 2661">
              <a:extLst>
                <a:ext uri="{FF2B5EF4-FFF2-40B4-BE49-F238E27FC236}">
                  <a16:creationId xmlns:a16="http://schemas.microsoft.com/office/drawing/2014/main" id="{42FCF262-70B0-443E-9BC9-17D4787A5FAD}"/>
                </a:ext>
              </a:extLst>
            </p:cNvPr>
            <p:cNvSpPr/>
            <p:nvPr/>
          </p:nvSpPr>
          <p:spPr>
            <a:xfrm>
              <a:off x="19812000" y="9258300"/>
              <a:ext cx="1765300" cy="838200"/>
            </a:xfrm>
            <a:prstGeom prst="roundRect">
              <a:avLst>
                <a:gd name="adj" fmla="val 50000"/>
              </a:avLst>
            </a:prstGeom>
            <a:ln w="50800">
              <a:solidFill>
                <a:srgbClr val="9091A5"/>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31" name="Shape 2662">
              <a:extLst>
                <a:ext uri="{FF2B5EF4-FFF2-40B4-BE49-F238E27FC236}">
                  <a16:creationId xmlns:a16="http://schemas.microsoft.com/office/drawing/2014/main" id="{92274459-1FDB-40CB-88B7-D9DAAB82F571}"/>
                </a:ext>
              </a:extLst>
            </p:cNvPr>
            <p:cNvSpPr/>
            <p:nvPr/>
          </p:nvSpPr>
          <p:spPr>
            <a:xfrm>
              <a:off x="20257376" y="9426513"/>
              <a:ext cx="952854"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B5B6CF"/>
                  </a:solidFill>
                  <a:latin typeface="Open Sans Semibold"/>
                  <a:ea typeface="Open Sans Semibold"/>
                  <a:cs typeface="Open Sans Semibold"/>
                  <a:sym typeface="Open Sans Semibold"/>
                </a:defRPr>
              </a:lvl1pPr>
            </a:lstStyle>
            <a:p>
              <a:pPr lvl="0">
                <a:defRPr sz="1800">
                  <a:solidFill>
                    <a:srgbClr val="000000"/>
                  </a:solidFill>
                </a:defRPr>
              </a:pPr>
              <a:r>
                <a:rPr lang="en-US" sz="2024" b="1" dirty="0">
                  <a:solidFill>
                    <a:schemeClr val="tx2"/>
                  </a:solidFill>
                </a:rPr>
                <a:t>2019.04</a:t>
              </a:r>
            </a:p>
          </p:txBody>
        </p:sp>
      </p:grpSp>
      <p:grpSp>
        <p:nvGrpSpPr>
          <p:cNvPr id="34" name="Group 7">
            <a:extLst>
              <a:ext uri="{FF2B5EF4-FFF2-40B4-BE49-F238E27FC236}">
                <a16:creationId xmlns:a16="http://schemas.microsoft.com/office/drawing/2014/main" id="{A467E726-7E37-4081-B416-69DB25570809}"/>
              </a:ext>
            </a:extLst>
          </p:cNvPr>
          <p:cNvGrpSpPr/>
          <p:nvPr/>
        </p:nvGrpSpPr>
        <p:grpSpPr>
          <a:xfrm>
            <a:off x="10070276" y="7694425"/>
            <a:ext cx="10195750" cy="776434"/>
            <a:chOff x="14305684" y="9191516"/>
            <a:chExt cx="5303116" cy="1041401"/>
          </a:xfrm>
        </p:grpSpPr>
        <p:sp>
          <p:nvSpPr>
            <p:cNvPr id="35" name="Shape 2636">
              <a:extLst>
                <a:ext uri="{FF2B5EF4-FFF2-40B4-BE49-F238E27FC236}">
                  <a16:creationId xmlns:a16="http://schemas.microsoft.com/office/drawing/2014/main" id="{5F4F38F8-B844-4FC5-B727-FABC6448941A}"/>
                </a:ext>
              </a:extLst>
            </p:cNvPr>
            <p:cNvSpPr/>
            <p:nvPr/>
          </p:nvSpPr>
          <p:spPr>
            <a:xfrm>
              <a:off x="14305684" y="9191516"/>
              <a:ext cx="5303116" cy="1041401"/>
            </a:xfrm>
            <a:prstGeom prst="roundRect">
              <a:avLst>
                <a:gd name="adj" fmla="val 50000"/>
              </a:avLst>
            </a:prstGeom>
            <a:solidFill>
              <a:srgbClr val="FF9F00"/>
            </a:solidFill>
            <a:ln w="25400">
              <a:solidFill>
                <a:srgbClr val="000000">
                  <a:alpha val="0"/>
                </a:srgbClr>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36" name="Shape 2655">
              <a:extLst>
                <a:ext uri="{FF2B5EF4-FFF2-40B4-BE49-F238E27FC236}">
                  <a16:creationId xmlns:a16="http://schemas.microsoft.com/office/drawing/2014/main" id="{FD19FFD4-3F1E-4621-A77C-687009302D76}"/>
                </a:ext>
              </a:extLst>
            </p:cNvPr>
            <p:cNvSpPr/>
            <p:nvPr/>
          </p:nvSpPr>
          <p:spPr>
            <a:xfrm>
              <a:off x="15704008" y="9480654"/>
              <a:ext cx="2442546" cy="479202"/>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b="1">
                  <a:solidFill>
                    <a:srgbClr val="FFFFFF"/>
                  </a:solidFill>
                  <a:latin typeface="Open Sans"/>
                  <a:ea typeface="Open Sans"/>
                  <a:cs typeface="Open Sans"/>
                  <a:sym typeface="Open Sans"/>
                </a:defRPr>
              </a:lvl1pPr>
            </a:lstStyle>
            <a:p>
              <a:pPr lvl="0" algn="ctr">
                <a:defRPr sz="1800" b="0">
                  <a:solidFill>
                    <a:srgbClr val="000000"/>
                  </a:solidFill>
                </a:defRPr>
              </a:pPr>
              <a:r>
                <a:rPr lang="en-US" sz="2024" dirty="0">
                  <a:solidFill>
                    <a:schemeClr val="tx2"/>
                  </a:solidFill>
                </a:rPr>
                <a:t>Marketing + development/maintenance.</a:t>
              </a:r>
              <a:endParaRPr sz="2024" dirty="0">
                <a:solidFill>
                  <a:schemeClr val="tx2"/>
                </a:solidFill>
              </a:endParaRPr>
            </a:p>
          </p:txBody>
        </p:sp>
      </p:grpSp>
      <p:sp>
        <p:nvSpPr>
          <p:cNvPr id="37" name="Shape 2641">
            <a:extLst>
              <a:ext uri="{FF2B5EF4-FFF2-40B4-BE49-F238E27FC236}">
                <a16:creationId xmlns:a16="http://schemas.microsoft.com/office/drawing/2014/main" id="{D8D28AC4-19AF-424C-AA1F-18E2F98D661D}"/>
              </a:ext>
            </a:extLst>
          </p:cNvPr>
          <p:cNvSpPr/>
          <p:nvPr/>
        </p:nvSpPr>
        <p:spPr>
          <a:xfrm>
            <a:off x="15499051" y="11359687"/>
            <a:ext cx="1041952" cy="357277"/>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FFFFFF"/>
                </a:solidFill>
                <a:latin typeface="Open Sans Light"/>
                <a:ea typeface="Open Sans Light"/>
                <a:cs typeface="Open Sans Light"/>
                <a:sym typeface="Open Sans Light"/>
              </a:defRPr>
            </a:lvl1pPr>
          </a:lstStyle>
          <a:p>
            <a:pPr lvl="0">
              <a:defRPr sz="1800">
                <a:solidFill>
                  <a:srgbClr val="000000"/>
                </a:solidFill>
              </a:defRPr>
            </a:pPr>
            <a:r>
              <a:rPr lang="en-US" sz="2024" b="1" dirty="0">
                <a:solidFill>
                  <a:schemeClr val="tx2"/>
                </a:solidFill>
              </a:rPr>
              <a:t>2019.01</a:t>
            </a:r>
            <a:endParaRPr sz="2024" b="1" dirty="0">
              <a:solidFill>
                <a:schemeClr val="tx2"/>
              </a:solidFill>
            </a:endParaRPr>
          </a:p>
        </p:txBody>
      </p:sp>
      <p:sp>
        <p:nvSpPr>
          <p:cNvPr id="38" name="Shape 2641">
            <a:extLst>
              <a:ext uri="{FF2B5EF4-FFF2-40B4-BE49-F238E27FC236}">
                <a16:creationId xmlns:a16="http://schemas.microsoft.com/office/drawing/2014/main" id="{CBF2863F-FDCE-4F89-9B84-67709EF2C5A5}"/>
              </a:ext>
            </a:extLst>
          </p:cNvPr>
          <p:cNvSpPr/>
          <p:nvPr/>
        </p:nvSpPr>
        <p:spPr>
          <a:xfrm>
            <a:off x="4087274" y="11359687"/>
            <a:ext cx="673261" cy="357277"/>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FFFFFF"/>
                </a:solidFill>
                <a:latin typeface="Open Sans Light"/>
                <a:ea typeface="Open Sans Light"/>
                <a:cs typeface="Open Sans Light"/>
                <a:sym typeface="Open Sans Light"/>
              </a:defRPr>
            </a:lvl1pPr>
          </a:lstStyle>
          <a:p>
            <a:pPr lvl="0">
              <a:defRPr sz="1800">
                <a:solidFill>
                  <a:srgbClr val="000000"/>
                </a:solidFill>
              </a:defRPr>
            </a:pPr>
            <a:r>
              <a:rPr lang="en-US" sz="2024" b="1" dirty="0">
                <a:solidFill>
                  <a:schemeClr val="tx2"/>
                </a:solidFill>
              </a:rPr>
              <a:t>2018</a:t>
            </a:r>
            <a:endParaRPr sz="2024" b="1" dirty="0">
              <a:solidFill>
                <a:schemeClr val="tx2"/>
              </a:solidFill>
            </a:endParaRPr>
          </a:p>
        </p:txBody>
      </p:sp>
      <p:grpSp>
        <p:nvGrpSpPr>
          <p:cNvPr id="39" name="Group 8">
            <a:extLst>
              <a:ext uri="{FF2B5EF4-FFF2-40B4-BE49-F238E27FC236}">
                <a16:creationId xmlns:a16="http://schemas.microsoft.com/office/drawing/2014/main" id="{796A7835-68FB-44C5-B4E5-F55A9A3A739A}"/>
              </a:ext>
            </a:extLst>
          </p:cNvPr>
          <p:cNvGrpSpPr/>
          <p:nvPr/>
        </p:nvGrpSpPr>
        <p:grpSpPr>
          <a:xfrm>
            <a:off x="6737118" y="8493125"/>
            <a:ext cx="2116890" cy="628650"/>
            <a:chOff x="19812000" y="9258300"/>
            <a:chExt cx="1765300" cy="838200"/>
          </a:xfrm>
        </p:grpSpPr>
        <p:sp>
          <p:nvSpPr>
            <p:cNvPr id="40" name="Shape 2661">
              <a:extLst>
                <a:ext uri="{FF2B5EF4-FFF2-40B4-BE49-F238E27FC236}">
                  <a16:creationId xmlns:a16="http://schemas.microsoft.com/office/drawing/2014/main" id="{9F6BAD87-E80B-4778-9EEC-62448029A034}"/>
                </a:ext>
              </a:extLst>
            </p:cNvPr>
            <p:cNvSpPr/>
            <p:nvPr/>
          </p:nvSpPr>
          <p:spPr>
            <a:xfrm>
              <a:off x="19812000" y="9258300"/>
              <a:ext cx="1765300" cy="838200"/>
            </a:xfrm>
            <a:prstGeom prst="roundRect">
              <a:avLst>
                <a:gd name="adj" fmla="val 50000"/>
              </a:avLst>
            </a:prstGeom>
            <a:ln w="50800">
              <a:solidFill>
                <a:srgbClr val="9091A5"/>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41" name="Shape 2662">
              <a:extLst>
                <a:ext uri="{FF2B5EF4-FFF2-40B4-BE49-F238E27FC236}">
                  <a16:creationId xmlns:a16="http://schemas.microsoft.com/office/drawing/2014/main" id="{036ED32F-8B33-4E89-8473-33092AE60D46}"/>
                </a:ext>
              </a:extLst>
            </p:cNvPr>
            <p:cNvSpPr/>
            <p:nvPr/>
          </p:nvSpPr>
          <p:spPr>
            <a:xfrm>
              <a:off x="20296463" y="9426513"/>
              <a:ext cx="868896"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B5B6CF"/>
                  </a:solidFill>
                  <a:latin typeface="Open Sans Semibold"/>
                  <a:ea typeface="Open Sans Semibold"/>
                  <a:cs typeface="Open Sans Semibold"/>
                  <a:sym typeface="Open Sans Semibold"/>
                </a:defRPr>
              </a:lvl1pPr>
            </a:lstStyle>
            <a:p>
              <a:pPr lvl="0">
                <a:defRPr sz="1800">
                  <a:solidFill>
                    <a:srgbClr val="000000"/>
                  </a:solidFill>
                </a:defRPr>
              </a:pPr>
              <a:r>
                <a:rPr lang="en-US" sz="2024" b="1" dirty="0">
                  <a:solidFill>
                    <a:schemeClr val="tx2"/>
                  </a:solidFill>
                </a:rPr>
                <a:t>2018.02</a:t>
              </a:r>
              <a:endParaRPr sz="2024" b="1" dirty="0">
                <a:solidFill>
                  <a:schemeClr val="tx2"/>
                </a:solidFill>
              </a:endParaRPr>
            </a:p>
          </p:txBody>
        </p:sp>
      </p:grpSp>
      <p:grpSp>
        <p:nvGrpSpPr>
          <p:cNvPr id="42" name="Group 6">
            <a:extLst>
              <a:ext uri="{FF2B5EF4-FFF2-40B4-BE49-F238E27FC236}">
                <a16:creationId xmlns:a16="http://schemas.microsoft.com/office/drawing/2014/main" id="{60867E79-120C-464E-BF85-C40AF870B411}"/>
              </a:ext>
            </a:extLst>
          </p:cNvPr>
          <p:cNvGrpSpPr/>
          <p:nvPr/>
        </p:nvGrpSpPr>
        <p:grpSpPr>
          <a:xfrm>
            <a:off x="16288779" y="5820237"/>
            <a:ext cx="4043380" cy="781050"/>
            <a:chOff x="9210364" y="7805264"/>
            <a:chExt cx="8620437" cy="1041401"/>
          </a:xfrm>
        </p:grpSpPr>
        <p:sp>
          <p:nvSpPr>
            <p:cNvPr id="43" name="Shape 2635">
              <a:extLst>
                <a:ext uri="{FF2B5EF4-FFF2-40B4-BE49-F238E27FC236}">
                  <a16:creationId xmlns:a16="http://schemas.microsoft.com/office/drawing/2014/main" id="{7A6FC56C-2B46-4943-AB8F-E6D48144A287}"/>
                </a:ext>
              </a:extLst>
            </p:cNvPr>
            <p:cNvSpPr/>
            <p:nvPr/>
          </p:nvSpPr>
          <p:spPr>
            <a:xfrm>
              <a:off x="9210364" y="7805264"/>
              <a:ext cx="8620437" cy="1041401"/>
            </a:xfrm>
            <a:prstGeom prst="roundRect">
              <a:avLst>
                <a:gd name="adj" fmla="val 50000"/>
              </a:avLst>
            </a:prstGeom>
            <a:solidFill>
              <a:srgbClr val="F2CCB6"/>
            </a:solidFill>
            <a:ln w="25400">
              <a:solidFill>
                <a:srgbClr val="000000">
                  <a:alpha val="0"/>
                </a:srgbClr>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44" name="Shape 2654">
              <a:extLst>
                <a:ext uri="{FF2B5EF4-FFF2-40B4-BE49-F238E27FC236}">
                  <a16:creationId xmlns:a16="http://schemas.microsoft.com/office/drawing/2014/main" id="{5CE54BA0-7E96-4F63-840E-BE696D9A4B15}"/>
                </a:ext>
              </a:extLst>
            </p:cNvPr>
            <p:cNvSpPr/>
            <p:nvPr/>
          </p:nvSpPr>
          <p:spPr>
            <a:xfrm>
              <a:off x="10804690" y="8086664"/>
              <a:ext cx="2390941"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b="1">
                  <a:solidFill>
                    <a:srgbClr val="FFFFFF"/>
                  </a:solidFill>
                  <a:latin typeface="Open Sans"/>
                  <a:ea typeface="Open Sans"/>
                  <a:cs typeface="Open Sans"/>
                  <a:sym typeface="Open Sans"/>
                </a:defRPr>
              </a:lvl1pPr>
            </a:lstStyle>
            <a:p>
              <a:pPr lvl="0">
                <a:defRPr sz="1800" b="0">
                  <a:solidFill>
                    <a:srgbClr val="000000"/>
                  </a:solidFill>
                </a:defRPr>
              </a:pPr>
              <a:r>
                <a:rPr lang="en-US" sz="2024" dirty="0">
                  <a:solidFill>
                    <a:schemeClr val="tx2"/>
                  </a:solidFill>
                </a:rPr>
                <a:t>Other VC</a:t>
              </a:r>
              <a:endParaRPr sz="2024" dirty="0">
                <a:solidFill>
                  <a:schemeClr val="tx2"/>
                </a:solidFill>
              </a:endParaRPr>
            </a:p>
          </p:txBody>
        </p:sp>
      </p:grpSp>
      <p:grpSp>
        <p:nvGrpSpPr>
          <p:cNvPr id="45" name="Group 3">
            <a:extLst>
              <a:ext uri="{FF2B5EF4-FFF2-40B4-BE49-F238E27FC236}">
                <a16:creationId xmlns:a16="http://schemas.microsoft.com/office/drawing/2014/main" id="{525813BB-0657-41AA-8D25-8C2DC2456A6E}"/>
              </a:ext>
            </a:extLst>
          </p:cNvPr>
          <p:cNvGrpSpPr/>
          <p:nvPr/>
        </p:nvGrpSpPr>
        <p:grpSpPr>
          <a:xfrm>
            <a:off x="7880685" y="4910204"/>
            <a:ext cx="2116454" cy="628650"/>
            <a:chOff x="12407900" y="5308600"/>
            <a:chExt cx="5600700" cy="838200"/>
          </a:xfrm>
        </p:grpSpPr>
        <p:sp>
          <p:nvSpPr>
            <p:cNvPr id="46" name="Shape 2659">
              <a:extLst>
                <a:ext uri="{FF2B5EF4-FFF2-40B4-BE49-F238E27FC236}">
                  <a16:creationId xmlns:a16="http://schemas.microsoft.com/office/drawing/2014/main" id="{8FE2FEAC-BF20-4A74-89E9-D839235B1AA4}"/>
                </a:ext>
              </a:extLst>
            </p:cNvPr>
            <p:cNvSpPr/>
            <p:nvPr/>
          </p:nvSpPr>
          <p:spPr>
            <a:xfrm>
              <a:off x="12407900" y="5308600"/>
              <a:ext cx="5600700" cy="838200"/>
            </a:xfrm>
            <a:prstGeom prst="roundRect">
              <a:avLst>
                <a:gd name="adj" fmla="val 50000"/>
              </a:avLst>
            </a:prstGeom>
            <a:ln w="50800">
              <a:solidFill>
                <a:srgbClr val="9091A5"/>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47" name="Shape 2660">
              <a:extLst>
                <a:ext uri="{FF2B5EF4-FFF2-40B4-BE49-F238E27FC236}">
                  <a16:creationId xmlns:a16="http://schemas.microsoft.com/office/drawing/2014/main" id="{2273735C-F4DE-4F8D-B26F-7EFDEF3285E6}"/>
                </a:ext>
              </a:extLst>
            </p:cNvPr>
            <p:cNvSpPr/>
            <p:nvPr/>
          </p:nvSpPr>
          <p:spPr>
            <a:xfrm>
              <a:off x="14128364" y="5495864"/>
              <a:ext cx="2757282"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B5B6CF"/>
                  </a:solidFill>
                  <a:latin typeface="Open Sans Semibold"/>
                  <a:ea typeface="Open Sans Semibold"/>
                  <a:cs typeface="Open Sans Semibold"/>
                  <a:sym typeface="Open Sans Semibold"/>
                </a:defRPr>
              </a:lvl1pPr>
            </a:lstStyle>
            <a:p>
              <a:pPr lvl="0">
                <a:defRPr sz="1800">
                  <a:solidFill>
                    <a:srgbClr val="000000"/>
                  </a:solidFill>
                </a:defRPr>
              </a:pPr>
              <a:r>
                <a:rPr lang="en-US" sz="2024" b="1" dirty="0">
                  <a:solidFill>
                    <a:schemeClr val="tx2"/>
                  </a:solidFill>
                </a:rPr>
                <a:t>2018.06</a:t>
              </a:r>
              <a:endParaRPr sz="2024" b="1" dirty="0">
                <a:solidFill>
                  <a:schemeClr val="tx2"/>
                </a:solidFill>
              </a:endParaRPr>
            </a:p>
          </p:txBody>
        </p:sp>
      </p:grpSp>
      <p:grpSp>
        <p:nvGrpSpPr>
          <p:cNvPr id="48" name="Group 5">
            <a:extLst>
              <a:ext uri="{FF2B5EF4-FFF2-40B4-BE49-F238E27FC236}">
                <a16:creationId xmlns:a16="http://schemas.microsoft.com/office/drawing/2014/main" id="{9DF47FD1-5F77-49C4-A7C3-04E532D4620C}"/>
              </a:ext>
            </a:extLst>
          </p:cNvPr>
          <p:cNvGrpSpPr/>
          <p:nvPr/>
        </p:nvGrpSpPr>
        <p:grpSpPr>
          <a:xfrm>
            <a:off x="10249606" y="6862191"/>
            <a:ext cx="1922502" cy="628650"/>
            <a:chOff x="4876800" y="7912100"/>
            <a:chExt cx="4330700" cy="838200"/>
          </a:xfrm>
        </p:grpSpPr>
        <p:sp>
          <p:nvSpPr>
            <p:cNvPr id="49" name="Shape 2657">
              <a:extLst>
                <a:ext uri="{FF2B5EF4-FFF2-40B4-BE49-F238E27FC236}">
                  <a16:creationId xmlns:a16="http://schemas.microsoft.com/office/drawing/2014/main" id="{601F61F3-62FA-4A3D-95C5-6581524713ED}"/>
                </a:ext>
              </a:extLst>
            </p:cNvPr>
            <p:cNvSpPr/>
            <p:nvPr/>
          </p:nvSpPr>
          <p:spPr>
            <a:xfrm>
              <a:off x="4876800" y="7912100"/>
              <a:ext cx="4330700" cy="838200"/>
            </a:xfrm>
            <a:prstGeom prst="roundRect">
              <a:avLst>
                <a:gd name="adj" fmla="val 50000"/>
              </a:avLst>
            </a:prstGeom>
            <a:ln w="50800">
              <a:solidFill>
                <a:srgbClr val="9091A5"/>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50" name="Shape 2658">
              <a:extLst>
                <a:ext uri="{FF2B5EF4-FFF2-40B4-BE49-F238E27FC236}">
                  <a16:creationId xmlns:a16="http://schemas.microsoft.com/office/drawing/2014/main" id="{4314AACF-0567-4CBB-88AA-ED633916ACC7}"/>
                </a:ext>
              </a:extLst>
            </p:cNvPr>
            <p:cNvSpPr/>
            <p:nvPr/>
          </p:nvSpPr>
          <p:spPr>
            <a:xfrm>
              <a:off x="5954331" y="8086665"/>
              <a:ext cx="2347140"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B5B6CF"/>
                  </a:solidFill>
                  <a:latin typeface="Open Sans Semibold"/>
                  <a:ea typeface="Open Sans Semibold"/>
                  <a:cs typeface="Open Sans Semibold"/>
                  <a:sym typeface="Open Sans Semibold"/>
                </a:defRPr>
              </a:lvl1pPr>
            </a:lstStyle>
            <a:p>
              <a:pPr lvl="0">
                <a:defRPr sz="1800">
                  <a:solidFill>
                    <a:srgbClr val="000000"/>
                  </a:solidFill>
                </a:defRPr>
              </a:pPr>
              <a:r>
                <a:rPr lang="en-US" sz="2024" b="1" dirty="0">
                  <a:solidFill>
                    <a:schemeClr val="tx2"/>
                  </a:solidFill>
                </a:rPr>
                <a:t>2018.09</a:t>
              </a:r>
              <a:endParaRPr sz="2024" b="1" dirty="0">
                <a:solidFill>
                  <a:schemeClr val="tx2"/>
                </a:solidFill>
              </a:endParaRPr>
            </a:p>
          </p:txBody>
        </p:sp>
      </p:grpSp>
      <p:grpSp>
        <p:nvGrpSpPr>
          <p:cNvPr id="51" name="Group 5">
            <a:extLst>
              <a:ext uri="{FF2B5EF4-FFF2-40B4-BE49-F238E27FC236}">
                <a16:creationId xmlns:a16="http://schemas.microsoft.com/office/drawing/2014/main" id="{A0897322-178E-4C67-86B3-CA202D22BF19}"/>
              </a:ext>
            </a:extLst>
          </p:cNvPr>
          <p:cNvGrpSpPr/>
          <p:nvPr/>
        </p:nvGrpSpPr>
        <p:grpSpPr>
          <a:xfrm>
            <a:off x="12813180" y="9774289"/>
            <a:ext cx="1922502" cy="628650"/>
            <a:chOff x="4876800" y="7912100"/>
            <a:chExt cx="4330700" cy="838200"/>
          </a:xfrm>
        </p:grpSpPr>
        <p:sp>
          <p:nvSpPr>
            <p:cNvPr id="52" name="Shape 2657">
              <a:extLst>
                <a:ext uri="{FF2B5EF4-FFF2-40B4-BE49-F238E27FC236}">
                  <a16:creationId xmlns:a16="http://schemas.microsoft.com/office/drawing/2014/main" id="{B22651DA-AFA4-42E9-A0BE-9E78DF4317E5}"/>
                </a:ext>
              </a:extLst>
            </p:cNvPr>
            <p:cNvSpPr/>
            <p:nvPr/>
          </p:nvSpPr>
          <p:spPr>
            <a:xfrm>
              <a:off x="4876800" y="7912100"/>
              <a:ext cx="4330700" cy="838200"/>
            </a:xfrm>
            <a:prstGeom prst="roundRect">
              <a:avLst>
                <a:gd name="adj" fmla="val 50000"/>
              </a:avLst>
            </a:prstGeom>
            <a:ln w="50800">
              <a:solidFill>
                <a:srgbClr val="9091A5"/>
              </a:solidFill>
              <a:miter lim="400000"/>
            </a:ln>
          </p:spPr>
          <p:txBody>
            <a:bodyPr lIns="0" tIns="0" rIns="0" bIns="0" anchor="ctr"/>
            <a:lstStyle/>
            <a:p>
              <a:pPr defTabSz="438136">
                <a:defRPr sz="4000">
                  <a:solidFill>
                    <a:srgbClr val="FFFFFF"/>
                  </a:solidFill>
                  <a:effectLst>
                    <a:outerShdw blurRad="38100" dist="12700" dir="5400000" rotWithShape="0">
                      <a:srgbClr val="000000">
                        <a:alpha val="50000"/>
                      </a:srgbClr>
                    </a:outerShdw>
                  </a:effectLst>
                </a:defRPr>
              </a:pPr>
              <a:endParaRPr sz="3000" b="1">
                <a:solidFill>
                  <a:schemeClr val="tx2"/>
                </a:solidFill>
              </a:endParaRPr>
            </a:p>
          </p:txBody>
        </p:sp>
        <p:sp>
          <p:nvSpPr>
            <p:cNvPr id="53" name="Shape 2658">
              <a:extLst>
                <a:ext uri="{FF2B5EF4-FFF2-40B4-BE49-F238E27FC236}">
                  <a16:creationId xmlns:a16="http://schemas.microsoft.com/office/drawing/2014/main" id="{CA61852E-777C-47D8-B2F1-AD5CDFC3E47D}"/>
                </a:ext>
              </a:extLst>
            </p:cNvPr>
            <p:cNvSpPr/>
            <p:nvPr/>
          </p:nvSpPr>
          <p:spPr>
            <a:xfrm>
              <a:off x="5954331" y="8086665"/>
              <a:ext cx="2347140" cy="476370"/>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lvl1pPr>
                <a:lnSpc>
                  <a:spcPct val="90000"/>
                </a:lnSpc>
                <a:defRPr sz="2700">
                  <a:solidFill>
                    <a:srgbClr val="B5B6CF"/>
                  </a:solidFill>
                  <a:latin typeface="Open Sans Semibold"/>
                  <a:ea typeface="Open Sans Semibold"/>
                  <a:cs typeface="Open Sans Semibold"/>
                  <a:sym typeface="Open Sans Semibold"/>
                </a:defRPr>
              </a:lvl1pPr>
            </a:lstStyle>
            <a:p>
              <a:pPr lvl="0">
                <a:defRPr sz="1800">
                  <a:solidFill>
                    <a:srgbClr val="000000"/>
                  </a:solidFill>
                </a:defRPr>
              </a:pPr>
              <a:r>
                <a:rPr lang="en-US" sz="2024" b="1" dirty="0">
                  <a:solidFill>
                    <a:schemeClr val="tx2"/>
                  </a:solidFill>
                </a:rPr>
                <a:t>2018.12</a:t>
              </a:r>
              <a:endParaRPr sz="2024" b="1" dirty="0">
                <a:solidFill>
                  <a:schemeClr val="tx2"/>
                </a:solidFill>
              </a:endParaRPr>
            </a:p>
          </p:txBody>
        </p:sp>
      </p:grpSp>
      <p:sp>
        <p:nvSpPr>
          <p:cNvPr id="55" name="Shape 2629">
            <a:extLst>
              <a:ext uri="{FF2B5EF4-FFF2-40B4-BE49-F238E27FC236}">
                <a16:creationId xmlns:a16="http://schemas.microsoft.com/office/drawing/2014/main" id="{F2AF84AA-DA9B-46D4-B1F6-CEBF90B868CF}"/>
              </a:ext>
            </a:extLst>
          </p:cNvPr>
          <p:cNvSpPr/>
          <p:nvPr/>
        </p:nvSpPr>
        <p:spPr>
          <a:xfrm>
            <a:off x="5559111" y="3601162"/>
            <a:ext cx="3479671" cy="723275"/>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p>
            <a:pPr lvl="0" algn="l">
              <a:defRPr sz="1800"/>
            </a:pPr>
            <a:r>
              <a:rPr lang="en-US" altLang="zh-CN" sz="4200" b="1" dirty="0">
                <a:solidFill>
                  <a:schemeClr val="tx2"/>
                </a:solidFill>
                <a:latin typeface="Open Sans"/>
                <a:ea typeface="Open Sans"/>
                <a:cs typeface="Open Sans"/>
                <a:sym typeface="Open Sans"/>
              </a:rPr>
              <a:t>Development</a:t>
            </a:r>
            <a:endParaRPr sz="4200" b="1" dirty="0">
              <a:solidFill>
                <a:schemeClr val="tx2"/>
              </a:solidFill>
              <a:latin typeface="Open Sans Light"/>
              <a:ea typeface="Open Sans Light"/>
              <a:cs typeface="Open Sans Light"/>
              <a:sym typeface="Open Sans Light"/>
            </a:endParaRPr>
          </a:p>
        </p:txBody>
      </p:sp>
      <p:sp>
        <p:nvSpPr>
          <p:cNvPr id="56" name="Shape 2629">
            <a:extLst>
              <a:ext uri="{FF2B5EF4-FFF2-40B4-BE49-F238E27FC236}">
                <a16:creationId xmlns:a16="http://schemas.microsoft.com/office/drawing/2014/main" id="{D59AC207-69BA-4783-81D2-56E14467A7D4}"/>
              </a:ext>
            </a:extLst>
          </p:cNvPr>
          <p:cNvSpPr/>
          <p:nvPr/>
        </p:nvSpPr>
        <p:spPr>
          <a:xfrm>
            <a:off x="14087961" y="3571970"/>
            <a:ext cx="4067204" cy="723275"/>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nchor="ctr">
            <a:spAutoFit/>
          </a:bodyPr>
          <a:lstStyle/>
          <a:p>
            <a:pPr lvl="0" algn="l">
              <a:defRPr sz="1800"/>
            </a:pPr>
            <a:r>
              <a:rPr lang="en-US" altLang="zh-CN" sz="4200" b="1" dirty="0" err="1">
                <a:solidFill>
                  <a:schemeClr val="tx2"/>
                </a:solidFill>
                <a:latin typeface="Open Sans"/>
                <a:ea typeface="Open Sans"/>
                <a:cs typeface="Open Sans"/>
                <a:sym typeface="Open Sans"/>
              </a:rPr>
              <a:t>Dev+Marketing</a:t>
            </a:r>
            <a:endParaRPr sz="4200" b="1" dirty="0">
              <a:solidFill>
                <a:schemeClr val="tx2"/>
              </a:solidFill>
              <a:latin typeface="Open Sans Light"/>
              <a:ea typeface="Open Sans Light"/>
              <a:cs typeface="Open Sans Light"/>
              <a:sym typeface="Open Sans Light"/>
            </a:endParaRPr>
          </a:p>
        </p:txBody>
      </p:sp>
      <p:sp>
        <p:nvSpPr>
          <p:cNvPr id="68" name="文本框 67">
            <a:extLst>
              <a:ext uri="{FF2B5EF4-FFF2-40B4-BE49-F238E27FC236}">
                <a16:creationId xmlns:a16="http://schemas.microsoft.com/office/drawing/2014/main" id="{F73F3A08-79E7-4475-91B2-37AAE6E110BF}"/>
              </a:ext>
            </a:extLst>
          </p:cNvPr>
          <p:cNvSpPr txBox="1"/>
          <p:nvPr/>
        </p:nvSpPr>
        <p:spPr>
          <a:xfrm>
            <a:off x="4242254" y="1208314"/>
            <a:ext cx="15871370" cy="1569660"/>
          </a:xfrm>
          <a:prstGeom prst="rect">
            <a:avLst/>
          </a:prstGeom>
          <a:noFill/>
        </p:spPr>
        <p:txBody>
          <a:bodyPr wrap="square" rtlCol="0">
            <a:spAutoFit/>
          </a:bodyPr>
          <a:lstStyle/>
          <a:p>
            <a:r>
              <a:rPr lang="en-US" altLang="zh-CN" sz="9600" dirty="0">
                <a:solidFill>
                  <a:schemeClr val="tx2"/>
                </a:solidFill>
              </a:rPr>
              <a:t>Roadmap of</a:t>
            </a:r>
            <a:r>
              <a:rPr lang="zh-CN" altLang="en-US" sz="9600" dirty="0">
                <a:solidFill>
                  <a:schemeClr val="tx2"/>
                </a:solidFill>
              </a:rPr>
              <a:t> </a:t>
            </a:r>
            <a:r>
              <a:rPr lang="en-US" altLang="zh-CN" sz="9600" dirty="0">
                <a:solidFill>
                  <a:schemeClr val="tx2"/>
                </a:solidFill>
              </a:rPr>
              <a:t>first</a:t>
            </a:r>
            <a:r>
              <a:rPr lang="zh-CN" altLang="en-US" sz="9600" dirty="0">
                <a:solidFill>
                  <a:schemeClr val="tx2"/>
                </a:solidFill>
              </a:rPr>
              <a:t> </a:t>
            </a:r>
            <a:r>
              <a:rPr lang="en-US" altLang="zh-CN" sz="9600" dirty="0">
                <a:solidFill>
                  <a:schemeClr val="tx2"/>
                </a:solidFill>
              </a:rPr>
              <a:t>milestone</a:t>
            </a:r>
          </a:p>
        </p:txBody>
      </p:sp>
    </p:spTree>
    <p:extLst>
      <p:ext uri="{BB962C8B-B14F-4D97-AF65-F5344CB8AC3E}">
        <p14:creationId xmlns:p14="http://schemas.microsoft.com/office/powerpoint/2010/main" val="508139357"/>
      </p:ext>
    </p:extLst>
  </p:cSld>
  <p:clrMapOvr>
    <a:masterClrMapping/>
  </p:clrMapOvr>
  <p:transition spd="slow" advClick="0" advTm="100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left)">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left)">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
          <p:cNvSpPr/>
          <p:nvPr/>
        </p:nvSpPr>
        <p:spPr>
          <a:xfrm>
            <a:off x="0" y="7650469"/>
            <a:ext cx="24377649" cy="6446531"/>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Прямоугольник 1"/>
          <p:cNvSpPr/>
          <p:nvPr/>
        </p:nvSpPr>
        <p:spPr>
          <a:xfrm>
            <a:off x="3079750" y="5835267"/>
            <a:ext cx="18218150" cy="556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3426297" y="5450198"/>
            <a:ext cx="17528704" cy="5548900"/>
            <a:chOff x="2092797" y="3810000"/>
            <a:chExt cx="20195703" cy="6393169"/>
          </a:xfrm>
        </p:grpSpPr>
        <p:sp>
          <p:nvSpPr>
            <p:cNvPr id="15" name="Прямоугольник 67"/>
            <p:cNvSpPr/>
            <p:nvPr/>
          </p:nvSpPr>
          <p:spPr>
            <a:xfrm>
              <a:off x="2092797"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Прямоугольник 68"/>
            <p:cNvSpPr/>
            <p:nvPr/>
          </p:nvSpPr>
          <p:spPr>
            <a:xfrm>
              <a:off x="8939801"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Прямоугольник 69"/>
            <p:cNvSpPr/>
            <p:nvPr/>
          </p:nvSpPr>
          <p:spPr>
            <a:xfrm>
              <a:off x="15786806"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3335587" y="1226830"/>
            <a:ext cx="17528703" cy="1606594"/>
          </a:xfrm>
          <a:prstGeom prst="rect">
            <a:avLst/>
          </a:prstGeom>
          <a:noFill/>
        </p:spPr>
        <p:txBody>
          <a:bodyPr wrap="square" rtlCol="0">
            <a:spAutoFit/>
          </a:bodyPr>
          <a:lstStyle/>
          <a:p>
            <a:pPr algn="ctr">
              <a:lnSpc>
                <a:spcPct val="80000"/>
              </a:lnSpc>
            </a:pPr>
            <a:r>
              <a:rPr lang="en-US" altLang="zh-CN" sz="12000" spc="-300" dirty="0">
                <a:solidFill>
                  <a:schemeClr val="tx2"/>
                </a:solidFill>
                <a:latin typeface="Montserrat Semi Bold" panose="00000700000000000000" pitchFamily="50" charset="0"/>
              </a:rPr>
              <a:t>Business Model</a:t>
            </a:r>
            <a:endParaRPr lang="en-US" sz="12000" spc="-300" dirty="0">
              <a:solidFill>
                <a:schemeClr val="accent1"/>
              </a:solidFill>
              <a:latin typeface="Montserrat Semi Bold" panose="00000700000000000000" pitchFamily="50" charset="0"/>
            </a:endParaRPr>
          </a:p>
        </p:txBody>
      </p:sp>
      <p:sp>
        <p:nvSpPr>
          <p:cNvPr id="22" name="TextBox 21"/>
          <p:cNvSpPr txBox="1"/>
          <p:nvPr/>
        </p:nvSpPr>
        <p:spPr>
          <a:xfrm>
            <a:off x="9313249" y="3320688"/>
            <a:ext cx="5643095" cy="830997"/>
          </a:xfrm>
          <a:prstGeom prst="rect">
            <a:avLst/>
          </a:prstGeom>
          <a:noFill/>
        </p:spPr>
        <p:txBody>
          <a:bodyPr wrap="square" rtlCol="0">
            <a:spAutoFit/>
          </a:bodyPr>
          <a:lstStyle/>
          <a:p>
            <a:pPr algn="ctr"/>
            <a:r>
              <a:rPr lang="en-US" altLang="zh-CN" sz="4800" spc="300" dirty="0">
                <a:solidFill>
                  <a:schemeClr val="tx2"/>
                </a:solidFill>
                <a:latin typeface="Montserrat" panose="00000500000000000000" pitchFamily="50" charset="0"/>
              </a:rPr>
              <a:t>Pricing</a:t>
            </a:r>
            <a:endParaRPr lang="en-US" sz="4800" spc="300" dirty="0">
              <a:solidFill>
                <a:schemeClr val="tx2"/>
              </a:solidFill>
              <a:latin typeface="Montserrat" panose="00000500000000000000" pitchFamily="50" charset="0"/>
            </a:endParaRPr>
          </a:p>
        </p:txBody>
      </p:sp>
      <p:sp>
        <p:nvSpPr>
          <p:cNvPr id="23" name="TextBox 22"/>
          <p:cNvSpPr txBox="1"/>
          <p:nvPr/>
        </p:nvSpPr>
        <p:spPr>
          <a:xfrm>
            <a:off x="3465875" y="3387999"/>
            <a:ext cx="5643094" cy="830997"/>
          </a:xfrm>
          <a:prstGeom prst="rect">
            <a:avLst/>
          </a:prstGeom>
          <a:noFill/>
        </p:spPr>
        <p:txBody>
          <a:bodyPr wrap="square" rtlCol="0">
            <a:spAutoFit/>
          </a:bodyPr>
          <a:lstStyle/>
          <a:p>
            <a:pPr algn="ctr"/>
            <a:r>
              <a:rPr lang="en-US" altLang="zh-CN" sz="4800" spc="300" dirty="0">
                <a:solidFill>
                  <a:schemeClr val="tx2"/>
                </a:solidFill>
                <a:latin typeface="Montserrat" panose="00000500000000000000" pitchFamily="50" charset="0"/>
              </a:rPr>
              <a:t>Revenue</a:t>
            </a:r>
            <a:endParaRPr lang="en-US" sz="4800" spc="300" dirty="0">
              <a:solidFill>
                <a:schemeClr val="tx2"/>
              </a:solidFill>
              <a:latin typeface="Montserrat" panose="00000500000000000000" pitchFamily="50" charset="0"/>
            </a:endParaRPr>
          </a:p>
        </p:txBody>
      </p:sp>
      <p:sp>
        <p:nvSpPr>
          <p:cNvPr id="24" name="TextBox 23"/>
          <p:cNvSpPr txBox="1"/>
          <p:nvPr/>
        </p:nvSpPr>
        <p:spPr>
          <a:xfrm>
            <a:off x="15311906" y="3343606"/>
            <a:ext cx="5643095" cy="830997"/>
          </a:xfrm>
          <a:prstGeom prst="rect">
            <a:avLst/>
          </a:prstGeom>
          <a:noFill/>
        </p:spPr>
        <p:txBody>
          <a:bodyPr wrap="square" rtlCol="0">
            <a:spAutoFit/>
          </a:bodyPr>
          <a:lstStyle/>
          <a:p>
            <a:pPr algn="ctr"/>
            <a:r>
              <a:rPr lang="en-US" altLang="zh-CN" sz="4800" spc="300" dirty="0">
                <a:solidFill>
                  <a:schemeClr val="tx2"/>
                </a:solidFill>
                <a:latin typeface="Montserrat" panose="00000500000000000000" pitchFamily="50" charset="0"/>
              </a:rPr>
              <a:t>Strategy</a:t>
            </a:r>
            <a:endParaRPr lang="en-US" sz="4800" spc="300" dirty="0">
              <a:solidFill>
                <a:schemeClr val="tx2"/>
              </a:solidFill>
              <a:latin typeface="Montserrat" panose="00000500000000000000" pitchFamily="50" charset="0"/>
            </a:endParaRPr>
          </a:p>
        </p:txBody>
      </p:sp>
      <p:grpSp>
        <p:nvGrpSpPr>
          <p:cNvPr id="25" name="Group 24"/>
          <p:cNvGrpSpPr/>
          <p:nvPr/>
        </p:nvGrpSpPr>
        <p:grpSpPr>
          <a:xfrm>
            <a:off x="5627388" y="4876800"/>
            <a:ext cx="1760837" cy="1423298"/>
            <a:chOff x="20825191" y="6094736"/>
            <a:chExt cx="1760837" cy="1423298"/>
          </a:xfrm>
        </p:grpSpPr>
        <p:sp>
          <p:nvSpPr>
            <p:cNvPr id="26"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1138228" y="6094736"/>
              <a:ext cx="1447800" cy="1323439"/>
            </a:xfrm>
            <a:prstGeom prst="rect">
              <a:avLst/>
            </a:prstGeom>
            <a:noFill/>
          </p:spPr>
          <p:txBody>
            <a:bodyPr wrap="square" rtlCol="0">
              <a:spAutoFit/>
            </a:bodyPr>
            <a:lstStyle/>
            <a:p>
              <a:r>
                <a:rPr lang="en-US" sz="8000" spc="300" dirty="0">
                  <a:solidFill>
                    <a:schemeClr val="bg1"/>
                  </a:solidFill>
                  <a:latin typeface="Montserrat" panose="00000500000000000000" pitchFamily="50" charset="0"/>
                </a:rPr>
                <a:t>+</a:t>
              </a:r>
            </a:p>
          </p:txBody>
        </p:sp>
      </p:grpSp>
      <p:grpSp>
        <p:nvGrpSpPr>
          <p:cNvPr id="28" name="Group 27"/>
          <p:cNvGrpSpPr/>
          <p:nvPr/>
        </p:nvGrpSpPr>
        <p:grpSpPr>
          <a:xfrm>
            <a:off x="11494788" y="4876800"/>
            <a:ext cx="1760837" cy="1423298"/>
            <a:chOff x="20825191" y="6094736"/>
            <a:chExt cx="1760837" cy="1423298"/>
          </a:xfrm>
        </p:grpSpPr>
        <p:sp>
          <p:nvSpPr>
            <p:cNvPr id="29"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1138228" y="6094736"/>
              <a:ext cx="1447800" cy="1323439"/>
            </a:xfrm>
            <a:prstGeom prst="rect">
              <a:avLst/>
            </a:prstGeom>
            <a:noFill/>
          </p:spPr>
          <p:txBody>
            <a:bodyPr wrap="square" rtlCol="0">
              <a:spAutoFit/>
            </a:bodyPr>
            <a:lstStyle/>
            <a:p>
              <a:r>
                <a:rPr lang="en-US" sz="8000" spc="300" dirty="0">
                  <a:solidFill>
                    <a:schemeClr val="bg1"/>
                  </a:solidFill>
                  <a:latin typeface="Montserrat" panose="00000500000000000000" pitchFamily="50" charset="0"/>
                </a:rPr>
                <a:t>+</a:t>
              </a:r>
            </a:p>
          </p:txBody>
        </p:sp>
      </p:grpSp>
      <p:grpSp>
        <p:nvGrpSpPr>
          <p:cNvPr id="31" name="Group 30"/>
          <p:cNvGrpSpPr/>
          <p:nvPr/>
        </p:nvGrpSpPr>
        <p:grpSpPr>
          <a:xfrm>
            <a:off x="17438388" y="4876800"/>
            <a:ext cx="1760837" cy="1423298"/>
            <a:chOff x="20825191" y="6094736"/>
            <a:chExt cx="1760837" cy="1423298"/>
          </a:xfrm>
        </p:grpSpPr>
        <p:sp>
          <p:nvSpPr>
            <p:cNvPr id="32"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138228" y="6094736"/>
              <a:ext cx="1447800" cy="1323439"/>
            </a:xfrm>
            <a:prstGeom prst="rect">
              <a:avLst/>
            </a:prstGeom>
            <a:noFill/>
          </p:spPr>
          <p:txBody>
            <a:bodyPr wrap="square" rtlCol="0">
              <a:spAutoFit/>
            </a:bodyPr>
            <a:lstStyle/>
            <a:p>
              <a:r>
                <a:rPr lang="en-US" sz="8000" spc="300" dirty="0">
                  <a:solidFill>
                    <a:schemeClr val="bg1"/>
                  </a:solidFill>
                  <a:latin typeface="Montserrat" panose="00000500000000000000" pitchFamily="50" charset="0"/>
                </a:rPr>
                <a:t>+</a:t>
              </a:r>
            </a:p>
          </p:txBody>
        </p:sp>
      </p:grpSp>
      <p:sp>
        <p:nvSpPr>
          <p:cNvPr id="2" name="文本框 1">
            <a:extLst>
              <a:ext uri="{FF2B5EF4-FFF2-40B4-BE49-F238E27FC236}">
                <a16:creationId xmlns:a16="http://schemas.microsoft.com/office/drawing/2014/main" id="{C6E0EE1C-7913-427D-A1C4-095B4AFAECD2}"/>
              </a:ext>
            </a:extLst>
          </p:cNvPr>
          <p:cNvSpPr txBox="1"/>
          <p:nvPr/>
        </p:nvSpPr>
        <p:spPr>
          <a:xfrm>
            <a:off x="3730625" y="6813009"/>
            <a:ext cx="4997451" cy="3170099"/>
          </a:xfrm>
          <a:prstGeom prst="rect">
            <a:avLst/>
          </a:prstGeom>
          <a:noFill/>
        </p:spPr>
        <p:txBody>
          <a:bodyPr wrap="square" rtlCol="0">
            <a:spAutoFit/>
          </a:bodyPr>
          <a:lstStyle/>
          <a:p>
            <a:r>
              <a:rPr lang="en-US" altLang="zh-CN" sz="6000" baseline="30000" dirty="0">
                <a:solidFill>
                  <a:schemeClr val="tx2"/>
                </a:solidFill>
                <a:latin typeface="Pe-icon-7-stroke" pitchFamily="2" charset="0"/>
              </a:rPr>
              <a:t>Blockchain Companies:</a:t>
            </a:r>
          </a:p>
          <a:p>
            <a:r>
              <a:rPr lang="en-US" altLang="zh-CN" sz="6000" baseline="30000" dirty="0">
                <a:solidFill>
                  <a:schemeClr val="tx2"/>
                </a:solidFill>
                <a:latin typeface="Pe-icon-7-stroke" pitchFamily="2" charset="0"/>
              </a:rPr>
              <a:t>-One-time service fee</a:t>
            </a:r>
          </a:p>
          <a:p>
            <a:endParaRPr lang="en-US" altLang="zh-CN" sz="6000" baseline="30000" dirty="0">
              <a:solidFill>
                <a:schemeClr val="tx2"/>
              </a:solidFill>
              <a:latin typeface="Pe-icon-7-stroke" pitchFamily="2" charset="0"/>
            </a:endParaRPr>
          </a:p>
          <a:p>
            <a:r>
              <a:rPr lang="en-US" altLang="zh-CN" sz="6000" baseline="30000" dirty="0">
                <a:solidFill>
                  <a:schemeClr val="tx2"/>
                </a:solidFill>
                <a:latin typeface="Pe-icon-7-stroke" pitchFamily="2" charset="0"/>
              </a:rPr>
              <a:t>IWEs:</a:t>
            </a:r>
          </a:p>
          <a:p>
            <a:r>
              <a:rPr lang="en-US" altLang="zh-CN" sz="6000" baseline="30000" dirty="0">
                <a:solidFill>
                  <a:schemeClr val="tx2"/>
                </a:solidFill>
                <a:latin typeface="Pe-icon-7-stroke" pitchFamily="2" charset="0"/>
              </a:rPr>
              <a:t>-Subscription</a:t>
            </a:r>
          </a:p>
        </p:txBody>
      </p:sp>
      <p:sp>
        <p:nvSpPr>
          <p:cNvPr id="4" name="文本框 3">
            <a:extLst>
              <a:ext uri="{FF2B5EF4-FFF2-40B4-BE49-F238E27FC236}">
                <a16:creationId xmlns:a16="http://schemas.microsoft.com/office/drawing/2014/main" id="{4F99B754-2BE9-465B-B8B7-79A5703E439E}"/>
              </a:ext>
            </a:extLst>
          </p:cNvPr>
          <p:cNvSpPr txBox="1"/>
          <p:nvPr/>
        </p:nvSpPr>
        <p:spPr>
          <a:xfrm>
            <a:off x="9720267" y="6760304"/>
            <a:ext cx="5058886" cy="4093428"/>
          </a:xfrm>
          <a:prstGeom prst="rect">
            <a:avLst/>
          </a:prstGeom>
          <a:noFill/>
        </p:spPr>
        <p:txBody>
          <a:bodyPr wrap="square" rtlCol="0">
            <a:spAutoFit/>
          </a:bodyPr>
          <a:lstStyle/>
          <a:p>
            <a:r>
              <a:rPr lang="en-US" altLang="zh-CN" sz="6000" baseline="30000" dirty="0">
                <a:solidFill>
                  <a:schemeClr val="tx2"/>
                </a:solidFill>
                <a:latin typeface="Pe-icon-7-stroke" pitchFamily="2" charset="0"/>
              </a:rPr>
              <a:t>Blockchain Companies:</a:t>
            </a:r>
          </a:p>
          <a:p>
            <a:r>
              <a:rPr lang="en-US" altLang="zh-CN" sz="6000" baseline="30000" dirty="0">
                <a:solidFill>
                  <a:schemeClr val="tx2"/>
                </a:solidFill>
                <a:latin typeface="Pe-icon-7-stroke" pitchFamily="2" charset="0"/>
              </a:rPr>
              <a:t>-3 ETH per ICO</a:t>
            </a:r>
          </a:p>
          <a:p>
            <a:endParaRPr lang="en-US" altLang="zh-CN" sz="6000" baseline="30000" dirty="0">
              <a:solidFill>
                <a:schemeClr val="tx2"/>
              </a:solidFill>
              <a:latin typeface="Pe-icon-7-stroke" pitchFamily="2" charset="0"/>
            </a:endParaRPr>
          </a:p>
          <a:p>
            <a:r>
              <a:rPr lang="en-US" altLang="zh-CN" sz="6000" baseline="30000" dirty="0">
                <a:solidFill>
                  <a:schemeClr val="tx2"/>
                </a:solidFill>
                <a:latin typeface="Pe-icon-7-stroke" pitchFamily="2" charset="0"/>
              </a:rPr>
              <a:t>IWEs:</a:t>
            </a:r>
          </a:p>
          <a:p>
            <a:r>
              <a:rPr lang="en-US" altLang="zh-CN" sz="6000" baseline="30000" dirty="0">
                <a:solidFill>
                  <a:schemeClr val="tx2"/>
                </a:solidFill>
                <a:latin typeface="Pe-icon-7-stroke" pitchFamily="2" charset="0"/>
              </a:rPr>
              <a:t>-$2,000 per month</a:t>
            </a:r>
            <a:endParaRPr lang="en-US" altLang="zh-CN" sz="6000" baseline="30000" dirty="0">
              <a:solidFill>
                <a:schemeClr val="tx2"/>
              </a:solidFill>
              <a:latin typeface="FontAwesome" pitchFamily="2" charset="0"/>
            </a:endParaRPr>
          </a:p>
          <a:p>
            <a:endParaRPr lang="zh-CN" altLang="en-US" sz="6000" dirty="0"/>
          </a:p>
        </p:txBody>
      </p:sp>
      <p:sp>
        <p:nvSpPr>
          <p:cNvPr id="5" name="文本框 4">
            <a:extLst>
              <a:ext uri="{FF2B5EF4-FFF2-40B4-BE49-F238E27FC236}">
                <a16:creationId xmlns:a16="http://schemas.microsoft.com/office/drawing/2014/main" id="{912FFB64-2E85-4667-AF79-20A1DA856D42}"/>
              </a:ext>
            </a:extLst>
          </p:cNvPr>
          <p:cNvSpPr txBox="1"/>
          <p:nvPr/>
        </p:nvSpPr>
        <p:spPr>
          <a:xfrm>
            <a:off x="15801489" y="6606417"/>
            <a:ext cx="5153512" cy="4401205"/>
          </a:xfrm>
          <a:prstGeom prst="rect">
            <a:avLst/>
          </a:prstGeom>
          <a:noFill/>
        </p:spPr>
        <p:txBody>
          <a:bodyPr wrap="square" rtlCol="0">
            <a:spAutoFit/>
          </a:bodyPr>
          <a:lstStyle/>
          <a:p>
            <a:r>
              <a:rPr lang="en-US" altLang="zh-CN" sz="4000" dirty="0">
                <a:solidFill>
                  <a:schemeClr val="tx2"/>
                </a:solidFill>
              </a:rPr>
              <a:t>-Digital marketing</a:t>
            </a:r>
          </a:p>
          <a:p>
            <a:endParaRPr lang="en-US" altLang="zh-CN" sz="4000" dirty="0">
              <a:solidFill>
                <a:schemeClr val="tx2"/>
              </a:solidFill>
            </a:endParaRPr>
          </a:p>
          <a:p>
            <a:r>
              <a:rPr lang="en-US" altLang="zh-CN" sz="4000" dirty="0">
                <a:solidFill>
                  <a:schemeClr val="tx2"/>
                </a:solidFill>
              </a:rPr>
              <a:t>-Blockchain conference branding</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p:txBody>
      </p:sp>
      <p:sp>
        <p:nvSpPr>
          <p:cNvPr id="38" name="Овал 25">
            <a:extLst>
              <a:ext uri="{FF2B5EF4-FFF2-40B4-BE49-F238E27FC236}">
                <a16:creationId xmlns:a16="http://schemas.microsoft.com/office/drawing/2014/main" id="{AAE14F7C-F3E6-4AF4-9A64-D749FCB46CDA}"/>
              </a:ext>
            </a:extLst>
          </p:cNvPr>
          <p:cNvSpPr/>
          <p:nvPr/>
        </p:nvSpPr>
        <p:spPr>
          <a:xfrm>
            <a:off x="3078933" y="1149847"/>
            <a:ext cx="1896046" cy="18960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64">
            <a:extLst>
              <a:ext uri="{FF2B5EF4-FFF2-40B4-BE49-F238E27FC236}">
                <a16:creationId xmlns:a16="http://schemas.microsoft.com/office/drawing/2014/main" id="{5471DC12-5312-4004-812F-4A1EF75991BE}"/>
              </a:ext>
            </a:extLst>
          </p:cNvPr>
          <p:cNvSpPr txBox="1"/>
          <p:nvPr/>
        </p:nvSpPr>
        <p:spPr>
          <a:xfrm>
            <a:off x="2923513" y="1878172"/>
            <a:ext cx="2206884" cy="1118255"/>
          </a:xfrm>
          <a:prstGeom prst="rect">
            <a:avLst/>
          </a:prstGeom>
          <a:noFill/>
        </p:spPr>
        <p:txBody>
          <a:bodyPr wrap="square" rtlCol="0">
            <a:spAutoFit/>
          </a:bodyPr>
          <a:lstStyle/>
          <a:p>
            <a:pPr algn="ctr"/>
            <a:r>
              <a:rPr lang="zh-CN" altLang="en-US" sz="10000" baseline="30000" dirty="0">
                <a:solidFill>
                  <a:schemeClr val="bg1"/>
                </a:solidFill>
                <a:latin typeface="华文行楷" panose="02010800040101010101" pitchFamily="2" charset="-122"/>
                <a:ea typeface="华文行楷" panose="02010800040101010101" pitchFamily="2" charset="-122"/>
              </a:rPr>
              <a:t>商</a:t>
            </a:r>
            <a:endParaRPr lang="en-US" sz="10000" baseline="30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818236588"/>
      </p:ext>
    </p:extLst>
  </p:cSld>
  <p:clrMapOvr>
    <a:masterClrMapping/>
  </p:clrMapOvr>
  <p:transition spd="slow" advClick="0" advTm="1000">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
          <p:cNvSpPr/>
          <p:nvPr/>
        </p:nvSpPr>
        <p:spPr>
          <a:xfrm>
            <a:off x="3044825" y="7452507"/>
            <a:ext cx="18288000" cy="4836158"/>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Прямоугольник 1"/>
          <p:cNvSpPr/>
          <p:nvPr/>
        </p:nvSpPr>
        <p:spPr>
          <a:xfrm>
            <a:off x="5355239" y="6090750"/>
            <a:ext cx="13667172" cy="4173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4" name="Group 33"/>
          <p:cNvGrpSpPr/>
          <p:nvPr/>
        </p:nvGrpSpPr>
        <p:grpSpPr>
          <a:xfrm>
            <a:off x="5615217" y="5801872"/>
            <a:ext cx="13149952" cy="4162760"/>
            <a:chOff x="2092797" y="3810000"/>
            <a:chExt cx="20195703" cy="6393169"/>
          </a:xfrm>
        </p:grpSpPr>
        <p:sp>
          <p:nvSpPr>
            <p:cNvPr id="15" name="Прямоугольник 67"/>
            <p:cNvSpPr/>
            <p:nvPr/>
          </p:nvSpPr>
          <p:spPr>
            <a:xfrm>
              <a:off x="2092797"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Прямоугольник 68"/>
            <p:cNvSpPr/>
            <p:nvPr/>
          </p:nvSpPr>
          <p:spPr>
            <a:xfrm>
              <a:off x="8939801"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Прямоугольник 69"/>
            <p:cNvSpPr/>
            <p:nvPr/>
          </p:nvSpPr>
          <p:spPr>
            <a:xfrm>
              <a:off x="15786806"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8" name="TextBox 17"/>
          <p:cNvSpPr txBox="1"/>
          <p:nvPr/>
        </p:nvSpPr>
        <p:spPr>
          <a:xfrm>
            <a:off x="5547167" y="2633523"/>
            <a:ext cx="13149952" cy="1228285"/>
          </a:xfrm>
          <a:prstGeom prst="rect">
            <a:avLst/>
          </a:prstGeom>
          <a:noFill/>
        </p:spPr>
        <p:txBody>
          <a:bodyPr wrap="square" rtlCol="0">
            <a:spAutoFit/>
          </a:bodyPr>
          <a:lstStyle/>
          <a:p>
            <a:pPr algn="ctr">
              <a:lnSpc>
                <a:spcPct val="80000"/>
              </a:lnSpc>
            </a:pPr>
            <a:r>
              <a:rPr lang="en-US" altLang="zh-CN" sz="9002" spc="-226" dirty="0">
                <a:solidFill>
                  <a:schemeClr val="tx2"/>
                </a:solidFill>
                <a:latin typeface="Montserrat Semi Bold" panose="00000700000000000000" pitchFamily="50" charset="0"/>
              </a:rPr>
              <a:t>Financial Forecast</a:t>
            </a:r>
            <a:endParaRPr lang="en-US" sz="9002" spc="-226" dirty="0">
              <a:solidFill>
                <a:schemeClr val="accent1"/>
              </a:solidFill>
              <a:latin typeface="Montserrat Semi Bold" panose="00000700000000000000" pitchFamily="50" charset="0"/>
            </a:endParaRPr>
          </a:p>
        </p:txBody>
      </p:sp>
      <p:sp>
        <p:nvSpPr>
          <p:cNvPr id="22" name="TextBox 21"/>
          <p:cNvSpPr txBox="1"/>
          <p:nvPr/>
        </p:nvSpPr>
        <p:spPr>
          <a:xfrm>
            <a:off x="10031581" y="4204325"/>
            <a:ext cx="4233424" cy="1200329"/>
          </a:xfrm>
          <a:prstGeom prst="rect">
            <a:avLst/>
          </a:prstGeom>
          <a:noFill/>
        </p:spPr>
        <p:txBody>
          <a:bodyPr wrap="square" rtlCol="0">
            <a:spAutoFit/>
          </a:bodyPr>
          <a:lstStyle/>
          <a:p>
            <a:pPr algn="ctr"/>
            <a:r>
              <a:rPr lang="en-US" altLang="zh-CN" sz="7200" spc="226" dirty="0">
                <a:solidFill>
                  <a:schemeClr val="tx2"/>
                </a:solidFill>
                <a:latin typeface="Montserrat" panose="00000500000000000000" pitchFamily="50" charset="0"/>
              </a:rPr>
              <a:t>Cost</a:t>
            </a:r>
            <a:endParaRPr lang="en-US" sz="7200" spc="226" dirty="0">
              <a:solidFill>
                <a:schemeClr val="tx2"/>
              </a:solidFill>
              <a:latin typeface="Montserrat" panose="00000500000000000000" pitchFamily="50" charset="0"/>
            </a:endParaRPr>
          </a:p>
        </p:txBody>
      </p:sp>
      <p:sp>
        <p:nvSpPr>
          <p:cNvPr id="23" name="TextBox 22"/>
          <p:cNvSpPr txBox="1"/>
          <p:nvPr/>
        </p:nvSpPr>
        <p:spPr>
          <a:xfrm>
            <a:off x="5644910" y="4254820"/>
            <a:ext cx="4233422" cy="1200329"/>
          </a:xfrm>
          <a:prstGeom prst="rect">
            <a:avLst/>
          </a:prstGeom>
          <a:noFill/>
        </p:spPr>
        <p:txBody>
          <a:bodyPr wrap="square" rtlCol="0">
            <a:spAutoFit/>
          </a:bodyPr>
          <a:lstStyle/>
          <a:p>
            <a:pPr algn="ctr"/>
            <a:r>
              <a:rPr lang="en-US" altLang="zh-CN" sz="7200" spc="226" dirty="0">
                <a:solidFill>
                  <a:schemeClr val="tx2"/>
                </a:solidFill>
                <a:latin typeface="Montserrat" panose="00000500000000000000" pitchFamily="50" charset="0"/>
              </a:rPr>
              <a:t>Revenue</a:t>
            </a:r>
            <a:endParaRPr lang="en-US" sz="7200" spc="226" dirty="0">
              <a:solidFill>
                <a:schemeClr val="tx2"/>
              </a:solidFill>
              <a:latin typeface="Montserrat" panose="00000500000000000000" pitchFamily="50" charset="0"/>
            </a:endParaRPr>
          </a:p>
        </p:txBody>
      </p:sp>
      <p:sp>
        <p:nvSpPr>
          <p:cNvPr id="24" name="TextBox 23"/>
          <p:cNvSpPr txBox="1"/>
          <p:nvPr/>
        </p:nvSpPr>
        <p:spPr>
          <a:xfrm>
            <a:off x="14531747" y="4221518"/>
            <a:ext cx="4233424" cy="1200329"/>
          </a:xfrm>
          <a:prstGeom prst="rect">
            <a:avLst/>
          </a:prstGeom>
          <a:noFill/>
        </p:spPr>
        <p:txBody>
          <a:bodyPr wrap="square" rtlCol="0">
            <a:spAutoFit/>
          </a:bodyPr>
          <a:lstStyle/>
          <a:p>
            <a:pPr algn="ctr"/>
            <a:r>
              <a:rPr lang="en-US" altLang="zh-CN" sz="7200" spc="226" dirty="0">
                <a:solidFill>
                  <a:schemeClr val="tx2"/>
                </a:solidFill>
                <a:latin typeface="Montserrat" panose="00000500000000000000" pitchFamily="50" charset="0"/>
              </a:rPr>
              <a:t>Financing</a:t>
            </a:r>
            <a:endParaRPr lang="en-US" sz="7200" spc="226" dirty="0">
              <a:solidFill>
                <a:schemeClr val="tx2"/>
              </a:solidFill>
              <a:latin typeface="Montserrat" panose="00000500000000000000" pitchFamily="50" charset="0"/>
            </a:endParaRPr>
          </a:p>
        </p:txBody>
      </p:sp>
      <p:grpSp>
        <p:nvGrpSpPr>
          <p:cNvPr id="25" name="Group 24"/>
          <p:cNvGrpSpPr/>
          <p:nvPr/>
        </p:nvGrpSpPr>
        <p:grpSpPr>
          <a:xfrm>
            <a:off x="7266465" y="5371712"/>
            <a:ext cx="1320972" cy="1067752"/>
            <a:chOff x="20825191" y="6094736"/>
            <a:chExt cx="1760837" cy="1423298"/>
          </a:xfrm>
        </p:grpSpPr>
        <p:sp>
          <p:nvSpPr>
            <p:cNvPr id="26"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p:cNvSpPr txBox="1"/>
            <p:nvPr/>
          </p:nvSpPr>
          <p:spPr>
            <a:xfrm>
              <a:off x="21138227" y="6094736"/>
              <a:ext cx="1447801" cy="1354292"/>
            </a:xfrm>
            <a:prstGeom prst="rect">
              <a:avLst/>
            </a:prstGeom>
            <a:noFill/>
          </p:spPr>
          <p:txBody>
            <a:bodyPr wrap="square" rtlCol="0">
              <a:spAutoFit/>
            </a:bodyPr>
            <a:lstStyle/>
            <a:p>
              <a:r>
                <a:rPr lang="en-US" sz="6002" spc="226" dirty="0">
                  <a:solidFill>
                    <a:schemeClr val="bg1"/>
                  </a:solidFill>
                  <a:latin typeface="Montserrat" panose="00000500000000000000" pitchFamily="50" charset="0"/>
                </a:rPr>
                <a:t>+</a:t>
              </a:r>
            </a:p>
          </p:txBody>
        </p:sp>
      </p:grpSp>
      <p:grpSp>
        <p:nvGrpSpPr>
          <p:cNvPr id="28" name="Group 27"/>
          <p:cNvGrpSpPr/>
          <p:nvPr/>
        </p:nvGrpSpPr>
        <p:grpSpPr>
          <a:xfrm>
            <a:off x="11668161" y="5371712"/>
            <a:ext cx="1320972" cy="1067752"/>
            <a:chOff x="20825191" y="6094736"/>
            <a:chExt cx="1760837" cy="1423298"/>
          </a:xfrm>
        </p:grpSpPr>
        <p:sp>
          <p:nvSpPr>
            <p:cNvPr id="29"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21138227" y="6094736"/>
              <a:ext cx="1447801" cy="1354292"/>
            </a:xfrm>
            <a:prstGeom prst="rect">
              <a:avLst/>
            </a:prstGeom>
            <a:noFill/>
          </p:spPr>
          <p:txBody>
            <a:bodyPr wrap="square" rtlCol="0">
              <a:spAutoFit/>
            </a:bodyPr>
            <a:lstStyle/>
            <a:p>
              <a:r>
                <a:rPr lang="en-US" sz="6002" spc="226" dirty="0">
                  <a:solidFill>
                    <a:schemeClr val="bg1"/>
                  </a:solidFill>
                  <a:latin typeface="Montserrat" panose="00000500000000000000" pitchFamily="50" charset="0"/>
                </a:rPr>
                <a:t>+</a:t>
              </a:r>
            </a:p>
          </p:txBody>
        </p:sp>
      </p:grpSp>
      <p:grpSp>
        <p:nvGrpSpPr>
          <p:cNvPr id="31" name="Group 30"/>
          <p:cNvGrpSpPr/>
          <p:nvPr/>
        </p:nvGrpSpPr>
        <p:grpSpPr>
          <a:xfrm>
            <a:off x="16127023" y="5371712"/>
            <a:ext cx="1320972" cy="1067752"/>
            <a:chOff x="20825191" y="6094736"/>
            <a:chExt cx="1760837" cy="1423298"/>
          </a:xfrm>
        </p:grpSpPr>
        <p:sp>
          <p:nvSpPr>
            <p:cNvPr id="32"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21138227" y="6094736"/>
              <a:ext cx="1447801" cy="1354292"/>
            </a:xfrm>
            <a:prstGeom prst="rect">
              <a:avLst/>
            </a:prstGeom>
            <a:noFill/>
          </p:spPr>
          <p:txBody>
            <a:bodyPr wrap="square" rtlCol="0">
              <a:spAutoFit/>
            </a:bodyPr>
            <a:lstStyle/>
            <a:p>
              <a:r>
                <a:rPr lang="en-US" sz="6002" spc="226" dirty="0">
                  <a:solidFill>
                    <a:schemeClr val="bg1"/>
                  </a:solidFill>
                  <a:latin typeface="Montserrat" panose="00000500000000000000" pitchFamily="50" charset="0"/>
                </a:rPr>
                <a:t>+</a:t>
              </a:r>
            </a:p>
          </p:txBody>
        </p:sp>
      </p:grpSp>
      <p:sp>
        <p:nvSpPr>
          <p:cNvPr id="2" name="文本框 1">
            <a:extLst>
              <a:ext uri="{FF2B5EF4-FFF2-40B4-BE49-F238E27FC236}">
                <a16:creationId xmlns:a16="http://schemas.microsoft.com/office/drawing/2014/main" id="{C6E0EE1C-7913-427D-A1C4-095B4AFAECD2}"/>
              </a:ext>
            </a:extLst>
          </p:cNvPr>
          <p:cNvSpPr txBox="1"/>
          <p:nvPr/>
        </p:nvSpPr>
        <p:spPr>
          <a:xfrm>
            <a:off x="5843523" y="6824249"/>
            <a:ext cx="3749064" cy="3094758"/>
          </a:xfrm>
          <a:prstGeom prst="rect">
            <a:avLst/>
          </a:prstGeom>
          <a:noFill/>
        </p:spPr>
        <p:txBody>
          <a:bodyPr wrap="square" rtlCol="0">
            <a:spAutoFit/>
          </a:bodyPr>
          <a:lstStyle/>
          <a:p>
            <a:r>
              <a:rPr lang="en-US" altLang="zh-CN" sz="4502" baseline="30000" dirty="0">
                <a:solidFill>
                  <a:schemeClr val="tx2"/>
                </a:solidFill>
                <a:latin typeface="Pe-icon-7-stroke" pitchFamily="2" charset="0"/>
              </a:rPr>
              <a:t>Blockchain Companies:</a:t>
            </a:r>
          </a:p>
          <a:p>
            <a:r>
              <a:rPr lang="en-US" altLang="zh-CN" sz="4502" baseline="30000" dirty="0">
                <a:solidFill>
                  <a:schemeClr val="tx2"/>
                </a:solidFill>
                <a:latin typeface="Pe-icon-7-stroke" pitchFamily="2" charset="0"/>
              </a:rPr>
              <a:t>-One-time service fee</a:t>
            </a:r>
          </a:p>
          <a:p>
            <a:endParaRPr lang="en-US" altLang="zh-CN" sz="4502" baseline="30000" dirty="0">
              <a:solidFill>
                <a:schemeClr val="tx2"/>
              </a:solidFill>
              <a:latin typeface="Pe-icon-7-stroke" pitchFamily="2" charset="0"/>
            </a:endParaRPr>
          </a:p>
          <a:p>
            <a:r>
              <a:rPr lang="en-US" altLang="zh-CN" sz="4502" baseline="30000" dirty="0">
                <a:solidFill>
                  <a:schemeClr val="tx2"/>
                </a:solidFill>
                <a:latin typeface="Pe-icon-7-stroke" pitchFamily="2" charset="0"/>
              </a:rPr>
              <a:t>IWEs:</a:t>
            </a:r>
          </a:p>
          <a:p>
            <a:r>
              <a:rPr lang="en-US" altLang="zh-CN" sz="4502" baseline="30000" dirty="0">
                <a:solidFill>
                  <a:schemeClr val="tx2"/>
                </a:solidFill>
                <a:latin typeface="Pe-icon-7-stroke" pitchFamily="2" charset="0"/>
              </a:rPr>
              <a:t>-Subscription</a:t>
            </a:r>
            <a:endParaRPr lang="en-US" altLang="zh-CN" sz="4502" baseline="30000" dirty="0">
              <a:solidFill>
                <a:schemeClr val="tx2"/>
              </a:solidFill>
              <a:latin typeface="FontAwesome" pitchFamily="2" charset="0"/>
            </a:endParaRPr>
          </a:p>
          <a:p>
            <a:endParaRPr lang="zh-CN" altLang="en-US" sz="4502" dirty="0"/>
          </a:p>
        </p:txBody>
      </p:sp>
      <p:sp>
        <p:nvSpPr>
          <p:cNvPr id="4" name="文本框 3">
            <a:extLst>
              <a:ext uri="{FF2B5EF4-FFF2-40B4-BE49-F238E27FC236}">
                <a16:creationId xmlns:a16="http://schemas.microsoft.com/office/drawing/2014/main" id="{4F99B754-2BE9-465B-B8B7-79A5703E439E}"/>
              </a:ext>
            </a:extLst>
          </p:cNvPr>
          <p:cNvSpPr txBox="1"/>
          <p:nvPr/>
        </p:nvSpPr>
        <p:spPr>
          <a:xfrm>
            <a:off x="10336925" y="6784711"/>
            <a:ext cx="3795152" cy="3094758"/>
          </a:xfrm>
          <a:prstGeom prst="rect">
            <a:avLst/>
          </a:prstGeom>
          <a:noFill/>
        </p:spPr>
        <p:txBody>
          <a:bodyPr wrap="square" rtlCol="0">
            <a:spAutoFit/>
          </a:bodyPr>
          <a:lstStyle/>
          <a:p>
            <a:r>
              <a:rPr lang="en-US" altLang="zh-CN" sz="4502" baseline="30000" dirty="0">
                <a:solidFill>
                  <a:schemeClr val="tx2"/>
                </a:solidFill>
                <a:latin typeface="FontAwesome" pitchFamily="2" charset="0"/>
              </a:rPr>
              <a:t>-Development</a:t>
            </a:r>
          </a:p>
          <a:p>
            <a:endParaRPr lang="en-US" altLang="zh-CN" sz="4502" baseline="30000" dirty="0">
              <a:solidFill>
                <a:schemeClr val="tx2"/>
              </a:solidFill>
              <a:latin typeface="FontAwesome" pitchFamily="2" charset="0"/>
            </a:endParaRPr>
          </a:p>
          <a:p>
            <a:r>
              <a:rPr lang="en-US" altLang="zh-CN" sz="4502" baseline="30000" dirty="0">
                <a:solidFill>
                  <a:schemeClr val="tx2"/>
                </a:solidFill>
                <a:latin typeface="FontAwesome" pitchFamily="2" charset="0"/>
              </a:rPr>
              <a:t>-Marketing</a:t>
            </a:r>
          </a:p>
          <a:p>
            <a:endParaRPr lang="en-US" altLang="zh-CN" sz="4502" baseline="30000" dirty="0">
              <a:solidFill>
                <a:schemeClr val="tx2"/>
              </a:solidFill>
              <a:latin typeface="FontAwesome" pitchFamily="2" charset="0"/>
            </a:endParaRPr>
          </a:p>
          <a:p>
            <a:r>
              <a:rPr lang="en-US" altLang="zh-CN" sz="4502" baseline="30000" dirty="0">
                <a:solidFill>
                  <a:schemeClr val="tx2"/>
                </a:solidFill>
                <a:latin typeface="FontAwesome" pitchFamily="2" charset="0"/>
              </a:rPr>
              <a:t>-Team</a:t>
            </a:r>
            <a:endParaRPr lang="en-US" altLang="zh-CN" sz="42012" baseline="30000" dirty="0">
              <a:solidFill>
                <a:schemeClr val="tx2"/>
              </a:solidFill>
              <a:latin typeface="FontAwesome" pitchFamily="2" charset="0"/>
            </a:endParaRPr>
          </a:p>
          <a:p>
            <a:endParaRPr lang="zh-CN" altLang="en-US" sz="4502" dirty="0"/>
          </a:p>
        </p:txBody>
      </p:sp>
      <p:sp>
        <p:nvSpPr>
          <p:cNvPr id="5" name="文本框 4">
            <a:extLst>
              <a:ext uri="{FF2B5EF4-FFF2-40B4-BE49-F238E27FC236}">
                <a16:creationId xmlns:a16="http://schemas.microsoft.com/office/drawing/2014/main" id="{912FFB64-2E85-4667-AF79-20A1DA856D42}"/>
              </a:ext>
            </a:extLst>
          </p:cNvPr>
          <p:cNvSpPr txBox="1"/>
          <p:nvPr/>
        </p:nvSpPr>
        <p:spPr>
          <a:xfrm>
            <a:off x="14899029" y="6669264"/>
            <a:ext cx="3866140" cy="1477328"/>
          </a:xfrm>
          <a:prstGeom prst="rect">
            <a:avLst/>
          </a:prstGeom>
          <a:noFill/>
        </p:spPr>
        <p:txBody>
          <a:bodyPr wrap="square" rtlCol="0">
            <a:spAutoFit/>
          </a:bodyPr>
          <a:lstStyle/>
          <a:p>
            <a:r>
              <a:rPr lang="en-US" altLang="zh-CN" sz="3000" dirty="0">
                <a:solidFill>
                  <a:schemeClr val="tx2"/>
                </a:solidFill>
              </a:rPr>
              <a:t>Pre-seed</a:t>
            </a:r>
          </a:p>
          <a:p>
            <a:endParaRPr lang="en-US" altLang="zh-CN" sz="3000" dirty="0">
              <a:solidFill>
                <a:schemeClr val="tx2"/>
              </a:solidFill>
            </a:endParaRPr>
          </a:p>
          <a:p>
            <a:r>
              <a:rPr lang="en-US" altLang="zh-CN" sz="3000" dirty="0">
                <a:solidFill>
                  <a:schemeClr val="tx2"/>
                </a:solidFill>
              </a:rPr>
              <a:t>Seed</a:t>
            </a:r>
            <a:endParaRPr lang="zh-CN" altLang="en-US" sz="3000" dirty="0">
              <a:solidFill>
                <a:schemeClr val="tx2"/>
              </a:solidFill>
            </a:endParaRPr>
          </a:p>
        </p:txBody>
      </p:sp>
      <p:pic>
        <p:nvPicPr>
          <p:cNvPr id="37" name="图片 36">
            <a:extLst>
              <a:ext uri="{FF2B5EF4-FFF2-40B4-BE49-F238E27FC236}">
                <a16:creationId xmlns:a16="http://schemas.microsoft.com/office/drawing/2014/main" id="{7D7A2855-23F1-4A1C-BB2C-127F640A5E3C}"/>
              </a:ext>
            </a:extLst>
          </p:cNvPr>
          <p:cNvPicPr>
            <a:picLocks noChangeAspect="1"/>
          </p:cNvPicPr>
          <p:nvPr/>
        </p:nvPicPr>
        <p:blipFill>
          <a:blip r:embed="rId2"/>
          <a:stretch>
            <a:fillRect/>
          </a:stretch>
        </p:blipFill>
        <p:spPr>
          <a:xfrm>
            <a:off x="5248178" y="2343245"/>
            <a:ext cx="13881294" cy="8192442"/>
          </a:xfrm>
          <a:prstGeom prst="rect">
            <a:avLst/>
          </a:prstGeom>
        </p:spPr>
      </p:pic>
      <p:sp>
        <p:nvSpPr>
          <p:cNvPr id="36" name="文本框 35">
            <a:extLst>
              <a:ext uri="{FF2B5EF4-FFF2-40B4-BE49-F238E27FC236}">
                <a16:creationId xmlns:a16="http://schemas.microsoft.com/office/drawing/2014/main" id="{A9A55D66-4F29-4594-B998-B37938B6F1FF}"/>
              </a:ext>
            </a:extLst>
          </p:cNvPr>
          <p:cNvSpPr txBox="1"/>
          <p:nvPr/>
        </p:nvSpPr>
        <p:spPr>
          <a:xfrm>
            <a:off x="8665065" y="1145498"/>
            <a:ext cx="7239000" cy="830997"/>
          </a:xfrm>
          <a:prstGeom prst="rect">
            <a:avLst/>
          </a:prstGeom>
          <a:noFill/>
        </p:spPr>
        <p:txBody>
          <a:bodyPr wrap="square" rtlCol="0">
            <a:spAutoFit/>
          </a:bodyPr>
          <a:lstStyle/>
          <a:p>
            <a:pPr algn="ctr"/>
            <a:r>
              <a:rPr lang="en-US" altLang="zh-CN" sz="4800" dirty="0">
                <a:solidFill>
                  <a:schemeClr val="tx2"/>
                </a:solidFill>
              </a:rPr>
              <a:t>From month 1 - 18</a:t>
            </a:r>
            <a:endParaRPr lang="zh-CN" altLang="en-US" sz="4800" dirty="0">
              <a:solidFill>
                <a:schemeClr val="tx2"/>
              </a:solidFill>
            </a:endParaRPr>
          </a:p>
        </p:txBody>
      </p:sp>
      <p:sp>
        <p:nvSpPr>
          <p:cNvPr id="38" name="Овал 25">
            <a:extLst>
              <a:ext uri="{FF2B5EF4-FFF2-40B4-BE49-F238E27FC236}">
                <a16:creationId xmlns:a16="http://schemas.microsoft.com/office/drawing/2014/main" id="{91247C7D-F415-4189-9A51-2F6EA5C2B0F3}"/>
              </a:ext>
            </a:extLst>
          </p:cNvPr>
          <p:cNvSpPr/>
          <p:nvPr/>
        </p:nvSpPr>
        <p:spPr>
          <a:xfrm>
            <a:off x="3078933" y="1149847"/>
            <a:ext cx="1896046" cy="18960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TextBox 64">
            <a:extLst>
              <a:ext uri="{FF2B5EF4-FFF2-40B4-BE49-F238E27FC236}">
                <a16:creationId xmlns:a16="http://schemas.microsoft.com/office/drawing/2014/main" id="{466AACAE-E3C6-4B9D-A114-43AA4F26C308}"/>
              </a:ext>
            </a:extLst>
          </p:cNvPr>
          <p:cNvSpPr txBox="1"/>
          <p:nvPr/>
        </p:nvSpPr>
        <p:spPr>
          <a:xfrm>
            <a:off x="2923513" y="1878172"/>
            <a:ext cx="2206884" cy="1118255"/>
          </a:xfrm>
          <a:prstGeom prst="rect">
            <a:avLst/>
          </a:prstGeom>
          <a:noFill/>
        </p:spPr>
        <p:txBody>
          <a:bodyPr wrap="square" rtlCol="0">
            <a:spAutoFit/>
          </a:bodyPr>
          <a:lstStyle/>
          <a:p>
            <a:pPr algn="ctr"/>
            <a:r>
              <a:rPr lang="zh-CN" altLang="en-US" sz="10000" baseline="30000" dirty="0">
                <a:solidFill>
                  <a:schemeClr val="bg1"/>
                </a:solidFill>
                <a:latin typeface="华文行楷" panose="02010800040101010101" pitchFamily="2" charset="-122"/>
                <a:ea typeface="华文行楷" panose="02010800040101010101" pitchFamily="2" charset="-122"/>
              </a:rPr>
              <a:t>财</a:t>
            </a:r>
            <a:endParaRPr lang="en-US" sz="10000" baseline="30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972934944"/>
      </p:ext>
    </p:extLst>
  </p:cSld>
  <p:clrMapOvr>
    <a:masterClrMapping/>
  </p:clrMapOvr>
  <p:transition spd="slow" advClick="0" advTm="1000">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Прямоугольник 1"/>
          <p:cNvSpPr/>
          <p:nvPr/>
        </p:nvSpPr>
        <p:spPr>
          <a:xfrm>
            <a:off x="3044825" y="7452507"/>
            <a:ext cx="18288000" cy="4836158"/>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Прямоугольник 1"/>
          <p:cNvSpPr/>
          <p:nvPr/>
        </p:nvSpPr>
        <p:spPr>
          <a:xfrm>
            <a:off x="5355239" y="6090750"/>
            <a:ext cx="13667172" cy="4173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4" name="Group 33"/>
          <p:cNvGrpSpPr/>
          <p:nvPr/>
        </p:nvGrpSpPr>
        <p:grpSpPr>
          <a:xfrm>
            <a:off x="5615217" y="5801872"/>
            <a:ext cx="13149952" cy="4162760"/>
            <a:chOff x="2092797" y="3810000"/>
            <a:chExt cx="20195703" cy="6393169"/>
          </a:xfrm>
        </p:grpSpPr>
        <p:sp>
          <p:nvSpPr>
            <p:cNvPr id="15" name="Прямоугольник 67"/>
            <p:cNvSpPr/>
            <p:nvPr/>
          </p:nvSpPr>
          <p:spPr>
            <a:xfrm>
              <a:off x="2092797"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Прямоугольник 68"/>
            <p:cNvSpPr/>
            <p:nvPr/>
          </p:nvSpPr>
          <p:spPr>
            <a:xfrm>
              <a:off x="8939801"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Прямоугольник 69"/>
            <p:cNvSpPr/>
            <p:nvPr/>
          </p:nvSpPr>
          <p:spPr>
            <a:xfrm>
              <a:off x="15786806" y="3810000"/>
              <a:ext cx="6501694" cy="6393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8" name="TextBox 17"/>
          <p:cNvSpPr txBox="1"/>
          <p:nvPr/>
        </p:nvSpPr>
        <p:spPr>
          <a:xfrm>
            <a:off x="5547167" y="2633523"/>
            <a:ext cx="13149952" cy="1228285"/>
          </a:xfrm>
          <a:prstGeom prst="rect">
            <a:avLst/>
          </a:prstGeom>
          <a:noFill/>
        </p:spPr>
        <p:txBody>
          <a:bodyPr wrap="square" rtlCol="0">
            <a:spAutoFit/>
          </a:bodyPr>
          <a:lstStyle/>
          <a:p>
            <a:pPr algn="ctr">
              <a:lnSpc>
                <a:spcPct val="80000"/>
              </a:lnSpc>
            </a:pPr>
            <a:r>
              <a:rPr lang="en-US" altLang="zh-CN" sz="9002" spc="-226" dirty="0">
                <a:solidFill>
                  <a:schemeClr val="tx2"/>
                </a:solidFill>
                <a:latin typeface="Montserrat Semi Bold" panose="00000700000000000000" pitchFamily="50" charset="0"/>
              </a:rPr>
              <a:t>Financial Forecast</a:t>
            </a:r>
            <a:endParaRPr lang="en-US" sz="9002" spc="-226" dirty="0">
              <a:solidFill>
                <a:schemeClr val="accent1"/>
              </a:solidFill>
              <a:latin typeface="Montserrat Semi Bold" panose="00000700000000000000" pitchFamily="50" charset="0"/>
            </a:endParaRPr>
          </a:p>
        </p:txBody>
      </p:sp>
      <p:sp>
        <p:nvSpPr>
          <p:cNvPr id="22" name="TextBox 21"/>
          <p:cNvSpPr txBox="1"/>
          <p:nvPr/>
        </p:nvSpPr>
        <p:spPr>
          <a:xfrm>
            <a:off x="10031581" y="4204325"/>
            <a:ext cx="4233424" cy="1200329"/>
          </a:xfrm>
          <a:prstGeom prst="rect">
            <a:avLst/>
          </a:prstGeom>
          <a:noFill/>
        </p:spPr>
        <p:txBody>
          <a:bodyPr wrap="square" rtlCol="0">
            <a:spAutoFit/>
          </a:bodyPr>
          <a:lstStyle/>
          <a:p>
            <a:pPr algn="ctr"/>
            <a:r>
              <a:rPr lang="en-US" altLang="zh-CN" sz="7200" spc="226" dirty="0">
                <a:solidFill>
                  <a:schemeClr val="tx2"/>
                </a:solidFill>
                <a:latin typeface="Montserrat" panose="00000500000000000000" pitchFamily="50" charset="0"/>
              </a:rPr>
              <a:t>Cost</a:t>
            </a:r>
            <a:endParaRPr lang="en-US" sz="7200" spc="226" dirty="0">
              <a:solidFill>
                <a:schemeClr val="tx2"/>
              </a:solidFill>
              <a:latin typeface="Montserrat" panose="00000500000000000000" pitchFamily="50" charset="0"/>
            </a:endParaRPr>
          </a:p>
        </p:txBody>
      </p:sp>
      <p:sp>
        <p:nvSpPr>
          <p:cNvPr id="23" name="TextBox 22"/>
          <p:cNvSpPr txBox="1"/>
          <p:nvPr/>
        </p:nvSpPr>
        <p:spPr>
          <a:xfrm>
            <a:off x="5644910" y="4254820"/>
            <a:ext cx="4233422" cy="1200329"/>
          </a:xfrm>
          <a:prstGeom prst="rect">
            <a:avLst/>
          </a:prstGeom>
          <a:noFill/>
        </p:spPr>
        <p:txBody>
          <a:bodyPr wrap="square" rtlCol="0">
            <a:spAutoFit/>
          </a:bodyPr>
          <a:lstStyle/>
          <a:p>
            <a:pPr algn="ctr"/>
            <a:r>
              <a:rPr lang="en-US" altLang="zh-CN" sz="7200" spc="226" dirty="0">
                <a:solidFill>
                  <a:schemeClr val="tx2"/>
                </a:solidFill>
                <a:latin typeface="Montserrat" panose="00000500000000000000" pitchFamily="50" charset="0"/>
              </a:rPr>
              <a:t>Revenue</a:t>
            </a:r>
            <a:endParaRPr lang="en-US" sz="7200" spc="226" dirty="0">
              <a:solidFill>
                <a:schemeClr val="tx2"/>
              </a:solidFill>
              <a:latin typeface="Montserrat" panose="00000500000000000000" pitchFamily="50" charset="0"/>
            </a:endParaRPr>
          </a:p>
        </p:txBody>
      </p:sp>
      <p:sp>
        <p:nvSpPr>
          <p:cNvPr id="24" name="TextBox 23"/>
          <p:cNvSpPr txBox="1"/>
          <p:nvPr/>
        </p:nvSpPr>
        <p:spPr>
          <a:xfrm>
            <a:off x="14531747" y="4221518"/>
            <a:ext cx="4233424" cy="1200329"/>
          </a:xfrm>
          <a:prstGeom prst="rect">
            <a:avLst/>
          </a:prstGeom>
          <a:noFill/>
        </p:spPr>
        <p:txBody>
          <a:bodyPr wrap="square" rtlCol="0">
            <a:spAutoFit/>
          </a:bodyPr>
          <a:lstStyle/>
          <a:p>
            <a:pPr algn="ctr"/>
            <a:r>
              <a:rPr lang="en-US" altLang="zh-CN" sz="7200" spc="226" dirty="0">
                <a:solidFill>
                  <a:schemeClr val="tx2"/>
                </a:solidFill>
                <a:latin typeface="Montserrat" panose="00000500000000000000" pitchFamily="50" charset="0"/>
              </a:rPr>
              <a:t>Financing</a:t>
            </a:r>
            <a:endParaRPr lang="en-US" sz="7200" spc="226" dirty="0">
              <a:solidFill>
                <a:schemeClr val="tx2"/>
              </a:solidFill>
              <a:latin typeface="Montserrat" panose="00000500000000000000" pitchFamily="50" charset="0"/>
            </a:endParaRPr>
          </a:p>
        </p:txBody>
      </p:sp>
      <p:grpSp>
        <p:nvGrpSpPr>
          <p:cNvPr id="25" name="Group 24"/>
          <p:cNvGrpSpPr/>
          <p:nvPr/>
        </p:nvGrpSpPr>
        <p:grpSpPr>
          <a:xfrm>
            <a:off x="7266465" y="5371712"/>
            <a:ext cx="1320972" cy="1067752"/>
            <a:chOff x="20825191" y="6094736"/>
            <a:chExt cx="1760837" cy="1423298"/>
          </a:xfrm>
        </p:grpSpPr>
        <p:sp>
          <p:nvSpPr>
            <p:cNvPr id="26"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p:cNvSpPr txBox="1"/>
            <p:nvPr/>
          </p:nvSpPr>
          <p:spPr>
            <a:xfrm>
              <a:off x="21138227" y="6094736"/>
              <a:ext cx="1447801" cy="1354292"/>
            </a:xfrm>
            <a:prstGeom prst="rect">
              <a:avLst/>
            </a:prstGeom>
            <a:noFill/>
          </p:spPr>
          <p:txBody>
            <a:bodyPr wrap="square" rtlCol="0">
              <a:spAutoFit/>
            </a:bodyPr>
            <a:lstStyle/>
            <a:p>
              <a:r>
                <a:rPr lang="en-US" sz="6002" spc="226" dirty="0">
                  <a:solidFill>
                    <a:schemeClr val="bg1"/>
                  </a:solidFill>
                  <a:latin typeface="Montserrat" panose="00000500000000000000" pitchFamily="50" charset="0"/>
                </a:rPr>
                <a:t>+</a:t>
              </a:r>
            </a:p>
          </p:txBody>
        </p:sp>
      </p:grpSp>
      <p:grpSp>
        <p:nvGrpSpPr>
          <p:cNvPr id="28" name="Group 27"/>
          <p:cNvGrpSpPr/>
          <p:nvPr/>
        </p:nvGrpSpPr>
        <p:grpSpPr>
          <a:xfrm>
            <a:off x="11668161" y="5371712"/>
            <a:ext cx="1320972" cy="1067752"/>
            <a:chOff x="20825191" y="6094736"/>
            <a:chExt cx="1760837" cy="1423298"/>
          </a:xfrm>
        </p:grpSpPr>
        <p:sp>
          <p:nvSpPr>
            <p:cNvPr id="29"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p:cNvSpPr txBox="1"/>
            <p:nvPr/>
          </p:nvSpPr>
          <p:spPr>
            <a:xfrm>
              <a:off x="21138227" y="6094736"/>
              <a:ext cx="1447801" cy="1354292"/>
            </a:xfrm>
            <a:prstGeom prst="rect">
              <a:avLst/>
            </a:prstGeom>
            <a:noFill/>
          </p:spPr>
          <p:txBody>
            <a:bodyPr wrap="square" rtlCol="0">
              <a:spAutoFit/>
            </a:bodyPr>
            <a:lstStyle/>
            <a:p>
              <a:r>
                <a:rPr lang="en-US" sz="6002" spc="226" dirty="0">
                  <a:solidFill>
                    <a:schemeClr val="bg1"/>
                  </a:solidFill>
                  <a:latin typeface="Montserrat" panose="00000500000000000000" pitchFamily="50" charset="0"/>
                </a:rPr>
                <a:t>+</a:t>
              </a:r>
            </a:p>
          </p:txBody>
        </p:sp>
      </p:grpSp>
      <p:grpSp>
        <p:nvGrpSpPr>
          <p:cNvPr id="31" name="Group 30"/>
          <p:cNvGrpSpPr/>
          <p:nvPr/>
        </p:nvGrpSpPr>
        <p:grpSpPr>
          <a:xfrm>
            <a:off x="16127023" y="5371712"/>
            <a:ext cx="1320972" cy="1067752"/>
            <a:chOff x="20825191" y="6094736"/>
            <a:chExt cx="1760837" cy="1423298"/>
          </a:xfrm>
        </p:grpSpPr>
        <p:sp>
          <p:nvSpPr>
            <p:cNvPr id="32" name="Овал 17"/>
            <p:cNvSpPr/>
            <p:nvPr/>
          </p:nvSpPr>
          <p:spPr>
            <a:xfrm>
              <a:off x="20825191" y="6197966"/>
              <a:ext cx="1320068" cy="1320068"/>
            </a:xfrm>
            <a:prstGeom prst="ellipse">
              <a:avLst/>
            </a:prstGeom>
            <a:solidFill>
              <a:srgbClr val="1FB5AC"/>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p:cNvSpPr txBox="1"/>
            <p:nvPr/>
          </p:nvSpPr>
          <p:spPr>
            <a:xfrm>
              <a:off x="21138227" y="6094736"/>
              <a:ext cx="1447801" cy="1354292"/>
            </a:xfrm>
            <a:prstGeom prst="rect">
              <a:avLst/>
            </a:prstGeom>
            <a:noFill/>
          </p:spPr>
          <p:txBody>
            <a:bodyPr wrap="square" rtlCol="0">
              <a:spAutoFit/>
            </a:bodyPr>
            <a:lstStyle/>
            <a:p>
              <a:r>
                <a:rPr lang="en-US" sz="6002" spc="226" dirty="0">
                  <a:solidFill>
                    <a:schemeClr val="bg1"/>
                  </a:solidFill>
                  <a:latin typeface="Montserrat" panose="00000500000000000000" pitchFamily="50" charset="0"/>
                </a:rPr>
                <a:t>+</a:t>
              </a:r>
            </a:p>
          </p:txBody>
        </p:sp>
      </p:grpSp>
      <p:sp>
        <p:nvSpPr>
          <p:cNvPr id="2" name="文本框 1">
            <a:extLst>
              <a:ext uri="{FF2B5EF4-FFF2-40B4-BE49-F238E27FC236}">
                <a16:creationId xmlns:a16="http://schemas.microsoft.com/office/drawing/2014/main" id="{C6E0EE1C-7913-427D-A1C4-095B4AFAECD2}"/>
              </a:ext>
            </a:extLst>
          </p:cNvPr>
          <p:cNvSpPr txBox="1"/>
          <p:nvPr/>
        </p:nvSpPr>
        <p:spPr>
          <a:xfrm>
            <a:off x="5843523" y="6824249"/>
            <a:ext cx="3749064" cy="3094758"/>
          </a:xfrm>
          <a:prstGeom prst="rect">
            <a:avLst/>
          </a:prstGeom>
          <a:noFill/>
        </p:spPr>
        <p:txBody>
          <a:bodyPr wrap="square" rtlCol="0">
            <a:spAutoFit/>
          </a:bodyPr>
          <a:lstStyle/>
          <a:p>
            <a:r>
              <a:rPr lang="en-US" altLang="zh-CN" sz="4502" baseline="30000" dirty="0">
                <a:solidFill>
                  <a:schemeClr val="tx2"/>
                </a:solidFill>
                <a:latin typeface="Pe-icon-7-stroke" pitchFamily="2" charset="0"/>
              </a:rPr>
              <a:t>Blockchain Companies:</a:t>
            </a:r>
          </a:p>
          <a:p>
            <a:r>
              <a:rPr lang="en-US" altLang="zh-CN" sz="4502" baseline="30000" dirty="0">
                <a:solidFill>
                  <a:schemeClr val="tx2"/>
                </a:solidFill>
                <a:latin typeface="Pe-icon-7-stroke" pitchFamily="2" charset="0"/>
              </a:rPr>
              <a:t>-One-time service fee</a:t>
            </a:r>
          </a:p>
          <a:p>
            <a:endParaRPr lang="en-US" altLang="zh-CN" sz="4502" baseline="30000" dirty="0">
              <a:solidFill>
                <a:schemeClr val="tx2"/>
              </a:solidFill>
              <a:latin typeface="Pe-icon-7-stroke" pitchFamily="2" charset="0"/>
            </a:endParaRPr>
          </a:p>
          <a:p>
            <a:r>
              <a:rPr lang="en-US" altLang="zh-CN" sz="4502" baseline="30000" dirty="0">
                <a:solidFill>
                  <a:schemeClr val="tx2"/>
                </a:solidFill>
                <a:latin typeface="Pe-icon-7-stroke" pitchFamily="2" charset="0"/>
              </a:rPr>
              <a:t>IWEs:</a:t>
            </a:r>
          </a:p>
          <a:p>
            <a:r>
              <a:rPr lang="en-US" altLang="zh-CN" sz="4502" baseline="30000" dirty="0">
                <a:solidFill>
                  <a:schemeClr val="tx2"/>
                </a:solidFill>
                <a:latin typeface="Pe-icon-7-stroke" pitchFamily="2" charset="0"/>
              </a:rPr>
              <a:t>-Subscription</a:t>
            </a:r>
            <a:endParaRPr lang="en-US" altLang="zh-CN" sz="4502" baseline="30000" dirty="0">
              <a:solidFill>
                <a:schemeClr val="tx2"/>
              </a:solidFill>
              <a:latin typeface="FontAwesome" pitchFamily="2" charset="0"/>
            </a:endParaRPr>
          </a:p>
          <a:p>
            <a:endParaRPr lang="zh-CN" altLang="en-US" sz="4502" dirty="0"/>
          </a:p>
        </p:txBody>
      </p:sp>
      <p:sp>
        <p:nvSpPr>
          <p:cNvPr id="4" name="文本框 3">
            <a:extLst>
              <a:ext uri="{FF2B5EF4-FFF2-40B4-BE49-F238E27FC236}">
                <a16:creationId xmlns:a16="http://schemas.microsoft.com/office/drawing/2014/main" id="{4F99B754-2BE9-465B-B8B7-79A5703E439E}"/>
              </a:ext>
            </a:extLst>
          </p:cNvPr>
          <p:cNvSpPr txBox="1"/>
          <p:nvPr/>
        </p:nvSpPr>
        <p:spPr>
          <a:xfrm>
            <a:off x="10336925" y="6784711"/>
            <a:ext cx="3795152" cy="3094758"/>
          </a:xfrm>
          <a:prstGeom prst="rect">
            <a:avLst/>
          </a:prstGeom>
          <a:noFill/>
        </p:spPr>
        <p:txBody>
          <a:bodyPr wrap="square" rtlCol="0">
            <a:spAutoFit/>
          </a:bodyPr>
          <a:lstStyle/>
          <a:p>
            <a:r>
              <a:rPr lang="en-US" altLang="zh-CN" sz="4502" baseline="30000" dirty="0">
                <a:solidFill>
                  <a:schemeClr val="tx2"/>
                </a:solidFill>
                <a:latin typeface="FontAwesome" pitchFamily="2" charset="0"/>
              </a:rPr>
              <a:t>-Development</a:t>
            </a:r>
          </a:p>
          <a:p>
            <a:endParaRPr lang="en-US" altLang="zh-CN" sz="4502" baseline="30000" dirty="0">
              <a:solidFill>
                <a:schemeClr val="tx2"/>
              </a:solidFill>
              <a:latin typeface="FontAwesome" pitchFamily="2" charset="0"/>
            </a:endParaRPr>
          </a:p>
          <a:p>
            <a:r>
              <a:rPr lang="en-US" altLang="zh-CN" sz="4502" baseline="30000" dirty="0">
                <a:solidFill>
                  <a:schemeClr val="tx2"/>
                </a:solidFill>
                <a:latin typeface="FontAwesome" pitchFamily="2" charset="0"/>
              </a:rPr>
              <a:t>-Marketing</a:t>
            </a:r>
          </a:p>
          <a:p>
            <a:endParaRPr lang="en-US" altLang="zh-CN" sz="4502" baseline="30000" dirty="0">
              <a:solidFill>
                <a:schemeClr val="tx2"/>
              </a:solidFill>
              <a:latin typeface="FontAwesome" pitchFamily="2" charset="0"/>
            </a:endParaRPr>
          </a:p>
          <a:p>
            <a:r>
              <a:rPr lang="en-US" altLang="zh-CN" sz="4502" baseline="30000" dirty="0">
                <a:solidFill>
                  <a:schemeClr val="tx2"/>
                </a:solidFill>
                <a:latin typeface="FontAwesome" pitchFamily="2" charset="0"/>
              </a:rPr>
              <a:t>-Team</a:t>
            </a:r>
            <a:endParaRPr lang="en-US" altLang="zh-CN" sz="42012" baseline="30000" dirty="0">
              <a:solidFill>
                <a:schemeClr val="tx2"/>
              </a:solidFill>
              <a:latin typeface="FontAwesome" pitchFamily="2" charset="0"/>
            </a:endParaRPr>
          </a:p>
          <a:p>
            <a:endParaRPr lang="zh-CN" altLang="en-US" sz="4502" dirty="0"/>
          </a:p>
        </p:txBody>
      </p:sp>
      <p:sp>
        <p:nvSpPr>
          <p:cNvPr id="5" name="文本框 4">
            <a:extLst>
              <a:ext uri="{FF2B5EF4-FFF2-40B4-BE49-F238E27FC236}">
                <a16:creationId xmlns:a16="http://schemas.microsoft.com/office/drawing/2014/main" id="{912FFB64-2E85-4667-AF79-20A1DA856D42}"/>
              </a:ext>
            </a:extLst>
          </p:cNvPr>
          <p:cNvSpPr txBox="1"/>
          <p:nvPr/>
        </p:nvSpPr>
        <p:spPr>
          <a:xfrm>
            <a:off x="14899029" y="6669264"/>
            <a:ext cx="3866140" cy="1477328"/>
          </a:xfrm>
          <a:prstGeom prst="rect">
            <a:avLst/>
          </a:prstGeom>
          <a:noFill/>
        </p:spPr>
        <p:txBody>
          <a:bodyPr wrap="square" rtlCol="0">
            <a:spAutoFit/>
          </a:bodyPr>
          <a:lstStyle/>
          <a:p>
            <a:r>
              <a:rPr lang="en-US" altLang="zh-CN" sz="3000" dirty="0">
                <a:solidFill>
                  <a:schemeClr val="tx2"/>
                </a:solidFill>
              </a:rPr>
              <a:t>Pre-seed</a:t>
            </a:r>
          </a:p>
          <a:p>
            <a:endParaRPr lang="en-US" altLang="zh-CN" sz="3000" dirty="0">
              <a:solidFill>
                <a:schemeClr val="tx2"/>
              </a:solidFill>
            </a:endParaRPr>
          </a:p>
          <a:p>
            <a:r>
              <a:rPr lang="en-US" altLang="zh-CN" sz="3000" dirty="0">
                <a:solidFill>
                  <a:schemeClr val="tx2"/>
                </a:solidFill>
              </a:rPr>
              <a:t>Seed</a:t>
            </a:r>
            <a:endParaRPr lang="zh-CN" altLang="en-US" sz="3000" dirty="0">
              <a:solidFill>
                <a:schemeClr val="tx2"/>
              </a:solidFill>
            </a:endParaRPr>
          </a:p>
        </p:txBody>
      </p:sp>
      <p:pic>
        <p:nvPicPr>
          <p:cNvPr id="37" name="图片 36">
            <a:extLst>
              <a:ext uri="{FF2B5EF4-FFF2-40B4-BE49-F238E27FC236}">
                <a16:creationId xmlns:a16="http://schemas.microsoft.com/office/drawing/2014/main" id="{7D7A2855-23F1-4A1C-BB2C-127F640A5E3C}"/>
              </a:ext>
            </a:extLst>
          </p:cNvPr>
          <p:cNvPicPr>
            <a:picLocks noChangeAspect="1"/>
          </p:cNvPicPr>
          <p:nvPr/>
        </p:nvPicPr>
        <p:blipFill>
          <a:blip r:embed="rId3"/>
          <a:stretch>
            <a:fillRect/>
          </a:stretch>
        </p:blipFill>
        <p:spPr>
          <a:xfrm>
            <a:off x="5248178" y="2343245"/>
            <a:ext cx="13881294" cy="8192442"/>
          </a:xfrm>
          <a:prstGeom prst="rect">
            <a:avLst/>
          </a:prstGeom>
        </p:spPr>
      </p:pic>
      <p:pic>
        <p:nvPicPr>
          <p:cNvPr id="3" name="图片 2">
            <a:extLst>
              <a:ext uri="{FF2B5EF4-FFF2-40B4-BE49-F238E27FC236}">
                <a16:creationId xmlns:a16="http://schemas.microsoft.com/office/drawing/2014/main" id="{8E8563EE-519A-47DB-A4C3-C176FFB7AC47}"/>
              </a:ext>
            </a:extLst>
          </p:cNvPr>
          <p:cNvPicPr>
            <a:picLocks noChangeAspect="1"/>
          </p:cNvPicPr>
          <p:nvPr/>
        </p:nvPicPr>
        <p:blipFill>
          <a:blip r:embed="rId4"/>
          <a:stretch>
            <a:fillRect/>
          </a:stretch>
        </p:blipFill>
        <p:spPr>
          <a:xfrm>
            <a:off x="5300660" y="2406107"/>
            <a:ext cx="13967811" cy="8129580"/>
          </a:xfrm>
          <a:prstGeom prst="rect">
            <a:avLst/>
          </a:prstGeom>
        </p:spPr>
      </p:pic>
      <p:sp>
        <p:nvSpPr>
          <p:cNvPr id="35" name="文本框 34">
            <a:extLst>
              <a:ext uri="{FF2B5EF4-FFF2-40B4-BE49-F238E27FC236}">
                <a16:creationId xmlns:a16="http://schemas.microsoft.com/office/drawing/2014/main" id="{4206E526-6C2E-4EFF-872E-DE49D977A5B7}"/>
              </a:ext>
            </a:extLst>
          </p:cNvPr>
          <p:cNvSpPr txBox="1"/>
          <p:nvPr/>
        </p:nvSpPr>
        <p:spPr>
          <a:xfrm>
            <a:off x="8665065" y="1145498"/>
            <a:ext cx="7239000" cy="830997"/>
          </a:xfrm>
          <a:prstGeom prst="rect">
            <a:avLst/>
          </a:prstGeom>
          <a:noFill/>
        </p:spPr>
        <p:txBody>
          <a:bodyPr wrap="square" rtlCol="0">
            <a:spAutoFit/>
          </a:bodyPr>
          <a:lstStyle/>
          <a:p>
            <a:pPr algn="ctr"/>
            <a:r>
              <a:rPr lang="en-US" altLang="zh-CN" sz="4800" dirty="0">
                <a:solidFill>
                  <a:schemeClr val="tx2"/>
                </a:solidFill>
              </a:rPr>
              <a:t>From year 1 - 5</a:t>
            </a:r>
            <a:endParaRPr lang="zh-CN" altLang="en-US" sz="4800" dirty="0">
              <a:solidFill>
                <a:schemeClr val="tx2"/>
              </a:solidFill>
            </a:endParaRPr>
          </a:p>
        </p:txBody>
      </p:sp>
      <p:sp>
        <p:nvSpPr>
          <p:cNvPr id="36" name="Овал 25">
            <a:extLst>
              <a:ext uri="{FF2B5EF4-FFF2-40B4-BE49-F238E27FC236}">
                <a16:creationId xmlns:a16="http://schemas.microsoft.com/office/drawing/2014/main" id="{00B6EAAD-7F5D-40E4-BB4B-C6995D1CA4E7}"/>
              </a:ext>
            </a:extLst>
          </p:cNvPr>
          <p:cNvSpPr/>
          <p:nvPr/>
        </p:nvSpPr>
        <p:spPr>
          <a:xfrm>
            <a:off x="3078933" y="1149847"/>
            <a:ext cx="1896046" cy="18960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TextBox 64">
            <a:extLst>
              <a:ext uri="{FF2B5EF4-FFF2-40B4-BE49-F238E27FC236}">
                <a16:creationId xmlns:a16="http://schemas.microsoft.com/office/drawing/2014/main" id="{1AA9FE5D-7840-45B8-8D4E-C7529DCD8829}"/>
              </a:ext>
            </a:extLst>
          </p:cNvPr>
          <p:cNvSpPr txBox="1"/>
          <p:nvPr/>
        </p:nvSpPr>
        <p:spPr>
          <a:xfrm>
            <a:off x="2923513" y="1878172"/>
            <a:ext cx="2206884" cy="1118255"/>
          </a:xfrm>
          <a:prstGeom prst="rect">
            <a:avLst/>
          </a:prstGeom>
          <a:noFill/>
        </p:spPr>
        <p:txBody>
          <a:bodyPr wrap="square" rtlCol="0">
            <a:spAutoFit/>
          </a:bodyPr>
          <a:lstStyle/>
          <a:p>
            <a:pPr algn="ctr"/>
            <a:r>
              <a:rPr lang="zh-CN" altLang="en-US" sz="10000" baseline="30000" dirty="0">
                <a:solidFill>
                  <a:schemeClr val="bg1"/>
                </a:solidFill>
                <a:latin typeface="华文行楷" panose="02010800040101010101" pitchFamily="2" charset="-122"/>
                <a:ea typeface="华文行楷" panose="02010800040101010101" pitchFamily="2" charset="-122"/>
              </a:rPr>
              <a:t>财</a:t>
            </a:r>
            <a:endParaRPr lang="en-US" sz="10000" baseline="30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4027584874"/>
      </p:ext>
    </p:extLst>
  </p:cSld>
  <p:clrMapOvr>
    <a:masterClrMapping/>
  </p:clrMapOvr>
  <p:transition spd="slow" advClick="0" advTm="1000">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a:extLst>
              <a:ext uri="{FF2B5EF4-FFF2-40B4-BE49-F238E27FC236}">
                <a16:creationId xmlns:a16="http://schemas.microsoft.com/office/drawing/2014/main" id="{4D261CBB-4036-4BAE-93BD-52B9C997B4F5}"/>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val="0"/>
              </a:ext>
            </a:extLst>
          </a:blip>
          <a:srcRect t="9384" b="20304"/>
          <a:stretch/>
        </p:blipFill>
        <p:spPr>
          <a:xfrm>
            <a:off x="377825" y="5310265"/>
            <a:ext cx="3962400" cy="3962400"/>
          </a:xfrm>
          <a:prstGeom prst="ellipse">
            <a:avLst/>
          </a:prstGeom>
        </p:spPr>
      </p:pic>
      <p:pic>
        <p:nvPicPr>
          <p:cNvPr id="5" name="图片占位符 4">
            <a:extLst>
              <a:ext uri="{FF2B5EF4-FFF2-40B4-BE49-F238E27FC236}">
                <a16:creationId xmlns:a16="http://schemas.microsoft.com/office/drawing/2014/main" id="{5CAF28C1-4949-4191-ADB7-4DA183BF27FE}"/>
              </a:ext>
            </a:extLst>
          </p:cNvPr>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l="7637" t="7639" r="7637" b="7639"/>
          <a:stretch/>
        </p:blipFill>
        <p:spPr>
          <a:xfrm>
            <a:off x="4797425" y="8472506"/>
            <a:ext cx="3962400" cy="3962400"/>
          </a:xfrm>
          <a:prstGeom prst="ellipse">
            <a:avLst/>
          </a:prstGeom>
        </p:spPr>
      </p:pic>
      <p:pic>
        <p:nvPicPr>
          <p:cNvPr id="13" name="图片占位符 12">
            <a:extLst>
              <a:ext uri="{FF2B5EF4-FFF2-40B4-BE49-F238E27FC236}">
                <a16:creationId xmlns:a16="http://schemas.microsoft.com/office/drawing/2014/main" id="{108661A3-4B5B-49F7-9B1F-53ECFA58FF0A}"/>
              </a:ext>
            </a:extLst>
          </p:cNvPr>
          <p:cNvPicPr>
            <a:picLocks noGrp="1" noChangeAspect="1"/>
          </p:cNvPicPr>
          <p:nvPr>
            <p:ph type="pic" sz="quarter" idx="12"/>
          </p:nvPr>
        </p:nvPicPr>
        <p:blipFill rotWithShape="1">
          <a:blip r:embed="rId5">
            <a:extLst>
              <a:ext uri="{28A0092B-C50C-407E-A947-70E740481C1C}">
                <a14:useLocalDpi xmlns:a14="http://schemas.microsoft.com/office/drawing/2010/main" val="0"/>
              </a:ext>
            </a:extLst>
          </a:blip>
          <a:srcRect l="7637" t="7639" r="7637" b="7639"/>
          <a:stretch/>
        </p:blipFill>
        <p:spPr>
          <a:xfrm>
            <a:off x="9304876" y="5334000"/>
            <a:ext cx="3962400" cy="3962400"/>
          </a:xfrm>
          <a:prstGeom prst="ellipse">
            <a:avLst/>
          </a:prstGeom>
        </p:spPr>
      </p:pic>
      <p:sp>
        <p:nvSpPr>
          <p:cNvPr id="7" name="TextBox 6"/>
          <p:cNvSpPr txBox="1"/>
          <p:nvPr/>
        </p:nvSpPr>
        <p:spPr>
          <a:xfrm>
            <a:off x="4701090" y="1174790"/>
            <a:ext cx="13659935" cy="3016210"/>
          </a:xfrm>
          <a:prstGeom prst="rect">
            <a:avLst/>
          </a:prstGeom>
          <a:noFill/>
        </p:spPr>
        <p:txBody>
          <a:bodyPr wrap="square" rtlCol="0">
            <a:spAutoFit/>
          </a:bodyPr>
          <a:lstStyle/>
          <a:p>
            <a:r>
              <a:rPr lang="en-US" sz="7000" u="sng" spc="-300" dirty="0">
                <a:solidFill>
                  <a:srgbClr val="1FB5AC"/>
                </a:solidFill>
                <a:latin typeface="Montserrat Semi Bold" panose="00000700000000000000" pitchFamily="50" charset="0"/>
              </a:rPr>
              <a:t>Peoples</a:t>
            </a:r>
          </a:p>
          <a:p>
            <a:r>
              <a:rPr lang="en-US" sz="12000" spc="-300" dirty="0">
                <a:solidFill>
                  <a:schemeClr val="tx2"/>
                </a:solidFill>
                <a:latin typeface="Montserrat Semi Bold" panose="00000700000000000000" pitchFamily="50" charset="0"/>
              </a:rPr>
              <a:t>Team Members</a:t>
            </a:r>
            <a:endParaRPr lang="en-US" sz="12000" spc="-300" dirty="0">
              <a:solidFill>
                <a:schemeClr val="accent1"/>
              </a:solidFill>
              <a:latin typeface="Montserrat Semi Bold" panose="00000700000000000000" pitchFamily="50" charset="0"/>
            </a:endParaRPr>
          </a:p>
        </p:txBody>
      </p:sp>
      <p:grpSp>
        <p:nvGrpSpPr>
          <p:cNvPr id="8" name="Группа 16"/>
          <p:cNvGrpSpPr/>
          <p:nvPr/>
        </p:nvGrpSpPr>
        <p:grpSpPr>
          <a:xfrm>
            <a:off x="1764216" y="1650348"/>
            <a:ext cx="2023756" cy="2007252"/>
            <a:chOff x="1184354" y="9041748"/>
            <a:chExt cx="2023756" cy="2007252"/>
          </a:xfrm>
        </p:grpSpPr>
        <p:sp>
          <p:nvSpPr>
            <p:cNvPr id="9" name="Овал 17"/>
            <p:cNvSpPr/>
            <p:nvPr/>
          </p:nvSpPr>
          <p:spPr>
            <a:xfrm>
              <a:off x="1184354" y="9041748"/>
              <a:ext cx="2007252" cy="20072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26763" y="9525000"/>
              <a:ext cx="1581347" cy="1138773"/>
            </a:xfrm>
            <a:prstGeom prst="rect">
              <a:avLst/>
            </a:prstGeom>
            <a:noFill/>
          </p:spPr>
          <p:txBody>
            <a:bodyPr wrap="square" rtlCol="0">
              <a:spAutoFit/>
            </a:bodyPr>
            <a:lstStyle/>
            <a:p>
              <a:pPr>
                <a:lnSpc>
                  <a:spcPct val="80000"/>
                </a:lnSpc>
              </a:pPr>
              <a:r>
                <a:rPr lang="zh-CN" altLang="en-US" sz="8000" spc="-300" dirty="0">
                  <a:solidFill>
                    <a:schemeClr val="bg1"/>
                  </a:solidFill>
                  <a:latin typeface="华文行楷" panose="02010800040101010101" pitchFamily="2" charset="-122"/>
                  <a:ea typeface="华文行楷" panose="02010800040101010101" pitchFamily="2" charset="-122"/>
                </a:rPr>
                <a:t>队</a:t>
              </a:r>
              <a:endParaRPr lang="en-US" sz="8000" spc="-300" dirty="0">
                <a:solidFill>
                  <a:schemeClr val="bg1"/>
                </a:solidFill>
                <a:latin typeface="华文行楷" panose="02010800040101010101" pitchFamily="2" charset="-122"/>
                <a:ea typeface="华文行楷" panose="02010800040101010101" pitchFamily="2" charset="-122"/>
              </a:endParaRPr>
            </a:p>
          </p:txBody>
        </p:sp>
      </p:grpSp>
      <p:sp>
        <p:nvSpPr>
          <p:cNvPr id="22" name="TextBox 21"/>
          <p:cNvSpPr txBox="1"/>
          <p:nvPr/>
        </p:nvSpPr>
        <p:spPr>
          <a:xfrm>
            <a:off x="4441825" y="6070937"/>
            <a:ext cx="4622800" cy="643894"/>
          </a:xfrm>
          <a:prstGeom prst="rect">
            <a:avLst/>
          </a:prstGeom>
          <a:noFill/>
        </p:spPr>
        <p:txBody>
          <a:bodyPr wrap="square" rtlCol="0">
            <a:spAutoFit/>
          </a:bodyPr>
          <a:lstStyle/>
          <a:p>
            <a:pPr algn="ctr">
              <a:lnSpc>
                <a:spcPct val="120000"/>
              </a:lnSpc>
            </a:pPr>
            <a:r>
              <a:rPr lang="en-US" sz="3200" dirty="0">
                <a:solidFill>
                  <a:schemeClr val="tx2"/>
                </a:solidFill>
                <a:latin typeface="Montserrat Light" panose="00000400000000000000" pitchFamily="50" charset="0"/>
                <a:ea typeface="Open Sans Light" panose="020B0306030504020204" pitchFamily="34" charset="0"/>
                <a:cs typeface="Open Sans Light" panose="020B0306030504020204" pitchFamily="34" charset="0"/>
              </a:rPr>
              <a:t>CTO</a:t>
            </a:r>
          </a:p>
        </p:txBody>
      </p:sp>
      <p:sp>
        <p:nvSpPr>
          <p:cNvPr id="23" name="TextBox 22"/>
          <p:cNvSpPr txBox="1"/>
          <p:nvPr/>
        </p:nvSpPr>
        <p:spPr>
          <a:xfrm>
            <a:off x="4441825" y="5287834"/>
            <a:ext cx="4622800" cy="754374"/>
          </a:xfrm>
          <a:prstGeom prst="rect">
            <a:avLst/>
          </a:prstGeom>
          <a:noFill/>
        </p:spPr>
        <p:txBody>
          <a:bodyPr wrap="square" rtlCol="0">
            <a:spAutoFit/>
          </a:bodyPr>
          <a:lstStyle/>
          <a:p>
            <a:pPr algn="ctr">
              <a:lnSpc>
                <a:spcPct val="130000"/>
              </a:lnSpc>
            </a:pPr>
            <a:r>
              <a:rPr lang="en-US" u="sng" dirty="0" err="1">
                <a:solidFill>
                  <a:schemeClr val="tx2"/>
                </a:solidFill>
                <a:latin typeface="Montserrat Semi Bold" panose="00000700000000000000" pitchFamily="50" charset="0"/>
              </a:rPr>
              <a:t>Jiakang</a:t>
            </a:r>
            <a:r>
              <a:rPr lang="en-US" u="sng" dirty="0">
                <a:solidFill>
                  <a:schemeClr val="tx2"/>
                </a:solidFill>
                <a:latin typeface="Montserrat Semi Bold" panose="00000700000000000000" pitchFamily="50" charset="0"/>
              </a:rPr>
              <a:t> Liu </a:t>
            </a:r>
          </a:p>
        </p:txBody>
      </p:sp>
      <p:sp>
        <p:nvSpPr>
          <p:cNvPr id="34" name="TextBox 33"/>
          <p:cNvSpPr txBox="1"/>
          <p:nvPr/>
        </p:nvSpPr>
        <p:spPr>
          <a:xfrm>
            <a:off x="13738225" y="5811421"/>
            <a:ext cx="4622800" cy="1234825"/>
          </a:xfrm>
          <a:prstGeom prst="rect">
            <a:avLst/>
          </a:prstGeom>
          <a:noFill/>
        </p:spPr>
        <p:txBody>
          <a:bodyPr wrap="square" rtlCol="0">
            <a:spAutoFit/>
          </a:bodyPr>
          <a:lstStyle/>
          <a:p>
            <a:pPr algn="ctr">
              <a:lnSpc>
                <a:spcPct val="120000"/>
              </a:lnSpc>
            </a:pPr>
            <a:r>
              <a:rPr lang="en-US" sz="3200" dirty="0">
                <a:solidFill>
                  <a:schemeClr val="tx2"/>
                </a:solidFill>
                <a:latin typeface="Montserrat Light" panose="00000400000000000000" pitchFamily="50" charset="0"/>
                <a:ea typeface="Open Sans Light" panose="020B0306030504020204" pitchFamily="34" charset="0"/>
                <a:cs typeface="Open Sans Light" panose="020B0306030504020204" pitchFamily="34" charset="0"/>
              </a:rPr>
              <a:t>Advisor </a:t>
            </a:r>
          </a:p>
          <a:p>
            <a:pPr algn="ctr">
              <a:lnSpc>
                <a:spcPct val="120000"/>
              </a:lnSpc>
            </a:pPr>
            <a:r>
              <a:rPr lang="en-US" sz="3200" dirty="0" err="1">
                <a:solidFill>
                  <a:schemeClr val="tx2"/>
                </a:solidFill>
                <a:latin typeface="Montserrat Light" panose="00000400000000000000" pitchFamily="50" charset="0"/>
                <a:ea typeface="Open Sans Light" panose="020B0306030504020204" pitchFamily="34" charset="0"/>
                <a:cs typeface="Open Sans Light" panose="020B0306030504020204" pitchFamily="34" charset="0"/>
              </a:rPr>
              <a:t>Rytta</a:t>
            </a:r>
            <a:r>
              <a:rPr lang="en-US" sz="3200" dirty="0">
                <a:solidFill>
                  <a:schemeClr val="tx2"/>
                </a:solidFill>
                <a:latin typeface="Montserrat Light" panose="00000400000000000000" pitchFamily="50" charset="0"/>
                <a:ea typeface="Open Sans Light" panose="020B0306030504020204" pitchFamily="34" charset="0"/>
                <a:cs typeface="Open Sans Light" panose="020B0306030504020204" pitchFamily="34" charset="0"/>
              </a:rPr>
              <a:t> Group Co.</a:t>
            </a:r>
          </a:p>
        </p:txBody>
      </p:sp>
      <p:sp>
        <p:nvSpPr>
          <p:cNvPr id="35" name="TextBox 34"/>
          <p:cNvSpPr txBox="1"/>
          <p:nvPr/>
        </p:nvSpPr>
        <p:spPr>
          <a:xfrm>
            <a:off x="13738225" y="5028318"/>
            <a:ext cx="4622800" cy="754374"/>
          </a:xfrm>
          <a:prstGeom prst="rect">
            <a:avLst/>
          </a:prstGeom>
          <a:noFill/>
        </p:spPr>
        <p:txBody>
          <a:bodyPr wrap="square" rtlCol="0">
            <a:spAutoFit/>
          </a:bodyPr>
          <a:lstStyle/>
          <a:p>
            <a:pPr algn="ctr">
              <a:lnSpc>
                <a:spcPct val="130000"/>
              </a:lnSpc>
            </a:pPr>
            <a:r>
              <a:rPr lang="en-US" u="sng" dirty="0">
                <a:solidFill>
                  <a:schemeClr val="tx2"/>
                </a:solidFill>
                <a:latin typeface="Montserrat Semi Bold" panose="00000700000000000000" pitchFamily="50" charset="0"/>
              </a:rPr>
              <a:t>David Andrews</a:t>
            </a:r>
          </a:p>
        </p:txBody>
      </p:sp>
      <p:sp>
        <p:nvSpPr>
          <p:cNvPr id="41" name="TextBox 40"/>
          <p:cNvSpPr txBox="1"/>
          <p:nvPr/>
        </p:nvSpPr>
        <p:spPr>
          <a:xfrm>
            <a:off x="49264" y="11290578"/>
            <a:ext cx="4622800" cy="643894"/>
          </a:xfrm>
          <a:prstGeom prst="rect">
            <a:avLst/>
          </a:prstGeom>
          <a:noFill/>
        </p:spPr>
        <p:txBody>
          <a:bodyPr wrap="square" rtlCol="0">
            <a:spAutoFit/>
          </a:bodyPr>
          <a:lstStyle/>
          <a:p>
            <a:pPr algn="ctr">
              <a:lnSpc>
                <a:spcPct val="120000"/>
              </a:lnSpc>
            </a:pPr>
            <a:r>
              <a:rPr lang="en-US" sz="3200" dirty="0">
                <a:solidFill>
                  <a:schemeClr val="tx2"/>
                </a:solidFill>
                <a:latin typeface="Montserrat Light" panose="00000400000000000000" pitchFamily="50" charset="0"/>
                <a:ea typeface="Open Sans Light" panose="020B0306030504020204" pitchFamily="34" charset="0"/>
                <a:cs typeface="Open Sans Light" panose="020B0306030504020204" pitchFamily="34" charset="0"/>
              </a:rPr>
              <a:t>Founder &amp; Director</a:t>
            </a:r>
          </a:p>
        </p:txBody>
      </p:sp>
      <p:sp>
        <p:nvSpPr>
          <p:cNvPr id="42" name="TextBox 41"/>
          <p:cNvSpPr txBox="1"/>
          <p:nvPr/>
        </p:nvSpPr>
        <p:spPr>
          <a:xfrm>
            <a:off x="49264" y="10507475"/>
            <a:ext cx="4622800" cy="754374"/>
          </a:xfrm>
          <a:prstGeom prst="rect">
            <a:avLst/>
          </a:prstGeom>
          <a:noFill/>
        </p:spPr>
        <p:txBody>
          <a:bodyPr wrap="square" rtlCol="0">
            <a:spAutoFit/>
          </a:bodyPr>
          <a:lstStyle/>
          <a:p>
            <a:pPr algn="ctr">
              <a:lnSpc>
                <a:spcPct val="130000"/>
              </a:lnSpc>
            </a:pPr>
            <a:r>
              <a:rPr lang="en-US" u="sng" dirty="0">
                <a:solidFill>
                  <a:schemeClr val="tx2"/>
                </a:solidFill>
                <a:latin typeface="Montserrat Semi Bold" panose="00000700000000000000" pitchFamily="50" charset="0"/>
              </a:rPr>
              <a:t>Zoen Lin</a:t>
            </a:r>
          </a:p>
        </p:txBody>
      </p:sp>
      <p:sp>
        <p:nvSpPr>
          <p:cNvPr id="48" name="TextBox 47"/>
          <p:cNvSpPr txBox="1"/>
          <p:nvPr/>
        </p:nvSpPr>
        <p:spPr>
          <a:xfrm>
            <a:off x="8971573" y="11290578"/>
            <a:ext cx="4622800" cy="1234825"/>
          </a:xfrm>
          <a:prstGeom prst="rect">
            <a:avLst/>
          </a:prstGeom>
          <a:noFill/>
        </p:spPr>
        <p:txBody>
          <a:bodyPr wrap="square" rtlCol="0">
            <a:spAutoFit/>
          </a:bodyPr>
          <a:lstStyle/>
          <a:p>
            <a:pPr algn="ctr">
              <a:lnSpc>
                <a:spcPct val="120000"/>
              </a:lnSpc>
            </a:pPr>
            <a:r>
              <a:rPr lang="en-US" sz="3200" dirty="0">
                <a:solidFill>
                  <a:schemeClr val="tx2"/>
                </a:solidFill>
                <a:latin typeface="Montserrat Light" panose="00000400000000000000" pitchFamily="50" charset="0"/>
                <a:ea typeface="Open Sans Light" panose="020B0306030504020204" pitchFamily="34" charset="0"/>
                <a:cs typeface="Open Sans Light" panose="020B0306030504020204" pitchFamily="34" charset="0"/>
              </a:rPr>
              <a:t>Advisor</a:t>
            </a:r>
          </a:p>
          <a:p>
            <a:pPr algn="ctr">
              <a:lnSpc>
                <a:spcPct val="120000"/>
              </a:lnSpc>
            </a:pPr>
            <a:r>
              <a:rPr lang="en-US" sz="3200" dirty="0">
                <a:solidFill>
                  <a:schemeClr val="tx2"/>
                </a:solidFill>
                <a:latin typeface="Montserrat Light" panose="00000400000000000000" pitchFamily="50" charset="0"/>
                <a:ea typeface="Open Sans Light" panose="020B0306030504020204" pitchFamily="34" charset="0"/>
                <a:cs typeface="Open Sans Light" panose="020B0306030504020204" pitchFamily="34" charset="0"/>
              </a:rPr>
              <a:t>Yesbit. Co. Ltd.</a:t>
            </a:r>
          </a:p>
        </p:txBody>
      </p:sp>
      <p:sp>
        <p:nvSpPr>
          <p:cNvPr id="49" name="TextBox 48"/>
          <p:cNvSpPr txBox="1"/>
          <p:nvPr/>
        </p:nvSpPr>
        <p:spPr>
          <a:xfrm>
            <a:off x="8971573" y="10507475"/>
            <a:ext cx="4622800" cy="754374"/>
          </a:xfrm>
          <a:prstGeom prst="rect">
            <a:avLst/>
          </a:prstGeom>
          <a:noFill/>
        </p:spPr>
        <p:txBody>
          <a:bodyPr wrap="square" rtlCol="0">
            <a:spAutoFit/>
          </a:bodyPr>
          <a:lstStyle/>
          <a:p>
            <a:pPr algn="ctr">
              <a:lnSpc>
                <a:spcPct val="130000"/>
              </a:lnSpc>
            </a:pPr>
            <a:r>
              <a:rPr lang="en-US" altLang="zh-CN" u="sng" dirty="0">
                <a:solidFill>
                  <a:schemeClr val="tx2"/>
                </a:solidFill>
                <a:latin typeface="Montserrat Semi Bold" panose="00000700000000000000" pitchFamily="50" charset="0"/>
              </a:rPr>
              <a:t>Blues Q</a:t>
            </a:r>
            <a:endParaRPr lang="en-US" u="sng" dirty="0">
              <a:solidFill>
                <a:schemeClr val="tx2"/>
              </a:solidFill>
              <a:latin typeface="Montserrat Semi Bold" panose="00000700000000000000" pitchFamily="50" charset="0"/>
            </a:endParaRPr>
          </a:p>
        </p:txBody>
      </p:sp>
      <p:sp>
        <p:nvSpPr>
          <p:cNvPr id="52" name="Прямоугольник 1"/>
          <p:cNvSpPr/>
          <p:nvPr/>
        </p:nvSpPr>
        <p:spPr>
          <a:xfrm>
            <a:off x="20112634" y="-39529"/>
            <a:ext cx="1570433" cy="884057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18361025" y="10410749"/>
            <a:ext cx="4978400" cy="837473"/>
          </a:xfrm>
          <a:prstGeom prst="rect">
            <a:avLst/>
          </a:prstGeom>
          <a:noFill/>
        </p:spPr>
        <p:txBody>
          <a:bodyPr wrap="square" rtlCol="0">
            <a:spAutoFit/>
          </a:bodyPr>
          <a:lstStyle/>
          <a:p>
            <a:pPr algn="ctr">
              <a:lnSpc>
                <a:spcPct val="150000"/>
              </a:lnSpc>
            </a:pPr>
            <a:r>
              <a:rPr lang="en-US" i="1" dirty="0">
                <a:solidFill>
                  <a:schemeClr val="tx2"/>
                </a:solidFill>
                <a:latin typeface="Montserrat Hairline" panose="00000300000000000000" pitchFamily="50" charset="0"/>
                <a:ea typeface="Open Sans Light" panose="020B0306030504020204" pitchFamily="34" charset="0"/>
                <a:cs typeface="Open Sans Light" panose="020B0306030504020204" pitchFamily="34" charset="0"/>
              </a:rPr>
              <a:t>We are Looking for a CEO</a:t>
            </a:r>
          </a:p>
        </p:txBody>
      </p:sp>
      <p:pic>
        <p:nvPicPr>
          <p:cNvPr id="19" name="图片占位符 18">
            <a:extLst>
              <a:ext uri="{FF2B5EF4-FFF2-40B4-BE49-F238E27FC236}">
                <a16:creationId xmlns:a16="http://schemas.microsoft.com/office/drawing/2014/main" id="{B8E15CFE-B764-44DE-9D6A-5F888A336AE7}"/>
              </a:ext>
            </a:extLst>
          </p:cNvPr>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t="3325" b="3325"/>
          <a:stretch>
            <a:fillRect/>
          </a:stretch>
        </p:blipFill>
        <p:spPr>
          <a:xfrm>
            <a:off x="14143080" y="8115299"/>
            <a:ext cx="3962400" cy="3698875"/>
          </a:xfrm>
        </p:spPr>
      </p:pic>
      <p:pic>
        <p:nvPicPr>
          <p:cNvPr id="11" name="图形 10" descr="罗盘">
            <a:extLst>
              <a:ext uri="{FF2B5EF4-FFF2-40B4-BE49-F238E27FC236}">
                <a16:creationId xmlns:a16="http://schemas.microsoft.com/office/drawing/2014/main" id="{B470222C-7573-4CA9-86FC-DD541BF2BB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01185" y="9507537"/>
            <a:ext cx="914400" cy="914400"/>
          </a:xfrm>
          <a:prstGeom prst="rect">
            <a:avLst/>
          </a:prstGeom>
        </p:spPr>
      </p:pic>
      <p:pic>
        <p:nvPicPr>
          <p:cNvPr id="24" name="图形 23" descr="罗盘">
            <a:extLst>
              <a:ext uri="{FF2B5EF4-FFF2-40B4-BE49-F238E27FC236}">
                <a16:creationId xmlns:a16="http://schemas.microsoft.com/office/drawing/2014/main" id="{85D5F172-A387-4CCF-90A7-8D574FF88A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45225" y="6974115"/>
            <a:ext cx="914400" cy="914400"/>
          </a:xfrm>
          <a:prstGeom prst="rect">
            <a:avLst/>
          </a:prstGeom>
        </p:spPr>
      </p:pic>
      <p:pic>
        <p:nvPicPr>
          <p:cNvPr id="25" name="图形 24" descr="罗盘">
            <a:extLst>
              <a:ext uri="{FF2B5EF4-FFF2-40B4-BE49-F238E27FC236}">
                <a16:creationId xmlns:a16="http://schemas.microsoft.com/office/drawing/2014/main" id="{EFEEC781-A45B-4894-B840-550316A809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876" y="9593196"/>
            <a:ext cx="914400" cy="914400"/>
          </a:xfrm>
          <a:prstGeom prst="rect">
            <a:avLst/>
          </a:prstGeom>
        </p:spPr>
      </p:pic>
      <p:pic>
        <p:nvPicPr>
          <p:cNvPr id="26" name="图形 25" descr="罗盘">
            <a:extLst>
              <a:ext uri="{FF2B5EF4-FFF2-40B4-BE49-F238E27FC236}">
                <a16:creationId xmlns:a16="http://schemas.microsoft.com/office/drawing/2014/main" id="{A30DE216-83AD-40C0-9F12-73B314ECF1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592425" y="7055822"/>
            <a:ext cx="914400" cy="914400"/>
          </a:xfrm>
          <a:prstGeom prst="rect">
            <a:avLst/>
          </a:prstGeom>
        </p:spPr>
      </p:pic>
    </p:spTree>
    <p:extLst>
      <p:ext uri="{BB962C8B-B14F-4D97-AF65-F5344CB8AC3E}">
        <p14:creationId xmlns:p14="http://schemas.microsoft.com/office/powerpoint/2010/main" val="3033252276"/>
      </p:ext>
    </p:extLst>
  </p:cSld>
  <p:clrMapOvr>
    <a:masterClrMapping/>
  </p:clrMapOvr>
  <p:transition spd="slow" advClick="0" advTm="1000">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57425" y="3657600"/>
            <a:ext cx="12687299" cy="13018949"/>
          </a:xfrm>
          <a:prstGeom prst="rect">
            <a:avLst/>
          </a:prstGeom>
          <a:noFill/>
        </p:spPr>
        <p:txBody>
          <a:bodyPr wrap="square" rtlCol="0">
            <a:spAutoFit/>
          </a:bodyPr>
          <a:lstStyle/>
          <a:p>
            <a:r>
              <a:rPr lang="en-US" altLang="zh-CN" sz="4000" dirty="0">
                <a:solidFill>
                  <a:schemeClr val="tx2"/>
                </a:solidFill>
                <a:latin typeface="Montserrat" panose="00000500000000000000" pitchFamily="50" charset="0"/>
                <a:ea typeface="Open Sans Semibold" panose="020B0706030804020204" pitchFamily="34" charset="0"/>
                <a:cs typeface="Open Sans Semibold" panose="020B0706030804020204" pitchFamily="34" charset="0"/>
              </a:rPr>
              <a:t>SAM and SOM reference:</a:t>
            </a:r>
          </a:p>
          <a:p>
            <a:r>
              <a:rPr lang="en-US" altLang="zh-CN" sz="4000" dirty="0">
                <a:solidFill>
                  <a:schemeClr val="tx2"/>
                </a:solidFill>
                <a:latin typeface="Montserrat" panose="00000500000000000000" pitchFamily="50" charset="0"/>
                <a:ea typeface="Open Sans Semibold" panose="020B0706030804020204" pitchFamily="34" charset="0"/>
                <a:cs typeface="Open Sans Semibold" panose="020B0706030804020204" pitchFamily="34" charset="0"/>
              </a:rPr>
              <a:t>	https://www.icodata.io/</a:t>
            </a:r>
          </a:p>
          <a:p>
            <a:r>
              <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	http://icoservice.co/</a:t>
            </a:r>
          </a:p>
          <a:p>
            <a:r>
              <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TAM reference: </a:t>
            </a:r>
          </a:p>
          <a:p>
            <a:r>
              <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	https://coinmarketcap.com/</a:t>
            </a: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r>
              <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Product Reference:</a:t>
            </a:r>
          </a:p>
          <a:p>
            <a:r>
              <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	http://listtoken.io/</a:t>
            </a: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r>
              <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PEST reference:</a:t>
            </a:r>
          </a:p>
          <a:p>
            <a:r>
              <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rPr>
              <a:t>	https://www.quora.com/How-can-we-carry-	out-a-forward-PESTLE-analysis-for-blockchain-	companies</a:t>
            </a: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endParaRPr lang="en-US"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a:p>
            <a:endParaRPr lang="ru-RU" sz="4000" dirty="0">
              <a:solidFill>
                <a:schemeClr val="tx2"/>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 name="文本框 3">
            <a:extLst>
              <a:ext uri="{FF2B5EF4-FFF2-40B4-BE49-F238E27FC236}">
                <a16:creationId xmlns:a16="http://schemas.microsoft.com/office/drawing/2014/main" id="{C1F8520A-F2D1-43FE-B351-FAE05F164B18}"/>
              </a:ext>
            </a:extLst>
          </p:cNvPr>
          <p:cNvSpPr txBox="1"/>
          <p:nvPr/>
        </p:nvSpPr>
        <p:spPr>
          <a:xfrm>
            <a:off x="2257425" y="1544598"/>
            <a:ext cx="5715000" cy="1107996"/>
          </a:xfrm>
          <a:prstGeom prst="rect">
            <a:avLst/>
          </a:prstGeom>
          <a:noFill/>
        </p:spPr>
        <p:txBody>
          <a:bodyPr wrap="square" rtlCol="0">
            <a:spAutoFit/>
          </a:bodyPr>
          <a:lstStyle/>
          <a:p>
            <a:r>
              <a:rPr lang="en-US" altLang="zh-CN" sz="6600" dirty="0">
                <a:solidFill>
                  <a:schemeClr val="tx2"/>
                </a:solidFill>
              </a:rPr>
              <a:t>Reference</a:t>
            </a:r>
            <a:endParaRPr lang="zh-CN" altLang="en-US" sz="6600" dirty="0">
              <a:solidFill>
                <a:schemeClr val="tx2"/>
              </a:solidFill>
            </a:endParaRPr>
          </a:p>
        </p:txBody>
      </p:sp>
    </p:spTree>
    <p:extLst>
      <p:ext uri="{BB962C8B-B14F-4D97-AF65-F5344CB8AC3E}">
        <p14:creationId xmlns:p14="http://schemas.microsoft.com/office/powerpoint/2010/main" val="3315352540"/>
      </p:ext>
    </p:extLst>
  </p:cSld>
  <p:clrMapOvr>
    <a:masterClrMapping/>
  </p:clrMapOvr>
  <p:transition spd="slow" advClick="0" advTm="1000">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sp>
        <p:nvSpPr>
          <p:cNvPr id="4" name="矩形 3">
            <a:extLst>
              <a:ext uri="{FF2B5EF4-FFF2-40B4-BE49-F238E27FC236}">
                <a16:creationId xmlns:a16="http://schemas.microsoft.com/office/drawing/2014/main" id="{A5DD8292-D683-420D-899E-6A577790E1CA}"/>
              </a:ext>
            </a:extLst>
          </p:cNvPr>
          <p:cNvSpPr/>
          <p:nvPr/>
        </p:nvSpPr>
        <p:spPr>
          <a:xfrm>
            <a:off x="8150225" y="1767651"/>
            <a:ext cx="8075612" cy="9079409"/>
          </a:xfrm>
          <a:prstGeom prst="rect">
            <a:avLst/>
          </a:prstGeom>
        </p:spPr>
        <p:txBody>
          <a:bodyPr wrap="square">
            <a:spAutoFit/>
          </a:bodyPr>
          <a:lstStyle/>
          <a:p>
            <a:r>
              <a:rPr lang="en-US" altLang="zh-CN" sz="6000" dirty="0">
                <a:solidFill>
                  <a:schemeClr val="bg1"/>
                </a:solidFill>
              </a:rPr>
              <a:t>Root Cause </a:t>
            </a:r>
          </a:p>
          <a:p>
            <a:endParaRPr lang="en-US" altLang="zh-CN" sz="4400" dirty="0">
              <a:solidFill>
                <a:schemeClr val="bg1"/>
              </a:solidFill>
            </a:endParaRPr>
          </a:p>
          <a:p>
            <a:r>
              <a:rPr lang="en-US" altLang="zh-CN" sz="4000" dirty="0">
                <a:solidFill>
                  <a:schemeClr val="bg1"/>
                </a:solidFill>
              </a:rPr>
              <a:t>For Blockchain Companies:</a:t>
            </a:r>
          </a:p>
          <a:p>
            <a:pPr marL="914400" lvl="1" indent="-457200">
              <a:buFont typeface="Arial" panose="020B0604020202020204" pitchFamily="34" charset="0"/>
              <a:buChar char="•"/>
            </a:pPr>
            <a:r>
              <a:rPr lang="en-US" altLang="zh-CN" dirty="0">
                <a:solidFill>
                  <a:schemeClr val="bg1"/>
                </a:solidFill>
              </a:rPr>
              <a:t>Crypto-market is primitive and disordered</a:t>
            </a:r>
          </a:p>
          <a:p>
            <a:pPr marL="914400" lvl="1" indent="-457200">
              <a:buFont typeface="Arial" panose="020B0604020202020204" pitchFamily="34" charset="0"/>
              <a:buChar char="•"/>
            </a:pPr>
            <a:r>
              <a:rPr lang="en-US" altLang="zh-CN" dirty="0">
                <a:solidFill>
                  <a:schemeClr val="bg1"/>
                </a:solidFill>
              </a:rPr>
              <a:t>Token registration need blockchain expertise.</a:t>
            </a:r>
          </a:p>
          <a:p>
            <a:pPr lvl="1"/>
            <a:endParaRPr lang="en-US" altLang="zh-CN" dirty="0">
              <a:solidFill>
                <a:schemeClr val="bg1"/>
              </a:solidFill>
            </a:endParaRPr>
          </a:p>
          <a:p>
            <a:r>
              <a:rPr lang="en-US" altLang="zh-CN" sz="4000" dirty="0">
                <a:solidFill>
                  <a:schemeClr val="bg1"/>
                </a:solidFill>
              </a:rPr>
              <a:t>For of ICO website, Wallets and Exchanges</a:t>
            </a:r>
          </a:p>
          <a:p>
            <a:pPr marL="914400" lvl="1" indent="-457200">
              <a:buFont typeface="Arial" panose="020B0604020202020204" pitchFamily="34" charset="0"/>
              <a:buChar char="•"/>
            </a:pPr>
            <a:r>
              <a:rPr lang="en-US" altLang="zh-CN" dirty="0">
                <a:solidFill>
                  <a:schemeClr val="bg1"/>
                </a:solidFill>
              </a:rPr>
              <a:t>Hard to collect information / no template</a:t>
            </a:r>
          </a:p>
          <a:p>
            <a:pPr marL="914400" lvl="1" indent="-457200">
              <a:buFont typeface="Arial" panose="020B0604020202020204" pitchFamily="34" charset="0"/>
              <a:buChar char="•"/>
            </a:pPr>
            <a:r>
              <a:rPr lang="en-US" altLang="zh-CN" dirty="0">
                <a:solidFill>
                  <a:schemeClr val="bg1"/>
                </a:solidFill>
              </a:rPr>
              <a:t>Government has no supervision.</a:t>
            </a:r>
          </a:p>
          <a:p>
            <a:pPr marL="914400" lvl="1" indent="-457200">
              <a:buFont typeface="Arial" panose="020B0604020202020204" pitchFamily="34" charset="0"/>
              <a:buChar char="•"/>
            </a:pPr>
            <a:r>
              <a:rPr lang="en-US" altLang="zh-CN" dirty="0">
                <a:solidFill>
                  <a:schemeClr val="bg1"/>
                </a:solidFill>
              </a:rPr>
              <a:t>Validating regulation is very expensive.</a:t>
            </a:r>
          </a:p>
        </p:txBody>
      </p:sp>
      <p:sp>
        <p:nvSpPr>
          <p:cNvPr id="17" name="文本框 16">
            <a:extLst>
              <a:ext uri="{FF2B5EF4-FFF2-40B4-BE49-F238E27FC236}">
                <a16:creationId xmlns:a16="http://schemas.microsoft.com/office/drawing/2014/main" id="{AD702824-A12F-443D-B063-45A1C72BEFE9}"/>
              </a:ext>
            </a:extLst>
          </p:cNvPr>
          <p:cNvSpPr txBox="1"/>
          <p:nvPr/>
        </p:nvSpPr>
        <p:spPr>
          <a:xfrm>
            <a:off x="1827212" y="2057400"/>
            <a:ext cx="5561013" cy="9694962"/>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Sign up around 60 IWEs </a:t>
            </a:r>
          </a:p>
          <a:p>
            <a:endParaRPr lang="zh-CN" altLang="en-US" sz="4000" dirty="0">
              <a:solidFill>
                <a:schemeClr val="tx2"/>
              </a:solidFill>
            </a:endParaRPr>
          </a:p>
        </p:txBody>
      </p:sp>
      <p:sp>
        <p:nvSpPr>
          <p:cNvPr id="18" name="文本框 17">
            <a:extLst>
              <a:ext uri="{FF2B5EF4-FFF2-40B4-BE49-F238E27FC236}">
                <a16:creationId xmlns:a16="http://schemas.microsoft.com/office/drawing/2014/main" id="{DD9E87A7-03EC-471D-864E-42EC6D706B4E}"/>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spTree>
    <p:extLst>
      <p:ext uri="{BB962C8B-B14F-4D97-AF65-F5344CB8AC3E}">
        <p14:creationId xmlns:p14="http://schemas.microsoft.com/office/powerpoint/2010/main" val="2298582791"/>
      </p:ext>
    </p:extLst>
  </p:cSld>
  <p:clrMapOvr>
    <a:masterClrMapping/>
  </p:clrMapOvr>
  <p:transition spd="slow" advClick="0" advTm="100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sp>
        <p:nvSpPr>
          <p:cNvPr id="23" name="矩形 22">
            <a:extLst>
              <a:ext uri="{FF2B5EF4-FFF2-40B4-BE49-F238E27FC236}">
                <a16:creationId xmlns:a16="http://schemas.microsoft.com/office/drawing/2014/main" id="{61B69778-EFE6-4E39-A837-9B4BE11079EA}"/>
              </a:ext>
            </a:extLst>
          </p:cNvPr>
          <p:cNvSpPr/>
          <p:nvPr/>
        </p:nvSpPr>
        <p:spPr>
          <a:xfrm>
            <a:off x="8437165" y="4772243"/>
            <a:ext cx="8075612" cy="1938992"/>
          </a:xfrm>
          <a:prstGeom prst="rect">
            <a:avLst/>
          </a:prstGeom>
        </p:spPr>
        <p:txBody>
          <a:bodyPr wrap="square">
            <a:spAutoFit/>
          </a:bodyPr>
          <a:lstStyle/>
          <a:p>
            <a:r>
              <a:rPr lang="en-US" altLang="zh-CN" sz="6000" dirty="0">
                <a:solidFill>
                  <a:schemeClr val="bg1"/>
                </a:solidFill>
              </a:rPr>
              <a:t>Problems for Token Registration process</a:t>
            </a:r>
          </a:p>
        </p:txBody>
      </p:sp>
      <p:sp>
        <p:nvSpPr>
          <p:cNvPr id="25" name="文本框 24">
            <a:extLst>
              <a:ext uri="{FF2B5EF4-FFF2-40B4-BE49-F238E27FC236}">
                <a16:creationId xmlns:a16="http://schemas.microsoft.com/office/drawing/2014/main" id="{C04A3998-AEFA-4857-B55F-0D16C102E207}"/>
              </a:ext>
            </a:extLst>
          </p:cNvPr>
          <p:cNvSpPr txBox="1"/>
          <p:nvPr/>
        </p:nvSpPr>
        <p:spPr>
          <a:xfrm>
            <a:off x="1827212" y="2057400"/>
            <a:ext cx="5561013" cy="9202519"/>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endParaRPr lang="zh-CN" altLang="en-US" sz="4000" dirty="0">
              <a:solidFill>
                <a:schemeClr val="tx2"/>
              </a:solidFill>
            </a:endParaRPr>
          </a:p>
        </p:txBody>
      </p:sp>
      <p:sp>
        <p:nvSpPr>
          <p:cNvPr id="26" name="文本框 25">
            <a:extLst>
              <a:ext uri="{FF2B5EF4-FFF2-40B4-BE49-F238E27FC236}">
                <a16:creationId xmlns:a16="http://schemas.microsoft.com/office/drawing/2014/main" id="{90FD5E15-AC30-4CD1-B253-5EBC9F040F73}"/>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spTree>
    <p:extLst>
      <p:ext uri="{BB962C8B-B14F-4D97-AF65-F5344CB8AC3E}">
        <p14:creationId xmlns:p14="http://schemas.microsoft.com/office/powerpoint/2010/main" val="611078695"/>
      </p:ext>
    </p:extLst>
  </p:cSld>
  <p:clrMapOvr>
    <a:masterClrMapping/>
  </p:clrMapOvr>
  <p:transition spd="slow" advClick="0" advTm="1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sp>
        <p:nvSpPr>
          <p:cNvPr id="25" name="文本框 24">
            <a:extLst>
              <a:ext uri="{FF2B5EF4-FFF2-40B4-BE49-F238E27FC236}">
                <a16:creationId xmlns:a16="http://schemas.microsoft.com/office/drawing/2014/main" id="{C04A3998-AEFA-4857-B55F-0D16C102E207}"/>
              </a:ext>
            </a:extLst>
          </p:cNvPr>
          <p:cNvSpPr txBox="1"/>
          <p:nvPr/>
        </p:nvSpPr>
        <p:spPr>
          <a:xfrm>
            <a:off x="1827212" y="2057400"/>
            <a:ext cx="5561013" cy="10802957"/>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endParaRPr lang="en-US" altLang="zh-CN" sz="3200" dirty="0">
              <a:solidFill>
                <a:schemeClr val="tx2"/>
              </a:solidFill>
            </a:endParaRPr>
          </a:p>
          <a:p>
            <a:pPr marL="457200" lvl="1"/>
            <a:endParaRPr lang="en-US" altLang="zh-CN" sz="3200" dirty="0">
              <a:solidFill>
                <a:schemeClr val="tx2"/>
              </a:solidFill>
            </a:endParaRPr>
          </a:p>
          <a:p>
            <a:endParaRPr lang="zh-CN" altLang="en-US" sz="4000" dirty="0">
              <a:solidFill>
                <a:schemeClr val="tx2"/>
              </a:solidFill>
            </a:endParaRPr>
          </a:p>
        </p:txBody>
      </p:sp>
      <p:sp>
        <p:nvSpPr>
          <p:cNvPr id="26" name="文本框 25">
            <a:extLst>
              <a:ext uri="{FF2B5EF4-FFF2-40B4-BE49-F238E27FC236}">
                <a16:creationId xmlns:a16="http://schemas.microsoft.com/office/drawing/2014/main" id="{90FD5E15-AC30-4CD1-B253-5EBC9F040F73}"/>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sp>
        <p:nvSpPr>
          <p:cNvPr id="4" name="矩形 3">
            <a:extLst>
              <a:ext uri="{FF2B5EF4-FFF2-40B4-BE49-F238E27FC236}">
                <a16:creationId xmlns:a16="http://schemas.microsoft.com/office/drawing/2014/main" id="{2DC8B443-1CA9-454E-83C3-7F231A1820F5}"/>
              </a:ext>
            </a:extLst>
          </p:cNvPr>
          <p:cNvSpPr/>
          <p:nvPr/>
        </p:nvSpPr>
        <p:spPr>
          <a:xfrm>
            <a:off x="2587625" y="7467600"/>
            <a:ext cx="685800" cy="2743200"/>
          </a:xfrm>
          <a:prstGeom prst="rect">
            <a:avLst/>
          </a:prstGeom>
          <a:noFill/>
          <a:ln w="85725">
            <a:solidFill>
              <a:srgbClr val="1EA8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764F3A7-562F-4B3A-98CB-EBC86046E959}"/>
              </a:ext>
            </a:extLst>
          </p:cNvPr>
          <p:cNvSpPr/>
          <p:nvPr/>
        </p:nvSpPr>
        <p:spPr>
          <a:xfrm rot="21049498">
            <a:off x="331449" y="10827604"/>
            <a:ext cx="7391729" cy="1661993"/>
          </a:xfrm>
          <a:prstGeom prst="rect">
            <a:avLst/>
          </a:prstGeom>
          <a:noFill/>
          <a:ln>
            <a:noFill/>
          </a:ln>
        </p:spPr>
        <p:txBody>
          <a:bodyPr wrap="squar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Up to 60 IWEs</a:t>
            </a:r>
          </a:p>
          <a:p>
            <a:pPr algn="ctr"/>
            <a:r>
              <a:rPr lang="en-US" altLang="zh-CN" sz="4800" dirty="0">
                <a:ln w="0"/>
                <a:solidFill>
                  <a:schemeClr val="accent1"/>
                </a:solidFill>
                <a:effectLst>
                  <a:outerShdw blurRad="38100" dist="25400" dir="5400000" algn="ctr" rotWithShape="0">
                    <a:srgbClr val="6E747A">
                      <a:alpha val="43000"/>
                    </a:srgbClr>
                  </a:outerShdw>
                </a:effectLst>
              </a:rPr>
              <a:t>One month worth of work</a:t>
            </a:r>
          </a:p>
        </p:txBody>
      </p:sp>
      <p:sp>
        <p:nvSpPr>
          <p:cNvPr id="14" name="矩形 13">
            <a:extLst>
              <a:ext uri="{FF2B5EF4-FFF2-40B4-BE49-F238E27FC236}">
                <a16:creationId xmlns:a16="http://schemas.microsoft.com/office/drawing/2014/main" id="{AE85A45A-1C94-4F07-B920-23BE4CFCFCCF}"/>
              </a:ext>
            </a:extLst>
          </p:cNvPr>
          <p:cNvSpPr/>
          <p:nvPr/>
        </p:nvSpPr>
        <p:spPr>
          <a:xfrm>
            <a:off x="8437165" y="4772243"/>
            <a:ext cx="8075612" cy="1938992"/>
          </a:xfrm>
          <a:prstGeom prst="rect">
            <a:avLst/>
          </a:prstGeom>
        </p:spPr>
        <p:txBody>
          <a:bodyPr wrap="square">
            <a:spAutoFit/>
          </a:bodyPr>
          <a:lstStyle/>
          <a:p>
            <a:r>
              <a:rPr lang="en-US" altLang="zh-CN" sz="6000" dirty="0">
                <a:solidFill>
                  <a:schemeClr val="bg1"/>
                </a:solidFill>
              </a:rPr>
              <a:t>Problems for Token Registration process</a:t>
            </a:r>
          </a:p>
        </p:txBody>
      </p:sp>
    </p:spTree>
    <p:extLst>
      <p:ext uri="{BB962C8B-B14F-4D97-AF65-F5344CB8AC3E}">
        <p14:creationId xmlns:p14="http://schemas.microsoft.com/office/powerpoint/2010/main" val="1452549511"/>
      </p:ext>
    </p:extLst>
  </p:cSld>
  <p:clrMapOvr>
    <a:masterClrMapping/>
  </p:clrMapOvr>
  <p:transition spd="slow" advClick="0" advTm="1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694962"/>
          </a:xfrm>
          <a:prstGeom prst="rect">
            <a:avLst/>
          </a:prstGeom>
          <a:noFill/>
        </p:spPr>
        <p:txBody>
          <a:bodyPr wrap="square" rtlCol="0">
            <a:spAutoFit/>
          </a:bodyPr>
          <a:lstStyle/>
          <a:p>
            <a:pPr algn="ctr"/>
            <a:r>
              <a:rPr lang="en-US" altLang="zh-CN" sz="4000" dirty="0">
                <a:solidFill>
                  <a:schemeClr val="tx2"/>
                </a:solidFill>
              </a:rPr>
              <a:t>Blockchain Company</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 ICO List Websites</a:t>
            </a:r>
          </a:p>
          <a:p>
            <a:pPr marL="457200" lvl="1"/>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Wallets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Exchanges</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Sign up around 60 IWEs </a:t>
            </a:r>
          </a:p>
          <a:p>
            <a:endParaRPr lang="zh-CN" altLang="en-US" sz="4000" dirty="0">
              <a:solidFill>
                <a:schemeClr val="tx2"/>
              </a:solidFill>
            </a:endParaRPr>
          </a:p>
        </p:txBody>
      </p:sp>
      <p:sp>
        <p:nvSpPr>
          <p:cNvPr id="22" name="文本框 21">
            <a:extLst>
              <a:ext uri="{FF2B5EF4-FFF2-40B4-BE49-F238E27FC236}">
                <a16:creationId xmlns:a16="http://schemas.microsoft.com/office/drawing/2014/main" id="{DB40EFD1-91BB-4F33-9637-25A614E504C0}"/>
              </a:ext>
            </a:extLst>
          </p:cNvPr>
          <p:cNvSpPr txBox="1"/>
          <p:nvPr/>
        </p:nvSpPr>
        <p:spPr>
          <a:xfrm>
            <a:off x="17276365" y="2051506"/>
            <a:ext cx="5561013" cy="7602081"/>
          </a:xfrm>
          <a:prstGeom prst="rect">
            <a:avLst/>
          </a:prstGeom>
          <a:noFill/>
        </p:spPr>
        <p:txBody>
          <a:bodyPr wrap="square" rtlCol="0">
            <a:spAutoFit/>
          </a:bodyPr>
          <a:lstStyle/>
          <a:p>
            <a:pPr algn="ctr"/>
            <a:r>
              <a:rPr lang="en-US" altLang="zh-CN" sz="4000" dirty="0">
                <a:solidFill>
                  <a:schemeClr val="tx2"/>
                </a:solidFill>
              </a:rPr>
              <a:t>IWEs</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Collect Information by Google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many ICO scams</a:t>
            </a:r>
            <a:endParaRPr lang="zh-CN" altLang="en-US" sz="4000" dirty="0">
              <a:solidFill>
                <a:schemeClr val="tx2"/>
              </a:solidFill>
            </a:endParaRP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E6816CE-E8FC-4883-AB84-DB5F34749A0D}"/>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Solution</a:t>
            </a:r>
            <a:r>
              <a:rPr lang="zh-CN" altLang="en-US" sz="8000" dirty="0">
                <a:solidFill>
                  <a:schemeClr val="bg1"/>
                </a:solidFill>
              </a:rPr>
              <a:t>：</a:t>
            </a:r>
            <a:endParaRPr lang="en-US" altLang="zh-CN" sz="8000" dirty="0">
              <a:solidFill>
                <a:schemeClr val="bg1"/>
              </a:solidFill>
            </a:endParaRPr>
          </a:p>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3632305020"/>
      </p:ext>
    </p:extLst>
  </p:cSld>
  <p:clrMapOvr>
    <a:masterClrMapping/>
  </p:clrMapOvr>
  <p:transition spd="slow" advClick="0" advTm="1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箭头: 下弧形 5">
            <a:extLst>
              <a:ext uri="{FF2B5EF4-FFF2-40B4-BE49-F238E27FC236}">
                <a16:creationId xmlns:a16="http://schemas.microsoft.com/office/drawing/2014/main" id="{0D1D24A3-7D27-4CDF-87EB-BA4DF3908D5C}"/>
              </a:ext>
            </a:extLst>
          </p:cNvPr>
          <p:cNvSpPr/>
          <p:nvPr/>
        </p:nvSpPr>
        <p:spPr>
          <a:xfrm>
            <a:off x="7245959"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C019E07D-4691-4AC5-9B32-2BCE8FFC73A8}"/>
              </a:ext>
            </a:extLst>
          </p:cNvPr>
          <p:cNvSpPr txBox="1"/>
          <p:nvPr/>
        </p:nvSpPr>
        <p:spPr>
          <a:xfrm>
            <a:off x="8150225" y="10638472"/>
            <a:ext cx="10134600" cy="646331"/>
          </a:xfrm>
          <a:prstGeom prst="rect">
            <a:avLst/>
          </a:prstGeom>
          <a:noFill/>
        </p:spPr>
        <p:txBody>
          <a:bodyPr wrap="square" rtlCol="0">
            <a:spAutoFit/>
          </a:bodyPr>
          <a:lstStyle/>
          <a:p>
            <a:r>
              <a:rPr lang="en-US" altLang="zh-CN" dirty="0">
                <a:solidFill>
                  <a:schemeClr val="tx2"/>
                </a:solidFill>
              </a:rPr>
              <a:t>Reg fee</a:t>
            </a:r>
            <a:endParaRPr lang="zh-CN" altLang="en-US" dirty="0">
              <a:solidFill>
                <a:schemeClr val="tx2"/>
              </a:solidFill>
            </a:endParaRPr>
          </a:p>
        </p:txBody>
      </p:sp>
      <p:sp>
        <p:nvSpPr>
          <p:cNvPr id="20" name="文本框 19">
            <a:extLst>
              <a:ext uri="{FF2B5EF4-FFF2-40B4-BE49-F238E27FC236}">
                <a16:creationId xmlns:a16="http://schemas.microsoft.com/office/drawing/2014/main" id="{2E828EAB-F5B8-40A9-8DE2-DAE535050D10}"/>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How it works</a:t>
            </a:r>
          </a:p>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3016951204"/>
      </p:ext>
    </p:extLst>
  </p:cSld>
  <p:clrMapOvr>
    <a:masterClrMapping/>
  </p:clrMapOvr>
  <p:transition spd="slow" advClick="0" advTm="1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sp>
        <p:nvSpPr>
          <p:cNvPr id="22" name="文本框 21">
            <a:extLst>
              <a:ext uri="{FF2B5EF4-FFF2-40B4-BE49-F238E27FC236}">
                <a16:creationId xmlns:a16="http://schemas.microsoft.com/office/drawing/2014/main" id="{DB40EFD1-91BB-4F33-9637-25A614E504C0}"/>
              </a:ext>
            </a:extLst>
          </p:cNvPr>
          <p:cNvSpPr txBox="1"/>
          <p:nvPr/>
        </p:nvSpPr>
        <p:spPr>
          <a:xfrm>
            <a:off x="16893779" y="2051506"/>
            <a:ext cx="5943600" cy="8586966"/>
          </a:xfrm>
          <a:prstGeom prst="rect">
            <a:avLst/>
          </a:prstGeom>
          <a:noFill/>
        </p:spPr>
        <p:txBody>
          <a:bodyPr wrap="square" rtlCol="0">
            <a:spAutoFit/>
          </a:bodyPr>
          <a:lstStyle/>
          <a:p>
            <a:pPr algn="ctr"/>
            <a:r>
              <a:rPr lang="en-US" altLang="zh-CN" sz="4000" dirty="0">
                <a:solidFill>
                  <a:schemeClr val="tx2"/>
                </a:solidFill>
              </a:rPr>
              <a:t>Platform Service</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Regulation compliance validation</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Expertise Validation report.</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Funding pool for liability</a:t>
            </a: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弧形 5">
            <a:extLst>
              <a:ext uri="{FF2B5EF4-FFF2-40B4-BE49-F238E27FC236}">
                <a16:creationId xmlns:a16="http://schemas.microsoft.com/office/drawing/2014/main" id="{0D1D24A3-7D27-4CDF-87EB-BA4DF3908D5C}"/>
              </a:ext>
            </a:extLst>
          </p:cNvPr>
          <p:cNvSpPr/>
          <p:nvPr/>
        </p:nvSpPr>
        <p:spPr>
          <a:xfrm>
            <a:off x="7245959"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箭头: 下弧形 17">
            <a:extLst>
              <a:ext uri="{FF2B5EF4-FFF2-40B4-BE49-F238E27FC236}">
                <a16:creationId xmlns:a16="http://schemas.microsoft.com/office/drawing/2014/main" id="{94BADF11-C844-4C27-8099-CF68449C0F91}"/>
              </a:ext>
            </a:extLst>
          </p:cNvPr>
          <p:cNvSpPr/>
          <p:nvPr/>
        </p:nvSpPr>
        <p:spPr>
          <a:xfrm flipH="1">
            <a:off x="13519150" y="8853158"/>
            <a:ext cx="2819400" cy="1219200"/>
          </a:xfrm>
          <a:prstGeom prst="curved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C019E07D-4691-4AC5-9B32-2BCE8FFC73A8}"/>
              </a:ext>
            </a:extLst>
          </p:cNvPr>
          <p:cNvSpPr txBox="1"/>
          <p:nvPr/>
        </p:nvSpPr>
        <p:spPr>
          <a:xfrm>
            <a:off x="8150225" y="10638472"/>
            <a:ext cx="10134600" cy="646331"/>
          </a:xfrm>
          <a:prstGeom prst="rect">
            <a:avLst/>
          </a:prstGeom>
          <a:noFill/>
        </p:spPr>
        <p:txBody>
          <a:bodyPr wrap="square" rtlCol="0">
            <a:spAutoFit/>
          </a:bodyPr>
          <a:lstStyle/>
          <a:p>
            <a:r>
              <a:rPr lang="en-US" altLang="zh-CN" dirty="0">
                <a:solidFill>
                  <a:schemeClr val="tx2"/>
                </a:solidFill>
              </a:rPr>
              <a:t>Reg fee                                Subscription </a:t>
            </a:r>
            <a:endParaRPr lang="zh-CN" altLang="en-US" dirty="0">
              <a:solidFill>
                <a:schemeClr val="tx2"/>
              </a:solidFill>
            </a:endParaRPr>
          </a:p>
        </p:txBody>
      </p:sp>
      <p:sp>
        <p:nvSpPr>
          <p:cNvPr id="20" name="文本框 19">
            <a:extLst>
              <a:ext uri="{FF2B5EF4-FFF2-40B4-BE49-F238E27FC236}">
                <a16:creationId xmlns:a16="http://schemas.microsoft.com/office/drawing/2014/main" id="{2E828EAB-F5B8-40A9-8DE2-DAE535050D10}"/>
              </a:ext>
            </a:extLst>
          </p:cNvPr>
          <p:cNvSpPr txBox="1"/>
          <p:nvPr/>
        </p:nvSpPr>
        <p:spPr>
          <a:xfrm>
            <a:off x="8532017" y="1325687"/>
            <a:ext cx="6934200" cy="1877437"/>
          </a:xfrm>
          <a:prstGeom prst="rect">
            <a:avLst/>
          </a:prstGeom>
          <a:noFill/>
        </p:spPr>
        <p:txBody>
          <a:bodyPr wrap="square" rtlCol="0">
            <a:spAutoFit/>
          </a:bodyPr>
          <a:lstStyle/>
          <a:p>
            <a:pPr algn="ctr"/>
            <a:r>
              <a:rPr lang="en-US" altLang="zh-CN" sz="8000" dirty="0">
                <a:solidFill>
                  <a:schemeClr val="bg1"/>
                </a:solidFill>
              </a:rPr>
              <a:t>How it works</a:t>
            </a:r>
          </a:p>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1325817152"/>
      </p:ext>
    </p:extLst>
  </p:cSld>
  <p:clrMapOvr>
    <a:masterClrMapping/>
  </p:clrMapOvr>
  <p:transition spd="slow" advClick="0" advTm="1000">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770812" y="0"/>
            <a:ext cx="8456613" cy="137160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Прямоугольник 3"/>
          <p:cNvSpPr/>
          <p:nvPr/>
        </p:nvSpPr>
        <p:spPr>
          <a:xfrm>
            <a:off x="1444625" y="15240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Прямоугольник 3"/>
          <p:cNvSpPr/>
          <p:nvPr/>
        </p:nvSpPr>
        <p:spPr>
          <a:xfrm flipH="1" flipV="1">
            <a:off x="16989425" y="6172200"/>
            <a:ext cx="5943600" cy="5943600"/>
          </a:xfrm>
          <a:custGeom>
            <a:avLst/>
            <a:gdLst>
              <a:gd name="connsiteX0" fmla="*/ 0 w 7620000"/>
              <a:gd name="connsiteY0" fmla="*/ 0 h 7620000"/>
              <a:gd name="connsiteX1" fmla="*/ 7620000 w 7620000"/>
              <a:gd name="connsiteY1" fmla="*/ 0 h 7620000"/>
              <a:gd name="connsiteX2" fmla="*/ 7620000 w 7620000"/>
              <a:gd name="connsiteY2" fmla="*/ 7620000 h 7620000"/>
              <a:gd name="connsiteX3" fmla="*/ 0 w 7620000"/>
              <a:gd name="connsiteY3" fmla="*/ 7620000 h 7620000"/>
              <a:gd name="connsiteX4" fmla="*/ 0 w 7620000"/>
              <a:gd name="connsiteY4" fmla="*/ 0 h 7620000"/>
              <a:gd name="connsiteX0" fmla="*/ 7620000 w 7711440"/>
              <a:gd name="connsiteY0" fmla="*/ 7620000 h 7711440"/>
              <a:gd name="connsiteX1" fmla="*/ 0 w 7711440"/>
              <a:gd name="connsiteY1" fmla="*/ 7620000 h 7711440"/>
              <a:gd name="connsiteX2" fmla="*/ 0 w 7711440"/>
              <a:gd name="connsiteY2" fmla="*/ 0 h 7711440"/>
              <a:gd name="connsiteX3" fmla="*/ 7620000 w 7711440"/>
              <a:gd name="connsiteY3" fmla="*/ 0 h 7711440"/>
              <a:gd name="connsiteX4" fmla="*/ 7711440 w 7711440"/>
              <a:gd name="connsiteY4" fmla="*/ 7711440 h 7711440"/>
              <a:gd name="connsiteX0" fmla="*/ 7620000 w 7620000"/>
              <a:gd name="connsiteY0" fmla="*/ 7620000 h 7620000"/>
              <a:gd name="connsiteX1" fmla="*/ 0 w 7620000"/>
              <a:gd name="connsiteY1" fmla="*/ 7620000 h 7620000"/>
              <a:gd name="connsiteX2" fmla="*/ 0 w 7620000"/>
              <a:gd name="connsiteY2" fmla="*/ 0 h 7620000"/>
              <a:gd name="connsiteX3" fmla="*/ 7620000 w 7620000"/>
              <a:gd name="connsiteY3" fmla="*/ 0 h 7620000"/>
              <a:gd name="connsiteX0" fmla="*/ 0 w 7620000"/>
              <a:gd name="connsiteY0" fmla="*/ 7620000 h 7620000"/>
              <a:gd name="connsiteX1" fmla="*/ 0 w 7620000"/>
              <a:gd name="connsiteY1" fmla="*/ 0 h 7620000"/>
              <a:gd name="connsiteX2" fmla="*/ 7620000 w 7620000"/>
              <a:gd name="connsiteY2" fmla="*/ 0 h 7620000"/>
            </a:gdLst>
            <a:ahLst/>
            <a:cxnLst>
              <a:cxn ang="0">
                <a:pos x="connsiteX0" y="connsiteY0"/>
              </a:cxn>
              <a:cxn ang="0">
                <a:pos x="connsiteX1" y="connsiteY1"/>
              </a:cxn>
              <a:cxn ang="0">
                <a:pos x="connsiteX2" y="connsiteY2"/>
              </a:cxn>
            </a:cxnLst>
            <a:rect l="l" t="t" r="r" b="b"/>
            <a:pathLst>
              <a:path w="7620000" h="7620000">
                <a:moveTo>
                  <a:pt x="0" y="7620000"/>
                </a:moveTo>
                <a:lnTo>
                  <a:pt x="0" y="0"/>
                </a:lnTo>
                <a:lnTo>
                  <a:pt x="7620000" y="0"/>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tatic.thenounproject.com/png/509354-200.png">
            <a:extLst>
              <a:ext uri="{FF2B5EF4-FFF2-40B4-BE49-F238E27FC236}">
                <a16:creationId xmlns:a16="http://schemas.microsoft.com/office/drawing/2014/main" id="{F618767E-0BAF-4637-94E6-F9580986C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181" y="3237131"/>
            <a:ext cx="3070225" cy="30702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46AB6F1-34A0-4487-B755-792831AE6D82}"/>
              </a:ext>
            </a:extLst>
          </p:cNvPr>
          <p:cNvSpPr txBox="1"/>
          <p:nvPr/>
        </p:nvSpPr>
        <p:spPr>
          <a:xfrm>
            <a:off x="1827212" y="2057400"/>
            <a:ext cx="5561013" cy="9079409"/>
          </a:xfrm>
          <a:prstGeom prst="rect">
            <a:avLst/>
          </a:prstGeom>
          <a:noFill/>
        </p:spPr>
        <p:txBody>
          <a:bodyPr wrap="square" rtlCol="0">
            <a:spAutoFit/>
          </a:bodyPr>
          <a:lstStyle/>
          <a:p>
            <a:pPr algn="ctr"/>
            <a:r>
              <a:rPr lang="en-US" altLang="zh-CN" sz="4000" dirty="0">
                <a:solidFill>
                  <a:schemeClr val="tx2"/>
                </a:solidFill>
              </a:rPr>
              <a:t>Batch Registration</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Register token info using an one standard form</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Automatically register through API</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Keep updated</a:t>
            </a:r>
          </a:p>
        </p:txBody>
      </p:sp>
      <p:sp>
        <p:nvSpPr>
          <p:cNvPr id="22" name="文本框 21">
            <a:extLst>
              <a:ext uri="{FF2B5EF4-FFF2-40B4-BE49-F238E27FC236}">
                <a16:creationId xmlns:a16="http://schemas.microsoft.com/office/drawing/2014/main" id="{DB40EFD1-91BB-4F33-9637-25A614E504C0}"/>
              </a:ext>
            </a:extLst>
          </p:cNvPr>
          <p:cNvSpPr txBox="1"/>
          <p:nvPr/>
        </p:nvSpPr>
        <p:spPr>
          <a:xfrm>
            <a:off x="16893779" y="2051506"/>
            <a:ext cx="5943600" cy="8586966"/>
          </a:xfrm>
          <a:prstGeom prst="rect">
            <a:avLst/>
          </a:prstGeom>
          <a:noFill/>
        </p:spPr>
        <p:txBody>
          <a:bodyPr wrap="square" rtlCol="0">
            <a:spAutoFit/>
          </a:bodyPr>
          <a:lstStyle/>
          <a:p>
            <a:pPr algn="ctr"/>
            <a:r>
              <a:rPr lang="en-US" altLang="zh-CN" sz="4000" dirty="0">
                <a:solidFill>
                  <a:schemeClr val="tx2"/>
                </a:solidFill>
              </a:rPr>
              <a:t>Platform Service</a:t>
            </a: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endParaRPr lang="en-US" altLang="zh-CN" sz="40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Regulation compliance validation</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Expertise Validation report.</a:t>
            </a:r>
          </a:p>
          <a:p>
            <a:pPr marL="914400" lvl="1" indent="-457200">
              <a:buFont typeface="Arial" panose="020B0604020202020204" pitchFamily="34" charset="0"/>
              <a:buChar char="•"/>
            </a:pPr>
            <a:endParaRPr lang="en-US" altLang="zh-CN" sz="3200" dirty="0">
              <a:solidFill>
                <a:schemeClr val="tx2"/>
              </a:solidFill>
            </a:endParaRPr>
          </a:p>
          <a:p>
            <a:pPr marL="914400" lvl="1" indent="-457200">
              <a:buFont typeface="Arial" panose="020B0604020202020204" pitchFamily="34" charset="0"/>
              <a:buChar char="•"/>
            </a:pPr>
            <a:r>
              <a:rPr lang="en-US" altLang="zh-CN" sz="3200" dirty="0">
                <a:solidFill>
                  <a:schemeClr val="tx2"/>
                </a:solidFill>
              </a:rPr>
              <a:t>Funding pool for liability</a:t>
            </a:r>
          </a:p>
        </p:txBody>
      </p:sp>
      <p:pic>
        <p:nvPicPr>
          <p:cNvPr id="1028" name="Picture 4" descr="https://static.thenounproject.com/png/1341215-200.png">
            <a:extLst>
              <a:ext uri="{FF2B5EF4-FFF2-40B4-BE49-F238E27FC236}">
                <a16:creationId xmlns:a16="http://schemas.microsoft.com/office/drawing/2014/main" id="{515ED08B-02CC-40A7-BAD1-F53E80E8D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0153" y="3237131"/>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tatic.thenounproject.com/png/1020792-200.png">
            <a:extLst>
              <a:ext uri="{FF2B5EF4-FFF2-40B4-BE49-F238E27FC236}">
                <a16:creationId xmlns:a16="http://schemas.microsoft.com/office/drawing/2014/main" id="{44C75825-8758-487A-BFE4-D267E1973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04371" y="311822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4938451-933A-4AF8-999D-AC549C418023}"/>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177543" y="3237131"/>
            <a:ext cx="1905001" cy="1905001"/>
          </a:xfrm>
          <a:prstGeom prst="rect">
            <a:avLst/>
          </a:prstGeom>
        </p:spPr>
      </p:pic>
      <p:pic>
        <p:nvPicPr>
          <p:cNvPr id="2050" name="Picture 2" descr="https://static.thenounproject.com/png/581336-200.png">
            <a:extLst>
              <a:ext uri="{FF2B5EF4-FFF2-40B4-BE49-F238E27FC236}">
                <a16:creationId xmlns:a16="http://schemas.microsoft.com/office/drawing/2014/main" id="{4F08BC97-CAA5-40A1-85C4-FBE0877F4E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68534" y="3482666"/>
            <a:ext cx="3861167" cy="3861167"/>
          </a:xfrm>
          <a:prstGeom prst="rect">
            <a:avLst/>
          </a:prstGeom>
          <a:noFill/>
          <a:extLst>
            <a:ext uri="{909E8E84-426E-40DD-AFC4-6F175D3DCCD1}">
              <a14:hiddenFill xmlns:a14="http://schemas.microsoft.com/office/drawing/2010/main">
                <a:solidFill>
                  <a:srgbClr val="FFFFFF"/>
                </a:solidFill>
              </a14:hiddenFill>
            </a:ext>
          </a:extLst>
        </p:spPr>
      </p:pic>
      <p:sp>
        <p:nvSpPr>
          <p:cNvPr id="5" name="箭头: 右 4">
            <a:extLst>
              <a:ext uri="{FF2B5EF4-FFF2-40B4-BE49-F238E27FC236}">
                <a16:creationId xmlns:a16="http://schemas.microsoft.com/office/drawing/2014/main" id="{FE6BFF9C-48CB-49C1-85FD-C2395EAD239E}"/>
              </a:ext>
            </a:extLst>
          </p:cNvPr>
          <p:cNvSpPr/>
          <p:nvPr/>
        </p:nvSpPr>
        <p:spPr>
          <a:xfrm>
            <a:off x="6757987"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箭头: 右 16">
            <a:extLst>
              <a:ext uri="{FF2B5EF4-FFF2-40B4-BE49-F238E27FC236}">
                <a16:creationId xmlns:a16="http://schemas.microsoft.com/office/drawing/2014/main" id="{679EE1E5-9CE8-4CF3-8AEF-2BE7D78D7E2A}"/>
              </a:ext>
            </a:extLst>
          </p:cNvPr>
          <p:cNvSpPr/>
          <p:nvPr/>
        </p:nvSpPr>
        <p:spPr>
          <a:xfrm>
            <a:off x="15039670" y="5484319"/>
            <a:ext cx="2375509" cy="68788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DF6A94D-9629-43EF-81E3-0DE654A305F9}"/>
              </a:ext>
            </a:extLst>
          </p:cNvPr>
          <p:cNvSpPr txBox="1"/>
          <p:nvPr/>
        </p:nvSpPr>
        <p:spPr>
          <a:xfrm>
            <a:off x="8455025" y="8610600"/>
            <a:ext cx="7200900" cy="2554545"/>
          </a:xfrm>
          <a:prstGeom prst="rect">
            <a:avLst/>
          </a:prstGeom>
          <a:noFill/>
        </p:spPr>
        <p:txBody>
          <a:bodyPr wrap="square" rtlCol="0">
            <a:spAutoFit/>
          </a:bodyPr>
          <a:lstStyle/>
          <a:p>
            <a:r>
              <a:rPr lang="en-US" altLang="zh-CN" sz="4000" dirty="0">
                <a:solidFill>
                  <a:schemeClr val="bg1"/>
                </a:solidFill>
              </a:rPr>
              <a:t>Saves one month work for blockchain companies.</a:t>
            </a:r>
          </a:p>
          <a:p>
            <a:endParaRPr lang="en-US" altLang="zh-CN" sz="4000" dirty="0">
              <a:solidFill>
                <a:schemeClr val="bg1"/>
              </a:solidFill>
            </a:endParaRPr>
          </a:p>
          <a:p>
            <a:r>
              <a:rPr lang="en-US" altLang="zh-CN" sz="4000" dirty="0">
                <a:solidFill>
                  <a:schemeClr val="bg1"/>
                </a:solidFill>
              </a:rPr>
              <a:t>Cut the validation fee by 90%</a:t>
            </a:r>
            <a:endParaRPr lang="zh-CN" altLang="en-US" sz="4000" dirty="0">
              <a:solidFill>
                <a:schemeClr val="bg1"/>
              </a:solidFill>
            </a:endParaRPr>
          </a:p>
        </p:txBody>
      </p:sp>
      <p:sp>
        <p:nvSpPr>
          <p:cNvPr id="18" name="文本框 17">
            <a:extLst>
              <a:ext uri="{FF2B5EF4-FFF2-40B4-BE49-F238E27FC236}">
                <a16:creationId xmlns:a16="http://schemas.microsoft.com/office/drawing/2014/main" id="{352B99EB-2182-42FA-AB36-280D23317B72}"/>
              </a:ext>
            </a:extLst>
          </p:cNvPr>
          <p:cNvSpPr txBox="1"/>
          <p:nvPr/>
        </p:nvSpPr>
        <p:spPr>
          <a:xfrm>
            <a:off x="8532017" y="2071240"/>
            <a:ext cx="6934200" cy="646331"/>
          </a:xfrm>
          <a:prstGeom prst="rect">
            <a:avLst/>
          </a:prstGeom>
          <a:noFill/>
        </p:spPr>
        <p:txBody>
          <a:bodyPr wrap="square" rtlCol="0">
            <a:spAutoFit/>
          </a:bodyPr>
          <a:lstStyle/>
          <a:p>
            <a:pPr algn="ctr"/>
            <a:r>
              <a:rPr lang="en-US" altLang="zh-CN" dirty="0">
                <a:solidFill>
                  <a:schemeClr val="bg1"/>
                </a:solidFill>
              </a:rPr>
              <a:t>http://listtoken.io/</a:t>
            </a:r>
            <a:endParaRPr lang="zh-CN" altLang="en-US" dirty="0">
              <a:solidFill>
                <a:schemeClr val="bg1"/>
              </a:solidFill>
            </a:endParaRPr>
          </a:p>
        </p:txBody>
      </p:sp>
    </p:spTree>
    <p:extLst>
      <p:ext uri="{BB962C8B-B14F-4D97-AF65-F5344CB8AC3E}">
        <p14:creationId xmlns:p14="http://schemas.microsoft.com/office/powerpoint/2010/main" val="2558129446"/>
      </p:ext>
    </p:extLst>
  </p:cSld>
  <p:clrMapOvr>
    <a:masterClrMapping/>
  </p:clrMapOvr>
  <p:transition spd="slow" advClick="0" advTm="1000">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2691" y="2209800"/>
            <a:ext cx="22801210" cy="108204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Овал 25"/>
          <p:cNvSpPr/>
          <p:nvPr/>
        </p:nvSpPr>
        <p:spPr>
          <a:xfrm>
            <a:off x="2236843" y="4017426"/>
            <a:ext cx="1896046" cy="1896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TextBox 44"/>
          <p:cNvSpPr txBox="1"/>
          <p:nvPr/>
        </p:nvSpPr>
        <p:spPr>
          <a:xfrm>
            <a:off x="2054225" y="4800600"/>
            <a:ext cx="2206884" cy="1220847"/>
          </a:xfrm>
          <a:prstGeom prst="rect">
            <a:avLst/>
          </a:prstGeom>
          <a:noFill/>
        </p:spPr>
        <p:txBody>
          <a:bodyPr wrap="square" rtlCol="0">
            <a:spAutoFit/>
          </a:bodyPr>
          <a:lstStyle/>
          <a:p>
            <a:pPr algn="ctr"/>
            <a:r>
              <a:rPr lang="zh-CN" altLang="en-US" sz="11000" baseline="30000" dirty="0">
                <a:solidFill>
                  <a:schemeClr val="tx2"/>
                </a:solidFill>
                <a:latin typeface="华文行楷" panose="02010800040101010101" pitchFamily="2" charset="-122"/>
                <a:ea typeface="华文行楷" panose="02010800040101010101" pitchFamily="2" charset="-122"/>
              </a:rPr>
              <a:t>必</a:t>
            </a:r>
            <a:endParaRPr lang="en-US" sz="11000" baseline="30000" dirty="0">
              <a:solidFill>
                <a:schemeClr val="tx2"/>
              </a:solidFill>
              <a:latin typeface="华文行楷" panose="02010800040101010101" pitchFamily="2" charset="-122"/>
              <a:ea typeface="华文行楷" panose="02010800040101010101" pitchFamily="2" charset="-122"/>
            </a:endParaRPr>
          </a:p>
        </p:txBody>
      </p:sp>
      <p:sp>
        <p:nvSpPr>
          <p:cNvPr id="43" name="TextBox 42"/>
          <p:cNvSpPr txBox="1"/>
          <p:nvPr/>
        </p:nvSpPr>
        <p:spPr>
          <a:xfrm>
            <a:off x="5156043" y="3864944"/>
            <a:ext cx="7462525" cy="2862322"/>
          </a:xfrm>
          <a:prstGeom prst="rect">
            <a:avLst/>
          </a:prstGeom>
          <a:noFill/>
        </p:spPr>
        <p:txBody>
          <a:bodyPr wrap="square" rtlCol="0">
            <a:spAutoFit/>
          </a:bodyPr>
          <a:lstStyle/>
          <a:p>
            <a:r>
              <a:rPr lang="en-US" dirty="0">
                <a:solidFill>
                  <a:schemeClr val="tx2"/>
                </a:solidFill>
                <a:latin typeface="Montserrat Semi Bold" panose="00000700000000000000" pitchFamily="50" charset="0"/>
              </a:rPr>
              <a:t>Essential Procedure for every ICO</a:t>
            </a:r>
          </a:p>
          <a:p>
            <a:endParaRPr lang="en-US" dirty="0">
              <a:solidFill>
                <a:schemeClr val="tx2"/>
              </a:solidFill>
              <a:latin typeface="Montserrat Hairline" panose="00000300000000000000" pitchFamily="50" charset="0"/>
              <a:ea typeface="Open Sans Light" panose="020B0306030504020204" pitchFamily="34" charset="0"/>
              <a:cs typeface="Open Sans Light" panose="020B0306030504020204" pitchFamily="34" charset="0"/>
            </a:endParaRPr>
          </a:p>
          <a:p>
            <a:r>
              <a:rPr lang="en-US" dirty="0">
                <a:solidFill>
                  <a:schemeClr val="tx2"/>
                </a:solidFill>
                <a:latin typeface="Montserrat Hairline" panose="00000300000000000000" pitchFamily="50" charset="0"/>
                <a:ea typeface="Open Sans Light" panose="020B0306030504020204" pitchFamily="34" charset="0"/>
                <a:cs typeface="Open Sans Light" panose="020B0306030504020204" pitchFamily="34" charset="0"/>
              </a:rPr>
              <a:t>Best Investing Timing</a:t>
            </a:r>
          </a:p>
          <a:p>
            <a:endParaRPr lang="en-US" dirty="0">
              <a:solidFill>
                <a:schemeClr val="tx2"/>
              </a:solidFill>
              <a:latin typeface="Montserrat Hairline" panose="00000300000000000000" pitchFamily="50" charset="0"/>
              <a:ea typeface="Open Sans Light" panose="020B0306030504020204" pitchFamily="34" charset="0"/>
              <a:cs typeface="Open Sans Light" panose="020B0306030504020204" pitchFamily="34" charset="0"/>
            </a:endParaRPr>
          </a:p>
          <a:p>
            <a:r>
              <a:rPr lang="en-US" dirty="0">
                <a:solidFill>
                  <a:schemeClr val="tx2"/>
                </a:solidFill>
                <a:latin typeface="Montserrat Hairline" panose="00000300000000000000" pitchFamily="50" charset="0"/>
                <a:ea typeface="Open Sans Light" panose="020B0306030504020204" pitchFamily="34" charset="0"/>
                <a:cs typeface="Open Sans Light" panose="020B0306030504020204" pitchFamily="34" charset="0"/>
              </a:rPr>
              <a:t>Cryptocurrency market burst</a:t>
            </a:r>
            <a:endParaRPr lang="en-US" dirty="0">
              <a:solidFill>
                <a:schemeClr val="tx2"/>
              </a:solidFill>
              <a:latin typeface="Montserrat Light" panose="00000400000000000000" pitchFamily="50" charset="0"/>
            </a:endParaRPr>
          </a:p>
        </p:txBody>
      </p:sp>
      <p:sp>
        <p:nvSpPr>
          <p:cNvPr id="49" name="Овал 25"/>
          <p:cNvSpPr/>
          <p:nvPr/>
        </p:nvSpPr>
        <p:spPr>
          <a:xfrm>
            <a:off x="2236843" y="9374991"/>
            <a:ext cx="1896046" cy="18960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TextBox 49"/>
          <p:cNvSpPr txBox="1"/>
          <p:nvPr/>
        </p:nvSpPr>
        <p:spPr>
          <a:xfrm>
            <a:off x="2068723" y="10159345"/>
            <a:ext cx="2206884" cy="1015663"/>
          </a:xfrm>
          <a:prstGeom prst="rect">
            <a:avLst/>
          </a:prstGeom>
          <a:noFill/>
        </p:spPr>
        <p:txBody>
          <a:bodyPr wrap="square" rtlCol="0">
            <a:spAutoFit/>
          </a:bodyPr>
          <a:lstStyle/>
          <a:p>
            <a:pPr algn="ctr"/>
            <a:r>
              <a:rPr lang="zh-CN" altLang="en-US" sz="9000" baseline="30000" dirty="0">
                <a:solidFill>
                  <a:schemeClr val="bg1"/>
                </a:solidFill>
                <a:latin typeface="华文行楷" panose="02010800040101010101" pitchFamily="2" charset="-122"/>
                <a:ea typeface="华文行楷" panose="02010800040101010101" pitchFamily="2" charset="-122"/>
              </a:rPr>
              <a:t>竞</a:t>
            </a:r>
            <a:endParaRPr lang="en-US" sz="9000" baseline="30000" dirty="0">
              <a:solidFill>
                <a:schemeClr val="bg1"/>
              </a:solidFill>
              <a:latin typeface="华文行楷" panose="02010800040101010101" pitchFamily="2" charset="-122"/>
              <a:ea typeface="华文行楷" panose="02010800040101010101" pitchFamily="2" charset="-122"/>
            </a:endParaRPr>
          </a:p>
        </p:txBody>
      </p:sp>
      <p:sp>
        <p:nvSpPr>
          <p:cNvPr id="48" name="TextBox 47"/>
          <p:cNvSpPr txBox="1"/>
          <p:nvPr/>
        </p:nvSpPr>
        <p:spPr>
          <a:xfrm>
            <a:off x="5359799" y="9045740"/>
            <a:ext cx="7462524" cy="2862322"/>
          </a:xfrm>
          <a:prstGeom prst="rect">
            <a:avLst/>
          </a:prstGeom>
          <a:noFill/>
        </p:spPr>
        <p:txBody>
          <a:bodyPr wrap="square" rtlCol="0">
            <a:spAutoFit/>
          </a:bodyPr>
          <a:lstStyle/>
          <a:p>
            <a:r>
              <a:rPr lang="en-US" b="1" dirty="0">
                <a:solidFill>
                  <a:schemeClr val="bg1"/>
                </a:solidFill>
                <a:latin typeface="Montserrat Semi Bold" panose="00000700000000000000" pitchFamily="50" charset="0"/>
              </a:rPr>
              <a:t>First group of explorers</a:t>
            </a:r>
          </a:p>
          <a:p>
            <a:endParaRPr lang="en-US" b="1" dirty="0">
              <a:solidFill>
                <a:schemeClr val="bg1"/>
              </a:solidFill>
              <a:latin typeface="Montserrat Semi Bold" panose="00000700000000000000" pitchFamily="50" charset="0"/>
            </a:endParaRPr>
          </a:p>
          <a:p>
            <a:r>
              <a:rPr lang="en-US" b="1" dirty="0">
                <a:solidFill>
                  <a:schemeClr val="bg1"/>
                </a:solidFill>
                <a:latin typeface="Montserrat Semi Bold" panose="00000700000000000000" pitchFamily="50" charset="0"/>
              </a:rPr>
              <a:t>No competitors</a:t>
            </a:r>
          </a:p>
          <a:p>
            <a:endParaRPr lang="en-US" b="1" dirty="0">
              <a:solidFill>
                <a:schemeClr val="bg1"/>
              </a:solidFill>
              <a:latin typeface="Montserrat Semi Bold" panose="00000700000000000000" pitchFamily="50" charset="0"/>
            </a:endParaRPr>
          </a:p>
          <a:p>
            <a:r>
              <a:rPr lang="en-US" b="1" dirty="0">
                <a:solidFill>
                  <a:schemeClr val="bg1"/>
                </a:solidFill>
                <a:latin typeface="Montserrat Semi Bold" panose="00000700000000000000" pitchFamily="50" charset="0"/>
              </a:rPr>
              <a:t>High Risk, High return</a:t>
            </a:r>
          </a:p>
        </p:txBody>
      </p:sp>
      <p:sp>
        <p:nvSpPr>
          <p:cNvPr id="64" name="Овал 25"/>
          <p:cNvSpPr/>
          <p:nvPr/>
        </p:nvSpPr>
        <p:spPr>
          <a:xfrm>
            <a:off x="13357127" y="4017426"/>
            <a:ext cx="1896046" cy="18960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13201707" y="4745751"/>
            <a:ext cx="2206884" cy="1118255"/>
          </a:xfrm>
          <a:prstGeom prst="rect">
            <a:avLst/>
          </a:prstGeom>
          <a:noFill/>
        </p:spPr>
        <p:txBody>
          <a:bodyPr wrap="square" rtlCol="0">
            <a:spAutoFit/>
          </a:bodyPr>
          <a:lstStyle/>
          <a:p>
            <a:pPr algn="ctr"/>
            <a:r>
              <a:rPr lang="zh-CN" altLang="en-US" sz="10000" baseline="30000" dirty="0">
                <a:solidFill>
                  <a:schemeClr val="bg1"/>
                </a:solidFill>
                <a:latin typeface="华文行楷" panose="02010800040101010101" pitchFamily="2" charset="-122"/>
                <a:ea typeface="华文行楷" panose="02010800040101010101" pitchFamily="2" charset="-122"/>
              </a:rPr>
              <a:t>量</a:t>
            </a:r>
            <a:endParaRPr lang="en-US" sz="10000" baseline="30000" dirty="0">
              <a:solidFill>
                <a:schemeClr val="bg1"/>
              </a:solidFill>
              <a:latin typeface="华文行楷" panose="02010800040101010101" pitchFamily="2" charset="-122"/>
              <a:ea typeface="华文行楷" panose="02010800040101010101" pitchFamily="2" charset="-122"/>
            </a:endParaRPr>
          </a:p>
        </p:txBody>
      </p:sp>
      <p:sp>
        <p:nvSpPr>
          <p:cNvPr id="63" name="TextBox 62"/>
          <p:cNvSpPr txBox="1"/>
          <p:nvPr/>
        </p:nvSpPr>
        <p:spPr>
          <a:xfrm>
            <a:off x="15991730" y="3845500"/>
            <a:ext cx="6712695" cy="2308324"/>
          </a:xfrm>
          <a:prstGeom prst="rect">
            <a:avLst/>
          </a:prstGeom>
          <a:noFill/>
        </p:spPr>
        <p:txBody>
          <a:bodyPr wrap="square" rtlCol="0">
            <a:spAutoFit/>
          </a:bodyPr>
          <a:lstStyle/>
          <a:p>
            <a:r>
              <a:rPr lang="en-US" altLang="zh-CN" dirty="0">
                <a:solidFill>
                  <a:schemeClr val="tx2"/>
                </a:solidFill>
                <a:latin typeface="Montserrat Hairline" panose="00000300000000000000" pitchFamily="50" charset="0"/>
              </a:rPr>
              <a:t>PEST Analysis</a:t>
            </a:r>
          </a:p>
          <a:p>
            <a:endParaRPr lang="en-US" altLang="zh-CN" dirty="0">
              <a:solidFill>
                <a:schemeClr val="tx2"/>
              </a:solidFill>
              <a:latin typeface="Montserrat Hairline" panose="00000300000000000000" pitchFamily="50" charset="0"/>
            </a:endParaRPr>
          </a:p>
          <a:p>
            <a:r>
              <a:rPr lang="en-US" altLang="zh-CN" dirty="0">
                <a:solidFill>
                  <a:schemeClr val="tx2"/>
                </a:solidFill>
                <a:latin typeface="Montserrat Hairline" panose="00000300000000000000" pitchFamily="50" charset="0"/>
              </a:rPr>
              <a:t>Political, Economic, Social, Technological factors</a:t>
            </a:r>
            <a:endParaRPr lang="en-US" dirty="0">
              <a:solidFill>
                <a:schemeClr val="tx2"/>
              </a:solidFill>
              <a:latin typeface="Montserrat Hairline" panose="00000300000000000000" pitchFamily="50" charset="0"/>
            </a:endParaRPr>
          </a:p>
        </p:txBody>
      </p:sp>
      <p:sp>
        <p:nvSpPr>
          <p:cNvPr id="69" name="Овал 25"/>
          <p:cNvSpPr/>
          <p:nvPr/>
        </p:nvSpPr>
        <p:spPr>
          <a:xfrm>
            <a:off x="13357127" y="9374991"/>
            <a:ext cx="1896046" cy="18960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0" name="TextBox 69"/>
          <p:cNvSpPr txBox="1"/>
          <p:nvPr/>
        </p:nvSpPr>
        <p:spPr>
          <a:xfrm>
            <a:off x="13189007" y="10159345"/>
            <a:ext cx="2206884" cy="1118255"/>
          </a:xfrm>
          <a:prstGeom prst="rect">
            <a:avLst/>
          </a:prstGeom>
          <a:noFill/>
        </p:spPr>
        <p:txBody>
          <a:bodyPr wrap="square" rtlCol="0">
            <a:spAutoFit/>
          </a:bodyPr>
          <a:lstStyle/>
          <a:p>
            <a:pPr algn="ctr"/>
            <a:r>
              <a:rPr lang="zh-CN" altLang="en-US" sz="10000" baseline="30000" dirty="0">
                <a:solidFill>
                  <a:schemeClr val="tx2"/>
                </a:solidFill>
                <a:latin typeface="华文行楷" panose="02010800040101010101" pitchFamily="2" charset="-122"/>
                <a:ea typeface="华文行楷" panose="02010800040101010101" pitchFamily="2" charset="-122"/>
              </a:rPr>
              <a:t>替</a:t>
            </a:r>
            <a:endParaRPr lang="en-US" sz="10000" baseline="30000" dirty="0">
              <a:solidFill>
                <a:schemeClr val="tx2"/>
              </a:solidFill>
              <a:latin typeface="华文行楷" panose="02010800040101010101" pitchFamily="2" charset="-122"/>
              <a:ea typeface="华文行楷" panose="02010800040101010101" pitchFamily="2" charset="-122"/>
            </a:endParaRPr>
          </a:p>
        </p:txBody>
      </p:sp>
      <p:sp>
        <p:nvSpPr>
          <p:cNvPr id="68" name="TextBox 67"/>
          <p:cNvSpPr txBox="1"/>
          <p:nvPr/>
        </p:nvSpPr>
        <p:spPr>
          <a:xfrm>
            <a:off x="16129260" y="9784404"/>
            <a:ext cx="6712695" cy="1754326"/>
          </a:xfrm>
          <a:prstGeom prst="rect">
            <a:avLst/>
          </a:prstGeom>
          <a:noFill/>
        </p:spPr>
        <p:txBody>
          <a:bodyPr wrap="square" rtlCol="0">
            <a:spAutoFit/>
          </a:bodyPr>
          <a:lstStyle/>
          <a:p>
            <a:r>
              <a:rPr lang="en-US" dirty="0">
                <a:solidFill>
                  <a:schemeClr val="tx2"/>
                </a:solidFill>
                <a:latin typeface="Montserrat Semi Bold" panose="00000700000000000000" pitchFamily="50" charset="0"/>
              </a:rPr>
              <a:t>The </a:t>
            </a:r>
            <a:r>
              <a:rPr lang="en-US" altLang="zh-CN" dirty="0">
                <a:solidFill>
                  <a:schemeClr val="tx2"/>
                </a:solidFill>
                <a:latin typeface="Montserrat Semi Bold" panose="00000700000000000000" pitchFamily="50" charset="0"/>
              </a:rPr>
              <a:t>cryptocurrency </a:t>
            </a:r>
            <a:r>
              <a:rPr lang="en-US" dirty="0">
                <a:solidFill>
                  <a:schemeClr val="tx2"/>
                </a:solidFill>
                <a:latin typeface="Montserrat Semi Bold" panose="00000700000000000000" pitchFamily="50" charset="0"/>
              </a:rPr>
              <a:t>market has already calm down, ICO scams are little now.</a:t>
            </a:r>
          </a:p>
        </p:txBody>
      </p:sp>
      <p:cxnSp>
        <p:nvCxnSpPr>
          <p:cNvPr id="71" name="Straight Connector 70"/>
          <p:cNvCxnSpPr/>
          <p:nvPr/>
        </p:nvCxnSpPr>
        <p:spPr>
          <a:xfrm>
            <a:off x="2236843" y="7598826"/>
            <a:ext cx="1970558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9">
            <a:extLst>
              <a:ext uri="{FF2B5EF4-FFF2-40B4-BE49-F238E27FC236}">
                <a16:creationId xmlns:a16="http://schemas.microsoft.com/office/drawing/2014/main" id="{4ADFE530-002A-4D04-B9B6-C9AEA45297C2}"/>
              </a:ext>
            </a:extLst>
          </p:cNvPr>
          <p:cNvSpPr txBox="1"/>
          <p:nvPr/>
        </p:nvSpPr>
        <p:spPr>
          <a:xfrm>
            <a:off x="2791816" y="815778"/>
            <a:ext cx="18782960" cy="1206099"/>
          </a:xfrm>
          <a:prstGeom prst="rect">
            <a:avLst/>
          </a:prstGeom>
          <a:noFill/>
        </p:spPr>
        <p:txBody>
          <a:bodyPr wrap="square" rtlCol="0">
            <a:spAutoFit/>
          </a:bodyPr>
          <a:lstStyle/>
          <a:p>
            <a:pPr algn="ctr">
              <a:lnSpc>
                <a:spcPct val="150000"/>
              </a:lnSpc>
            </a:pPr>
            <a:r>
              <a:rPr lang="en-US" sz="5400" dirty="0">
                <a:solidFill>
                  <a:schemeClr val="tx2"/>
                </a:solidFill>
                <a:latin typeface="Montserrat Extra Bold" panose="00000900000000000000" pitchFamily="50" charset="0"/>
                <a:ea typeface="Open Sans Light" panose="020B0306030504020204" pitchFamily="34" charset="0"/>
                <a:cs typeface="Open Sans Light" panose="020B0306030504020204" pitchFamily="34" charset="0"/>
              </a:rPr>
              <a:t>Why </a:t>
            </a:r>
            <a:r>
              <a:rPr lang="en-US" altLang="zh-CN" sz="5400" dirty="0">
                <a:solidFill>
                  <a:schemeClr val="tx2"/>
                </a:solidFill>
                <a:latin typeface="Montserrat Extra Bold" panose="00000900000000000000" pitchFamily="50" charset="0"/>
                <a:ea typeface="Open Sans Light" panose="020B0306030504020204" pitchFamily="34" charset="0"/>
                <a:cs typeface="Open Sans Light" panose="020B0306030504020204" pitchFamily="34" charset="0"/>
              </a:rPr>
              <a:t>ListToken</a:t>
            </a:r>
            <a:r>
              <a:rPr lang="en-US" sz="5400" dirty="0">
                <a:solidFill>
                  <a:schemeClr val="tx2"/>
                </a:solidFill>
                <a:latin typeface="Montserrat Extra Bold" panose="00000900000000000000" pitchFamily="50" charset="0"/>
                <a:ea typeface="Open Sans Light" panose="020B0306030504020204" pitchFamily="34" charset="0"/>
                <a:cs typeface="Open Sans Light" panose="020B0306030504020204" pitchFamily="34" charset="0"/>
              </a:rPr>
              <a:t>?</a:t>
            </a:r>
            <a:endParaRPr lang="en-US" altLang="zh-CN" sz="5400" dirty="0">
              <a:solidFill>
                <a:schemeClr val="tx2"/>
              </a:solidFill>
              <a:latin typeface="Montserrat Extra Bold" panose="00000900000000000000" pitchFamily="50"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74109253"/>
      </p:ext>
    </p:extLst>
  </p:cSld>
  <p:clrMapOvr>
    <a:masterClrMapping/>
  </p:clrMapOvr>
  <p:transition spd="slow" advClick="0" advTm="1000">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1"/>
          <p:cNvSpPr/>
          <p:nvPr/>
        </p:nvSpPr>
        <p:spPr>
          <a:xfrm>
            <a:off x="12188825" y="304800"/>
            <a:ext cx="11811000" cy="13106400"/>
          </a:xfrm>
          <a:prstGeom prst="rect">
            <a:avLst/>
          </a:prstGeom>
          <a:solidFill>
            <a:srgbClr val="1FB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椭圆 4">
            <a:extLst>
              <a:ext uri="{FF2B5EF4-FFF2-40B4-BE49-F238E27FC236}">
                <a16:creationId xmlns:a16="http://schemas.microsoft.com/office/drawing/2014/main" id="{3D7B83CD-61BE-4123-A3C9-67502BF07EAA}"/>
              </a:ext>
            </a:extLst>
          </p:cNvPr>
          <p:cNvSpPr/>
          <p:nvPr/>
        </p:nvSpPr>
        <p:spPr>
          <a:xfrm>
            <a:off x="1282740" y="2895600"/>
            <a:ext cx="9829800" cy="98298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3B272E1-811C-4FEF-B35F-6D1D46AB3161}"/>
              </a:ext>
            </a:extLst>
          </p:cNvPr>
          <p:cNvSpPr/>
          <p:nvPr/>
        </p:nvSpPr>
        <p:spPr>
          <a:xfrm>
            <a:off x="2740025" y="5490627"/>
            <a:ext cx="7234773" cy="723477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976CAC1-B47A-40FF-BE43-E940FA5CD1E4}"/>
              </a:ext>
            </a:extLst>
          </p:cNvPr>
          <p:cNvSpPr/>
          <p:nvPr/>
        </p:nvSpPr>
        <p:spPr>
          <a:xfrm>
            <a:off x="4014003" y="8358128"/>
            <a:ext cx="4367272" cy="436727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5E65328-219D-45D1-8F31-C5B09E3FC866}"/>
              </a:ext>
            </a:extLst>
          </p:cNvPr>
          <p:cNvSpPr txBox="1"/>
          <p:nvPr/>
        </p:nvSpPr>
        <p:spPr>
          <a:xfrm>
            <a:off x="4173775" y="3765827"/>
            <a:ext cx="4367272" cy="1323439"/>
          </a:xfrm>
          <a:prstGeom prst="rect">
            <a:avLst/>
          </a:prstGeom>
          <a:noFill/>
        </p:spPr>
        <p:txBody>
          <a:bodyPr wrap="square" rtlCol="0">
            <a:spAutoFit/>
          </a:bodyPr>
          <a:lstStyle/>
          <a:p>
            <a:pPr algn="ctr"/>
            <a:r>
              <a:rPr lang="en-US" altLang="zh-CN" sz="4000" dirty="0">
                <a:solidFill>
                  <a:srgbClr val="1FB5AC"/>
                </a:solidFill>
              </a:rPr>
              <a:t>1,900 ICO / mo. globally</a:t>
            </a:r>
            <a:endParaRPr lang="zh-CN" altLang="en-US" sz="4000" dirty="0">
              <a:solidFill>
                <a:srgbClr val="1FB5AC"/>
              </a:solidFill>
            </a:endParaRPr>
          </a:p>
        </p:txBody>
      </p:sp>
      <p:sp>
        <p:nvSpPr>
          <p:cNvPr id="16" name="文本框 15">
            <a:extLst>
              <a:ext uri="{FF2B5EF4-FFF2-40B4-BE49-F238E27FC236}">
                <a16:creationId xmlns:a16="http://schemas.microsoft.com/office/drawing/2014/main" id="{6B8D3E7B-9CFE-4FC4-8265-929E695CD074}"/>
              </a:ext>
            </a:extLst>
          </p:cNvPr>
          <p:cNvSpPr txBox="1"/>
          <p:nvPr/>
        </p:nvSpPr>
        <p:spPr>
          <a:xfrm>
            <a:off x="3950086" y="6487061"/>
            <a:ext cx="4814650" cy="1323439"/>
          </a:xfrm>
          <a:prstGeom prst="rect">
            <a:avLst/>
          </a:prstGeom>
          <a:noFill/>
        </p:spPr>
        <p:txBody>
          <a:bodyPr wrap="square" rtlCol="0">
            <a:spAutoFit/>
          </a:bodyPr>
          <a:lstStyle/>
          <a:p>
            <a:pPr algn="ctr"/>
            <a:r>
              <a:rPr lang="en-US" altLang="zh-CN" sz="4000" dirty="0">
                <a:solidFill>
                  <a:srgbClr val="1FB5AC"/>
                </a:solidFill>
              </a:rPr>
              <a:t>600 ICO / mo. Available globally</a:t>
            </a:r>
            <a:endParaRPr lang="zh-CN" altLang="en-US" sz="4000" dirty="0">
              <a:solidFill>
                <a:srgbClr val="1FB5AC"/>
              </a:solidFill>
            </a:endParaRPr>
          </a:p>
        </p:txBody>
      </p:sp>
      <p:sp>
        <p:nvSpPr>
          <p:cNvPr id="17" name="文本框 16">
            <a:extLst>
              <a:ext uri="{FF2B5EF4-FFF2-40B4-BE49-F238E27FC236}">
                <a16:creationId xmlns:a16="http://schemas.microsoft.com/office/drawing/2014/main" id="{F00BB768-5199-467F-A2F9-A9AA5117EBC2}"/>
              </a:ext>
            </a:extLst>
          </p:cNvPr>
          <p:cNvSpPr txBox="1"/>
          <p:nvPr/>
        </p:nvSpPr>
        <p:spPr>
          <a:xfrm>
            <a:off x="3790314" y="9880044"/>
            <a:ext cx="4814650" cy="1323439"/>
          </a:xfrm>
          <a:prstGeom prst="rect">
            <a:avLst/>
          </a:prstGeom>
          <a:noFill/>
        </p:spPr>
        <p:txBody>
          <a:bodyPr wrap="square" rtlCol="0">
            <a:spAutoFit/>
          </a:bodyPr>
          <a:lstStyle/>
          <a:p>
            <a:pPr algn="ctr"/>
            <a:r>
              <a:rPr lang="en-US" altLang="zh-CN" sz="4000" dirty="0">
                <a:solidFill>
                  <a:srgbClr val="1FB5AC"/>
                </a:solidFill>
              </a:rPr>
              <a:t>480 ICO / mo. Servable </a:t>
            </a:r>
            <a:endParaRPr lang="zh-CN" altLang="en-US" sz="4000" dirty="0">
              <a:solidFill>
                <a:srgbClr val="1FB5AC"/>
              </a:solidFill>
            </a:endParaRPr>
          </a:p>
        </p:txBody>
      </p:sp>
      <p:sp>
        <p:nvSpPr>
          <p:cNvPr id="18" name="文本框 17">
            <a:extLst>
              <a:ext uri="{FF2B5EF4-FFF2-40B4-BE49-F238E27FC236}">
                <a16:creationId xmlns:a16="http://schemas.microsoft.com/office/drawing/2014/main" id="{78D0F920-ED58-4A39-A825-72D004C65AD8}"/>
              </a:ext>
            </a:extLst>
          </p:cNvPr>
          <p:cNvSpPr txBox="1"/>
          <p:nvPr/>
        </p:nvSpPr>
        <p:spPr>
          <a:xfrm>
            <a:off x="13782348" y="1579632"/>
            <a:ext cx="9153485" cy="10556736"/>
          </a:xfrm>
          <a:prstGeom prst="rect">
            <a:avLst/>
          </a:prstGeom>
          <a:noFill/>
        </p:spPr>
        <p:txBody>
          <a:bodyPr wrap="square" rtlCol="0">
            <a:spAutoFit/>
          </a:bodyPr>
          <a:lstStyle/>
          <a:p>
            <a:r>
              <a:rPr lang="en-US" altLang="zh-CN" sz="4000" dirty="0">
                <a:solidFill>
                  <a:schemeClr val="bg1"/>
                </a:solidFill>
              </a:rPr>
              <a:t>TAM: </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By statistic from </a:t>
            </a:r>
            <a:r>
              <a:rPr lang="en-US" altLang="zh-CN" sz="4000" dirty="0" err="1">
                <a:solidFill>
                  <a:schemeClr val="bg1"/>
                </a:solidFill>
              </a:rPr>
              <a:t>coinmarketcap</a:t>
            </a:r>
            <a:r>
              <a:rPr lang="en-US" altLang="zh-CN" sz="4000" dirty="0">
                <a:solidFill>
                  <a:schemeClr val="bg1"/>
                </a:solidFill>
              </a:rPr>
              <a:t>, averagely 1,900 new token registration per month </a:t>
            </a:r>
          </a:p>
          <a:p>
            <a:endParaRPr lang="en-US" altLang="zh-CN" sz="4000" dirty="0">
              <a:solidFill>
                <a:schemeClr val="bg1"/>
              </a:solidFill>
            </a:endParaRPr>
          </a:p>
          <a:p>
            <a:r>
              <a:rPr lang="en-US" altLang="zh-CN" sz="4000" dirty="0">
                <a:solidFill>
                  <a:schemeClr val="bg1"/>
                </a:solidFill>
              </a:rPr>
              <a:t>SAM: </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From statistic from icodata.io and icoservice.io there are 600 ICO available in NA.</a:t>
            </a:r>
          </a:p>
          <a:p>
            <a:endParaRPr lang="en-US" altLang="zh-CN" sz="4000" dirty="0">
              <a:solidFill>
                <a:schemeClr val="bg1"/>
              </a:solidFill>
            </a:endParaRPr>
          </a:p>
          <a:p>
            <a:r>
              <a:rPr lang="en-US" altLang="zh-CN" sz="4000" dirty="0">
                <a:solidFill>
                  <a:schemeClr val="bg1"/>
                </a:solidFill>
              </a:rPr>
              <a:t>SOM:</a:t>
            </a:r>
          </a:p>
          <a:p>
            <a:endParaRPr lang="en-US" altLang="zh-CN" sz="4000" dirty="0">
              <a:solidFill>
                <a:schemeClr val="bg1"/>
              </a:solidFill>
            </a:endParaRPr>
          </a:p>
          <a:p>
            <a:pPr marL="571500" indent="-571500">
              <a:buFont typeface="Arial" panose="020B0604020202020204" pitchFamily="34" charset="0"/>
              <a:buChar char="•"/>
            </a:pPr>
            <a:r>
              <a:rPr lang="en-US" altLang="zh-CN" sz="4000" dirty="0">
                <a:solidFill>
                  <a:schemeClr val="bg1"/>
                </a:solidFill>
              </a:rPr>
              <a:t>According to validation, 80% of SAM</a:t>
            </a:r>
          </a:p>
          <a:p>
            <a:endParaRPr lang="en-US" altLang="zh-CN" sz="4000" dirty="0">
              <a:solidFill>
                <a:schemeClr val="bg1"/>
              </a:solidFill>
            </a:endParaRPr>
          </a:p>
          <a:p>
            <a:r>
              <a:rPr lang="en-US" altLang="zh-CN" sz="4000" dirty="0">
                <a:solidFill>
                  <a:schemeClr val="bg1"/>
                </a:solidFill>
              </a:rPr>
              <a:t>Means: $86,400 revenue per month.</a:t>
            </a:r>
            <a:endParaRPr lang="zh-CN" altLang="en-US" sz="4000" dirty="0">
              <a:solidFill>
                <a:schemeClr val="bg1"/>
              </a:solidFill>
            </a:endParaRPr>
          </a:p>
        </p:txBody>
      </p:sp>
      <p:sp>
        <p:nvSpPr>
          <p:cNvPr id="19" name="文本框 18">
            <a:extLst>
              <a:ext uri="{FF2B5EF4-FFF2-40B4-BE49-F238E27FC236}">
                <a16:creationId xmlns:a16="http://schemas.microsoft.com/office/drawing/2014/main" id="{EA30E5E3-E256-4162-8959-6D8678198F01}"/>
              </a:ext>
            </a:extLst>
          </p:cNvPr>
          <p:cNvSpPr txBox="1"/>
          <p:nvPr/>
        </p:nvSpPr>
        <p:spPr>
          <a:xfrm>
            <a:off x="1675853" y="826056"/>
            <a:ext cx="9363115" cy="923330"/>
          </a:xfrm>
          <a:prstGeom prst="rect">
            <a:avLst/>
          </a:prstGeom>
          <a:noFill/>
        </p:spPr>
        <p:txBody>
          <a:bodyPr wrap="square" rtlCol="0">
            <a:spAutoFit/>
          </a:bodyPr>
          <a:lstStyle/>
          <a:p>
            <a:pPr algn="ctr"/>
            <a:r>
              <a:rPr lang="en-US" altLang="zh-CN" sz="5400" dirty="0">
                <a:solidFill>
                  <a:schemeClr val="tx2"/>
                </a:solidFill>
              </a:rPr>
              <a:t>Market Size</a:t>
            </a:r>
            <a:endParaRPr lang="zh-CN" altLang="en-US" sz="5400" dirty="0">
              <a:solidFill>
                <a:schemeClr val="tx2"/>
              </a:solidFill>
            </a:endParaRPr>
          </a:p>
        </p:txBody>
      </p:sp>
      <p:sp>
        <p:nvSpPr>
          <p:cNvPr id="20" name="Овал 25">
            <a:extLst>
              <a:ext uri="{FF2B5EF4-FFF2-40B4-BE49-F238E27FC236}">
                <a16:creationId xmlns:a16="http://schemas.microsoft.com/office/drawing/2014/main" id="{EB2A2967-5902-4B66-9435-DC3C51D141DF}"/>
              </a:ext>
            </a:extLst>
          </p:cNvPr>
          <p:cNvSpPr/>
          <p:nvPr/>
        </p:nvSpPr>
        <p:spPr>
          <a:xfrm>
            <a:off x="11203429" y="11515156"/>
            <a:ext cx="1896046" cy="189604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64">
            <a:extLst>
              <a:ext uri="{FF2B5EF4-FFF2-40B4-BE49-F238E27FC236}">
                <a16:creationId xmlns:a16="http://schemas.microsoft.com/office/drawing/2014/main" id="{80E315F4-5A53-408A-B2BB-3C1D0E7145D2}"/>
              </a:ext>
            </a:extLst>
          </p:cNvPr>
          <p:cNvSpPr txBox="1"/>
          <p:nvPr/>
        </p:nvSpPr>
        <p:spPr>
          <a:xfrm>
            <a:off x="11048009" y="12243481"/>
            <a:ext cx="2206884" cy="1118255"/>
          </a:xfrm>
          <a:prstGeom prst="rect">
            <a:avLst/>
          </a:prstGeom>
          <a:noFill/>
        </p:spPr>
        <p:txBody>
          <a:bodyPr wrap="square" rtlCol="0">
            <a:spAutoFit/>
          </a:bodyPr>
          <a:lstStyle/>
          <a:p>
            <a:pPr algn="ctr"/>
            <a:r>
              <a:rPr lang="zh-CN" altLang="en-US" sz="10000" baseline="30000" dirty="0">
                <a:solidFill>
                  <a:schemeClr val="bg1"/>
                </a:solidFill>
                <a:latin typeface="华文行楷" panose="02010800040101010101" pitchFamily="2" charset="-122"/>
                <a:ea typeface="华文行楷" panose="02010800040101010101" pitchFamily="2" charset="-122"/>
              </a:rPr>
              <a:t>市</a:t>
            </a:r>
            <a:endParaRPr lang="en-US" sz="10000" baseline="300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025193284"/>
      </p:ext>
    </p:extLst>
  </p:cSld>
  <p:clrMapOvr>
    <a:masterClrMapping/>
  </p:clrMapOvr>
  <p:transition spd="slow" advClick="0" advTm="1000">
    <p:push/>
  </p:transition>
</p:sld>
</file>

<file path=ppt/theme/theme1.xml><?xml version="1.0" encoding="utf-8"?>
<a:theme xmlns:a="http://schemas.openxmlformats.org/drawingml/2006/main" name="Default Theme">
  <a:themeElements>
    <a:clrScheme name="Presentation_scheme_2">
      <a:dk1>
        <a:srgbClr val="7F7F7F"/>
      </a:dk1>
      <a:lt1>
        <a:srgbClr val="FFFFFF"/>
      </a:lt1>
      <a:dk2>
        <a:srgbClr val="000000"/>
      </a:dk2>
      <a:lt2>
        <a:srgbClr val="FFFFFF"/>
      </a:lt2>
      <a:accent1>
        <a:srgbClr val="7DCBD1"/>
      </a:accent1>
      <a:accent2>
        <a:srgbClr val="65C2C9"/>
      </a:accent2>
      <a:accent3>
        <a:srgbClr val="4B5050"/>
      </a:accent3>
      <a:accent4>
        <a:srgbClr val="91969B"/>
      </a:accent4>
      <a:accent5>
        <a:srgbClr val="4B5050"/>
      </a:accent5>
      <a:accent6>
        <a:srgbClr val="91969B"/>
      </a:accent6>
      <a:hlink>
        <a:srgbClr val="F33B48"/>
      </a:hlink>
      <a:folHlink>
        <a:srgbClr val="FFC000"/>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59097</TotalTime>
  <Words>1965</Words>
  <Application>Microsoft Office PowerPoint</Application>
  <PresentationFormat>自定义</PresentationFormat>
  <Paragraphs>510</Paragraphs>
  <Slides>16</Slides>
  <Notes>14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FontAwesome</vt:lpstr>
      <vt:lpstr>Lato Light</vt:lpstr>
      <vt:lpstr>Montserrat</vt:lpstr>
      <vt:lpstr>Montserrat Extra Bold</vt:lpstr>
      <vt:lpstr>Montserrat Hairline</vt:lpstr>
      <vt:lpstr>Montserrat Light</vt:lpstr>
      <vt:lpstr>Montserrat Semi Bold</vt:lpstr>
      <vt:lpstr>Montserrat Ultra Light</vt:lpstr>
      <vt:lpstr>Open Sans Light</vt:lpstr>
      <vt:lpstr>Open Sans Semibold</vt:lpstr>
      <vt:lpstr>Pe-icon-7-stroke</vt:lpstr>
      <vt:lpstr>华文行楷</vt:lpstr>
      <vt:lpstr>宋体</vt:lpstr>
      <vt:lpstr>Arial</vt:lpstr>
      <vt:lpstr>Calibri</vt:lpstr>
      <vt:lpstr>Calibri Light</vt:lpstr>
      <vt:lpstr>Open Sans</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Аларон</dc:creator>
  <cp:lastModifiedBy>Lin Zoen</cp:lastModifiedBy>
  <cp:revision>7642</cp:revision>
  <dcterms:created xsi:type="dcterms:W3CDTF">2014-11-12T21:47:38Z</dcterms:created>
  <dcterms:modified xsi:type="dcterms:W3CDTF">2018-09-12T00:15:35Z</dcterms:modified>
</cp:coreProperties>
</file>