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82" r:id="rId2"/>
    <p:sldId id="597" r:id="rId3"/>
    <p:sldId id="583" r:id="rId4"/>
    <p:sldId id="593" r:id="rId5"/>
    <p:sldId id="586" r:id="rId6"/>
    <p:sldId id="596" r:id="rId7"/>
    <p:sldId id="598" r:id="rId8"/>
    <p:sldId id="588" r:id="rId9"/>
    <p:sldId id="590" r:id="rId10"/>
    <p:sldId id="587" r:id="rId11"/>
    <p:sldId id="594" r:id="rId12"/>
    <p:sldId id="589" r:id="rId13"/>
    <p:sldId id="591" r:id="rId14"/>
    <p:sldId id="592" r:id="rId15"/>
    <p:sldId id="5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">
          <p15:clr>
            <a:srgbClr val="A4A3A4"/>
          </p15:clr>
        </p15:guide>
        <p15:guide id="2" orient="horz" pos="462">
          <p15:clr>
            <a:srgbClr val="A4A3A4"/>
          </p15:clr>
        </p15:guide>
        <p15:guide id="3" orient="horz" pos="4101">
          <p15:clr>
            <a:srgbClr val="A4A3A4"/>
          </p15:clr>
        </p15:guide>
        <p15:guide id="4" orient="horz" pos="3696">
          <p15:clr>
            <a:srgbClr val="A4A3A4"/>
          </p15:clr>
        </p15:guide>
        <p15:guide id="5" pos="5553">
          <p15:clr>
            <a:srgbClr val="A4A3A4"/>
          </p15:clr>
        </p15:guide>
        <p15:guide id="6" pos="2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9D9D9"/>
    <a:srgbClr val="CCCCCC"/>
    <a:srgbClr val="E6E6E6"/>
    <a:srgbClr val="F3F3F3"/>
    <a:srgbClr val="BFBFBF"/>
    <a:srgbClr val="333333"/>
    <a:srgbClr val="666666"/>
    <a:srgbClr val="00925F"/>
    <a:srgbClr val="49B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5" autoAdjust="0"/>
    <p:restoredTop sz="99625" autoAdjust="0"/>
  </p:normalViewPr>
  <p:slideViewPr>
    <p:cSldViewPr snapToGrid="0" snapToObjects="1">
      <p:cViewPr varScale="1">
        <p:scale>
          <a:sx n="86" d="100"/>
          <a:sy n="86" d="100"/>
        </p:scale>
        <p:origin x="1362" y="84"/>
      </p:cViewPr>
      <p:guideLst>
        <p:guide orient="horz" pos="279"/>
        <p:guide orient="horz" pos="462"/>
        <p:guide orient="horz" pos="4101"/>
        <p:guide orient="horz" pos="3696"/>
        <p:guide pos="5553"/>
        <p:guide pos="2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7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5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26637" y="1822450"/>
            <a:ext cx="8843963" cy="431800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8838" y="2376832"/>
            <a:ext cx="7772400" cy="1509368"/>
          </a:xfrm>
        </p:spPr>
        <p:txBody>
          <a:bodyPr anchor="t">
            <a:normAutofit/>
          </a:bodyPr>
          <a:lstStyle>
            <a:lvl1pPr algn="l">
              <a:defRPr sz="3200" b="0" i="0"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113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8184" y="339159"/>
            <a:ext cx="1779598" cy="52555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26964" y="6140586"/>
            <a:ext cx="8843513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652" y="86523"/>
            <a:ext cx="6916038" cy="557945"/>
          </a:xfrm>
        </p:spPr>
        <p:txBody>
          <a:bodyPr lIns="0" anchor="ctr">
            <a:normAutofit/>
          </a:bodyPr>
          <a:lstStyle>
            <a:lvl1pPr algn="l">
              <a:defRPr sz="2000" b="0" i="0"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651" y="765544"/>
            <a:ext cx="8701620" cy="5100895"/>
          </a:xfrm>
        </p:spPr>
        <p:txBody>
          <a:bodyPr lIns="0"/>
          <a:lstStyle>
            <a:lvl1pPr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 sz="1400" b="0" i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>
              <a:defRPr sz="1200" b="0" i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>
              <a:defRPr sz="1000" b="0" i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>
              <a:defRPr sz="900" b="0" i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8230" y="6140586"/>
            <a:ext cx="8843513" cy="116996"/>
          </a:xfrm>
          <a:prstGeom prst="rect">
            <a:avLst/>
          </a:prstGeom>
          <a:solidFill>
            <a:srgbClr val="0092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8689" y="94600"/>
            <a:ext cx="1779598" cy="525555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70119" y="676367"/>
            <a:ext cx="87897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70609" y="2719981"/>
            <a:ext cx="3716192" cy="1810161"/>
          </a:xfrm>
        </p:spPr>
        <p:txBody>
          <a:bodyPr anchor="b">
            <a:normAutofit/>
          </a:bodyPr>
          <a:lstStyle>
            <a:lvl1pPr marL="0" marR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defRPr sz="3200" b="0" i="0">
                <a:solidFill>
                  <a:schemeClr val="tx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Divider title in 32pt</a:t>
            </a:r>
          </a:p>
          <a:p>
            <a:pPr marL="0" marR="0" lv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zh-CN" altLang="en-US" sz="3200" dirty="0" smtClean="0">
                <a:latin typeface="华文黑体"/>
                <a:ea typeface="华文黑体"/>
                <a:cs typeface="华文黑体"/>
              </a:rPr>
              <a:t>分隔页字号</a:t>
            </a:r>
            <a:r>
              <a:rPr lang="en-US" dirty="0" smtClean="0"/>
              <a:t>32pt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1898" y="4645938"/>
            <a:ext cx="8843513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63794" y="2151529"/>
            <a:ext cx="7648687" cy="1407799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离线版</a:t>
            </a:r>
            <a:r>
              <a:rPr lang="en-US" altLang="zh-CN" sz="3600" dirty="0" smtClean="0"/>
              <a:t>UPN</a:t>
            </a:r>
            <a:r>
              <a:rPr lang="zh-CN" altLang="en-US" sz="3600" dirty="0" smtClean="0"/>
              <a:t>条码打印软件操作指导书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五、标签贴附要求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651" y="796065"/>
            <a:ext cx="863013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、外箱和最小包装均需要贴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标签，并且外箱需贴一张物料标示贴方便我司仓库收货核对，物料标示贴的格式如下：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字体大小宋体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号，加粗</a:t>
            </a:r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备注：外箱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标签的数量为该箱最小包装数量累加，外箱标签的批次和周期信息为该箱最小包装的累计。</a:t>
            </a:r>
            <a:endParaRPr lang="en-US" altLang="zh-CN" sz="1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标签贴附位置：贴在旧物料标签旁边或者覆盖旧物料标签。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备注：若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标签包含旧物料标签上的所有信息，可以取消旧物料标签。</a:t>
            </a:r>
            <a:endParaRPr lang="en-US" altLang="zh-CN" sz="1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、针对贴片料盘装物料特殊要求：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.UPN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标签需和原厂标签贴在同一面，不允许料盘两面都存在标签。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.UPN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标签不能超出料盘，并且贴在平面区域（凹凸不平会磨损标签，导致无法扫描）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.UPN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标签不能遮住原厂标签。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48" y="1348179"/>
            <a:ext cx="3780988" cy="208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六、出货检验要求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002" y="968188"/>
            <a:ext cx="847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、出货时必须抽检首尾条码（建议多抽检扫描一些）。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、抽检作业指导书见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供应商打印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条码检验指导书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V1.1 》EXCEL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212652" y="86523"/>
            <a:ext cx="6916038" cy="55794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 marL="0" marR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附件：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OPPO UPN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条码介绍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652" y="978947"/>
          <a:ext cx="8597862" cy="4939782"/>
        </p:xfrm>
        <a:graphic>
          <a:graphicData uri="http://schemas.openxmlformats.org/drawingml/2006/table">
            <a:tbl>
              <a:tblPr/>
              <a:tblGrid>
                <a:gridCol w="531055"/>
                <a:gridCol w="852681"/>
                <a:gridCol w="741981"/>
                <a:gridCol w="852681"/>
                <a:gridCol w="2862580"/>
                <a:gridCol w="2756884"/>
              </a:tblGrid>
              <a:tr h="347084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OPPO  UPN</a:t>
                      </a:r>
                      <a:r>
                        <a:rPr lang="zh-CN" sz="1800" b="1" kern="100" dirty="0">
                          <a:latin typeface="Calibri"/>
                          <a:ea typeface="宋体" pitchFamily="2" charset="-122"/>
                          <a:cs typeface="Times New Roman"/>
                        </a:rPr>
                        <a:t>条码格式要求</a:t>
                      </a:r>
                      <a:endParaRPr lang="zh-CN" sz="1800" kern="100" dirty="0">
                        <a:latin typeface="Calibri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标号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描述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属性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规格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含义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要求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1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UPN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一维码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一维条码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CODE128</a:t>
                      </a: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物料代码—供应商代码及电脑编号—打印日期—流水号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同一天打印的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UPN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流水号不能重复；电脑编号用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1/2/3…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表示；打印</a:t>
                      </a:r>
                      <a:r>
                        <a:rPr lang="zh-CN" sz="1100" kern="100" dirty="0" smtClean="0">
                          <a:latin typeface="华文黑体"/>
                          <a:ea typeface="宋体" pitchFamily="2" charset="-122"/>
                          <a:cs typeface="Times New Roman"/>
                        </a:rPr>
                        <a:t>日期只能是</a:t>
                      </a:r>
                      <a:r>
                        <a:rPr lang="en-US" sz="1100" kern="100" dirty="0" smtClean="0">
                          <a:latin typeface="华文黑体"/>
                          <a:ea typeface="宋体" pitchFamily="2" charset="-122"/>
                          <a:cs typeface="Times New Roman"/>
                        </a:rPr>
                        <a:t>5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位数，前两位为年份，最后两位为日，中间一位为月份（用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123456789ABC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表示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,ABC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分别代表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10/11/12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月）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2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UPN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字符串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物料代码—供应商代码及电脑编号—打印日期—流水号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3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DATE</a:t>
                      </a:r>
                      <a:endParaRPr lang="zh-CN" sz="1100" kern="100" dirty="0">
                        <a:solidFill>
                          <a:srgbClr val="FF0000"/>
                        </a:solidFill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有效期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：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YYYY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—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MM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—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DD</a:t>
                      </a: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有效期</a:t>
                      </a:r>
                      <a:r>
                        <a:rPr lang="en-US" altLang="zh-CN" sz="1100" kern="100" dirty="0" smtClean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=</a:t>
                      </a:r>
                      <a:r>
                        <a:rPr lang="zh-CN" sz="1100" kern="100" dirty="0" smtClean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生产</a:t>
                      </a:r>
                      <a:r>
                        <a:rPr lang="zh-CN" sz="1100" kern="100" dirty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日期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+</a:t>
                      </a:r>
                      <a:r>
                        <a:rPr lang="zh-CN" sz="1100" kern="100" dirty="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保质期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4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MSD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潮敏等级：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1-6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级标准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无潮敏等级的物料此项填写</a:t>
                      </a:r>
                      <a:r>
                        <a:rPr lang="en-US" alt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1</a:t>
                      </a:r>
                      <a:r>
                        <a:rPr lang="zh-CN" alt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级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5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D/C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D/C</a:t>
                      </a: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：生产周期或者模号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按照物料实际的生产周期或模号填写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6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L/N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L/N</a:t>
                      </a: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：批次号或者暗码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按照物料实际的生产批次或暗码填写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7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Q/C</a:t>
                      </a: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Q/C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：产品品质状态，可选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HG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合格或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SY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试用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正常默认填写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HG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，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OPPO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人员特殊要求除外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8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QTY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QTY</a:t>
                      </a: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：数量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填写标签实际数量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9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硬件版本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硬件版本：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PCB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半成品的硬件版本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非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PCB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半成品物料不需要填写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10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软件版本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-635">
                        <a:spcAft>
                          <a:spcPts val="0"/>
                        </a:spcAft>
                        <a:tabLst>
                          <a:tab pos="845185" algn="l"/>
                        </a:tabLs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软件版本：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PCB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半成品的软件版本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非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PCB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半成品物料不需要填写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11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kern="100" smtClean="0">
                          <a:solidFill>
                            <a:schemeClr val="tx1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物料描述</a:t>
                      </a:r>
                      <a:endParaRPr lang="zh-CN" altLang="en-US" sz="1100" kern="100" dirty="0">
                        <a:solidFill>
                          <a:schemeClr val="tx1"/>
                        </a:solidFill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字符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-635">
                        <a:spcAft>
                          <a:spcPts val="0"/>
                        </a:spcAft>
                        <a:tabLst>
                          <a:tab pos="845185" algn="l"/>
                        </a:tabLst>
                      </a:pP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品名规格：物料描述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按照物料的实际描述信息填写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12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UPN</a:t>
                      </a:r>
                      <a:r>
                        <a:rPr lang="zh-CN" sz="1100" kern="100">
                          <a:latin typeface="华文黑体"/>
                          <a:ea typeface="宋体" pitchFamily="2" charset="-122"/>
                          <a:cs typeface="Times New Roman"/>
                        </a:rPr>
                        <a:t>二维码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二维条码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latin typeface="华文黑体"/>
                          <a:ea typeface="宋体" pitchFamily="2" charset="-122"/>
                          <a:cs typeface="Times New Roman"/>
                        </a:rPr>
                        <a:t>QR CODE</a:t>
                      </a:r>
                      <a:endParaRPr lang="zh-CN" sz="1100" kern="100">
                        <a:latin typeface="华文黑体"/>
                        <a:ea typeface="宋体" pitchFamily="2" charset="-122"/>
                        <a:cs typeface="Times New Roman"/>
                      </a:endParaRP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-635">
                        <a:spcAft>
                          <a:spcPts val="0"/>
                        </a:spcAft>
                        <a:tabLst>
                          <a:tab pos="845185" algn="l"/>
                        </a:tabLs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UPN*DATE*MSD*D/C*L/N*Q/C*QTY*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硬件版本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*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软件版本</a:t>
                      </a:r>
                    </a:p>
                  </a:txBody>
                  <a:tcPr marL="57274" marR="572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*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号为连接符，各子项之间必须用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*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号连接，若子项内容空白，则两个</a:t>
                      </a:r>
                      <a:r>
                        <a:rPr lang="en-US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*</a:t>
                      </a:r>
                      <a:r>
                        <a:rPr lang="zh-CN" sz="1100" kern="100" dirty="0">
                          <a:latin typeface="华文黑体"/>
                          <a:ea typeface="宋体" pitchFamily="2" charset="-122"/>
                          <a:cs typeface="Times New Roman"/>
                        </a:rPr>
                        <a:t>号直接相连</a:t>
                      </a:r>
                    </a:p>
                  </a:txBody>
                  <a:tcPr marL="57274" marR="572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212652" y="86523"/>
            <a:ext cx="6916038" cy="55794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 marL="0" marR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附件：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OPPO UPN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条码介绍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65473" y="974235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UPN</a:t>
            </a:r>
            <a:r>
              <a:rPr lang="zh-CN" altLang="en-US" b="1" dirty="0" smtClean="0"/>
              <a:t>条码模板</a:t>
            </a:r>
            <a:endParaRPr lang="zh-CN" altLang="en-US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8" y="1343567"/>
            <a:ext cx="7971593" cy="438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212652" y="86523"/>
            <a:ext cx="6916038" cy="55794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 marL="0" marR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附件：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OPPO UPN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条码介绍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652" y="730532"/>
            <a:ext cx="8683922" cy="53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模板详细解释：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一维条码：扫描出来的内容需与下方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内容一致，扫描出来需为：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9490168-A1391-16401-00001</a:t>
            </a: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.UPN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9490168-A1391-16401-00001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9490168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代表物料代码，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A139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代表供应商代码，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代表电脑编号，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代表年，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代表月（月份只能使用一位：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123456789ABC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代表日，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00001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代表流水号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.DATE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2017-04-01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，有效期，表示该物料在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2017-04-01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后将过期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.MSD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，潮敏等级，表示该物料的潮敏等级为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⑤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.D/C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1611/1612/1613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，表示该物料的生产周期为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1611/1612/1613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三个周期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.L/N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20160330/20160331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，表示该物料的生产批次为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20160330/20160331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两个批次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⑦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.Q/C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，表示该物料的品质状态为合格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.QTY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，表示该物料的数量为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100</a:t>
            </a: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硬件版本：由于该物料没有硬件版本，所有空着就好了，不用填写任何内容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⑩.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软件版本：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，代表该物料的软件版本为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V1.0,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没有软件版本信息就留空</a:t>
            </a: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⑪.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物料描述：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品名规格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摄像头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IMX278 13.0M 8.5×8.5×4.572 5P BTB 5BAD13P1D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，为该物料的描述信息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二维条码，二维码扫描出来的内容需为：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9490168-A1391-16401-00001*2017-04-01*1*1611/1612/1613* 20160330/20160331*HG*100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V1.0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备注：最后两个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号连接在一起时因为硬件版本为空，所以两个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号直接相连。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904" y="2474259"/>
            <a:ext cx="1914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</a:t>
            </a:r>
            <a:r>
              <a:rPr lang="zh-CN" altLang="en-US" dirty="0" smtClean="0"/>
              <a:t>改履历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415" y="1080135"/>
          <a:ext cx="8218805" cy="29559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{00A15C55-8517-42AA-B614-E9B94910E393}</a:tableStyleId>
              </a:tblPr>
              <a:tblGrid>
                <a:gridCol w="1129665"/>
                <a:gridCol w="4798060"/>
                <a:gridCol w="1118235"/>
                <a:gridCol w="1172845"/>
              </a:tblGrid>
              <a:tr h="87757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版本号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修订内容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修订人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886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Ver1.0</a:t>
                      </a:r>
                      <a:endParaRPr lang="zh-CN" sz="1200" b="0" kern="100" dirty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增加</a:t>
                      </a:r>
                      <a:r>
                        <a:rPr lang="en-US" altLang="zh-CN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UPN</a:t>
                      </a: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软件物料维护功能（见</a:t>
                      </a:r>
                      <a:r>
                        <a:rPr lang="en-US" altLang="zh-CN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5.6.7</a:t>
                      </a: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页）</a:t>
                      </a:r>
                      <a:endParaRPr lang="zh-CN" sz="1200" b="0" kern="100" dirty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吴舟</a:t>
                      </a:r>
                      <a:endParaRPr lang="zh-CN" sz="1200" b="0" kern="100" dirty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2016-11-20</a:t>
                      </a:r>
                      <a:endParaRPr lang="zh-CN" sz="1200" b="0" kern="100" dirty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V2017.02.16</a:t>
                      </a:r>
                      <a:endParaRPr lang="zh-CN" sz="1200" b="0" kern="100" dirty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打印出的条码文字“品名规格”变更为“物料描述”（外销需求）</a:t>
                      </a:r>
                      <a:endParaRPr lang="en-US" altLang="zh-CN" sz="1200" b="0" kern="10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物料描述栏位字体变小，便于较长的物料描述能够显示全</a:t>
                      </a:r>
                      <a:endParaRPr lang="zh-CN" sz="1200" b="0" kern="100" dirty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0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吴舟</a:t>
                      </a:r>
                      <a:endParaRPr lang="zh-CN" altLang="zh-CN" sz="1200" b="0" kern="10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2017-02-16</a:t>
                      </a:r>
                      <a:endParaRPr lang="zh-CN" altLang="zh-CN" sz="1200" b="0" kern="10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一、硬件要求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8033" y="882127"/>
            <a:ext cx="83586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、使用斑马打印机（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软件是基于斑马打印机开发的），需要支持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口或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口或者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口，分辨率建议选择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热敏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点以下请先验证打印效果）。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使用的型号是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Zebra  Xi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（推荐使用，我司软件基于该型号开发）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、电脑硬件优先选用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WIN7   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、贴纸：空白不干胶贴纸，正常组装物料选用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80mm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*50mm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宽的贴纸。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贴片料盘装物料选用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75mm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*40mm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宽的贴纸。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二、软件启动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651" y="803677"/>
            <a:ext cx="60187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、将提供的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”OPPO”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压缩包解压到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，解压后路径为：计算机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sz="1600" dirty="0" smtClean="0">
                <a:solidFill>
                  <a:srgbClr val="FF0000"/>
                </a:solidFill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</a:rPr>
              <a:t>盘</a:t>
            </a:r>
            <a:r>
              <a:rPr lang="en-US" altLang="zh-CN" sz="1600" dirty="0" smtClean="0"/>
              <a:t>——</a:t>
            </a:r>
            <a:r>
              <a:rPr lang="en-US" sz="1600" dirty="0" smtClean="0"/>
              <a:t>OPPO</a:t>
            </a:r>
            <a:r>
              <a:rPr lang="zh-CN" altLang="en-US" sz="1600" dirty="0" smtClean="0"/>
              <a:t>文件夹（</a:t>
            </a:r>
            <a:r>
              <a:rPr lang="zh-CN" altLang="en-US" sz="1600" dirty="0" smtClean="0">
                <a:solidFill>
                  <a:srgbClr val="FF0000"/>
                </a:solidFill>
              </a:rPr>
              <a:t>不是压</a:t>
            </a:r>
            <a:r>
              <a:rPr lang="zh-CN" altLang="en-US" sz="1600" smtClean="0">
                <a:solidFill>
                  <a:srgbClr val="FF0000"/>
                </a:solidFill>
              </a:rPr>
              <a:t>缩包，文件夹只能有一层</a:t>
            </a:r>
            <a:r>
              <a:rPr lang="zh-CN" altLang="en-US" sz="1600" smtClean="0"/>
              <a:t>）</a:t>
            </a:r>
            <a:r>
              <a:rPr lang="en-US" altLang="zh-CN" sz="1600" dirty="0" smtClean="0"/>
              <a:t>——</a:t>
            </a:r>
            <a:r>
              <a:rPr lang="en-US" altLang="zh-CN" sz="1600" dirty="0" err="1" smtClean="0"/>
              <a:t>vendor</a:t>
            </a:r>
            <a:r>
              <a:rPr lang="en-US" sz="1600" dirty="0" err="1" smtClean="0"/>
              <a:t>DB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备注：该项必须优先完成才能启动软件，注意路径是否正确。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此项没提前完成的话软件中无法选择品质状态和潮敏等级！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440" y="3415980"/>
            <a:ext cx="537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、点击“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离线打印软件（支持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口）”文件夹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440" y="4536473"/>
            <a:ext cx="537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、点击“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UpnPrint.exe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”应用程序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440" y="2880855"/>
            <a:ext cx="537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、打开“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离线打印软件（支持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口）”压缩包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1423" y="732024"/>
            <a:ext cx="2200275" cy="1171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2" name="椭圆 11"/>
          <p:cNvSpPr/>
          <p:nvPr/>
        </p:nvSpPr>
        <p:spPr>
          <a:xfrm>
            <a:off x="6391566" y="1317812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821" y="2750094"/>
            <a:ext cx="24288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 12"/>
          <p:cNvSpPr/>
          <p:nvPr/>
        </p:nvSpPr>
        <p:spPr>
          <a:xfrm>
            <a:off x="6231423" y="2604991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1756" y="3877888"/>
            <a:ext cx="5184004" cy="15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椭圆 13"/>
          <p:cNvSpPr/>
          <p:nvPr/>
        </p:nvSpPr>
        <p:spPr>
          <a:xfrm>
            <a:off x="5722844" y="4475493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312" y="5521823"/>
            <a:ext cx="9001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椭圆 14"/>
          <p:cNvSpPr/>
          <p:nvPr/>
        </p:nvSpPr>
        <p:spPr>
          <a:xfrm>
            <a:off x="2398641" y="5365837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4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38" y="2123478"/>
            <a:ext cx="5752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备注：</a:t>
            </a:r>
            <a:r>
              <a:rPr lang="en-US" altLang="zh-CN" sz="1400" smtClean="0">
                <a:solidFill>
                  <a:srgbClr val="FF0000"/>
                </a:solidFill>
              </a:rPr>
              <a:t>vendorDB</a:t>
            </a:r>
            <a:r>
              <a:rPr lang="zh-CN" altLang="en-US" sz="1400" smtClean="0">
                <a:solidFill>
                  <a:srgbClr val="FF0000"/>
                </a:solidFill>
              </a:rPr>
              <a:t>里保存有使用的数据，更换电脑后如需保留上台电脑的数据记录，可将上台电脑文件复制至另一台电脑，不需要可以重新解压（不影响正常使用）</a:t>
            </a:r>
            <a:endParaRPr lang="en-US" altLang="zh-CN" sz="1400">
              <a:solidFill>
                <a:srgbClr val="FF0000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" b="5396"/>
          <a:stretch>
            <a:fillRect/>
          </a:stretch>
        </p:blipFill>
        <p:spPr bwMode="auto">
          <a:xfrm>
            <a:off x="677733" y="774551"/>
            <a:ext cx="8003688" cy="51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三、打印界面介绍及填写说明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76978" y="1473798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6978" y="1938169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6978" y="2391784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5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6072" y="1938169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4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294556" y="1473798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37588" y="2391784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6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76978" y="3636085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7131" y="3216537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9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76978" y="3216537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8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91146" y="2779061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7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90154" y="4039495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40766" y="3628914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368017" y="4448288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14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376978" y="4039495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090154" y="4464419"/>
            <a:ext cx="580914" cy="311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15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13470" y="5414672"/>
            <a:ext cx="580914" cy="311971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000CC"/>
                </a:solidFill>
              </a:rPr>
              <a:t>16</a:t>
            </a:r>
            <a:endParaRPr lang="zh-CN" altLang="en-US" sz="1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三、打印界面介绍及填写说明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2652" y="763786"/>
          <a:ext cx="8694680" cy="5400349"/>
        </p:xfrm>
        <a:graphic>
          <a:graphicData uri="http://schemas.openxmlformats.org/drawingml/2006/table">
            <a:tbl>
              <a:tblPr/>
              <a:tblGrid>
                <a:gridCol w="540383"/>
                <a:gridCol w="1466857"/>
                <a:gridCol w="6687440"/>
              </a:tblGrid>
              <a:tr h="2689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序号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内容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打印界面填写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说明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供应商代码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填写供应商代码（一般境内厂商为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位，境外厂商为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位）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电脑编号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填写电脑编号，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电脑编号只能是一位数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，用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1.2.3.4.5.6.7.8.9.A.B...Z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编号（除字母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物料代码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的物料代码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4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物料描述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填写</a:t>
                      </a:r>
                      <a:r>
                        <a:rPr lang="en-US" altLang="zh-CN" sz="1200" b="0" i="0" u="none" strike="noStrike" dirty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的物料描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述（如果前期有维护，输入物料代码后点回车自动带出）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latin typeface="宋体" pitchFamily="2" charset="-122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打印数量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填写此次需要打印的总数量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生产周期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模号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填写物料的实际生产周期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模号，有多个周期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模号的中间用“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/”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隔开，例如：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1611/1612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每箱盘数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此项只针对外箱标签关联内箱标签的物料，正常情况下不需填写，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相关人员特殊通知除外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整包数量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标签所贴包装的数量是多少就填多少，尾数包会自动计算出来，例如打印数量填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1200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，整包数量填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，则系统会自动计算尾包数量为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，并生成两张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的条码，一张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条码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9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生产日期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填写物料的实际生产日期，若一包有多个日期，则填写最早的生产日期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保质期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按照物料的实际保质期填写月份值，一年保质期就写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，半年写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，系统会自动根据输入的生产日期和保质期计算出有效期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DATE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（标签上显示的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DATE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就是有效期）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11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批次号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暗码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填写物料的实际批次号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暗码，有多个批次号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暗码的中间用“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/”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隔开，例如：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20160401/20160402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硬件版本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非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PCB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半成品物料不需要填写，正常情况所有原材料都不需填写，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相关人员特殊通知除外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软件版本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非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PCB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半成品物料不需要填写，正常情况所有原材料都不需填写，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相关人员特殊通知除外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14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MSD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填写物料的实际潮敏等级，没有的就空着或者默认写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15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品质状态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正常默认填写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HG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人员特殊要求除外</a:t>
                      </a: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rgbClr val="0000CC"/>
                        </a:solidFill>
                        <a:latin typeface="宋体" pitchFamily="2" charset="-122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物料维护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latin typeface="宋体" pitchFamily="2" charset="-122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维护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OPPO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latin typeface="宋体" pitchFamily="2" charset="-122"/>
                        </a:rPr>
                        <a:t>料号与物料描述的对应关系，下次打印会输入代码会自动带出物料描述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latin typeface="宋体" pitchFamily="2" charset="-122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三、打印界面介绍及填写说明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6517" y="785304"/>
            <a:ext cx="858460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物料维护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点击主界面物料维护，弹出物料维护界面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点击新增，在右侧物料代码栏输入</a:t>
            </a: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物料代码，物料描述栏输入对应的物料描述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点击应用，弹出新增资料成功，点确认即维护成功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步骤维护其他代码物料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90" y="2411856"/>
            <a:ext cx="4651730" cy="339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516" y="2658536"/>
            <a:ext cx="382529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物料维护修改和删除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询需要修改或删除的物料代码并勾选，点击修改或者删除即可进行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17" y="3826732"/>
            <a:ext cx="382529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备注：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物料维护的目的是避免手动录入物料描述时的出错情况，另外也增加了厂家的打印效率，所以首先需要录入的准确性，另外还需要与订单描述核对（</a:t>
            </a:r>
            <a:r>
              <a:rPr lang="zh-CN" altLang="en-US" sz="12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此点目的是防止描述设变未及时修改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输入物料代码后敲回车才能带出描述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四、打印软件设置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454" y="699243"/>
            <a:ext cx="79179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ea"/>
                <a:ea typeface="+mj-ea"/>
              </a:rPr>
              <a:t>1</a:t>
            </a:r>
            <a:r>
              <a:rPr lang="zh-CN" altLang="en-US" sz="1600" dirty="0" smtClean="0">
                <a:latin typeface="+mj-ea"/>
                <a:ea typeface="+mj-ea"/>
              </a:rPr>
              <a:t>、根据打印机的分辨率选择</a:t>
            </a:r>
            <a:r>
              <a:rPr lang="en-US" altLang="zh-CN" sz="1600" dirty="0" smtClean="0">
                <a:latin typeface="+mj-ea"/>
                <a:ea typeface="+mj-ea"/>
              </a:rPr>
              <a:t>600dpi 300dpi200dpi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（建议请购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600dpi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的打印机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Xi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2</a:t>
            </a:r>
            <a:r>
              <a:rPr lang="zh-CN" altLang="en-US" sz="1600" dirty="0" smtClean="0">
                <a:latin typeface="+mj-ea"/>
                <a:ea typeface="+mj-ea"/>
              </a:rPr>
              <a:t>、打印机的端口设置需和软件选择的一致（例：均为</a:t>
            </a:r>
            <a:r>
              <a:rPr lang="en-US" altLang="zh-CN" sz="1600" dirty="0" smtClean="0">
                <a:latin typeface="+mj-ea"/>
                <a:ea typeface="+mj-ea"/>
              </a:rPr>
              <a:t>COM1</a:t>
            </a:r>
            <a:r>
              <a:rPr lang="zh-CN" altLang="en-US" sz="1600" dirty="0" smtClean="0">
                <a:latin typeface="+mj-ea"/>
                <a:ea typeface="+mj-ea"/>
              </a:rPr>
              <a:t>；</a:t>
            </a:r>
            <a:r>
              <a:rPr lang="en-US" altLang="zh-CN" sz="1600" dirty="0" smtClean="0">
                <a:latin typeface="+mj-ea"/>
                <a:ea typeface="+mj-ea"/>
              </a:rPr>
              <a:t>USB</a:t>
            </a:r>
            <a:r>
              <a:rPr lang="zh-CN" altLang="en-US" sz="1600" dirty="0" smtClean="0">
                <a:latin typeface="+mj-ea"/>
                <a:ea typeface="+mj-ea"/>
              </a:rPr>
              <a:t>口可直接选择）</a:t>
            </a:r>
            <a:r>
              <a:rPr lang="en-US" altLang="zh-CN" sz="1600" dirty="0" smtClean="0">
                <a:latin typeface="+mj-ea"/>
                <a:ea typeface="+mj-ea"/>
              </a:rPr>
              <a:t> </a:t>
            </a:r>
            <a:r>
              <a:rPr lang="zh-CN" altLang="en-US" sz="1600" dirty="0" smtClean="0">
                <a:latin typeface="+mj-ea"/>
                <a:ea typeface="+mj-ea"/>
              </a:rPr>
              <a:t>，要设为默认打印机，设置波特率与打印机默认端口的一致。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3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latin typeface="+mj-ea"/>
                <a:ea typeface="+mj-ea"/>
              </a:rPr>
              <a:t>X</a:t>
            </a:r>
            <a:r>
              <a:rPr lang="zh-CN" altLang="en-US" sz="1600" dirty="0" smtClean="0">
                <a:latin typeface="+mj-ea"/>
                <a:ea typeface="+mj-ea"/>
              </a:rPr>
              <a:t>轴</a:t>
            </a:r>
            <a:r>
              <a:rPr lang="en-US" altLang="zh-CN" sz="1600" dirty="0" smtClean="0">
                <a:latin typeface="+mj-ea"/>
                <a:ea typeface="+mj-ea"/>
              </a:rPr>
              <a:t>Y</a:t>
            </a:r>
            <a:r>
              <a:rPr lang="zh-CN" altLang="en-US" sz="1600" dirty="0" smtClean="0">
                <a:latin typeface="+mj-ea"/>
                <a:ea typeface="+mj-ea"/>
              </a:rPr>
              <a:t>轴设置根据打印效果实际调整。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solidFill>
                  <a:srgbClr val="7030A0"/>
                </a:solidFill>
                <a:latin typeface="+mj-ea"/>
                <a:ea typeface="+mj-ea"/>
              </a:rPr>
              <a:t>注意：以上设置选择完毕后必须点击“设置”按钮才会生效。</a:t>
            </a:r>
            <a:endParaRPr lang="en-US" altLang="zh-CN" sz="1600" dirty="0" smtClean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02" y="3006711"/>
            <a:ext cx="5314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1054249" y="5378828"/>
            <a:ext cx="1151069" cy="473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四、打印软件设置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454" y="699243"/>
            <a:ext cx="7917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常见异常：硬件异常请联系打印机厂家处理。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1</a:t>
            </a:r>
            <a:r>
              <a:rPr lang="zh-CN" altLang="en-US" sz="1600" dirty="0" smtClean="0">
                <a:latin typeface="+mj-ea"/>
                <a:ea typeface="+mj-ea"/>
              </a:rPr>
              <a:t>、不出纸或者找不到</a:t>
            </a:r>
            <a:r>
              <a:rPr lang="en-US" sz="1600" dirty="0" smtClean="0">
                <a:latin typeface="+mj-ea"/>
                <a:ea typeface="+mj-ea"/>
              </a:rPr>
              <a:t>com</a:t>
            </a:r>
            <a:r>
              <a:rPr lang="zh-CN" altLang="en-US" sz="1600" dirty="0" smtClean="0">
                <a:latin typeface="+mj-ea"/>
                <a:ea typeface="+mj-ea"/>
              </a:rPr>
              <a:t>口或者提示</a:t>
            </a:r>
            <a:r>
              <a:rPr lang="en-US" sz="1600" dirty="0" smtClean="0">
                <a:latin typeface="+mj-ea"/>
                <a:ea typeface="+mj-ea"/>
              </a:rPr>
              <a:t>com</a:t>
            </a:r>
            <a:r>
              <a:rPr lang="zh-CN" altLang="en-US" sz="1600" dirty="0" smtClean="0">
                <a:latin typeface="+mj-ea"/>
                <a:ea typeface="+mj-ea"/>
              </a:rPr>
              <a:t>口占用，因为斑马打印机安装了驱动，把端口绑定了，导致程序无法打开端口，端口被占用。这时需要把斑马打印机端口里面的</a:t>
            </a:r>
            <a:r>
              <a:rPr lang="en-US" sz="1600" dirty="0" smtClean="0">
                <a:latin typeface="+mj-ea"/>
                <a:ea typeface="+mj-ea"/>
              </a:rPr>
              <a:t>COM1</a:t>
            </a:r>
            <a:r>
              <a:rPr lang="zh-CN" altLang="en-US" sz="1600" dirty="0" smtClean="0">
                <a:latin typeface="+mj-ea"/>
                <a:ea typeface="+mj-ea"/>
              </a:rPr>
              <a:t>改为其它端口</a:t>
            </a:r>
            <a:r>
              <a:rPr lang="en-US" sz="1600" dirty="0" smtClean="0">
                <a:latin typeface="+mj-ea"/>
                <a:ea typeface="+mj-ea"/>
              </a:rPr>
              <a:t>,</a:t>
            </a:r>
            <a:r>
              <a:rPr lang="zh-CN" altLang="en-US" sz="1600" dirty="0" smtClean="0">
                <a:latin typeface="+mj-ea"/>
                <a:ea typeface="+mj-ea"/>
              </a:rPr>
              <a:t>程序里面的端口不改动，并进入打印程序测试。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2</a:t>
            </a:r>
            <a:r>
              <a:rPr lang="zh-CN" altLang="en-US" sz="1600" dirty="0" smtClean="0">
                <a:latin typeface="+mj-ea"/>
                <a:ea typeface="+mj-ea"/>
              </a:rPr>
              <a:t>、给到的端口名称未以</a:t>
            </a:r>
            <a:r>
              <a:rPr lang="en-US" altLang="zh-CN" sz="1600" dirty="0" smtClean="0">
                <a:latin typeface="+mj-ea"/>
                <a:ea typeface="+mj-ea"/>
              </a:rPr>
              <a:t>COM</a:t>
            </a:r>
            <a:r>
              <a:rPr lang="zh-CN" altLang="en-US" sz="1600" dirty="0" smtClean="0">
                <a:latin typeface="+mj-ea"/>
                <a:ea typeface="+mj-ea"/>
              </a:rPr>
              <a:t>开头或未解析为有效的串行端口：打印驱动指向的端口改为其他。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2021</Words>
  <Application>Microsoft Office PowerPoint</Application>
  <PresentationFormat>全屏显示(4:3)</PresentationFormat>
  <Paragraphs>252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Myriad Pro</vt:lpstr>
      <vt:lpstr>黑体</vt:lpstr>
      <vt:lpstr>华文黑体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1_Office Theme</vt:lpstr>
      <vt:lpstr>离线版UPN条码打印软件操作指导书</vt:lpstr>
      <vt:lpstr>修改履历</vt:lpstr>
      <vt:lpstr>一、硬件要求</vt:lpstr>
      <vt:lpstr>二、软件启动</vt:lpstr>
      <vt:lpstr>三、打印界面介绍及填写说明</vt:lpstr>
      <vt:lpstr>三、打印界面介绍及填写说明</vt:lpstr>
      <vt:lpstr>三、打印界面介绍及填写说明</vt:lpstr>
      <vt:lpstr>四、打印软件设置</vt:lpstr>
      <vt:lpstr>四、打印软件设置</vt:lpstr>
      <vt:lpstr>五、标签贴附要求</vt:lpstr>
      <vt:lpstr>六、出货检验要求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486775378@qq.com</cp:lastModifiedBy>
  <cp:revision>1287</cp:revision>
  <dcterms:created xsi:type="dcterms:W3CDTF">2013-04-17T08:02:00Z</dcterms:created>
  <dcterms:modified xsi:type="dcterms:W3CDTF">2020-01-03T06:27:42Z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