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781" r:id="rId2"/>
  </p:sldMasterIdLst>
  <p:notesMasterIdLst>
    <p:notesMasterId r:id="rId6"/>
  </p:notesMasterIdLst>
  <p:handoutMasterIdLst>
    <p:handoutMasterId r:id="rId7"/>
  </p:handoutMasterIdLst>
  <p:sldIdLst>
    <p:sldId id="6377" r:id="rId3"/>
    <p:sldId id="6378" r:id="rId4"/>
    <p:sldId id="6379" r:id="rId5"/>
  </p:sldIdLst>
  <p:sldSz cx="9144000" cy="5143500" type="screen16x9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向井 敦" initials="向井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006600"/>
    <a:srgbClr val="0068DA"/>
    <a:srgbClr val="99FF33"/>
    <a:srgbClr val="51A328"/>
    <a:srgbClr val="5988E3"/>
    <a:srgbClr val="FFFF99"/>
    <a:srgbClr val="00FA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63" autoAdjust="0"/>
    <p:restoredTop sz="96291" autoAdjust="0"/>
  </p:normalViewPr>
  <p:slideViewPr>
    <p:cSldViewPr snapToGrid="0">
      <p:cViewPr varScale="1">
        <p:scale>
          <a:sx n="95" d="100"/>
          <a:sy n="95" d="100"/>
        </p:scale>
        <p:origin x="67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-1872" y="-11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7" tIns="47729" rIns="95457" bIns="4772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325" y="1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7" tIns="47729" rIns="95457" bIns="47729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2472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7" tIns="47729" rIns="95457" bIns="4772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325" y="9722472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7" tIns="47729" rIns="95457" bIns="4772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9994BB0-016F-4840-86EA-8B3085F19C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1250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7" tIns="47729" rIns="95457" bIns="4772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25" y="1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7" tIns="47729" rIns="95457" bIns="47729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021" y="4861235"/>
            <a:ext cx="5205261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7" tIns="47729" rIns="95457" bIns="477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2472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7" tIns="47729" rIns="95457" bIns="4772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25" y="9722472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7" tIns="47729" rIns="95457" bIns="4772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8A8523B5-A34A-4349-B43A-7CBA90F500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8463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2B2F50-EB09-4238-B78B-2748EF35650A}" type="slidenum">
              <a:rPr lang="zh-TW" altLang="en-US" sz="11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zh-TW" sz="110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/>
              <a:t>Heat sink and cosmetic/mechanical parts are manufactured at Dongguan supplier. Those two items are 28% of contribution to our sales revenue.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58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2B2F50-EB09-4238-B78B-2748EF35650A}" type="slidenum">
              <a:rPr lang="zh-TW" altLang="en-US" sz="11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10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/>
              <a:t>Heat sink and cosmetic/mechanical parts are manufactured at Dongguan supplier. Those two items are 28% of contribution to our sales revenue.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51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2B2F50-EB09-4238-B78B-2748EF35650A}" type="slidenum">
              <a:rPr lang="zh-TW" altLang="en-US" sz="11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zh-TW" sz="110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/>
              <a:t>Heat sink and cosmetic/mechanical parts are manufactured at Dongguan supplier. Those two items are 28% of contribution to our sales revenue.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71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2933700" y="2461589"/>
            <a:ext cx="57785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2951480" y="499533"/>
            <a:ext cx="5779290" cy="260236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2951960" y="4267201"/>
            <a:ext cx="577929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2951960" y="3771901"/>
            <a:ext cx="577929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2249" y="219923"/>
            <a:ext cx="2042241" cy="9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27CC1-1DC9-408F-97CD-3D63ECDCFD5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30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A928-75F1-4EAE-B97A-B4E0B3BE0C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360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36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178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2019/12/11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9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2019/12/11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907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2019/12/11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127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2019/12/11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024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2019/12/11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88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FF4B8-CEA9-4914-84F0-91D64108C4E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6827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2019/12/11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851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456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85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7CDE5-50F1-46A1-98D0-3FDED097D2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23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1DF8B-135C-451E-94A2-AB7CDF8F46A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676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38960-2714-4B35-8F2B-02ED5E7B378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49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C6EA1-F2E6-4DF3-BFD3-0AD95500F7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342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22F2B-8E28-4798-9579-B2D8E1EC69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946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013D0-10F6-4668-8666-467A801F4F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088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0B586-4C45-4EF1-81E5-495CA613752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67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2220"/>
            <a:ext cx="7772400" cy="3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8604000" y="4800350"/>
            <a:ext cx="540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H="1">
            <a:off x="349250" y="658700"/>
            <a:ext cx="85278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734300" y="76711"/>
            <a:ext cx="1229440" cy="570988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8458200" y="4807646"/>
            <a:ext cx="685801" cy="33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r">
              <a:defRPr/>
            </a:pPr>
            <a:fld id="{BB9E0D01-EFE7-4045-8E20-C1720699F7F1}" type="slidenum">
              <a:rPr lang="en-US" altLang="ja-JP" smtClean="0">
                <a:solidFill>
                  <a:srgbClr val="009B4A"/>
                </a:solidFill>
              </a:rPr>
              <a:pPr algn="r">
                <a:defRPr/>
              </a:pPr>
              <a:t>‹#›</a:t>
            </a:fld>
            <a:r>
              <a:rPr lang="en-US" altLang="ja-JP" dirty="0">
                <a:solidFill>
                  <a:srgbClr val="009B4A"/>
                </a:solidFill>
              </a:rPr>
              <a:t>/17</a:t>
            </a:r>
          </a:p>
          <a:p>
            <a:pPr algn="r">
              <a:defRPr/>
            </a:pPr>
            <a:endParaRPr lang="en-US" altLang="ja-JP" dirty="0">
              <a:solidFill>
                <a:srgbClr val="009B4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253" y="1690475"/>
            <a:ext cx="3547448" cy="16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>
            <a:extLst>
              <a:ext uri="{FF2B5EF4-FFF2-40B4-BE49-F238E27FC236}">
                <a16:creationId xmlns:a16="http://schemas.microsoft.com/office/drawing/2014/main" xmlns="" id="{60A32814-2A71-4297-9628-8C9E8EC6A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720" y="2641807"/>
            <a:ext cx="48863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xmlns="" id="{72101A76-4E86-4023-B541-B1983A364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720" y="1315567"/>
            <a:ext cx="2469094" cy="66452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xmlns="" id="{E5E3F3DA-BFA3-43C5-835A-91AA773D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720" y="4421373"/>
            <a:ext cx="31623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4" name="正方形/長方形 2"/>
          <p:cNvSpPr>
            <a:spLocks noChangeArrowheads="1"/>
          </p:cNvSpPr>
          <p:nvPr/>
        </p:nvSpPr>
        <p:spPr bwMode="auto">
          <a:xfrm>
            <a:off x="351647" y="204670"/>
            <a:ext cx="1355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ja-JP" sz="1800" dirty="0">
                <a:latin typeface="Arial" charset="0"/>
              </a:rPr>
              <a:t>Traceability</a:t>
            </a:r>
            <a:endParaRPr lang="ja-JP" altLang="en-US" sz="1800" dirty="0">
              <a:latin typeface="Arial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xmlns="" id="{00EC9A22-0F95-4106-8C45-97F9788CB4C3}"/>
              </a:ext>
            </a:extLst>
          </p:cNvPr>
          <p:cNvSpPr txBox="1"/>
          <p:nvPr/>
        </p:nvSpPr>
        <p:spPr>
          <a:xfrm>
            <a:off x="294059" y="664480"/>
            <a:ext cx="261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</a:rPr>
              <a:t>➣</a:t>
            </a:r>
            <a:r>
              <a:rPr lang="en-US" altLang="ja-JP" sz="1400" b="1" dirty="0">
                <a:solidFill>
                  <a:srgbClr val="002060"/>
                </a:solidFill>
                <a:latin typeface="+mj-lt"/>
              </a:rPr>
              <a:t>Bonding Process</a:t>
            </a: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xmlns="" id="{ED9CFD6D-F85E-4D6A-A41F-77F66C370D27}"/>
              </a:ext>
            </a:extLst>
          </p:cNvPr>
          <p:cNvSpPr txBox="1"/>
          <p:nvPr/>
        </p:nvSpPr>
        <p:spPr>
          <a:xfrm>
            <a:off x="270498" y="2002599"/>
            <a:ext cx="338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  <a:latin typeface="+mj-lt"/>
              </a:rPr>
              <a:t>➣</a:t>
            </a:r>
            <a:r>
              <a:rPr lang="en-US" altLang="ja-JP" sz="1400" b="1" dirty="0">
                <a:solidFill>
                  <a:srgbClr val="002060"/>
                </a:solidFill>
                <a:latin typeface="+mj-lt"/>
              </a:rPr>
              <a:t>Water Injection Process</a:t>
            </a: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xmlns="" id="{21C97F9D-1F2F-432F-AE19-47FA8098CA62}"/>
              </a:ext>
            </a:extLst>
          </p:cNvPr>
          <p:cNvSpPr txBox="1"/>
          <p:nvPr/>
        </p:nvSpPr>
        <p:spPr>
          <a:xfrm>
            <a:off x="290495" y="3785458"/>
            <a:ext cx="2350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</a:rPr>
              <a:t>➣</a:t>
            </a:r>
            <a:r>
              <a:rPr lang="en-US" altLang="ja-JP" sz="1400" b="1" dirty="0">
                <a:solidFill>
                  <a:srgbClr val="002060"/>
                </a:solidFill>
                <a:latin typeface="+mj-lt"/>
              </a:rPr>
              <a:t>Test Process</a:t>
            </a:r>
          </a:p>
        </p:txBody>
      </p:sp>
      <p:sp>
        <p:nvSpPr>
          <p:cNvPr id="15" name="吹き出し: 折線 14">
            <a:extLst>
              <a:ext uri="{FF2B5EF4-FFF2-40B4-BE49-F238E27FC236}">
                <a16:creationId xmlns:a16="http://schemas.microsoft.com/office/drawing/2014/main" xmlns="" id="{A637AF64-4854-45EB-A3E4-EF05D3F75B9E}"/>
              </a:ext>
            </a:extLst>
          </p:cNvPr>
          <p:cNvSpPr/>
          <p:nvPr/>
        </p:nvSpPr>
        <p:spPr>
          <a:xfrm>
            <a:off x="4717543" y="1377415"/>
            <a:ext cx="962022" cy="4430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933"/>
              <a:gd name="adj6" fmla="val -43417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kumimoji="1"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Machine No.</a:t>
            </a:r>
          </a:p>
          <a:p>
            <a:pPr>
              <a:lnSpc>
                <a:spcPts val="1000"/>
              </a:lnSpc>
            </a:pPr>
            <a:r>
              <a:rPr kumimoji="1"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Fixture</a:t>
            </a:r>
            <a:r>
              <a:rPr lang="ja-JP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No.</a:t>
            </a:r>
          </a:p>
          <a:p>
            <a:pPr>
              <a:lnSpc>
                <a:spcPts val="1000"/>
              </a:lnSpc>
            </a:pPr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(Temperature)</a:t>
            </a:r>
          </a:p>
        </p:txBody>
      </p:sp>
      <p:sp>
        <p:nvSpPr>
          <p:cNvPr id="16" name="吹き出し: 折線 15">
            <a:extLst>
              <a:ext uri="{FF2B5EF4-FFF2-40B4-BE49-F238E27FC236}">
                <a16:creationId xmlns:a16="http://schemas.microsoft.com/office/drawing/2014/main" xmlns="" id="{010B5F30-00CE-468C-B507-6106998D9F81}"/>
              </a:ext>
            </a:extLst>
          </p:cNvPr>
          <p:cNvSpPr/>
          <p:nvPr/>
        </p:nvSpPr>
        <p:spPr>
          <a:xfrm>
            <a:off x="4187898" y="982890"/>
            <a:ext cx="765547" cy="3153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0400"/>
              <a:gd name="adj6" fmla="val -45297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kumimoji="1"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Result AOI </a:t>
            </a:r>
            <a:endParaRPr kumimoji="1" lang="ja-JP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吹き出し: 折線 16">
            <a:extLst>
              <a:ext uri="{FF2B5EF4-FFF2-40B4-BE49-F238E27FC236}">
                <a16:creationId xmlns:a16="http://schemas.microsoft.com/office/drawing/2014/main" xmlns="" id="{9FF6FA63-9979-4E59-AAE2-1FE51F0AF492}"/>
              </a:ext>
            </a:extLst>
          </p:cNvPr>
          <p:cNvSpPr/>
          <p:nvPr/>
        </p:nvSpPr>
        <p:spPr>
          <a:xfrm>
            <a:off x="2720804" y="913178"/>
            <a:ext cx="962022" cy="3810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851"/>
              <a:gd name="adj6" fmla="val -43230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r>
              <a:rPr kumimoji="1" lang="en-US" altLang="ja-JP" sz="900" baseline="0">
                <a:latin typeface="Arial" panose="020B0604020202020204" pitchFamily="34" charset="0"/>
                <a:cs typeface="Arial" panose="020B0604020202020204" pitchFamily="34" charset="0"/>
              </a:rPr>
              <a:t> Code Print</a:t>
            </a:r>
            <a:endParaRPr kumimoji="1" lang="en-US" altLang="ja-JP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(DataMatrix)</a:t>
            </a:r>
            <a:endParaRPr kumimoji="1" lang="ja-JP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吹き出し: 折線 18">
            <a:extLst>
              <a:ext uri="{FF2B5EF4-FFF2-40B4-BE49-F238E27FC236}">
                <a16:creationId xmlns:a16="http://schemas.microsoft.com/office/drawing/2014/main" xmlns="" id="{4E771846-E9F4-431D-9FB8-59391EBB91D0}"/>
              </a:ext>
            </a:extLst>
          </p:cNvPr>
          <p:cNvSpPr/>
          <p:nvPr/>
        </p:nvSpPr>
        <p:spPr>
          <a:xfrm flipH="1">
            <a:off x="1509116" y="2258545"/>
            <a:ext cx="790563" cy="3809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8894"/>
              <a:gd name="adj6" fmla="val -52515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kumimoji="1" lang="en-US" altLang="ja-JP" sz="900" baseline="0">
                <a:latin typeface="Arial" panose="020B0604020202020204" pitchFamily="34" charset="0"/>
                <a:cs typeface="Arial" panose="020B0604020202020204" pitchFamily="34" charset="0"/>
              </a:rPr>
              <a:t> No.</a:t>
            </a:r>
            <a:endParaRPr kumimoji="1" lang="en-US" altLang="ja-JP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ja-JP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吹き出し: 折線 19">
            <a:extLst>
              <a:ext uri="{FF2B5EF4-FFF2-40B4-BE49-F238E27FC236}">
                <a16:creationId xmlns:a16="http://schemas.microsoft.com/office/drawing/2014/main" xmlns="" id="{E6FD658F-9B50-4AA4-8472-1D6F6FE80EBE}"/>
              </a:ext>
            </a:extLst>
          </p:cNvPr>
          <p:cNvSpPr/>
          <p:nvPr/>
        </p:nvSpPr>
        <p:spPr>
          <a:xfrm>
            <a:off x="3372029" y="2246804"/>
            <a:ext cx="685804" cy="3619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0662"/>
              <a:gd name="adj6" fmla="val -56078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Head No.</a:t>
            </a:r>
          </a:p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ja-JP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吹き出し: 折線 20">
            <a:extLst>
              <a:ext uri="{FF2B5EF4-FFF2-40B4-BE49-F238E27FC236}">
                <a16:creationId xmlns:a16="http://schemas.microsoft.com/office/drawing/2014/main" xmlns="" id="{C6278F43-94A0-496D-B146-CA8D2DF89213}"/>
              </a:ext>
            </a:extLst>
          </p:cNvPr>
          <p:cNvSpPr/>
          <p:nvPr/>
        </p:nvSpPr>
        <p:spPr>
          <a:xfrm>
            <a:off x="4355971" y="2258545"/>
            <a:ext cx="685804" cy="3619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0662"/>
              <a:gd name="adj6" fmla="val -56078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Head No.</a:t>
            </a:r>
          </a:p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ja-JP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吹き出し: 折線 21">
            <a:extLst>
              <a:ext uri="{FF2B5EF4-FFF2-40B4-BE49-F238E27FC236}">
                <a16:creationId xmlns:a16="http://schemas.microsoft.com/office/drawing/2014/main" xmlns="" id="{900941B8-11EE-4A19-998E-C931A083A636}"/>
              </a:ext>
            </a:extLst>
          </p:cNvPr>
          <p:cNvSpPr/>
          <p:nvPr/>
        </p:nvSpPr>
        <p:spPr>
          <a:xfrm flipH="1">
            <a:off x="2894659" y="3347663"/>
            <a:ext cx="1200154" cy="4560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255"/>
              <a:gd name="adj6" fmla="val -29818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kumimoji="1"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Head No.</a:t>
            </a:r>
          </a:p>
          <a:p>
            <a:pPr algn="l">
              <a:lnSpc>
                <a:spcPts val="1000"/>
              </a:lnSpc>
            </a:pPr>
            <a:r>
              <a:rPr kumimoji="1"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Vacuum pressure</a:t>
            </a:r>
          </a:p>
          <a:p>
            <a:pPr algn="l">
              <a:lnSpc>
                <a:spcPts val="1000"/>
              </a:lnSpc>
            </a:pPr>
            <a:r>
              <a:rPr kumimoji="1"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Water temperature</a:t>
            </a:r>
            <a:endParaRPr kumimoji="1" lang="ja-JP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吹き出し: 折線 22">
            <a:extLst>
              <a:ext uri="{FF2B5EF4-FFF2-40B4-BE49-F238E27FC236}">
                <a16:creationId xmlns:a16="http://schemas.microsoft.com/office/drawing/2014/main" xmlns="" id="{96E46B8D-2219-49B9-93F3-49C0AB380841}"/>
              </a:ext>
            </a:extLst>
          </p:cNvPr>
          <p:cNvSpPr/>
          <p:nvPr/>
        </p:nvSpPr>
        <p:spPr>
          <a:xfrm flipH="1">
            <a:off x="4953445" y="3366033"/>
            <a:ext cx="685804" cy="3619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408"/>
              <a:gd name="adj6" fmla="val -41481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Head No.</a:t>
            </a:r>
          </a:p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ja-JP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吹き出し: 折線 23">
            <a:extLst>
              <a:ext uri="{FF2B5EF4-FFF2-40B4-BE49-F238E27FC236}">
                <a16:creationId xmlns:a16="http://schemas.microsoft.com/office/drawing/2014/main" xmlns="" id="{90DB3221-8009-473B-A115-87744775D710}"/>
              </a:ext>
            </a:extLst>
          </p:cNvPr>
          <p:cNvSpPr/>
          <p:nvPr/>
        </p:nvSpPr>
        <p:spPr>
          <a:xfrm flipH="1">
            <a:off x="853604" y="3390843"/>
            <a:ext cx="1009644" cy="3809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885"/>
              <a:gd name="adj6" fmla="val -32669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Head No.</a:t>
            </a:r>
          </a:p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Irradiation time</a:t>
            </a:r>
            <a:endParaRPr kumimoji="1" lang="ja-JP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吹き出し: 折線 24">
            <a:extLst>
              <a:ext uri="{FF2B5EF4-FFF2-40B4-BE49-F238E27FC236}">
                <a16:creationId xmlns:a16="http://schemas.microsoft.com/office/drawing/2014/main" xmlns="" id="{C2F27DF8-94BB-4163-9B13-383D17AC75F3}"/>
              </a:ext>
            </a:extLst>
          </p:cNvPr>
          <p:cNvSpPr/>
          <p:nvPr/>
        </p:nvSpPr>
        <p:spPr>
          <a:xfrm>
            <a:off x="6979181" y="2299700"/>
            <a:ext cx="1114425" cy="3809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9089"/>
              <a:gd name="adj6" fmla="val -58604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2D Code Scan</a:t>
            </a:r>
          </a:p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SN Print (Ink</a:t>
            </a:r>
            <a:r>
              <a:rPr kumimoji="1" lang="en-US" altLang="ja-JP" sz="900" baseline="0">
                <a:latin typeface="Arial" panose="020B0604020202020204" pitchFamily="34" charset="0"/>
                <a:cs typeface="Arial" panose="020B0604020202020204" pitchFamily="34" charset="0"/>
              </a:rPr>
              <a:t> Jet) </a:t>
            </a:r>
            <a:endParaRPr kumimoji="1" lang="ja-JP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吹き出し: 折線 26">
            <a:extLst>
              <a:ext uri="{FF2B5EF4-FFF2-40B4-BE49-F238E27FC236}">
                <a16:creationId xmlns:a16="http://schemas.microsoft.com/office/drawing/2014/main" xmlns="" id="{FE8A50E3-ECD6-49DC-AAC4-D33065886E3C}"/>
              </a:ext>
            </a:extLst>
          </p:cNvPr>
          <p:cNvSpPr/>
          <p:nvPr/>
        </p:nvSpPr>
        <p:spPr>
          <a:xfrm flipH="1">
            <a:off x="1957345" y="4114623"/>
            <a:ext cx="638162" cy="2952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647"/>
              <a:gd name="adj6" fmla="val -57434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ja-JP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吹き出し: 折線 27">
            <a:extLst>
              <a:ext uri="{FF2B5EF4-FFF2-40B4-BE49-F238E27FC236}">
                <a16:creationId xmlns:a16="http://schemas.microsoft.com/office/drawing/2014/main" xmlns="" id="{458E7E44-DE6D-4650-BF88-A5F1662FC341}"/>
              </a:ext>
            </a:extLst>
          </p:cNvPr>
          <p:cNvSpPr/>
          <p:nvPr/>
        </p:nvSpPr>
        <p:spPr>
          <a:xfrm>
            <a:off x="4955477" y="4057032"/>
            <a:ext cx="817649" cy="3714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8103"/>
              <a:gd name="adj6" fmla="val -49437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NG outflow prevention</a:t>
            </a:r>
            <a:endParaRPr kumimoji="1" lang="ja-JP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吹き出し: 折線 28">
            <a:extLst>
              <a:ext uri="{FF2B5EF4-FFF2-40B4-BE49-F238E27FC236}">
                <a16:creationId xmlns:a16="http://schemas.microsoft.com/office/drawing/2014/main" xmlns="" id="{E1D1F7D9-748B-4A16-A168-300C36244F04}"/>
              </a:ext>
            </a:extLst>
          </p:cNvPr>
          <p:cNvSpPr/>
          <p:nvPr/>
        </p:nvSpPr>
        <p:spPr>
          <a:xfrm flipH="1">
            <a:off x="3036549" y="4028493"/>
            <a:ext cx="666754" cy="3714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6355"/>
              <a:gd name="adj6" fmla="val -55973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Head No.</a:t>
            </a:r>
          </a:p>
          <a:p>
            <a:pPr algn="l">
              <a:lnSpc>
                <a:spcPts val="1000"/>
              </a:lnSpc>
            </a:pPr>
            <a:r>
              <a:rPr kumimoji="1" lang="en-US" altLang="ja-JP" sz="90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ja-JP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6">
            <a:extLst>
              <a:ext uri="{FF2B5EF4-FFF2-40B4-BE49-F238E27FC236}">
                <a16:creationId xmlns:a16="http://schemas.microsoft.com/office/drawing/2014/main" xmlns="" id="{AFB5FD30-9274-4A28-8DC8-D9D1CB7A37DE}"/>
              </a:ext>
            </a:extLst>
          </p:cNvPr>
          <p:cNvSpPr txBox="1"/>
          <p:nvPr/>
        </p:nvSpPr>
        <p:spPr>
          <a:xfrm>
            <a:off x="6442783" y="647915"/>
            <a:ext cx="145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+mj-lt"/>
              </a:rPr>
              <a:t>2D Code Print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xmlns="" id="{1D97B0D7-4885-4B66-86E8-A5A55EED107D}"/>
              </a:ext>
            </a:extLst>
          </p:cNvPr>
          <p:cNvSpPr/>
          <p:nvPr/>
        </p:nvSpPr>
        <p:spPr>
          <a:xfrm>
            <a:off x="6366595" y="725615"/>
            <a:ext cx="108000" cy="108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xmlns="" id="{2B6F7663-AED5-436C-9F77-A56C82F8C418}"/>
              </a:ext>
            </a:extLst>
          </p:cNvPr>
          <p:cNvSpPr/>
          <p:nvPr/>
        </p:nvSpPr>
        <p:spPr>
          <a:xfrm>
            <a:off x="7554447" y="737045"/>
            <a:ext cx="98338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3" name="文本框 6">
            <a:extLst>
              <a:ext uri="{FF2B5EF4-FFF2-40B4-BE49-F238E27FC236}">
                <a16:creationId xmlns:a16="http://schemas.microsoft.com/office/drawing/2014/main" xmlns="" id="{7FBF52A7-F6A8-43C1-927E-A8CC59C84329}"/>
              </a:ext>
            </a:extLst>
          </p:cNvPr>
          <p:cNvSpPr txBox="1"/>
          <p:nvPr/>
        </p:nvSpPr>
        <p:spPr>
          <a:xfrm>
            <a:off x="7624560" y="638951"/>
            <a:ext cx="149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+mj-lt"/>
              </a:rPr>
              <a:t>2D Code Scanner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0C0E9808-3134-4228-B48B-46E7E436F2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126" t="39538" r="38678" b="24409"/>
          <a:stretch/>
        </p:blipFill>
        <p:spPr>
          <a:xfrm>
            <a:off x="667398" y="1234678"/>
            <a:ext cx="1048442" cy="66008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0C10CAE6-AF79-4D46-BF43-8416B5063EA0}"/>
              </a:ext>
            </a:extLst>
          </p:cNvPr>
          <p:cNvSpPr/>
          <p:nvPr/>
        </p:nvSpPr>
        <p:spPr>
          <a:xfrm>
            <a:off x="598691" y="950148"/>
            <a:ext cx="1174300" cy="998290"/>
          </a:xfrm>
          <a:prstGeom prst="rect">
            <a:avLst/>
          </a:prstGeom>
          <a:noFill/>
          <a:ln>
            <a:solidFill>
              <a:srgbClr val="0068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88" b="1">
                <a:solidFill>
                  <a:sysClr val="windowText" lastClr="000000"/>
                </a:solidFill>
                <a:ea typeface="HGS創英角ｺﾞｼｯｸUB" panose="020B0900000000000000" pitchFamily="50" charset="-128"/>
              </a:rPr>
              <a:t>CV-X290F</a:t>
            </a:r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sp>
        <p:nvSpPr>
          <p:cNvPr id="44" name="吹き出し: 折線 43">
            <a:extLst>
              <a:ext uri="{FF2B5EF4-FFF2-40B4-BE49-F238E27FC236}">
                <a16:creationId xmlns:a16="http://schemas.microsoft.com/office/drawing/2014/main" xmlns="" id="{80321792-C4D0-49AC-8CE7-4DA38F611BF6}"/>
              </a:ext>
            </a:extLst>
          </p:cNvPr>
          <p:cNvSpPr/>
          <p:nvPr/>
        </p:nvSpPr>
        <p:spPr>
          <a:xfrm>
            <a:off x="598691" y="927571"/>
            <a:ext cx="957895" cy="3619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0662"/>
              <a:gd name="adj6" fmla="val -56078"/>
            </a:avLst>
          </a:prstGeom>
          <a:noFill/>
          <a:ln>
            <a:noFill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2D Code Print</a:t>
            </a:r>
            <a:endParaRPr kumimoji="1" lang="en-US" altLang="ja-JP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1000"/>
              </a:lnSpc>
            </a:pPr>
            <a:r>
              <a:rPr kumimoji="1"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Laser Marker</a:t>
            </a:r>
            <a:endParaRPr kumimoji="1" lang="ja-JP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8709C806-739E-4860-8191-1D1CE0CC68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499" t="42470" r="42703" b="49013"/>
          <a:stretch/>
        </p:blipFill>
        <p:spPr>
          <a:xfrm>
            <a:off x="7044808" y="3098279"/>
            <a:ext cx="1210828" cy="437847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B0F8D14F-8241-4133-B3BE-AC19A88E338D}"/>
              </a:ext>
            </a:extLst>
          </p:cNvPr>
          <p:cNvSpPr/>
          <p:nvPr/>
        </p:nvSpPr>
        <p:spPr>
          <a:xfrm>
            <a:off x="6979181" y="2782083"/>
            <a:ext cx="1347207" cy="832987"/>
          </a:xfrm>
          <a:prstGeom prst="rect">
            <a:avLst/>
          </a:prstGeom>
          <a:noFill/>
          <a:ln>
            <a:solidFill>
              <a:srgbClr val="0068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sp>
        <p:nvSpPr>
          <p:cNvPr id="48" name="吹き出し: 折線 47">
            <a:extLst>
              <a:ext uri="{FF2B5EF4-FFF2-40B4-BE49-F238E27FC236}">
                <a16:creationId xmlns:a16="http://schemas.microsoft.com/office/drawing/2014/main" xmlns="" id="{4146BDB5-5E92-435A-928B-0C8C8C862116}"/>
              </a:ext>
            </a:extLst>
          </p:cNvPr>
          <p:cNvSpPr/>
          <p:nvPr/>
        </p:nvSpPr>
        <p:spPr>
          <a:xfrm>
            <a:off x="6979181" y="2778862"/>
            <a:ext cx="1265025" cy="3619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0662"/>
              <a:gd name="adj6" fmla="val -56078"/>
            </a:avLst>
          </a:prstGeom>
          <a:noFill/>
          <a:ln>
            <a:noFill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SN Print</a:t>
            </a:r>
            <a:endParaRPr kumimoji="1" lang="en-US" altLang="ja-JP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1000"/>
              </a:lnSpc>
            </a:pPr>
            <a:r>
              <a:rPr kumimoji="1"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Ink Jet Printer</a:t>
            </a:r>
            <a:endParaRPr kumimoji="1" lang="ja-JP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E0DCB3AB-45D0-4511-9ADF-C203A5932F06}"/>
              </a:ext>
            </a:extLst>
          </p:cNvPr>
          <p:cNvCxnSpPr/>
          <p:nvPr/>
        </p:nvCxnSpPr>
        <p:spPr>
          <a:xfrm>
            <a:off x="270498" y="2045131"/>
            <a:ext cx="854389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xmlns="" id="{BEE26F2F-A11C-4E27-A132-EFC21A0A6AF0}"/>
              </a:ext>
            </a:extLst>
          </p:cNvPr>
          <p:cNvCxnSpPr/>
          <p:nvPr/>
        </p:nvCxnSpPr>
        <p:spPr>
          <a:xfrm>
            <a:off x="274040" y="3824312"/>
            <a:ext cx="854389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3271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正方形/長方形 2"/>
          <p:cNvSpPr>
            <a:spLocks noChangeArrowheads="1"/>
          </p:cNvSpPr>
          <p:nvPr/>
        </p:nvSpPr>
        <p:spPr bwMode="auto">
          <a:xfrm>
            <a:off x="351647" y="204670"/>
            <a:ext cx="1565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ja-JP" sz="1800" dirty="0" smtClean="0">
                <a:latin typeface="Arial" charset="0"/>
              </a:rPr>
              <a:t>Weight</a:t>
            </a:r>
            <a:r>
              <a:rPr lang="ja-JP" altLang="en-US" sz="1800" dirty="0" smtClean="0">
                <a:latin typeface="Arial" charset="0"/>
              </a:rPr>
              <a:t> </a:t>
            </a:r>
            <a:r>
              <a:rPr lang="en-US" altLang="ja-JP" sz="1800" dirty="0" smtClean="0">
                <a:latin typeface="Arial" charset="0"/>
              </a:rPr>
              <a:t>check</a:t>
            </a:r>
            <a:endParaRPr lang="ja-JP" altLang="en-US" sz="1800" dirty="0">
              <a:latin typeface="Arial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36052" y="2821144"/>
            <a:ext cx="627301" cy="58816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88" b="1" dirty="0" smtClean="0">
                <a:solidFill>
                  <a:sysClr val="windowText" lastClr="000000"/>
                </a:solidFill>
                <a:ea typeface="HGS創英角ｺﾞｼｯｸUB" panose="020B0900000000000000" pitchFamily="50" charset="-128"/>
              </a:rPr>
              <a:t>Weight (1)</a:t>
            </a:r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800781" y="2821144"/>
            <a:ext cx="627301" cy="58816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88" b="1" dirty="0" smtClean="0">
                <a:solidFill>
                  <a:sysClr val="windowText" lastClr="000000"/>
                </a:solidFill>
                <a:ea typeface="HGS創英角ｺﾞｼｯｸUB" panose="020B0900000000000000" pitchFamily="50" charset="-128"/>
              </a:rPr>
              <a:t>Weight (3)</a:t>
            </a:r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sp>
        <p:nvSpPr>
          <p:cNvPr id="9" name="フローチャート: 磁気ディスク 8"/>
          <p:cNvSpPr/>
          <p:nvPr/>
        </p:nvSpPr>
        <p:spPr>
          <a:xfrm>
            <a:off x="3974132" y="914400"/>
            <a:ext cx="839027" cy="663191"/>
          </a:xfrm>
          <a:prstGeom prst="flowChartMagneticDisk">
            <a:avLst/>
          </a:prstGeom>
          <a:solidFill>
            <a:srgbClr val="CC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88" b="1" dirty="0" smtClean="0">
                <a:solidFill>
                  <a:sysClr val="windowText" lastClr="000000"/>
                </a:solidFill>
                <a:ea typeface="HGS創英角ｺﾞｼｯｸUB" panose="020B0900000000000000" pitchFamily="50" charset="-128"/>
              </a:rPr>
              <a:t>PQM</a:t>
            </a:r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cxnSp>
        <p:nvCxnSpPr>
          <p:cNvPr id="11" name="直線矢印コネクタ 10"/>
          <p:cNvCxnSpPr>
            <a:stCxn id="6" idx="0"/>
            <a:endCxn id="9" idx="3"/>
          </p:cNvCxnSpPr>
          <p:nvPr/>
        </p:nvCxnSpPr>
        <p:spPr>
          <a:xfrm flipV="1">
            <a:off x="2449703" y="1577591"/>
            <a:ext cx="1943943" cy="12435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672624" y="2320740"/>
            <a:ext cx="152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PLC</a:t>
            </a:r>
          </a:p>
          <a:p>
            <a:r>
              <a:rPr lang="en-US" altLang="ja-JP" sz="1400" dirty="0" smtClean="0"/>
              <a:t>Scanner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572378" y="1891590"/>
            <a:ext cx="109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Upload by </a:t>
            </a:r>
            <a:r>
              <a:rPr kumimoji="1" lang="en-US" altLang="ja-JP" sz="1400" dirty="0" smtClean="0"/>
              <a:t>Http</a:t>
            </a:r>
            <a:endParaRPr kumimoji="1" lang="ja-JP" altLang="en-US" sz="1400" dirty="0"/>
          </a:p>
        </p:txBody>
      </p:sp>
      <p:cxnSp>
        <p:nvCxnSpPr>
          <p:cNvPr id="45" name="直線矢印コネクタ 44"/>
          <p:cNvCxnSpPr>
            <a:stCxn id="9" idx="3"/>
            <a:endCxn id="36" idx="0"/>
          </p:cNvCxnSpPr>
          <p:nvPr/>
        </p:nvCxnSpPr>
        <p:spPr>
          <a:xfrm>
            <a:off x="4393646" y="1577591"/>
            <a:ext cx="1720786" cy="1243553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4603403" y="1577591"/>
            <a:ext cx="1720786" cy="1243553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6404722" y="2323994"/>
            <a:ext cx="1787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PC</a:t>
            </a:r>
          </a:p>
          <a:p>
            <a:r>
              <a:rPr lang="en-US" altLang="ja-JP" sz="1400" dirty="0" smtClean="0"/>
              <a:t>Scanner(LAN)</a:t>
            </a:r>
          </a:p>
          <a:p>
            <a:r>
              <a:rPr kumimoji="1" lang="en-US" altLang="ja-JP" sz="1400" dirty="0" smtClean="0"/>
              <a:t>Fixed on balancer</a:t>
            </a:r>
            <a:endParaRPr kumimoji="1" lang="ja-JP" altLang="en-US" sz="1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510953" y="1793033"/>
            <a:ext cx="109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Upload by 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Http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06333" y="2082479"/>
            <a:ext cx="109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Data download from DB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19" y="3815643"/>
            <a:ext cx="8110168" cy="323047"/>
          </a:xfrm>
          <a:prstGeom prst="rect">
            <a:avLst/>
          </a:prstGeom>
        </p:spPr>
      </p:pic>
      <p:sp>
        <p:nvSpPr>
          <p:cNvPr id="54" name="テキスト ボックス 53"/>
          <p:cNvSpPr txBox="1"/>
          <p:nvPr/>
        </p:nvSpPr>
        <p:spPr>
          <a:xfrm>
            <a:off x="284047" y="3507866"/>
            <a:ext cx="164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Download data</a:t>
            </a:r>
            <a:endParaRPr kumimoji="1" lang="ja-JP" altLang="en-US" sz="14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2954215" y="3115226"/>
            <a:ext cx="265276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716171" y="3115226"/>
            <a:ext cx="121699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608739" y="3115226"/>
            <a:ext cx="158375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/楕円 57"/>
          <p:cNvSpPr/>
          <p:nvPr/>
        </p:nvSpPr>
        <p:spPr>
          <a:xfrm>
            <a:off x="472273" y="3815643"/>
            <a:ext cx="562707" cy="20369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7119262" y="3773467"/>
            <a:ext cx="1411789" cy="2458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84047" y="4208282"/>
            <a:ext cx="164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Upload data</a:t>
            </a:r>
            <a:endParaRPr kumimoji="1" lang="ja-JP" altLang="en-US" sz="1400" dirty="0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19" y="4509559"/>
            <a:ext cx="8110168" cy="469796"/>
          </a:xfrm>
          <a:prstGeom prst="rect">
            <a:avLst/>
          </a:prstGeom>
        </p:spPr>
      </p:pic>
      <p:sp>
        <p:nvSpPr>
          <p:cNvPr id="63" name="円/楕円 62"/>
          <p:cNvSpPr/>
          <p:nvPr/>
        </p:nvSpPr>
        <p:spPr>
          <a:xfrm>
            <a:off x="434817" y="4496708"/>
            <a:ext cx="562707" cy="20369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6856898" y="4496707"/>
            <a:ext cx="1674153" cy="34239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5387906" y="4642787"/>
            <a:ext cx="1220833" cy="19632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5387907" y="4816737"/>
            <a:ext cx="726526" cy="17547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718373" y="809664"/>
            <a:ext cx="2204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Setup Schedule: until 23-Dec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Software make up: until 17-Dec</a:t>
            </a:r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4902985" y="4420750"/>
            <a:ext cx="574747" cy="329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2449702" y="4206348"/>
            <a:ext cx="4286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</a:rPr>
              <a:t>Judgement: only WATER_WEIGHT_AFTER_VACUUM</a:t>
            </a:r>
          </a:p>
        </p:txBody>
      </p:sp>
    </p:spTree>
    <p:extLst>
      <p:ext uri="{BB962C8B-B14F-4D97-AF65-F5344CB8AC3E}">
        <p14:creationId xmlns:p14="http://schemas.microsoft.com/office/powerpoint/2010/main" val="39505337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正方形/長方形 2"/>
          <p:cNvSpPr>
            <a:spLocks noChangeArrowheads="1"/>
          </p:cNvSpPr>
          <p:nvPr/>
        </p:nvSpPr>
        <p:spPr bwMode="auto">
          <a:xfrm>
            <a:off x="351647" y="204670"/>
            <a:ext cx="1565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ja-JP" sz="1800" dirty="0" smtClean="0">
                <a:latin typeface="Arial" charset="0"/>
              </a:rPr>
              <a:t>Weight</a:t>
            </a:r>
            <a:r>
              <a:rPr lang="ja-JP" altLang="en-US" sz="1800" dirty="0" smtClean="0">
                <a:latin typeface="Arial" charset="0"/>
              </a:rPr>
              <a:t> </a:t>
            </a:r>
            <a:r>
              <a:rPr lang="en-US" altLang="ja-JP" sz="1800" dirty="0" smtClean="0">
                <a:latin typeface="Arial" charset="0"/>
              </a:rPr>
              <a:t>check</a:t>
            </a:r>
            <a:endParaRPr lang="ja-JP" altLang="en-US" sz="1800" dirty="0">
              <a:latin typeface="Arial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44642" y="2348421"/>
            <a:ext cx="627301" cy="58816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88" b="1" dirty="0" smtClean="0">
                <a:solidFill>
                  <a:sysClr val="windowText" lastClr="000000"/>
                </a:solidFill>
                <a:ea typeface="HGS創英角ｺﾞｼｯｸUB" panose="020B0900000000000000" pitchFamily="50" charset="-128"/>
              </a:rPr>
              <a:t>Balancer</a:t>
            </a:r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4241" y="2348421"/>
            <a:ext cx="627301" cy="58816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88" b="1" dirty="0" smtClean="0">
                <a:solidFill>
                  <a:sysClr val="windowText" lastClr="000000"/>
                </a:solidFill>
                <a:ea typeface="HGS創英角ｺﾞｼｯｸUB" panose="020B0900000000000000" pitchFamily="50" charset="-128"/>
              </a:rPr>
              <a:t>PC</a:t>
            </a:r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sp>
        <p:nvSpPr>
          <p:cNvPr id="9" name="フローチャート: 磁気ディスク 8"/>
          <p:cNvSpPr/>
          <p:nvPr/>
        </p:nvSpPr>
        <p:spPr>
          <a:xfrm>
            <a:off x="2798377" y="904614"/>
            <a:ext cx="839027" cy="663191"/>
          </a:xfrm>
          <a:prstGeom prst="flowChartMagneticDisk">
            <a:avLst/>
          </a:prstGeom>
          <a:solidFill>
            <a:srgbClr val="CC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88" b="1" dirty="0" smtClean="0">
                <a:solidFill>
                  <a:sysClr val="windowText" lastClr="000000"/>
                </a:solidFill>
                <a:ea typeface="HGS創英角ｺﾞｼｯｸUB" panose="020B0900000000000000" pitchFamily="50" charset="-128"/>
              </a:rPr>
              <a:t>PQM</a:t>
            </a:r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cxnSp>
        <p:nvCxnSpPr>
          <p:cNvPr id="45" name="直線矢印コネクタ 44"/>
          <p:cNvCxnSpPr>
            <a:stCxn id="9" idx="3"/>
            <a:endCxn id="36" idx="0"/>
          </p:cNvCxnSpPr>
          <p:nvPr/>
        </p:nvCxnSpPr>
        <p:spPr>
          <a:xfrm>
            <a:off x="3217891" y="1567805"/>
            <a:ext cx="1" cy="7806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4119150" y="859969"/>
            <a:ext cx="4562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Basic scheme.</a:t>
            </a:r>
          </a:p>
          <a:p>
            <a:pPr marL="342900" indent="-342900">
              <a:buAutoNum type="arabicPeriod"/>
            </a:pPr>
            <a:r>
              <a:rPr lang="en-US" altLang="ja-JP" sz="1400" dirty="0" smtClean="0"/>
              <a:t>Put a VC on balancer.</a:t>
            </a:r>
          </a:p>
          <a:p>
            <a:pPr marL="342900" indent="-342900">
              <a:buAutoNum type="arabicPeriod"/>
            </a:pPr>
            <a:r>
              <a:rPr lang="en-US" altLang="ja-JP" sz="1400" dirty="0" smtClean="0"/>
              <a:t>Scan the SN.</a:t>
            </a:r>
          </a:p>
          <a:p>
            <a:pPr marL="342900" indent="-342900">
              <a:buAutoNum type="arabicPeriod"/>
            </a:pPr>
            <a:r>
              <a:rPr lang="en-US" altLang="ja-JP" sz="1400" dirty="0" smtClean="0"/>
              <a:t>PC get the SN from scanner.</a:t>
            </a:r>
          </a:p>
          <a:p>
            <a:pPr marL="342900" indent="-342900">
              <a:buAutoNum type="arabicPeriod"/>
            </a:pPr>
            <a:r>
              <a:rPr lang="en-US" altLang="ja-JP" sz="1400" dirty="0" smtClean="0"/>
              <a:t>Start communicate the Before weight from PQM.</a:t>
            </a:r>
          </a:p>
          <a:p>
            <a:pPr marL="342900" indent="-342900">
              <a:buAutoNum type="arabicPeriod"/>
            </a:pPr>
            <a:r>
              <a:rPr lang="en-US" altLang="ja-JP" sz="1400" dirty="0" smtClean="0"/>
              <a:t>Getting the weight value from Balancer behind the 4 second from get SN.</a:t>
            </a:r>
          </a:p>
          <a:p>
            <a:pPr marL="342900" indent="-342900">
              <a:buAutoNum type="arabicPeriod"/>
            </a:pPr>
            <a:r>
              <a:rPr lang="en-US" altLang="ja-JP" sz="1400" dirty="0" smtClean="0"/>
              <a:t>Calculate the value and display the Judgement.</a:t>
            </a:r>
          </a:p>
          <a:p>
            <a:pPr marL="342900" indent="-342900">
              <a:buAutoNum type="arabicPeriod"/>
            </a:pPr>
            <a:r>
              <a:rPr lang="en-US" altLang="ja-JP" sz="1400" dirty="0" smtClean="0"/>
              <a:t>Upload the result for PQM.</a:t>
            </a:r>
          </a:p>
        </p:txBody>
      </p:sp>
      <p:cxnSp>
        <p:nvCxnSpPr>
          <p:cNvPr id="33" name="直線矢印コネクタ 32"/>
          <p:cNvCxnSpPr>
            <a:stCxn id="36" idx="1"/>
            <a:endCxn id="6" idx="3"/>
          </p:cNvCxnSpPr>
          <p:nvPr/>
        </p:nvCxnSpPr>
        <p:spPr>
          <a:xfrm flipH="1">
            <a:off x="1671943" y="2642504"/>
            <a:ext cx="123229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890941" y="2676334"/>
            <a:ext cx="109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RS232C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022962" y="1757855"/>
            <a:ext cx="666369" cy="377921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88" b="1" dirty="0" smtClean="0">
                <a:solidFill>
                  <a:sysClr val="windowText" lastClr="000000"/>
                </a:solidFill>
                <a:ea typeface="HGS創英角ｺﾞｼｯｸUB" panose="020B0900000000000000" pitchFamily="50" charset="-128"/>
              </a:rPr>
              <a:t>Scanner</a:t>
            </a:r>
            <a:endParaRPr kumimoji="1" lang="ja-JP" altLang="en-US" sz="788" b="1" dirty="0">
              <a:solidFill>
                <a:sysClr val="windowText" lastClr="000000"/>
              </a:solidFill>
              <a:ea typeface="HGS創英角ｺﾞｼｯｸUB" panose="020B0900000000000000" pitchFamily="50" charset="-128"/>
            </a:endParaRPr>
          </a:p>
        </p:txBody>
      </p:sp>
      <p:cxnSp>
        <p:nvCxnSpPr>
          <p:cNvPr id="44" name="直線矢印コネクタ 43"/>
          <p:cNvCxnSpPr>
            <a:stCxn id="36" idx="0"/>
            <a:endCxn id="41" idx="3"/>
          </p:cNvCxnSpPr>
          <p:nvPr/>
        </p:nvCxnSpPr>
        <p:spPr>
          <a:xfrm flipH="1" flipV="1">
            <a:off x="1689331" y="1946816"/>
            <a:ext cx="1528561" cy="4016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364212" y="1752572"/>
            <a:ext cx="60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LAN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230311" y="1783299"/>
            <a:ext cx="60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LAN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56440" y="995375"/>
            <a:ext cx="1199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Structure</a:t>
            </a:r>
            <a:endParaRPr kumimoji="1" lang="ja-JP" alt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4214" y="3219207"/>
            <a:ext cx="7254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Please settable the value for </a:t>
            </a:r>
            <a:r>
              <a:rPr lang="en-US" altLang="ja-JP" sz="1400" dirty="0"/>
              <a:t>f</a:t>
            </a:r>
            <a:r>
              <a:rPr lang="en-US" altLang="ja-JP" sz="1400" dirty="0" smtClean="0"/>
              <a:t>ollowing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Upper limit (when a value is just same as limit, judgement is OK)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Lower limit (when a </a:t>
            </a:r>
            <a:r>
              <a:rPr lang="en-US" altLang="ja-JP" sz="1400" dirty="0"/>
              <a:t>value is just same as limit, </a:t>
            </a:r>
            <a:r>
              <a:rPr lang="en-US" altLang="ja-JP" sz="1400" dirty="0" smtClean="0"/>
              <a:t>judgement </a:t>
            </a:r>
            <a:r>
              <a:rPr lang="en-US" altLang="ja-JP" sz="1400" dirty="0"/>
              <a:t>is OK</a:t>
            </a:r>
            <a:r>
              <a:rPr lang="en-US" altLang="ja-JP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Waiting time from get SN to get weight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Mode, Site, Factory, Line, Process, and Machine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Communication setting and other parameters should be changeable.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Please display the Judgement on screen (1</a:t>
            </a:r>
            <a:r>
              <a:rPr lang="en-US" altLang="ja-JP" sz="1400" baseline="30000" dirty="0" smtClean="0"/>
              <a:t>st</a:t>
            </a:r>
            <a:r>
              <a:rPr lang="en-US" altLang="ja-JP" sz="1400" dirty="0" smtClean="0"/>
              <a:t> step)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4863474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kumimoji="1" sz="788" b="1" dirty="0">
            <a:solidFill>
              <a:sysClr val="windowText" lastClr="000000"/>
            </a:solidFill>
            <a:ea typeface="HGS創英角ｺﾞｼｯｸUB" panose="020B09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31788</TotalTime>
  <Words>362</Words>
  <Application>Microsoft Office PowerPoint</Application>
  <PresentationFormat>画面に合わせる (16:9)</PresentationFormat>
  <Paragraphs>83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HGS創英角ｺﾞｼｯｸUB</vt:lpstr>
      <vt:lpstr>ＭＳ Ｐゴシック</vt:lpstr>
      <vt:lpstr>メイリオ</vt:lpstr>
      <vt:lpstr>Arial</vt:lpstr>
      <vt:lpstr>Calibri</vt:lpstr>
      <vt:lpstr>新しいプレゼンテーション</vt:lpstr>
      <vt:lpstr>1_デザインの設定</vt:lpstr>
      <vt:lpstr>PowerPoint プレゼンテーション</vt:lpstr>
      <vt:lpstr>PowerPoint プレゼンテーション</vt:lpstr>
      <vt:lpstr>PowerPoint プレゼンテーション</vt:lpstr>
    </vt:vector>
  </TitlesOfParts>
  <Company>株式会社大広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株式会社大広</dc:creator>
  <cp:lastModifiedBy>辻 貴昭</cp:lastModifiedBy>
  <cp:revision>1132</cp:revision>
  <cp:lastPrinted>2019-05-21T00:20:33Z</cp:lastPrinted>
  <dcterms:created xsi:type="dcterms:W3CDTF">2007-02-20T01:27:29Z</dcterms:created>
  <dcterms:modified xsi:type="dcterms:W3CDTF">2019-12-11T03:40:59Z</dcterms:modified>
</cp:coreProperties>
</file>