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87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88" r:id="rId17"/>
    <p:sldId id="289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67F79BB-E43E-4F52-AAA0-0B54705C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258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9BED9B-151D-476E-A013-28D64F71DDD2}"/>
              </a:ext>
            </a:extLst>
          </p:cNvPr>
          <p:cNvSpPr/>
          <p:nvPr/>
        </p:nvSpPr>
        <p:spPr>
          <a:xfrm>
            <a:off x="1226598" y="5783802"/>
            <a:ext cx="9738804" cy="107419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LA GESTION DU TEMPS</a:t>
            </a:r>
          </a:p>
        </p:txBody>
      </p:sp>
    </p:spTree>
    <p:extLst>
      <p:ext uri="{BB962C8B-B14F-4D97-AF65-F5344CB8AC3E}">
        <p14:creationId xmlns:p14="http://schemas.microsoft.com/office/powerpoint/2010/main" val="295425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03B90-61C4-43D0-91CE-2E5ED68E69DC}"/>
              </a:ext>
            </a:extLst>
          </p:cNvPr>
          <p:cNvSpPr/>
          <p:nvPr/>
        </p:nvSpPr>
        <p:spPr>
          <a:xfrm>
            <a:off x="166688" y="0"/>
            <a:ext cx="1185862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classifier ce qui est urgent et ce qui est important ?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fr-FR" sz="2800" b="1" i="1" dirty="0">
                <a:latin typeface="Aharoni" panose="02010803020104030203" pitchFamily="2" charset="-79"/>
                <a:cs typeface="Aharoni" panose="02010803020104030203" pitchFamily="2" charset="-79"/>
              </a:rPr>
              <a:t>Raisonner en priorité est la clé du succès en gestion du temps.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fr-FR" sz="2800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matrice d'Eisenhower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est un outil simple et efficace pour développer ce nouveau savoir - faire cognitif.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Quand Eisenhower organisa son premier débarquement en      Avril 1944, l'opération fut un échec. Les troupes alliées durent se replier sous la violence des tirs ennemis.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Il recommença une seconde fois. En mettant l'accent sur </a:t>
            </a:r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la notion d'organisation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et ce fut une réussite.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A cette occasion il a proposé à ses troupes de s'organiser en développant la </a:t>
            </a:r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notion de priorisation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0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B492A7-0555-4DE7-B72D-134168608B09}"/>
              </a:ext>
            </a:extLst>
          </p:cNvPr>
          <p:cNvSpPr/>
          <p:nvPr/>
        </p:nvSpPr>
        <p:spPr>
          <a:xfrm>
            <a:off x="114300" y="304800"/>
            <a:ext cx="11982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fr-FR" sz="36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Construire la matrice d’Eisenhower</a:t>
            </a:r>
            <a:endParaRPr lang="fr-FR" sz="2800" b="1" i="1" u="sng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A partir de 2 critères, l’urgence et l’importance, Eisenhower proposa de hiérarchiser les actions.</a:t>
            </a:r>
          </a:p>
          <a:p>
            <a:endParaRPr lang="fr-F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C'est ainsi qu'il distingua 4 niveaux de priorités : Les Priorités A, B, C, D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fr-FR" sz="36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Quand l’utiliser </a:t>
            </a:r>
            <a:r>
              <a:rPr lang="fr-FR" sz="36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2800" b="1" i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Chaque fois que nous sommes confrontés à une situation de confusion mentale, nous pouvons appliquer la méthode.</a:t>
            </a:r>
          </a:p>
        </p:txBody>
      </p:sp>
    </p:spTree>
    <p:extLst>
      <p:ext uri="{BB962C8B-B14F-4D97-AF65-F5344CB8AC3E}">
        <p14:creationId xmlns:p14="http://schemas.microsoft.com/office/powerpoint/2010/main" val="29816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867BBE-2C3A-4202-9B21-D1B67B67BBA0}"/>
              </a:ext>
            </a:extLst>
          </p:cNvPr>
          <p:cNvSpPr/>
          <p:nvPr/>
        </p:nvSpPr>
        <p:spPr>
          <a:xfrm>
            <a:off x="0" y="-9882"/>
            <a:ext cx="12192000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* </a:t>
            </a:r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l’utiliser ?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Il suffit d'écrire sur une check-list la totalité des choses à faire et de mettre à coté 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* Un niveau d’urgence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* Un niveau d’importance</a:t>
            </a:r>
          </a:p>
          <a:p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En prenant la précaution de ne pas s’auto-influencer lorsque l’on remplit la seconde colonne, c’est pour cela qu’il est intéressant d’utiliser deux check-list, une pour l’urgence, l’autre pour l’importance</a:t>
            </a:r>
          </a:p>
          <a:p>
            <a:r>
              <a:rPr lang="fr-FR" sz="14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A partir de chacune des listes on va remplir une matrice qui nous permettra de déterminer la catégorie de priorité de l’action à mener ou de la tâche à effectuer.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fr-FR" sz="32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Cette matrice est composée de 4 priorités : A, B, C, D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</a:t>
            </a:r>
            <a:r>
              <a:rPr lang="fr-FR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* La priorité A est constituée de </a:t>
            </a:r>
            <a:r>
              <a:rPr lang="fr-FR" sz="24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Important et Urgent</a:t>
            </a:r>
          </a:p>
          <a:p>
            <a:r>
              <a:rPr lang="fr-FR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				* La priorité B est constituée de </a:t>
            </a:r>
            <a:r>
              <a:rPr lang="fr-FR" sz="24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Urgent et Non Important</a:t>
            </a:r>
          </a:p>
          <a:p>
            <a:r>
              <a:rPr lang="fr-FR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				* La priorité C est constituée de </a:t>
            </a:r>
            <a:r>
              <a:rPr lang="fr-FR" sz="24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Important et Non Urgent</a:t>
            </a:r>
          </a:p>
          <a:p>
            <a:r>
              <a:rPr lang="fr-FR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				* La priorité D est constituée de </a:t>
            </a:r>
            <a:r>
              <a:rPr lang="fr-FR" sz="24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Non Important et Non Urgent</a:t>
            </a:r>
          </a:p>
        </p:txBody>
      </p:sp>
    </p:spTree>
    <p:extLst>
      <p:ext uri="{BB962C8B-B14F-4D97-AF65-F5344CB8AC3E}">
        <p14:creationId xmlns:p14="http://schemas.microsoft.com/office/powerpoint/2010/main" val="89765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184910D-ABA1-4145-BD72-547A594B3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84005"/>
              </p:ext>
            </p:extLst>
          </p:nvPr>
        </p:nvGraphicFramePr>
        <p:xfrm>
          <a:off x="161924" y="1129241"/>
          <a:ext cx="11934826" cy="54144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67413">
                  <a:extLst>
                    <a:ext uri="{9D8B030D-6E8A-4147-A177-3AD203B41FA5}">
                      <a16:colId xmlns:a16="http://schemas.microsoft.com/office/drawing/2014/main" val="1747292105"/>
                    </a:ext>
                  </a:extLst>
                </a:gridCol>
                <a:gridCol w="5967413">
                  <a:extLst>
                    <a:ext uri="{9D8B030D-6E8A-4147-A177-3AD203B41FA5}">
                      <a16:colId xmlns:a16="http://schemas.microsoft.com/office/drawing/2014/main" val="4148752271"/>
                    </a:ext>
                  </a:extLst>
                </a:gridCol>
              </a:tblGrid>
              <a:tr h="1353609">
                <a:tc>
                  <a:txBody>
                    <a:bodyPr/>
                    <a:lstStyle/>
                    <a:p>
                      <a:r>
                        <a:rPr lang="fr-FR" sz="2400" b="1" u="none" strike="noStrike" baseline="0" dirty="0"/>
                        <a:t>La priorité A sera traitée </a:t>
                      </a:r>
                    </a:p>
                    <a:p>
                      <a:endParaRPr lang="fr-FR" sz="1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/>
                        <a:t>« Important et Urgent » 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b="1" u="none" strike="noStrike" baseline="0" dirty="0"/>
                    </a:p>
                    <a:p>
                      <a:pPr algn="ctr"/>
                      <a:r>
                        <a:rPr lang="fr-FR" sz="2800" b="1" u="none" strike="noStrike" baseline="0" dirty="0"/>
                        <a:t>Immédiatement et par soi-même </a:t>
                      </a:r>
                      <a:endParaRPr lang="fr-FR" sz="2800" b="1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1851164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u="none" strike="noStrike" baseline="0" dirty="0"/>
                        <a:t>La priorité B sera traitée </a:t>
                      </a:r>
                    </a:p>
                    <a:p>
                      <a:endParaRPr lang="fr-FR" sz="1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/>
                        <a:t> « Important et peu Urgent » 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u="none" strike="noStrike" baseline="0" dirty="0"/>
                    </a:p>
                    <a:p>
                      <a:pPr algn="ctr"/>
                      <a:r>
                        <a:rPr lang="fr-FR" sz="2800" b="1" u="none" strike="noStrike" baseline="0" dirty="0"/>
                        <a:t>Dès que possible, l’exécution peut en être différée ou déléguée </a:t>
                      </a:r>
                      <a:r>
                        <a:rPr lang="fr-FR" sz="1800" b="1" u="none" strike="noStrike" baseline="0" dirty="0"/>
                        <a:t>	</a:t>
                      </a:r>
                      <a:endParaRPr lang="fr-FR" sz="1800" b="1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63964313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u="none" strike="noStrike" baseline="0" dirty="0"/>
                        <a:t>La priorité C sera traitée </a:t>
                      </a:r>
                    </a:p>
                    <a:p>
                      <a:endParaRPr lang="fr-FR" sz="1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/>
                        <a:t>« Urgent et peu important » 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sz="1800" b="1" u="none" strike="noStrike" baseline="0" dirty="0"/>
                    </a:p>
                    <a:p>
                      <a:pPr algn="ctr"/>
                      <a:r>
                        <a:rPr lang="fr-FR" sz="2800" b="1" u="none" strike="noStrike" baseline="0" dirty="0"/>
                        <a:t>Rapidement par soi-même ou rapidement 	</a:t>
                      </a:r>
                      <a:endParaRPr lang="fr-FR" sz="28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42389815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u="none" strike="noStrike" baseline="0" dirty="0"/>
                        <a:t>La priorité D concerne des </a:t>
                      </a:r>
                    </a:p>
                    <a:p>
                      <a:endParaRPr lang="fr-FR" sz="1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/>
                        <a:t>« Non Important et Non Urgent » 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sz="1800" b="1" u="none" strike="noStrike" baseline="0" dirty="0"/>
                    </a:p>
                    <a:p>
                      <a:pPr algn="ctr"/>
                      <a:r>
                        <a:rPr lang="fr-FR" sz="2800" b="1" u="none" strike="noStrike" baseline="0" dirty="0"/>
                        <a:t>Activités inutiles, tâches à abandonner </a:t>
                      </a:r>
                      <a:r>
                        <a:rPr lang="fr-FR" sz="1800" b="1" u="none" strike="noStrike" baseline="0" dirty="0"/>
                        <a:t>	</a:t>
                      </a:r>
                      <a:endParaRPr lang="fr-FR" sz="1800" b="1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928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495421-8B49-4365-9F2A-C4D7AC4BD728}"/>
              </a:ext>
            </a:extLst>
          </p:cNvPr>
          <p:cNvSpPr/>
          <p:nvPr/>
        </p:nvSpPr>
        <p:spPr>
          <a:xfrm>
            <a:off x="1909990" y="243959"/>
            <a:ext cx="8020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Traitement en fonction de la priorité</a:t>
            </a:r>
          </a:p>
        </p:txBody>
      </p:sp>
    </p:spTree>
    <p:extLst>
      <p:ext uri="{BB962C8B-B14F-4D97-AF65-F5344CB8AC3E}">
        <p14:creationId xmlns:p14="http://schemas.microsoft.com/office/powerpoint/2010/main" val="114711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56B134A-4DC7-4356-9560-735EE13C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6" y="1104497"/>
            <a:ext cx="11973143" cy="54921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97AA6E-7D60-4598-A50E-A902802858F9}"/>
              </a:ext>
            </a:extLst>
          </p:cNvPr>
          <p:cNvSpPr/>
          <p:nvPr/>
        </p:nvSpPr>
        <p:spPr>
          <a:xfrm>
            <a:off x="2975612" y="386834"/>
            <a:ext cx="5535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matrice d’Eisenhower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B59C1-97A3-48C7-9818-C6CA03E9E39E}"/>
              </a:ext>
            </a:extLst>
          </p:cNvPr>
          <p:cNvSpPr/>
          <p:nvPr/>
        </p:nvSpPr>
        <p:spPr>
          <a:xfrm>
            <a:off x="485775" y="1181100"/>
            <a:ext cx="1990725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Importance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48FAA0B-9E5B-4E56-9326-BB64F65B8F7B}"/>
              </a:ext>
            </a:extLst>
          </p:cNvPr>
          <p:cNvSpPr/>
          <p:nvPr/>
        </p:nvSpPr>
        <p:spPr>
          <a:xfrm>
            <a:off x="10182224" y="5953125"/>
            <a:ext cx="1771651" cy="342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Urgence</a:t>
            </a:r>
          </a:p>
        </p:txBody>
      </p:sp>
    </p:spTree>
    <p:extLst>
      <p:ext uri="{BB962C8B-B14F-4D97-AF65-F5344CB8AC3E}">
        <p14:creationId xmlns:p14="http://schemas.microsoft.com/office/powerpoint/2010/main" val="21405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5C4AE-2448-442D-9B2B-C3102767E6A3}"/>
              </a:ext>
            </a:extLst>
          </p:cNvPr>
          <p:cNvSpPr/>
          <p:nvPr/>
        </p:nvSpPr>
        <p:spPr>
          <a:xfrm>
            <a:off x="285750" y="138946"/>
            <a:ext cx="116205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classifier ce qui est urgent et ce qui est important </a:t>
            </a:r>
            <a:r>
              <a:rPr lang="fr-FR" sz="36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r>
              <a:rPr lang="fr-FR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fr-FR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Nous ne pouvons pas tout faire, nous ne sommes pas tout puissants. 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Sachons aller à l'essentiel.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fr-FR" sz="2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Ne soyons pas perfectionnistes, concentrons-nous sur l'essentiel ! 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"Un geste juste est un geste qui est débarrassé de tout ce qui n'est pas l'essentiel" Maurice Béjart. </a:t>
            </a:r>
          </a:p>
        </p:txBody>
      </p:sp>
    </p:spTree>
    <p:extLst>
      <p:ext uri="{BB962C8B-B14F-4D97-AF65-F5344CB8AC3E}">
        <p14:creationId xmlns:p14="http://schemas.microsoft.com/office/powerpoint/2010/main" val="28044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F4973D3-84A4-4F9A-8EB9-B99031E1C3B0}"/>
              </a:ext>
            </a:extLst>
          </p:cNvPr>
          <p:cNvSpPr txBox="1"/>
          <p:nvPr/>
        </p:nvSpPr>
        <p:spPr>
          <a:xfrm>
            <a:off x="4986670" y="4125433"/>
            <a:ext cx="5858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A vous d’essayer ! </a:t>
            </a:r>
          </a:p>
        </p:txBody>
      </p:sp>
    </p:spTree>
    <p:extLst>
      <p:ext uri="{BB962C8B-B14F-4D97-AF65-F5344CB8AC3E}">
        <p14:creationId xmlns:p14="http://schemas.microsoft.com/office/powerpoint/2010/main" val="334825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4454C-85D4-47EB-AA52-3C4239B101C9}"/>
              </a:ext>
            </a:extLst>
          </p:cNvPr>
          <p:cNvSpPr/>
          <p:nvPr/>
        </p:nvSpPr>
        <p:spPr>
          <a:xfrm>
            <a:off x="439479" y="125531"/>
            <a:ext cx="11313041" cy="660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fr-FR" sz="3600" b="1" kern="0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fixer une limite de temps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fr-FR" sz="2400" b="1" i="1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Pourquoi ?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Que ce soit une date limite, une durée maximum, ou les deux, se fixer une limite de temps permet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d’éviter que les tâches s’éternisent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 effet, une tâche qui peut être réalisée en 2 heures prendra bien plus de temps si on ne définit pas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cadre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limite de temps.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 plus, cela permet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d’éviter de s’égarer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d’aller trop loin dans certaines tâches,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d’aller à l’essentiel.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fr-FR" sz="2400" b="1" i="1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Comment ?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Simplement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fixant une date limite ou/et une durée à vos tâches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Il y a également la possibilité de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fixer des petits challenges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Réaliser cette activité en 30 minutes. Pour certaines personnes, c’est très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stimulant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d’être en compétition avec soi-même.</a:t>
            </a:r>
          </a:p>
        </p:txBody>
      </p:sp>
    </p:spTree>
    <p:extLst>
      <p:ext uri="{BB962C8B-B14F-4D97-AF65-F5344CB8AC3E}">
        <p14:creationId xmlns:p14="http://schemas.microsoft.com/office/powerpoint/2010/main" val="186097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CCC7D-D9CE-4819-B6F5-CD09881F6AFE}"/>
              </a:ext>
            </a:extLst>
          </p:cNvPr>
          <p:cNvSpPr/>
          <p:nvPr/>
        </p:nvSpPr>
        <p:spPr>
          <a:xfrm>
            <a:off x="4006328" y="101084"/>
            <a:ext cx="417935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Les Chronophages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75C00-BFB7-4412-8743-0C0F8385DC13}"/>
              </a:ext>
            </a:extLst>
          </p:cNvPr>
          <p:cNvSpPr/>
          <p:nvPr/>
        </p:nvSpPr>
        <p:spPr>
          <a:xfrm>
            <a:off x="123825" y="1409700"/>
            <a:ext cx="11963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Définition du concept de « Voleurs de temps »</a:t>
            </a:r>
          </a:p>
          <a:p>
            <a:endParaRPr lang="fr-FR" dirty="0"/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On appelle "Voleur de temps" toute sollicitation ou demande qui n'est pas en cohérence avec les priorités ou les missions qu'on s'est fixées ou qu'on nous a fixées.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Toute personne ou toute situation qui nous éloigne de nos priorités représente un voleur de temps potentiel.</a:t>
            </a:r>
          </a:p>
        </p:txBody>
      </p:sp>
    </p:spTree>
    <p:extLst>
      <p:ext uri="{BB962C8B-B14F-4D97-AF65-F5344CB8AC3E}">
        <p14:creationId xmlns:p14="http://schemas.microsoft.com/office/powerpoint/2010/main" val="196383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8951A-1307-4F40-A826-2B76DBAC868D}"/>
              </a:ext>
            </a:extLst>
          </p:cNvPr>
          <p:cNvSpPr/>
          <p:nvPr/>
        </p:nvSpPr>
        <p:spPr>
          <a:xfrm>
            <a:off x="204787" y="0"/>
            <a:ext cx="11782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Externe ou interne</a:t>
            </a:r>
          </a:p>
          <a:p>
            <a:endParaRPr lang="fr-FR" sz="1600" dirty="0"/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</a:t>
            </a:r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Les "Voleurs de Temps externes"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Comme leur nom l'indique ils viennent d'autrui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</a:t>
            </a:r>
            <a:r>
              <a:rPr lang="fr-FR" sz="2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Les "Voleurs de Temps internes »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Ils sont liés à notre propre problématique personnelle : besoin de reconnaissance, attitude de séduction, besoin de plaire, peur de dire non, etc. 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78C1FC-62CA-4DC2-AE9B-D318F4B72A9C}"/>
              </a:ext>
            </a:extLst>
          </p:cNvPr>
          <p:cNvSpPr/>
          <p:nvPr/>
        </p:nvSpPr>
        <p:spPr>
          <a:xfrm>
            <a:off x="204787" y="3689628"/>
            <a:ext cx="1178242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Perte de concentration</a:t>
            </a:r>
          </a:p>
          <a:p>
            <a:endParaRPr lang="fr-F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La perte de concentration s'installe quand les deux voleurs externes et internes se conjuguent.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*Ceci est résumé par la formule d'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Eric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Berne : A+PF = RI = SI</a:t>
            </a:r>
          </a:p>
          <a:p>
            <a:pPr algn="ctr"/>
            <a:r>
              <a:rPr lang="fr-FR" sz="20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Appât + Point Faible = Réaction instinctive = Sentiment d'inefficacité</a:t>
            </a:r>
          </a:p>
        </p:txBody>
      </p:sp>
    </p:spTree>
    <p:extLst>
      <p:ext uri="{BB962C8B-B14F-4D97-AF65-F5344CB8AC3E}">
        <p14:creationId xmlns:p14="http://schemas.microsoft.com/office/powerpoint/2010/main" val="3346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FDD05F9-48AC-4AE4-B7A2-8057261F4DCA}"/>
              </a:ext>
            </a:extLst>
          </p:cNvPr>
          <p:cNvSpPr/>
          <p:nvPr/>
        </p:nvSpPr>
        <p:spPr>
          <a:xfrm>
            <a:off x="3400425" y="111896"/>
            <a:ext cx="5055832" cy="81202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B0604020202020204" pitchFamily="2" charset="-79"/>
                <a:ea typeface="Fredericka the Great" panose="02000000000000000000" pitchFamily="2" charset="0"/>
                <a:cs typeface="Aharoni" panose="020B0604020202020204" pitchFamily="2" charset="-79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04DF48-F14E-400F-8190-04B0A899A773}"/>
              </a:ext>
            </a:extLst>
          </p:cNvPr>
          <p:cNvSpPr txBox="1"/>
          <p:nvPr/>
        </p:nvSpPr>
        <p:spPr>
          <a:xfrm>
            <a:off x="170121" y="1908544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1/ Mieux comprendre son rapport au temps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2/ se fixer des objectifs clairs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	3/ définir les priorités Différencier l'urgent/l'important 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		4/ se fixer une limite de temps 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			5/ Les chronophages 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		6/ Établir le diagnostic de sa journée de travail type 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	7/ Savoir gérer son temps au quotidien </a:t>
            </a:r>
          </a:p>
          <a:p>
            <a:r>
              <a:rPr lang="fr-FR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	8/ Savoir dire non et réussir à déléguer </a:t>
            </a:r>
          </a:p>
        </p:txBody>
      </p:sp>
    </p:spTree>
    <p:extLst>
      <p:ext uri="{BB962C8B-B14F-4D97-AF65-F5344CB8AC3E}">
        <p14:creationId xmlns:p14="http://schemas.microsoft.com/office/powerpoint/2010/main" val="325551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2C187-2B02-4ECC-84CB-159FF6D78B76}"/>
              </a:ext>
            </a:extLst>
          </p:cNvPr>
          <p:cNvSpPr/>
          <p:nvPr/>
        </p:nvSpPr>
        <p:spPr>
          <a:xfrm>
            <a:off x="304799" y="257175"/>
            <a:ext cx="117633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Exemples de voleurs de temps d’origine externe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appels téléphoniques imprévus ou trop longs.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bavardages avec les collègues ou les amies qui viennent raconter leurs problèmes.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réunions trop fréquentes, trop longues.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entretiens ou les réunions mal préparées.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interruptions par les collègues, par les enfants, les parents...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visiteurs qui arrivent à l’improviste.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conflits mal gérés qui durent.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 manque d’informations.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*La mauvaise organisation des autres.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démarches administratives trop longues.</a:t>
            </a:r>
          </a:p>
        </p:txBody>
      </p:sp>
    </p:spTree>
    <p:extLst>
      <p:ext uri="{BB962C8B-B14F-4D97-AF65-F5344CB8AC3E}">
        <p14:creationId xmlns:p14="http://schemas.microsoft.com/office/powerpoint/2010/main" val="41049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2007B-DA6A-4651-9D21-579AC48731E9}"/>
              </a:ext>
            </a:extLst>
          </p:cNvPr>
          <p:cNvSpPr/>
          <p:nvPr/>
        </p:nvSpPr>
        <p:spPr>
          <a:xfrm>
            <a:off x="266700" y="342900"/>
            <a:ext cx="11658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Exemples de voleurs de temps d’origine interne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*Les objectifs et priorités confus et changeants.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 manque de planification de la journée.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 perfectionnisme et les détails excessifs.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 manque d’ordre et de classement.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*La difficulté à comprendre le changement.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*Le manque de compréhension des informations.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*La difficulté à dire non.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*La fatigue, le stress.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*La difficulté à prendre une décision.</a:t>
            </a:r>
          </a:p>
        </p:txBody>
      </p:sp>
    </p:spTree>
    <p:extLst>
      <p:ext uri="{BB962C8B-B14F-4D97-AF65-F5344CB8AC3E}">
        <p14:creationId xmlns:p14="http://schemas.microsoft.com/office/powerpoint/2010/main" val="295228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E0CC5-F7DE-4E95-ACD9-DFA587C69623}"/>
              </a:ext>
            </a:extLst>
          </p:cNvPr>
          <p:cNvSpPr/>
          <p:nvPr/>
        </p:nvSpPr>
        <p:spPr>
          <a:xfrm>
            <a:off x="200025" y="276225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Identifier ses propres chronophages - Comment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Faire la liste détaillée de nos activités quotidiennes 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Indiquer pour chaque activité, en fonction des missions qu’il faut accomplir :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				- </a:t>
            </a:r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Son efficacité, très efficace ou peu efficace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- </a:t>
            </a:r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Sa durée, longue ou courte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4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Utiliser le même principe que la matrice d’Eisenhower pour les classer</a:t>
            </a:r>
          </a:p>
        </p:txBody>
      </p:sp>
    </p:spTree>
    <p:extLst>
      <p:ext uri="{BB962C8B-B14F-4D97-AF65-F5344CB8AC3E}">
        <p14:creationId xmlns:p14="http://schemas.microsoft.com/office/powerpoint/2010/main" val="406998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B49792D-2524-4739-8358-F46FC1C1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80141"/>
              </p:ext>
            </p:extLst>
          </p:nvPr>
        </p:nvGraphicFramePr>
        <p:xfrm>
          <a:off x="128587" y="948266"/>
          <a:ext cx="11934826" cy="54144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67413">
                  <a:extLst>
                    <a:ext uri="{9D8B030D-6E8A-4147-A177-3AD203B41FA5}">
                      <a16:colId xmlns:a16="http://schemas.microsoft.com/office/drawing/2014/main" val="1747292105"/>
                    </a:ext>
                  </a:extLst>
                </a:gridCol>
                <a:gridCol w="5967413">
                  <a:extLst>
                    <a:ext uri="{9D8B030D-6E8A-4147-A177-3AD203B41FA5}">
                      <a16:colId xmlns:a16="http://schemas.microsoft.com/office/drawing/2014/main" val="4148752271"/>
                    </a:ext>
                  </a:extLst>
                </a:gridCol>
              </a:tblGrid>
              <a:tr h="1353609">
                <a:tc>
                  <a:txBody>
                    <a:bodyPr/>
                    <a:lstStyle/>
                    <a:p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 catégorie A</a:t>
                      </a:r>
                    </a:p>
                    <a:p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« Court et efficace »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u="none" strike="noStrike" baseline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Activité à maintenir absolument, elle n’est pas voleuse de temps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1851164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 catégorie B</a:t>
                      </a:r>
                    </a:p>
                    <a:p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« Long et efficace »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Activité à maintenir absolument, elle n’est pas voleuse de temps</a:t>
                      </a:r>
                      <a:r>
                        <a:rPr lang="fr-FR" sz="2400" b="1" u="none" strike="noStrike" baseline="0" dirty="0"/>
                        <a:t>	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63964313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 catégorie C sera considérée comme</a:t>
                      </a:r>
                    </a:p>
                    <a:p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« Court et peu efficace »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Activités inutiles, voleuse de temps, à abandonner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42389815"/>
                  </a:ext>
                </a:extLst>
              </a:tr>
              <a:tr h="1353609">
                <a:tc>
                  <a:txBody>
                    <a:bodyPr/>
                    <a:lstStyle/>
                    <a:p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 catégorie D sera considérée comme</a:t>
                      </a:r>
                    </a:p>
                    <a:p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r>
                        <a:rPr lang="fr-FR" sz="2400" b="1" i="0" u="none" strike="noStrike" baseline="0" dirty="0">
                          <a:solidFill>
                            <a:srgbClr val="0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« Long et peu efficace »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sz="2400" b="1" u="none" strike="noStrike" baseline="0" dirty="0"/>
                    </a:p>
                    <a:p>
                      <a:pPr algn="ctr"/>
                      <a:r>
                        <a:rPr lang="fr-FR" sz="2400" b="1" u="none" strike="noStrike" baseline="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Activités inutiles, voleuse de temps, tâches à abandonner en priorité</a:t>
                      </a:r>
                      <a:r>
                        <a:rPr lang="fr-FR" sz="2400" b="1" u="none" strike="noStrike" baseline="0" dirty="0"/>
                        <a:t>	</a:t>
                      </a:r>
                      <a:endParaRPr lang="fr-FR" sz="2400" b="1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92832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47E98B-39BD-4E60-9A0A-2CA9D836CC1D}"/>
              </a:ext>
            </a:extLst>
          </p:cNvPr>
          <p:cNvSpPr/>
          <p:nvPr/>
        </p:nvSpPr>
        <p:spPr>
          <a:xfrm>
            <a:off x="2452451" y="91559"/>
            <a:ext cx="7241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classifier les activités ?</a:t>
            </a:r>
          </a:p>
        </p:txBody>
      </p:sp>
    </p:spTree>
    <p:extLst>
      <p:ext uri="{BB962C8B-B14F-4D97-AF65-F5344CB8AC3E}">
        <p14:creationId xmlns:p14="http://schemas.microsoft.com/office/powerpoint/2010/main" val="20600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02540-7078-42F6-9891-3481682A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42666"/>
            <a:ext cx="12011025" cy="5929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491A35-24D4-4810-91E9-3B881C0B6A99}"/>
              </a:ext>
            </a:extLst>
          </p:cNvPr>
          <p:cNvSpPr/>
          <p:nvPr/>
        </p:nvSpPr>
        <p:spPr>
          <a:xfrm>
            <a:off x="1405592" y="196334"/>
            <a:ext cx="9352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Matrice d’identification des chronophages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CF8BCA7-C420-4FFF-8B81-54914F437A3B}"/>
              </a:ext>
            </a:extLst>
          </p:cNvPr>
          <p:cNvSpPr/>
          <p:nvPr/>
        </p:nvSpPr>
        <p:spPr>
          <a:xfrm>
            <a:off x="485775" y="952500"/>
            <a:ext cx="1990725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Durée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30551CF-D51D-48F0-B6E2-DFED810F3A45}"/>
              </a:ext>
            </a:extLst>
          </p:cNvPr>
          <p:cNvSpPr/>
          <p:nvPr/>
        </p:nvSpPr>
        <p:spPr>
          <a:xfrm>
            <a:off x="10220325" y="6076950"/>
            <a:ext cx="18669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Efficacité</a:t>
            </a:r>
          </a:p>
        </p:txBody>
      </p:sp>
    </p:spTree>
    <p:extLst>
      <p:ext uri="{BB962C8B-B14F-4D97-AF65-F5344CB8AC3E}">
        <p14:creationId xmlns:p14="http://schemas.microsoft.com/office/powerpoint/2010/main" val="392084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B87C59-0764-436A-B190-3031D4FFA416}"/>
              </a:ext>
            </a:extLst>
          </p:cNvPr>
          <p:cNvSpPr/>
          <p:nvPr/>
        </p:nvSpPr>
        <p:spPr>
          <a:xfrm>
            <a:off x="223837" y="285750"/>
            <a:ext cx="117443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combattre les chronophages </a:t>
            </a:r>
            <a:r>
              <a:rPr lang="fr-FR" sz="3600" b="1" i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</a:t>
            </a:r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Dans un tableau à trois colonnes :</a:t>
            </a:r>
          </a:p>
          <a:p>
            <a:endParaRPr lang="fr-FR" sz="2800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- Colonne de gauche (colonne 1) identifier les chronophages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- Colonne 2 indiquer l’action appropriée pour éliminer le chronophage ou en diminuer l’importance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- Colonne 3 noter à quel moment l’action entreprise a commencé, de façon significative, à porter ses fruits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Fréquence de mise à jour du tableau </a:t>
            </a:r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algn="ctr"/>
            <a:endParaRPr lang="fr-FR" sz="2800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Une fois par semaine ou à chaque évolution significativ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9955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A1EF65-9D27-4CE7-850E-2A26953D4673}"/>
              </a:ext>
            </a:extLst>
          </p:cNvPr>
          <p:cNvSpPr/>
          <p:nvPr/>
        </p:nvSpPr>
        <p:spPr>
          <a:xfrm>
            <a:off x="579906" y="101084"/>
            <a:ext cx="11032187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latin typeface="Aharoni" panose="02010803020104030203" pitchFamily="2" charset="-79"/>
                <a:cs typeface="Aharoni" panose="02010803020104030203" pitchFamily="2" charset="-79"/>
              </a:rPr>
              <a:t>Établir le diagnostic de sa journée de travail type 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Fredericka the Great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50967-0D0F-49C7-9859-491E883C80C0}"/>
              </a:ext>
            </a:extLst>
          </p:cNvPr>
          <p:cNvSpPr/>
          <p:nvPr/>
        </p:nvSpPr>
        <p:spPr>
          <a:xfrm>
            <a:off x="452436" y="1485900"/>
            <a:ext cx="11287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Lister les tâches courantes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Dans un tableau lister 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* Les tâches courantes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* Quotidiennes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* Cycliques (celles que l’on accomplit par exemple une fois par semaine, par mois) en indiquant la durée du cycle. </a:t>
            </a:r>
          </a:p>
        </p:txBody>
      </p:sp>
    </p:spTree>
    <p:extLst>
      <p:ext uri="{BB962C8B-B14F-4D97-AF65-F5344CB8AC3E}">
        <p14:creationId xmlns:p14="http://schemas.microsoft.com/office/powerpoint/2010/main" val="426017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0DDD1-49FE-4F59-B2EE-689BCFFE12D2}"/>
              </a:ext>
            </a:extLst>
          </p:cNvPr>
          <p:cNvSpPr/>
          <p:nvPr/>
        </p:nvSpPr>
        <p:spPr>
          <a:xfrm>
            <a:off x="276225" y="438151"/>
            <a:ext cx="116205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Lister les « imprévus prévisibles »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Dans un tableau à 3 trois colonnes lister ces « impondérables »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Tâches</a:t>
            </a:r>
          </a:p>
          <a:p>
            <a:endParaRPr lang="fr-F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Circonstances dans lesquelles elles sont survenues</a:t>
            </a:r>
          </a:p>
          <a:p>
            <a:endParaRPr lang="fr-F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Temps passé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Cela permet de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Distinguer celles que l’on croit imprévisibles mais qui le sont,</a:t>
            </a:r>
          </a:p>
          <a:p>
            <a:endParaRPr lang="fr-F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Mesurer le temps passé pour les accomplir</a:t>
            </a:r>
          </a:p>
        </p:txBody>
      </p:sp>
    </p:spTree>
    <p:extLst>
      <p:ext uri="{BB962C8B-B14F-4D97-AF65-F5344CB8AC3E}">
        <p14:creationId xmlns:p14="http://schemas.microsoft.com/office/powerpoint/2010/main" val="22837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5E66E-ADD6-41D4-9FF5-FD5C81FAE05A}"/>
              </a:ext>
            </a:extLst>
          </p:cNvPr>
          <p:cNvSpPr/>
          <p:nvPr/>
        </p:nvSpPr>
        <p:spPr>
          <a:xfrm>
            <a:off x="161925" y="381000"/>
            <a:ext cx="11811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J’ai identifié toutes les tâches à accomplir tous les jours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J’ai identifié tous les tâches à accomplir de manière cyclique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J’ai mesuré le temps consommé chaque jour par les véritables impondérables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Je peux donc organiser ma journée en incluant le temps nécessaire aux impondérables</a:t>
            </a:r>
          </a:p>
        </p:txBody>
      </p:sp>
    </p:spTree>
    <p:extLst>
      <p:ext uri="{BB962C8B-B14F-4D97-AF65-F5344CB8AC3E}">
        <p14:creationId xmlns:p14="http://schemas.microsoft.com/office/powerpoint/2010/main" val="186606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5BE58-C920-4EE8-9EC2-BDF85898ADB1}"/>
              </a:ext>
            </a:extLst>
          </p:cNvPr>
          <p:cNvSpPr/>
          <p:nvPr/>
        </p:nvSpPr>
        <p:spPr>
          <a:xfrm>
            <a:off x="1959290" y="53459"/>
            <a:ext cx="827342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latin typeface="Aharoni" panose="02010803020104030203" pitchFamily="2" charset="-79"/>
                <a:cs typeface="Aharoni" panose="02010803020104030203" pitchFamily="2" charset="-79"/>
              </a:rPr>
              <a:t>Savoir gérer son temps au quotidien 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Fredericka the Great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F21A5-C66A-4421-8512-C8B70288FB44}"/>
              </a:ext>
            </a:extLst>
          </p:cNvPr>
          <p:cNvSpPr/>
          <p:nvPr/>
        </p:nvSpPr>
        <p:spPr>
          <a:xfrm>
            <a:off x="214312" y="747743"/>
            <a:ext cx="1176337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Planifier chaque tâche à accomplir nécessite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 	* </a:t>
            </a:r>
            <a:r>
              <a:rPr lang="fr-FR" sz="24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de connaitre sa durée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- Minimum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- Maximum</a:t>
            </a:r>
          </a:p>
          <a:p>
            <a:endParaRPr lang="fr-F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* </a:t>
            </a:r>
            <a:r>
              <a:rPr lang="fr-FR" sz="24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de connaitre les moyens à mettre en œuvre pour son accomplissement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- La disponibilité des moyens à mettre en œuvre :</a:t>
            </a:r>
          </a:p>
          <a:p>
            <a:endParaRPr lang="fr-F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</a:t>
            </a:r>
            <a:r>
              <a:rPr lang="fr-FR" sz="2000" dirty="0">
                <a:latin typeface="Aharoni" panose="02010803020104030203" pitchFamily="2" charset="-79"/>
                <a:cs typeface="Aharoni" panose="02010803020104030203" pitchFamily="2" charset="-79"/>
              </a:rPr>
              <a:t>° </a:t>
            </a:r>
            <a:r>
              <a:rPr lang="fr-FR" sz="2400" u="sng" dirty="0">
                <a:latin typeface="Aharoni" panose="02010803020104030203" pitchFamily="2" charset="-79"/>
                <a:cs typeface="Aharoni" panose="02010803020104030203" pitchFamily="2" charset="-79"/>
              </a:rPr>
              <a:t>De savoir quelle(s) tâches devront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La précéder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Lui succéder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° </a:t>
            </a:r>
            <a:r>
              <a:rPr lang="fr-FR" sz="2400" u="sng" dirty="0">
                <a:latin typeface="Aharoni" panose="02010803020104030203" pitchFamily="2" charset="-79"/>
                <a:cs typeface="Aharoni" panose="02010803020104030203" pitchFamily="2" charset="-79"/>
              </a:rPr>
              <a:t>De savoir quand elle pourra commencer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Au plus tôt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Au plus tard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° </a:t>
            </a:r>
            <a:r>
              <a:rPr lang="fr-FR" sz="2400" u="sng" dirty="0">
                <a:latin typeface="Aharoni" panose="02010803020104030203" pitchFamily="2" charset="-79"/>
                <a:cs typeface="Aharoni" panose="02010803020104030203" pitchFamily="2" charset="-79"/>
              </a:rPr>
              <a:t>Quand elle pourra être terminée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Au plus tôt</a:t>
            </a:r>
          </a:p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					- Au plus tard</a:t>
            </a:r>
          </a:p>
        </p:txBody>
      </p:sp>
    </p:spTree>
    <p:extLst>
      <p:ext uri="{BB962C8B-B14F-4D97-AF65-F5344CB8AC3E}">
        <p14:creationId xmlns:p14="http://schemas.microsoft.com/office/powerpoint/2010/main" val="18778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E4868-EC7B-418C-8102-F968D1AFD9F3}"/>
              </a:ext>
            </a:extLst>
          </p:cNvPr>
          <p:cNvSpPr/>
          <p:nvPr/>
        </p:nvSpPr>
        <p:spPr>
          <a:xfrm>
            <a:off x="1509648" y="101084"/>
            <a:ext cx="917270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Mieux comprendre son rapport au temps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3F4A7-4B2F-4992-8390-1D29996E4EB7}"/>
              </a:ext>
            </a:extLst>
          </p:cNvPr>
          <p:cNvSpPr/>
          <p:nvPr/>
        </p:nvSpPr>
        <p:spPr>
          <a:xfrm>
            <a:off x="485775" y="3211947"/>
            <a:ext cx="1170622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Qu'est-ce que le temps pour chacun d'entre nous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009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8FD4B-2B6E-4C7E-A7B3-F4F048121577}"/>
              </a:ext>
            </a:extLst>
          </p:cNvPr>
          <p:cNvSpPr/>
          <p:nvPr/>
        </p:nvSpPr>
        <p:spPr>
          <a:xfrm>
            <a:off x="171450" y="257175"/>
            <a:ext cx="11791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Analyser sa planification pour l’améliorer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 </a:t>
            </a:r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Pour améliorer la planification quotidienne il faut l’analyser en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*Comparant le réalisé par rapport au prévu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* Relevant les écarts constatés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* Analysant les écarts constatés</a:t>
            </a:r>
          </a:p>
        </p:txBody>
      </p:sp>
    </p:spTree>
    <p:extLst>
      <p:ext uri="{BB962C8B-B14F-4D97-AF65-F5344CB8AC3E}">
        <p14:creationId xmlns:p14="http://schemas.microsoft.com/office/powerpoint/2010/main" val="4090259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8183DA-F9E0-4BD4-84DC-D2F340C3E20F}"/>
              </a:ext>
            </a:extLst>
          </p:cNvPr>
          <p:cNvSpPr/>
          <p:nvPr/>
        </p:nvSpPr>
        <p:spPr>
          <a:xfrm>
            <a:off x="1943261" y="139184"/>
            <a:ext cx="830548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latin typeface="Aharoni" panose="02010803020104030203" pitchFamily="2" charset="-79"/>
                <a:cs typeface="Aharoni" panose="02010803020104030203" pitchFamily="2" charset="-79"/>
              </a:rPr>
              <a:t>Savoir dire non et réussir à déléguer 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Fredericka the Great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1D8F3-754B-42F2-8B63-B371086C2067}"/>
              </a:ext>
            </a:extLst>
          </p:cNvPr>
          <p:cNvSpPr/>
          <p:nvPr/>
        </p:nvSpPr>
        <p:spPr>
          <a:xfrm>
            <a:off x="323850" y="1790700"/>
            <a:ext cx="1143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Pourquoi dire Non </a:t>
            </a:r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Nous devons renoncer à la volonté de vouloir tout faire, tout de suite, tout seul puisqu’il y a plus de choses à faire que de temps et d'énergie disponibles.</a:t>
            </a:r>
          </a:p>
        </p:txBody>
      </p:sp>
    </p:spTree>
    <p:extLst>
      <p:ext uri="{BB962C8B-B14F-4D97-AF65-F5344CB8AC3E}">
        <p14:creationId xmlns:p14="http://schemas.microsoft.com/office/powerpoint/2010/main" val="274785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FBDE2A-9E13-45DB-8382-71F6009972C1}"/>
              </a:ext>
            </a:extLst>
          </p:cNvPr>
          <p:cNvSpPr/>
          <p:nvPr/>
        </p:nvSpPr>
        <p:spPr>
          <a:xfrm>
            <a:off x="180975" y="0"/>
            <a:ext cx="1183005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dire Non </a:t>
            </a:r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600" dirty="0">
                <a:latin typeface="Aharoni" panose="02010803020104030203" pitchFamily="2" charset="-79"/>
                <a:cs typeface="Aharoni" panose="02010803020104030203" pitchFamily="2" charset="-79"/>
              </a:rPr>
              <a:t>J.L Servan Schreiber, dans son livre "Le Nouvel Art du Temps", nous propose le processus suivant :</a:t>
            </a:r>
          </a:p>
          <a:p>
            <a:pPr algn="ctr"/>
            <a:r>
              <a:rPr lang="fr-FR" sz="26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NON + Explications + Propositions d’alternatives</a:t>
            </a: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Exemple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 Injonction: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« </a:t>
            </a:r>
            <a:r>
              <a:rPr lang="fr-FR" sz="2600" dirty="0">
                <a:latin typeface="Aharoni" panose="02010803020104030203" pitchFamily="2" charset="-79"/>
                <a:cs typeface="Aharoni" panose="02010803020104030203" pitchFamily="2" charset="-79"/>
              </a:rPr>
              <a:t>Nous avons absolument besoin que tu fasses cette intervention le 16 Juin car tu connais la question à fond et c’est un public qui a un rôle politique très important pour nous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 ».</a:t>
            </a:r>
          </a:p>
          <a:p>
            <a:endParaRPr lang="fr-FR" sz="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* Réponse :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« </a:t>
            </a:r>
            <a:r>
              <a:rPr lang="fr-FR" sz="2600" dirty="0">
                <a:latin typeface="Aharoni" panose="02010803020104030203" pitchFamily="2" charset="-79"/>
                <a:cs typeface="Aharoni" panose="02010803020104030203" pitchFamily="2" charset="-79"/>
              </a:rPr>
              <a:t>Non je ne peux pas, j’ai une formation à faire chez un client prévue de longue date et qui m’a rendu de sérieux services dans le passé; je ne peux pas le laisser tomber, mais je te propose de t’adresser à PH qui est encore plus compétent que moi sur ce sujet. S’il n’est pas libre, il reste la possibilité de faire un enregistrement… »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720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52799-A28D-46FA-B6A8-7069D6E2D5D4}"/>
              </a:ext>
            </a:extLst>
          </p:cNvPr>
          <p:cNvSpPr/>
          <p:nvPr/>
        </p:nvSpPr>
        <p:spPr>
          <a:xfrm>
            <a:off x="238125" y="333376"/>
            <a:ext cx="11658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Savoir dire Non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Face aux sollicitations, on peut se poser les questions suivantes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Est-ce que cela fait partie de ma ou de notre mission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Est-ce que c'est à moi de le faire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Que se passera-t-il si je ne le fais pas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Est-ce que c'est le moment de le faire ?</a:t>
            </a:r>
          </a:p>
        </p:txBody>
      </p:sp>
    </p:spTree>
    <p:extLst>
      <p:ext uri="{BB962C8B-B14F-4D97-AF65-F5344CB8AC3E}">
        <p14:creationId xmlns:p14="http://schemas.microsoft.com/office/powerpoint/2010/main" val="60189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91802-843B-43BB-A107-A2730D7E8017}"/>
              </a:ext>
            </a:extLst>
          </p:cNvPr>
          <p:cNvSpPr/>
          <p:nvPr/>
        </p:nvSpPr>
        <p:spPr>
          <a:xfrm>
            <a:off x="266699" y="276225"/>
            <a:ext cx="1145857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Déléguer efficacement 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i="1" u="sng" dirty="0">
                <a:latin typeface="Aharoni" panose="02010803020104030203" pitchFamily="2" charset="-79"/>
                <a:cs typeface="Aharoni" panose="02010803020104030203" pitchFamily="2" charset="-79"/>
              </a:rPr>
              <a:t>Pour déléguer efficacement il est indispensable de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Définir clairement la mission ou la tâche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S'assurer de ses possibilités d'exécution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En déléguer la Responsabilité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En prévoir le contrôle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« La confiance n’exclut pas le contrôle »</a:t>
            </a:r>
          </a:p>
        </p:txBody>
      </p:sp>
    </p:spTree>
    <p:extLst>
      <p:ext uri="{BB962C8B-B14F-4D97-AF65-F5344CB8AC3E}">
        <p14:creationId xmlns:p14="http://schemas.microsoft.com/office/powerpoint/2010/main" val="175630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783FC-17CC-4E38-A148-2BE6A7F0B3A4}"/>
              </a:ext>
            </a:extLst>
          </p:cNvPr>
          <p:cNvSpPr/>
          <p:nvPr/>
        </p:nvSpPr>
        <p:spPr>
          <a:xfrm>
            <a:off x="1084520" y="2090172"/>
            <a:ext cx="9292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également pouvoir réduire les interférences extérieures 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Expliquer de façon assertive à un collègue que l’on a du travail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Savoir dire non lorsque l’on vous propose des tâches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Fermer la boite mail ou couper son téléphone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Prévoir et prévenir des créneaux ou l’on est occupé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Retirer les éléments de distraction extérieur</a:t>
            </a:r>
          </a:p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 Faire des pauses pour éviter les pertes de concentration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324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77BEBB-31EC-4434-9E50-60BF4C96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28" y="167905"/>
            <a:ext cx="6331411" cy="66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7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9B2B3-4AFC-48D5-B458-6B152030FD12}"/>
              </a:ext>
            </a:extLst>
          </p:cNvPr>
          <p:cNvSpPr/>
          <p:nvPr/>
        </p:nvSpPr>
        <p:spPr>
          <a:xfrm>
            <a:off x="2324986" y="2274838"/>
            <a:ext cx="73506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gestion du temps est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primordiale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encore plus lorsque celui-ci débute.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 respectant les différents conseils de cette séance, il est possible de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s’organiser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d’éviter de s’éparpiller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encore de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trop accepter de missions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E4868-EC7B-418C-8102-F968D1AFD9F3}"/>
              </a:ext>
            </a:extLst>
          </p:cNvPr>
          <p:cNvSpPr/>
          <p:nvPr/>
        </p:nvSpPr>
        <p:spPr>
          <a:xfrm>
            <a:off x="1509648" y="101084"/>
            <a:ext cx="917270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Mieux comprendre son rapport au temps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3F4A7-4B2F-4992-8390-1D29996E4EB7}"/>
              </a:ext>
            </a:extLst>
          </p:cNvPr>
          <p:cNvSpPr/>
          <p:nvPr/>
        </p:nvSpPr>
        <p:spPr>
          <a:xfrm>
            <a:off x="381000" y="1234291"/>
            <a:ext cx="117062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Qu'est-ce que le temps pour chacun d'entre nous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Chacun d’entre nous a une vision, une appréciation différente du temps.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Certains instants paraissent durer « des siècles ».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D’autres passent très vite, surtout lorsque nous sommes occupés par un sujet passionnant, ou les vacances.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Cela dépend de nos activités, du moment de la journée, des circonstances.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Pour gérer son temps, il est indispensable de prendre en compte cette particularité.</a:t>
            </a:r>
          </a:p>
        </p:txBody>
      </p:sp>
    </p:spTree>
    <p:extLst>
      <p:ext uri="{BB962C8B-B14F-4D97-AF65-F5344CB8AC3E}">
        <p14:creationId xmlns:p14="http://schemas.microsoft.com/office/powerpoint/2010/main" val="407068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2DB98F-7387-4D91-AA10-1F4974FB1C10}"/>
              </a:ext>
            </a:extLst>
          </p:cNvPr>
          <p:cNvSpPr/>
          <p:nvPr/>
        </p:nvSpPr>
        <p:spPr>
          <a:xfrm>
            <a:off x="-28574" y="0"/>
            <a:ext cx="1248727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Quelle est l'importance du temps dans notre quotidien ?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D’après Jean-Louis Muller, le temps se décompose en «calories», en variables 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1. la charge physique,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2. la charge mentale,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3. le stress,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4. le risque relationnel,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5. la capitalisation des expériences,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6. l'efficience probable,</a:t>
            </a: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	7. le plaisir.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fr-FR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"Pour bien gérer son temps, il faut chercher à réduire au maximum les quatre premiers ingrédients,</a:t>
            </a:r>
          </a:p>
          <a:p>
            <a:pPr algn="ctr"/>
            <a:r>
              <a:rPr lang="fr-FR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	 et à maximiser les derniers".</a:t>
            </a:r>
          </a:p>
        </p:txBody>
      </p:sp>
    </p:spTree>
    <p:extLst>
      <p:ext uri="{BB962C8B-B14F-4D97-AF65-F5344CB8AC3E}">
        <p14:creationId xmlns:p14="http://schemas.microsoft.com/office/powerpoint/2010/main" val="42916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17226-82FD-471E-87AE-7D71ED1DCDFA}"/>
              </a:ext>
            </a:extLst>
          </p:cNvPr>
          <p:cNvSpPr/>
          <p:nvPr/>
        </p:nvSpPr>
        <p:spPr>
          <a:xfrm>
            <a:off x="57150" y="174963"/>
            <a:ext cx="120681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variables de l'importance du temps dans notre quotidien</a:t>
            </a:r>
          </a:p>
          <a:p>
            <a:endParaRPr lang="fr-FR" dirty="0"/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fr-FR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Elles dépendent des individus et du moment.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Certaines personnes sont, par exemple, plus en forme le soir et profitent du calme pour avancer sur des dossiers délicats.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* Être un bon stratège, bien gérer son temps,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* Savoir trouver le moment opportun, c’est-à-dire le bon 			    moment pour soi, mais aussi pour les autres.</a:t>
            </a:r>
          </a:p>
        </p:txBody>
      </p:sp>
    </p:spTree>
    <p:extLst>
      <p:ext uri="{BB962C8B-B14F-4D97-AF65-F5344CB8AC3E}">
        <p14:creationId xmlns:p14="http://schemas.microsoft.com/office/powerpoint/2010/main" val="182330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01890-5FCA-433C-AA00-363638E99DC4}"/>
              </a:ext>
            </a:extLst>
          </p:cNvPr>
          <p:cNvSpPr/>
          <p:nvPr/>
        </p:nvSpPr>
        <p:spPr>
          <a:xfrm>
            <a:off x="285306" y="223173"/>
            <a:ext cx="11906694" cy="556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fr-FR" sz="3200" b="1" kern="0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fixer des objectifs clairs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fr-FR" sz="2000" b="1" i="1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Pourquoi ?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Il s’agit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d’éviter de s’égarer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dans le flot de tâche que l’on va avoir.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Les objectifs permettent de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visualiser un but à atteindre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Ils offrent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certains contrôles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nos actions à venir.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Sans objectif, nous aurons tendance à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vouloir régler les choses du moment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à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réagir aux urgences, aux distractions et aux interruptions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fr-FR" sz="2000" b="1" i="1" dirty="0">
                <a:solidFill>
                  <a:srgbClr val="B35E06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Comment ?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Il s’agit de définir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ou plusieurs objectifs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plus ou moins long terme.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En effet, la limite de temps permet de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 du sens à l’objectif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</a:p>
          <a:p>
            <a:pPr>
              <a:spcAft>
                <a:spcPts val="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L’objectif doit être 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CB70DC-53E1-4AED-9A3F-0D1993486441}"/>
              </a:ext>
            </a:extLst>
          </p:cNvPr>
          <p:cNvSpPr/>
          <p:nvPr/>
        </p:nvSpPr>
        <p:spPr>
          <a:xfrm>
            <a:off x="2247030" y="101084"/>
            <a:ext cx="7697941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Différencier l'urgent de l'important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86FC4-0F5C-4DC0-A83A-993F4583D5A7}"/>
              </a:ext>
            </a:extLst>
          </p:cNvPr>
          <p:cNvSpPr/>
          <p:nvPr/>
        </p:nvSpPr>
        <p:spPr>
          <a:xfrm>
            <a:off x="228600" y="1314450"/>
            <a:ext cx="1183005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i="1" dirty="0"/>
              <a:t>Pourquoi définir ses priorités ?</a:t>
            </a:r>
          </a:p>
          <a:p>
            <a:r>
              <a:rPr lang="fr-FR" sz="2400" dirty="0"/>
              <a:t> </a:t>
            </a:r>
          </a:p>
          <a:p>
            <a:r>
              <a:rPr lang="fr-FR" sz="2400" dirty="0"/>
              <a:t>	Définir un objectif ne permet pas de le </a:t>
            </a:r>
            <a:r>
              <a:rPr lang="fr-FR" sz="2400" b="1" dirty="0"/>
              <a:t>situer</a:t>
            </a:r>
            <a:r>
              <a:rPr lang="fr-FR" sz="2400" dirty="0"/>
              <a:t> parmi la liste de tâche.</a:t>
            </a:r>
          </a:p>
          <a:p>
            <a:endParaRPr lang="fr-FR" sz="2400" dirty="0"/>
          </a:p>
          <a:p>
            <a:r>
              <a:rPr lang="fr-FR" sz="2400" dirty="0"/>
              <a:t>	Devant la masse de choses à faire, il est important de les </a:t>
            </a:r>
            <a:r>
              <a:rPr lang="fr-FR" sz="2400" b="1" dirty="0"/>
              <a:t>hiérarchiser par ordre de priorité</a:t>
            </a:r>
            <a:r>
              <a:rPr lang="fr-FR" sz="2400" dirty="0"/>
              <a:t>.</a:t>
            </a:r>
          </a:p>
          <a:p>
            <a:r>
              <a:rPr lang="fr-FR" sz="2400" dirty="0"/>
              <a:t> </a:t>
            </a:r>
          </a:p>
          <a:p>
            <a:r>
              <a:rPr lang="fr-FR" sz="2400" dirty="0"/>
              <a:t>	Cela permet de </a:t>
            </a:r>
            <a:r>
              <a:rPr lang="fr-FR" sz="2400" b="1" dirty="0"/>
              <a:t>parer à l’urgence</a:t>
            </a:r>
            <a:r>
              <a:rPr lang="fr-FR" sz="2400" dirty="0"/>
              <a:t>, de </a:t>
            </a:r>
            <a:r>
              <a:rPr lang="fr-FR" sz="2400" b="1" dirty="0"/>
              <a:t>définir l’importance</a:t>
            </a:r>
            <a:r>
              <a:rPr lang="fr-FR" sz="2400" dirty="0"/>
              <a:t>, et de mieux </a:t>
            </a:r>
            <a:r>
              <a:rPr lang="fr-FR" sz="2400" b="1" dirty="0"/>
              <a:t>organiser son activité</a:t>
            </a:r>
            <a:r>
              <a:rPr lang="fr-FR" sz="2400" dirty="0"/>
              <a:t>.</a:t>
            </a:r>
          </a:p>
          <a:p>
            <a:r>
              <a:rPr lang="fr-FR" dirty="0"/>
              <a:t> 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* Définir l’</a:t>
            </a:r>
            <a:r>
              <a:rPr lang="fr-FR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Urgence </a:t>
            </a:r>
            <a:r>
              <a:rPr lang="fr-FR" sz="2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						* </a:t>
            </a:r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Définir l’</a:t>
            </a:r>
            <a:r>
              <a:rPr lang="fr-FR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Importance </a:t>
            </a:r>
            <a:r>
              <a:rPr lang="fr-FR" sz="2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962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CB70DC-53E1-4AED-9A3F-0D1993486441}"/>
              </a:ext>
            </a:extLst>
          </p:cNvPr>
          <p:cNvSpPr/>
          <p:nvPr/>
        </p:nvSpPr>
        <p:spPr>
          <a:xfrm>
            <a:off x="2247030" y="101084"/>
            <a:ext cx="7697941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Fredericka the Great" panose="02000000000000000000" pitchFamily="2" charset="0"/>
                <a:cs typeface="Aharoni" panose="02010803020104030203" pitchFamily="2" charset="-79"/>
              </a:rPr>
              <a:t>Différencier l'urgent de l'important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86FC4-0F5C-4DC0-A83A-993F4583D5A7}"/>
              </a:ext>
            </a:extLst>
          </p:cNvPr>
          <p:cNvSpPr/>
          <p:nvPr/>
        </p:nvSpPr>
        <p:spPr>
          <a:xfrm>
            <a:off x="228600" y="1314450"/>
            <a:ext cx="1183005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i="1" u="sng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Définition de l'importance et de l'urgence</a:t>
            </a:r>
            <a:r>
              <a:rPr lang="fr-FR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fr-FR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Urgence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Caractère de ce qui requiert une action, une décision immédiate.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		* </a:t>
            </a:r>
            <a:r>
              <a:rPr lang="fr-FR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Importance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Le fait que quelque chose compte, joue un rôle plus ou moins décisif, ait de l'intérêt aux yeux de quelqu'un.</a:t>
            </a:r>
          </a:p>
        </p:txBody>
      </p:sp>
    </p:spTree>
    <p:extLst>
      <p:ext uri="{BB962C8B-B14F-4D97-AF65-F5344CB8AC3E}">
        <p14:creationId xmlns:p14="http://schemas.microsoft.com/office/powerpoint/2010/main" val="261838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7059</TotalTime>
  <Words>473</Words>
  <Application>Microsoft Office PowerPoint</Application>
  <PresentationFormat>Grand écran</PresentationFormat>
  <Paragraphs>363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Aharoni</vt:lpstr>
      <vt:lpstr>Arial</vt:lpstr>
      <vt:lpstr>Calibri</vt:lpstr>
      <vt:lpstr>Calibri Light</vt:lpstr>
      <vt:lpstr>Cambria</vt:lpstr>
      <vt:lpstr>Times New Roman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damiens</dc:creator>
  <cp:lastModifiedBy>vanessa van der auwera</cp:lastModifiedBy>
  <cp:revision>31</cp:revision>
  <dcterms:created xsi:type="dcterms:W3CDTF">2019-01-02T10:51:11Z</dcterms:created>
  <dcterms:modified xsi:type="dcterms:W3CDTF">2019-02-04T15:25:58Z</dcterms:modified>
</cp:coreProperties>
</file>