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73"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3/17/2023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3/17/2023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3/17/2023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3/17/2023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3/17/2023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3/17/2023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3/17/2023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3/17/2023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Résumé de Travaille</a:t>
            </a:r>
            <a:endParaRPr lang="fr-FR" dirty="0"/>
          </a:p>
        </p:txBody>
      </p:sp>
      <p:sp>
        <p:nvSpPr>
          <p:cNvPr id="3" name="Subtitle 2"/>
          <p:cNvSpPr>
            <a:spLocks noGrp="1"/>
          </p:cNvSpPr>
          <p:nvPr>
            <p:ph type="subTitle" idx="1"/>
          </p:nvPr>
        </p:nvSpPr>
        <p:spPr/>
        <p:txBody>
          <a:bodyPr/>
          <a:lstStyle/>
          <a:p>
            <a:r>
              <a:rPr lang="fr-FR" dirty="0" smtClean="0"/>
              <a:t>Application Web Gestion Réservation Médical</a:t>
            </a:r>
            <a:endParaRPr lang="fr-FR" dirty="0"/>
          </a:p>
        </p:txBody>
      </p:sp>
      <p:sp>
        <p:nvSpPr>
          <p:cNvPr id="4" name="TextBox 3"/>
          <p:cNvSpPr txBox="1"/>
          <p:nvPr/>
        </p:nvSpPr>
        <p:spPr>
          <a:xfrm>
            <a:off x="2362200" y="5105400"/>
            <a:ext cx="5029200" cy="369332"/>
          </a:xfrm>
          <a:prstGeom prst="rect">
            <a:avLst/>
          </a:prstGeom>
          <a:noFill/>
        </p:spPr>
        <p:txBody>
          <a:bodyPr wrap="square" rtlCol="0">
            <a:spAutoFit/>
          </a:bodyPr>
          <a:lstStyle/>
          <a:p>
            <a:r>
              <a:rPr lang="fr-FR" dirty="0" smtClean="0"/>
              <a:t>étudient :Alia Ramzi</a:t>
            </a:r>
            <a:endParaRPr lang="fr-FR" dirty="0"/>
          </a:p>
        </p:txBody>
      </p:sp>
      <p:sp>
        <p:nvSpPr>
          <p:cNvPr id="5" name="TextBox 4"/>
          <p:cNvSpPr txBox="1"/>
          <p:nvPr/>
        </p:nvSpPr>
        <p:spPr>
          <a:xfrm>
            <a:off x="2376487" y="5791200"/>
            <a:ext cx="5029200" cy="369332"/>
          </a:xfrm>
          <a:prstGeom prst="rect">
            <a:avLst/>
          </a:prstGeom>
          <a:noFill/>
        </p:spPr>
        <p:txBody>
          <a:bodyPr wrap="square" rtlCol="0">
            <a:spAutoFit/>
          </a:bodyPr>
          <a:lstStyle/>
          <a:p>
            <a:r>
              <a:rPr lang="fr-FR" dirty="0" smtClean="0"/>
              <a:t>Encadreur:   </a:t>
            </a:r>
            <a:r>
              <a:rPr lang="fr-FR" dirty="0" err="1" smtClean="0"/>
              <a:t>Touil</a:t>
            </a:r>
            <a:r>
              <a:rPr lang="fr-FR" dirty="0" smtClean="0"/>
              <a:t> </a:t>
            </a:r>
            <a:r>
              <a:rPr lang="fr-FR" dirty="0" err="1" smtClean="0"/>
              <a:t>Kelthoum</a:t>
            </a:r>
            <a:endParaRPr lang="fr-FR" dirty="0"/>
          </a:p>
        </p:txBody>
      </p:sp>
    </p:spTree>
    <p:extLst>
      <p:ext uri="{BB962C8B-B14F-4D97-AF65-F5344CB8AC3E}">
        <p14:creationId xmlns:p14="http://schemas.microsoft.com/office/powerpoint/2010/main" val="2082362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r>
              <a:rPr lang="fr-FR" dirty="0" smtClean="0"/>
              <a:t>Diagramme Cas d’utilisation</a:t>
            </a:r>
            <a:endParaRPr lang="fr-F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6995395"/>
              </p:ext>
            </p:extLst>
          </p:nvPr>
        </p:nvGraphicFramePr>
        <p:xfrm>
          <a:off x="1447800" y="852721"/>
          <a:ext cx="7391400" cy="6192041"/>
        </p:xfrm>
        <a:graphic>
          <a:graphicData uri="http://schemas.openxmlformats.org/drawingml/2006/table">
            <a:tbl>
              <a:tblPr firstRow="1" firstCol="1" bandRow="1">
                <a:tableStyleId>{5C22544A-7EE6-4342-B048-85BDC9FD1C3A}</a:tableStyleId>
              </a:tblPr>
              <a:tblGrid>
                <a:gridCol w="746142"/>
                <a:gridCol w="1875082"/>
                <a:gridCol w="4770176"/>
              </a:tblGrid>
              <a:tr h="238382">
                <a:tc>
                  <a:txBody>
                    <a:bodyPr/>
                    <a:lstStyle/>
                    <a:p>
                      <a:pPr algn="ctr">
                        <a:lnSpc>
                          <a:spcPct val="115000"/>
                        </a:lnSpc>
                        <a:spcAft>
                          <a:spcPts val="0"/>
                        </a:spcAft>
                      </a:pPr>
                      <a:r>
                        <a:rPr lang="fr-FR" sz="700" dirty="0">
                          <a:effectLst/>
                        </a:rPr>
                        <a:t>Numéro</a:t>
                      </a:r>
                      <a:endParaRPr lang="fr-FR" sz="700" dirty="0">
                        <a:effectLst/>
                        <a:latin typeface="Calibri"/>
                        <a:ea typeface="Times New Roman"/>
                        <a:cs typeface="Arial"/>
                      </a:endParaRPr>
                    </a:p>
                  </a:txBody>
                  <a:tcPr marL="46584" marR="46584" marT="0" marB="0"/>
                </a:tc>
                <a:tc>
                  <a:txBody>
                    <a:bodyPr/>
                    <a:lstStyle/>
                    <a:p>
                      <a:pPr algn="ctr">
                        <a:lnSpc>
                          <a:spcPct val="115000"/>
                        </a:lnSpc>
                        <a:spcAft>
                          <a:spcPts val="0"/>
                        </a:spcAft>
                      </a:pPr>
                      <a:r>
                        <a:rPr lang="fr-FR" sz="700">
                          <a:effectLst/>
                        </a:rPr>
                        <a:t>Acteur</a:t>
                      </a:r>
                      <a:endParaRPr lang="fr-FR" sz="700">
                        <a:effectLst/>
                        <a:latin typeface="Calibri"/>
                        <a:ea typeface="Times New Roman"/>
                        <a:cs typeface="Arial"/>
                      </a:endParaRPr>
                    </a:p>
                  </a:txBody>
                  <a:tcPr marL="46584" marR="46584" marT="0" marB="0"/>
                </a:tc>
                <a:tc>
                  <a:txBody>
                    <a:bodyPr/>
                    <a:lstStyle/>
                    <a:p>
                      <a:pPr>
                        <a:lnSpc>
                          <a:spcPct val="115000"/>
                        </a:lnSpc>
                        <a:spcAft>
                          <a:spcPts val="0"/>
                        </a:spcAft>
                      </a:pPr>
                      <a:r>
                        <a:rPr lang="fr-FR" sz="700" dirty="0">
                          <a:effectLst/>
                        </a:rPr>
                        <a:t>Les Cas d’Utilisation</a:t>
                      </a:r>
                      <a:endParaRPr lang="fr-FR" sz="700" dirty="0">
                        <a:effectLst/>
                        <a:latin typeface="Calibri"/>
                        <a:ea typeface="Times New Roman"/>
                        <a:cs typeface="Arial"/>
                      </a:endParaRPr>
                    </a:p>
                  </a:txBody>
                  <a:tcPr marL="46584" marR="46584" marT="0" marB="0"/>
                </a:tc>
              </a:tr>
              <a:tr h="1200775">
                <a:tc>
                  <a:txBody>
                    <a:bodyPr/>
                    <a:lstStyle/>
                    <a:p>
                      <a:pPr algn="ctr">
                        <a:lnSpc>
                          <a:spcPct val="115000"/>
                        </a:lnSpc>
                        <a:spcAft>
                          <a:spcPts val="0"/>
                        </a:spcAft>
                      </a:pPr>
                      <a:r>
                        <a:rPr lang="fr-FR" sz="700" dirty="0">
                          <a:effectLst/>
                        </a:rPr>
                        <a:t>1</a:t>
                      </a:r>
                      <a:endParaRPr lang="fr-FR" sz="700" dirty="0">
                        <a:effectLst/>
                        <a:latin typeface="Calibri"/>
                        <a:ea typeface="Times New Roman"/>
                        <a:cs typeface="Arial"/>
                      </a:endParaRPr>
                    </a:p>
                  </a:txBody>
                  <a:tcPr marL="46584" marR="46584" marT="0" marB="0"/>
                </a:tc>
                <a:tc>
                  <a:txBody>
                    <a:bodyPr/>
                    <a:lstStyle/>
                    <a:p>
                      <a:pPr>
                        <a:lnSpc>
                          <a:spcPct val="115000"/>
                        </a:lnSpc>
                        <a:spcAft>
                          <a:spcPts val="0"/>
                        </a:spcAft>
                      </a:pPr>
                      <a:r>
                        <a:rPr lang="fr-FR" sz="1000">
                          <a:effectLst/>
                        </a:rPr>
                        <a:t>Patient/(tous les Acteur)</a:t>
                      </a:r>
                      <a:endParaRPr lang="fr-FR" sz="1000">
                        <a:effectLst/>
                        <a:latin typeface="Calibri"/>
                        <a:ea typeface="Times New Roman"/>
                        <a:cs typeface="Arial"/>
                      </a:endParaRPr>
                    </a:p>
                  </a:txBody>
                  <a:tcPr marL="46584" marR="46584" marT="0" marB="0"/>
                </a:tc>
                <a:tc>
                  <a:txBody>
                    <a:bodyPr/>
                    <a:lstStyle/>
                    <a:p>
                      <a:pPr marL="342900" lvl="0" indent="-342900" rtl="0">
                        <a:lnSpc>
                          <a:spcPct val="115000"/>
                        </a:lnSpc>
                        <a:spcAft>
                          <a:spcPts val="0"/>
                        </a:spcAft>
                        <a:buFont typeface="Wingdings"/>
                        <a:buChar char=""/>
                      </a:pPr>
                      <a:r>
                        <a:rPr lang="fr-FR" sz="1000" dirty="0">
                          <a:effectLst/>
                        </a:rPr>
                        <a:t>Authentification</a:t>
                      </a:r>
                    </a:p>
                    <a:p>
                      <a:pPr marL="342900" lvl="0" indent="-342900">
                        <a:lnSpc>
                          <a:spcPct val="115000"/>
                        </a:lnSpc>
                        <a:spcAft>
                          <a:spcPts val="0"/>
                        </a:spcAft>
                        <a:buFont typeface="Wingdings"/>
                        <a:buChar char=""/>
                      </a:pPr>
                      <a:r>
                        <a:rPr lang="fr-FR" sz="1000" dirty="0">
                          <a:effectLst/>
                        </a:rPr>
                        <a:t>Rechercher un  Médecin</a:t>
                      </a:r>
                    </a:p>
                    <a:p>
                      <a:pPr marL="342900" lvl="0" indent="-342900">
                        <a:lnSpc>
                          <a:spcPct val="115000"/>
                        </a:lnSpc>
                        <a:spcAft>
                          <a:spcPts val="0"/>
                        </a:spcAft>
                        <a:buFont typeface="Wingdings"/>
                        <a:buChar char=""/>
                      </a:pPr>
                      <a:r>
                        <a:rPr lang="fr-FR" sz="1000" dirty="0">
                          <a:effectLst/>
                        </a:rPr>
                        <a:t>Voir détaille de Réservation Médical</a:t>
                      </a:r>
                    </a:p>
                    <a:p>
                      <a:pPr marL="342900" lvl="0" indent="-342900">
                        <a:lnSpc>
                          <a:spcPct val="115000"/>
                        </a:lnSpc>
                        <a:spcAft>
                          <a:spcPts val="0"/>
                        </a:spcAft>
                        <a:buFont typeface="Wingdings"/>
                        <a:buChar char=""/>
                      </a:pPr>
                      <a:r>
                        <a:rPr lang="fr-FR" sz="1000" dirty="0">
                          <a:effectLst/>
                        </a:rPr>
                        <a:t>Confirmer le Réservation</a:t>
                      </a:r>
                    </a:p>
                    <a:p>
                      <a:pPr marL="342900" lvl="0" indent="-342900">
                        <a:lnSpc>
                          <a:spcPct val="115000"/>
                        </a:lnSpc>
                        <a:spcAft>
                          <a:spcPts val="0"/>
                        </a:spcAft>
                        <a:buFont typeface="Wingdings"/>
                        <a:buChar char=""/>
                      </a:pPr>
                      <a:r>
                        <a:rPr lang="fr-FR" sz="1000" dirty="0">
                          <a:effectLst/>
                        </a:rPr>
                        <a:t>Consulté liste de Rendez-vous</a:t>
                      </a:r>
                    </a:p>
                    <a:p>
                      <a:pPr marL="342900" lvl="0" indent="-342900">
                        <a:lnSpc>
                          <a:spcPct val="115000"/>
                        </a:lnSpc>
                        <a:spcAft>
                          <a:spcPts val="0"/>
                        </a:spcAft>
                        <a:buFont typeface="Wingdings"/>
                        <a:buChar char=""/>
                      </a:pPr>
                      <a:r>
                        <a:rPr lang="fr-FR" sz="1000" dirty="0">
                          <a:effectLst/>
                        </a:rPr>
                        <a:t>Consulter Résultat Rendez-vous</a:t>
                      </a:r>
                    </a:p>
                    <a:p>
                      <a:pPr marL="342900" lvl="0" indent="-342900">
                        <a:lnSpc>
                          <a:spcPct val="115000"/>
                        </a:lnSpc>
                        <a:spcAft>
                          <a:spcPts val="0"/>
                        </a:spcAft>
                        <a:buFont typeface="Wingdings"/>
                        <a:buChar char=""/>
                      </a:pPr>
                      <a:r>
                        <a:rPr lang="fr-FR" sz="1000" dirty="0">
                          <a:effectLst/>
                        </a:rPr>
                        <a:t>Consulter les Notification des rendez-vous</a:t>
                      </a:r>
                      <a:endParaRPr lang="fr-FR" sz="1000" dirty="0">
                        <a:effectLst/>
                        <a:latin typeface="Calibri"/>
                        <a:ea typeface="Times New Roman"/>
                        <a:cs typeface="Arial"/>
                      </a:endParaRPr>
                    </a:p>
                  </a:txBody>
                  <a:tcPr marL="46584" marR="46584" marT="0" marB="0"/>
                </a:tc>
              </a:tr>
              <a:tr h="1027685">
                <a:tc>
                  <a:txBody>
                    <a:bodyPr/>
                    <a:lstStyle/>
                    <a:p>
                      <a:pPr algn="ctr">
                        <a:lnSpc>
                          <a:spcPct val="115000"/>
                        </a:lnSpc>
                        <a:spcAft>
                          <a:spcPts val="0"/>
                        </a:spcAft>
                      </a:pPr>
                      <a:r>
                        <a:rPr lang="fr-FR" sz="700">
                          <a:effectLst/>
                        </a:rPr>
                        <a:t>2</a:t>
                      </a:r>
                      <a:endParaRPr lang="fr-FR" sz="700">
                        <a:effectLst/>
                        <a:latin typeface="Calibri"/>
                        <a:ea typeface="Times New Roman"/>
                        <a:cs typeface="Arial"/>
                      </a:endParaRPr>
                    </a:p>
                  </a:txBody>
                  <a:tcPr marL="46584" marR="46584" marT="0" marB="0"/>
                </a:tc>
                <a:tc>
                  <a:txBody>
                    <a:bodyPr/>
                    <a:lstStyle/>
                    <a:p>
                      <a:pPr>
                        <a:lnSpc>
                          <a:spcPct val="115000"/>
                        </a:lnSpc>
                        <a:spcAft>
                          <a:spcPts val="0"/>
                        </a:spcAft>
                      </a:pPr>
                      <a:r>
                        <a:rPr lang="fr-FR" sz="1000">
                          <a:effectLst/>
                        </a:rPr>
                        <a:t>(Admin Cabinet/Médecin)</a:t>
                      </a:r>
                      <a:endParaRPr lang="fr-FR" sz="1000">
                        <a:effectLst/>
                        <a:latin typeface="Calibri"/>
                        <a:ea typeface="Times New Roman"/>
                        <a:cs typeface="Arial"/>
                      </a:endParaRPr>
                    </a:p>
                  </a:txBody>
                  <a:tcPr marL="46584" marR="46584" marT="0" marB="0"/>
                </a:tc>
                <a:tc>
                  <a:txBody>
                    <a:bodyPr/>
                    <a:lstStyle/>
                    <a:p>
                      <a:pPr marL="342900" lvl="0" indent="-342900" rtl="0">
                        <a:lnSpc>
                          <a:spcPct val="115000"/>
                        </a:lnSpc>
                        <a:spcAft>
                          <a:spcPts val="0"/>
                        </a:spcAft>
                        <a:buFont typeface="Wingdings"/>
                        <a:buChar char=""/>
                      </a:pPr>
                      <a:r>
                        <a:rPr lang="fr-FR" sz="1000" dirty="0">
                          <a:effectLst/>
                        </a:rPr>
                        <a:t>Authentification</a:t>
                      </a:r>
                    </a:p>
                    <a:p>
                      <a:pPr marL="342900" lvl="0" indent="-342900">
                        <a:lnSpc>
                          <a:spcPct val="115000"/>
                        </a:lnSpc>
                        <a:spcAft>
                          <a:spcPts val="0"/>
                        </a:spcAft>
                        <a:buFont typeface="Wingdings"/>
                        <a:buChar char=""/>
                      </a:pPr>
                      <a:r>
                        <a:rPr lang="fr-FR" sz="1000" dirty="0">
                          <a:effectLst/>
                        </a:rPr>
                        <a:t>Consulter dossier malade</a:t>
                      </a:r>
                    </a:p>
                    <a:p>
                      <a:pPr marL="342900" lvl="0" indent="-342900">
                        <a:lnSpc>
                          <a:spcPct val="115000"/>
                        </a:lnSpc>
                        <a:spcAft>
                          <a:spcPts val="0"/>
                        </a:spcAft>
                        <a:buFont typeface="Wingdings"/>
                        <a:buChar char=""/>
                      </a:pPr>
                      <a:r>
                        <a:rPr lang="fr-FR" sz="1000" dirty="0">
                          <a:effectLst/>
                        </a:rPr>
                        <a:t>Etablir ordre médical</a:t>
                      </a:r>
                    </a:p>
                    <a:p>
                      <a:pPr marL="342900" lvl="0" indent="-342900">
                        <a:lnSpc>
                          <a:spcPct val="115000"/>
                        </a:lnSpc>
                        <a:spcAft>
                          <a:spcPts val="0"/>
                        </a:spcAft>
                        <a:buFont typeface="Wingdings"/>
                        <a:buChar char=""/>
                      </a:pPr>
                      <a:r>
                        <a:rPr lang="fr-FR" sz="1000" dirty="0">
                          <a:effectLst/>
                        </a:rPr>
                        <a:t>Accepter demande joint Cabinet</a:t>
                      </a:r>
                    </a:p>
                    <a:p>
                      <a:pPr marL="342900" lvl="0" indent="-342900">
                        <a:lnSpc>
                          <a:spcPct val="115000"/>
                        </a:lnSpc>
                        <a:spcAft>
                          <a:spcPts val="0"/>
                        </a:spcAft>
                        <a:buFont typeface="Wingdings"/>
                        <a:buChar char=""/>
                      </a:pPr>
                      <a:r>
                        <a:rPr lang="fr-FR" sz="1000" dirty="0">
                          <a:effectLst/>
                        </a:rPr>
                        <a:t>Consulter résultat de fournisseur Service Santé</a:t>
                      </a:r>
                    </a:p>
                    <a:p>
                      <a:pPr marL="342900" lvl="0" indent="-342900">
                        <a:lnSpc>
                          <a:spcPct val="115000"/>
                        </a:lnSpc>
                        <a:spcAft>
                          <a:spcPts val="0"/>
                        </a:spcAft>
                        <a:buFont typeface="Wingdings"/>
                        <a:buChar char=""/>
                      </a:pPr>
                      <a:r>
                        <a:rPr lang="fr-FR" sz="1000" dirty="0">
                          <a:effectLst/>
                        </a:rPr>
                        <a:t>Consulter List d’attente patiente </a:t>
                      </a:r>
                      <a:endParaRPr lang="fr-FR" sz="1000" dirty="0">
                        <a:effectLst/>
                        <a:latin typeface="Calibri"/>
                        <a:ea typeface="Times New Roman"/>
                        <a:cs typeface="Arial"/>
                      </a:endParaRPr>
                    </a:p>
                  </a:txBody>
                  <a:tcPr marL="46584" marR="46584" marT="0" marB="0"/>
                </a:tc>
              </a:tr>
              <a:tr h="1326201">
                <a:tc>
                  <a:txBody>
                    <a:bodyPr/>
                    <a:lstStyle/>
                    <a:p>
                      <a:pPr algn="ctr">
                        <a:lnSpc>
                          <a:spcPct val="115000"/>
                        </a:lnSpc>
                        <a:spcAft>
                          <a:spcPts val="0"/>
                        </a:spcAft>
                      </a:pPr>
                      <a:r>
                        <a:rPr lang="fr-FR" sz="700">
                          <a:effectLst/>
                        </a:rPr>
                        <a:t>3</a:t>
                      </a:r>
                      <a:endParaRPr lang="fr-FR" sz="700">
                        <a:effectLst/>
                        <a:latin typeface="Calibri"/>
                        <a:ea typeface="Times New Roman"/>
                        <a:cs typeface="Arial"/>
                      </a:endParaRPr>
                    </a:p>
                  </a:txBody>
                  <a:tcPr marL="46584" marR="46584" marT="0" marB="0"/>
                </a:tc>
                <a:tc>
                  <a:txBody>
                    <a:bodyPr/>
                    <a:lstStyle/>
                    <a:p>
                      <a:pPr>
                        <a:lnSpc>
                          <a:spcPct val="115000"/>
                        </a:lnSpc>
                        <a:spcAft>
                          <a:spcPts val="0"/>
                        </a:spcAft>
                      </a:pPr>
                      <a:r>
                        <a:rPr lang="fr-FR" sz="1000" dirty="0" err="1">
                          <a:effectLst/>
                        </a:rPr>
                        <a:t>Admin</a:t>
                      </a:r>
                      <a:r>
                        <a:rPr lang="fr-FR" sz="1000" dirty="0">
                          <a:effectLst/>
                        </a:rPr>
                        <a:t> Cabinet</a:t>
                      </a:r>
                      <a:endParaRPr lang="fr-FR" sz="1000" dirty="0">
                        <a:effectLst/>
                        <a:latin typeface="Calibri"/>
                        <a:ea typeface="Times New Roman"/>
                        <a:cs typeface="Arial"/>
                      </a:endParaRPr>
                    </a:p>
                  </a:txBody>
                  <a:tcPr marL="46584" marR="46584" marT="0" marB="0"/>
                </a:tc>
                <a:tc>
                  <a:txBody>
                    <a:bodyPr/>
                    <a:lstStyle/>
                    <a:p>
                      <a:pPr marL="342900" lvl="0" indent="-342900" rtl="0">
                        <a:lnSpc>
                          <a:spcPct val="115000"/>
                        </a:lnSpc>
                        <a:spcAft>
                          <a:spcPts val="0"/>
                        </a:spcAft>
                        <a:buFont typeface="Wingdings"/>
                        <a:buChar char=""/>
                      </a:pPr>
                      <a:r>
                        <a:rPr lang="fr-FR" sz="1000" dirty="0">
                          <a:effectLst/>
                        </a:rPr>
                        <a:t>Ajouté Médecin  au cabinet</a:t>
                      </a:r>
                    </a:p>
                    <a:p>
                      <a:pPr marL="342900" lvl="0" indent="-342900">
                        <a:lnSpc>
                          <a:spcPct val="115000"/>
                        </a:lnSpc>
                        <a:spcAft>
                          <a:spcPts val="1000"/>
                        </a:spcAft>
                        <a:buFont typeface="Wingdings"/>
                        <a:buChar char=""/>
                      </a:pPr>
                      <a:r>
                        <a:rPr lang="fr-FR" sz="1000" dirty="0">
                          <a:effectLst/>
                        </a:rPr>
                        <a:t>Ajouté secrétaire  au cabinet</a:t>
                      </a:r>
                    </a:p>
                    <a:p>
                      <a:pPr marL="342900" lvl="0" indent="-342900">
                        <a:lnSpc>
                          <a:spcPct val="115000"/>
                        </a:lnSpc>
                        <a:spcAft>
                          <a:spcPts val="0"/>
                        </a:spcAft>
                        <a:buFont typeface="Wingdings"/>
                        <a:buChar char=""/>
                      </a:pPr>
                      <a:r>
                        <a:rPr lang="fr-FR" sz="1000" dirty="0">
                          <a:effectLst/>
                        </a:rPr>
                        <a:t>Spécifier information au cabinet</a:t>
                      </a:r>
                    </a:p>
                    <a:p>
                      <a:pPr marL="342900" lvl="0" indent="-342900">
                        <a:lnSpc>
                          <a:spcPct val="115000"/>
                        </a:lnSpc>
                        <a:spcAft>
                          <a:spcPts val="0"/>
                        </a:spcAft>
                        <a:buFont typeface="Wingdings"/>
                        <a:buChar char=""/>
                      </a:pPr>
                      <a:r>
                        <a:rPr lang="fr-FR" sz="1000" dirty="0">
                          <a:effectLst/>
                        </a:rPr>
                        <a:t>Contrôler Liste Réservation</a:t>
                      </a:r>
                    </a:p>
                    <a:p>
                      <a:pPr marL="342900" lvl="0" indent="-342900">
                        <a:lnSpc>
                          <a:spcPct val="115000"/>
                        </a:lnSpc>
                        <a:spcAft>
                          <a:spcPts val="0"/>
                        </a:spcAft>
                        <a:buFont typeface="Wingdings"/>
                        <a:buChar char=""/>
                      </a:pPr>
                      <a:r>
                        <a:rPr lang="fr-FR" sz="1000" dirty="0">
                          <a:effectLst/>
                        </a:rPr>
                        <a:t>Gérer plage horaire au médecin</a:t>
                      </a:r>
                    </a:p>
                    <a:p>
                      <a:pPr marL="457200">
                        <a:lnSpc>
                          <a:spcPct val="115000"/>
                        </a:lnSpc>
                        <a:spcAft>
                          <a:spcPts val="0"/>
                        </a:spcAft>
                      </a:pPr>
                      <a:r>
                        <a:rPr lang="fr-FR" sz="1000" dirty="0">
                          <a:effectLst/>
                        </a:rPr>
                        <a:t> </a:t>
                      </a:r>
                    </a:p>
                    <a:p>
                      <a:pPr marL="457200">
                        <a:lnSpc>
                          <a:spcPct val="115000"/>
                        </a:lnSpc>
                        <a:spcAft>
                          <a:spcPts val="0"/>
                        </a:spcAft>
                      </a:pPr>
                      <a:r>
                        <a:rPr lang="fr-FR" sz="1000" dirty="0">
                          <a:effectLst/>
                        </a:rPr>
                        <a:t> </a:t>
                      </a:r>
                      <a:endParaRPr lang="fr-FR" sz="1000" dirty="0">
                        <a:effectLst/>
                        <a:latin typeface="Calibri"/>
                        <a:ea typeface="Times New Roman"/>
                        <a:cs typeface="Arial"/>
                      </a:endParaRPr>
                    </a:p>
                  </a:txBody>
                  <a:tcPr marL="46584" marR="46584" marT="0" marB="0"/>
                </a:tc>
              </a:tr>
              <a:tr h="681507">
                <a:tc>
                  <a:txBody>
                    <a:bodyPr/>
                    <a:lstStyle/>
                    <a:p>
                      <a:pPr algn="ctr">
                        <a:lnSpc>
                          <a:spcPct val="115000"/>
                        </a:lnSpc>
                        <a:spcAft>
                          <a:spcPts val="0"/>
                        </a:spcAft>
                      </a:pPr>
                      <a:r>
                        <a:rPr lang="fr-FR" sz="700">
                          <a:effectLst/>
                        </a:rPr>
                        <a:t>4</a:t>
                      </a:r>
                      <a:endParaRPr lang="fr-FR" sz="700">
                        <a:effectLst/>
                        <a:latin typeface="Calibri"/>
                        <a:ea typeface="Times New Roman"/>
                        <a:cs typeface="Arial"/>
                      </a:endParaRPr>
                    </a:p>
                  </a:txBody>
                  <a:tcPr marL="46584" marR="46584" marT="0" marB="0"/>
                </a:tc>
                <a:tc>
                  <a:txBody>
                    <a:bodyPr/>
                    <a:lstStyle/>
                    <a:p>
                      <a:pPr>
                        <a:lnSpc>
                          <a:spcPct val="115000"/>
                        </a:lnSpc>
                        <a:spcAft>
                          <a:spcPts val="0"/>
                        </a:spcAft>
                      </a:pPr>
                      <a:r>
                        <a:rPr lang="fr-FR" sz="1000" dirty="0" smtClean="0">
                          <a:effectLst/>
                        </a:rPr>
                        <a:t>Pharmacien</a:t>
                      </a:r>
                      <a:endParaRPr lang="fr-FR" sz="1000" dirty="0">
                        <a:effectLst/>
                        <a:latin typeface="Calibri"/>
                        <a:ea typeface="Times New Roman"/>
                        <a:cs typeface="Arial"/>
                      </a:endParaRPr>
                    </a:p>
                  </a:txBody>
                  <a:tcPr marL="46584" marR="46584" marT="0" marB="0"/>
                </a:tc>
                <a:tc>
                  <a:txBody>
                    <a:bodyPr/>
                    <a:lstStyle/>
                    <a:p>
                      <a:pPr marL="342900" lvl="0" indent="-342900" rtl="0">
                        <a:lnSpc>
                          <a:spcPct val="115000"/>
                        </a:lnSpc>
                        <a:spcAft>
                          <a:spcPts val="0"/>
                        </a:spcAft>
                        <a:buFont typeface="Wingdings"/>
                        <a:buChar char=""/>
                      </a:pPr>
                      <a:r>
                        <a:rPr lang="fr-FR" sz="1000">
                          <a:effectLst/>
                        </a:rPr>
                        <a:t>authentification</a:t>
                      </a:r>
                    </a:p>
                    <a:p>
                      <a:pPr marL="342900" lvl="0" indent="-342900">
                        <a:lnSpc>
                          <a:spcPct val="115000"/>
                        </a:lnSpc>
                        <a:spcAft>
                          <a:spcPts val="0"/>
                        </a:spcAft>
                        <a:buFont typeface="Wingdings"/>
                        <a:buChar char=""/>
                      </a:pPr>
                      <a:r>
                        <a:rPr lang="fr-FR" sz="1000">
                          <a:effectLst/>
                        </a:rPr>
                        <a:t>Consulter  ordonnance </a:t>
                      </a:r>
                    </a:p>
                    <a:p>
                      <a:pPr marL="342900" lvl="0" indent="-342900">
                        <a:lnSpc>
                          <a:spcPct val="115000"/>
                        </a:lnSpc>
                        <a:spcAft>
                          <a:spcPts val="0"/>
                        </a:spcAft>
                        <a:buFont typeface="Wingdings"/>
                        <a:buChar char=""/>
                      </a:pPr>
                      <a:r>
                        <a:rPr lang="fr-FR" sz="1000">
                          <a:effectLst/>
                        </a:rPr>
                        <a:t>Validez ordonnance </a:t>
                      </a:r>
                    </a:p>
                    <a:p>
                      <a:pPr marL="457200">
                        <a:lnSpc>
                          <a:spcPct val="115000"/>
                        </a:lnSpc>
                        <a:spcAft>
                          <a:spcPts val="0"/>
                        </a:spcAft>
                      </a:pPr>
                      <a:r>
                        <a:rPr lang="fr-FR" sz="1000">
                          <a:effectLst/>
                        </a:rPr>
                        <a:t> </a:t>
                      </a:r>
                      <a:endParaRPr lang="fr-FR" sz="1000">
                        <a:effectLst/>
                        <a:latin typeface="Calibri"/>
                        <a:ea typeface="Times New Roman"/>
                        <a:cs typeface="Arial"/>
                      </a:endParaRPr>
                    </a:p>
                  </a:txBody>
                  <a:tcPr marL="46584" marR="46584" marT="0" marB="0"/>
                </a:tc>
              </a:tr>
              <a:tr h="681507">
                <a:tc>
                  <a:txBody>
                    <a:bodyPr/>
                    <a:lstStyle/>
                    <a:p>
                      <a:pPr algn="ctr">
                        <a:lnSpc>
                          <a:spcPct val="115000"/>
                        </a:lnSpc>
                        <a:spcAft>
                          <a:spcPts val="0"/>
                        </a:spcAft>
                      </a:pPr>
                      <a:r>
                        <a:rPr lang="fr-FR" sz="700">
                          <a:effectLst/>
                        </a:rPr>
                        <a:t>5</a:t>
                      </a:r>
                      <a:endParaRPr lang="fr-FR" sz="700">
                        <a:effectLst/>
                        <a:latin typeface="Calibri"/>
                        <a:ea typeface="Times New Roman"/>
                        <a:cs typeface="Arial"/>
                      </a:endParaRPr>
                    </a:p>
                  </a:txBody>
                  <a:tcPr marL="46584" marR="46584" marT="0" marB="0"/>
                </a:tc>
                <a:tc>
                  <a:txBody>
                    <a:bodyPr/>
                    <a:lstStyle/>
                    <a:p>
                      <a:pPr>
                        <a:lnSpc>
                          <a:spcPct val="115000"/>
                        </a:lnSpc>
                        <a:spcAft>
                          <a:spcPts val="0"/>
                        </a:spcAft>
                      </a:pPr>
                      <a:r>
                        <a:rPr lang="fr-FR" sz="1000">
                          <a:effectLst/>
                        </a:rPr>
                        <a:t>Fournisseur service Santé</a:t>
                      </a:r>
                      <a:endParaRPr lang="fr-FR" sz="1000">
                        <a:effectLst/>
                        <a:latin typeface="Calibri"/>
                        <a:ea typeface="Times New Roman"/>
                        <a:cs typeface="Arial"/>
                      </a:endParaRPr>
                    </a:p>
                  </a:txBody>
                  <a:tcPr marL="46584" marR="46584" marT="0" marB="0"/>
                </a:tc>
                <a:tc>
                  <a:txBody>
                    <a:bodyPr/>
                    <a:lstStyle/>
                    <a:p>
                      <a:pPr marL="342900" lvl="0" indent="-342900" rtl="0">
                        <a:lnSpc>
                          <a:spcPct val="115000"/>
                        </a:lnSpc>
                        <a:spcAft>
                          <a:spcPts val="0"/>
                        </a:spcAft>
                        <a:buFont typeface="Wingdings"/>
                        <a:buChar char=""/>
                      </a:pPr>
                      <a:r>
                        <a:rPr lang="fr-FR" sz="1000" dirty="0">
                          <a:effectLst/>
                        </a:rPr>
                        <a:t>consulter dossier malade  </a:t>
                      </a:r>
                    </a:p>
                    <a:p>
                      <a:pPr marL="342900" lvl="0" indent="-342900">
                        <a:lnSpc>
                          <a:spcPct val="115000"/>
                        </a:lnSpc>
                        <a:spcAft>
                          <a:spcPts val="0"/>
                        </a:spcAft>
                        <a:buFont typeface="Wingdings"/>
                        <a:buChar char=""/>
                      </a:pPr>
                      <a:r>
                        <a:rPr lang="fr-FR" sz="1000" dirty="0">
                          <a:effectLst/>
                        </a:rPr>
                        <a:t>consulté ordre médecin</a:t>
                      </a:r>
                    </a:p>
                    <a:p>
                      <a:pPr marL="342900" lvl="0" indent="-342900">
                        <a:lnSpc>
                          <a:spcPct val="115000"/>
                        </a:lnSpc>
                        <a:spcAft>
                          <a:spcPts val="0"/>
                        </a:spcAft>
                        <a:buFont typeface="Wingdings"/>
                        <a:buChar char=""/>
                      </a:pPr>
                      <a:r>
                        <a:rPr lang="fr-FR" sz="1000" dirty="0">
                          <a:effectLst/>
                        </a:rPr>
                        <a:t>valider ordre médecin</a:t>
                      </a:r>
                    </a:p>
                    <a:p>
                      <a:pPr marL="342900" lvl="0" indent="-342900">
                        <a:lnSpc>
                          <a:spcPct val="115000"/>
                        </a:lnSpc>
                        <a:spcAft>
                          <a:spcPts val="0"/>
                        </a:spcAft>
                        <a:buFont typeface="Wingdings"/>
                        <a:buChar char=""/>
                      </a:pPr>
                      <a:r>
                        <a:rPr lang="fr-FR" sz="1000" dirty="0">
                          <a:effectLst/>
                        </a:rPr>
                        <a:t>partager le résultat de consultation au dossier malade</a:t>
                      </a:r>
                      <a:endParaRPr lang="fr-FR" sz="1000" dirty="0">
                        <a:effectLst/>
                        <a:latin typeface="Calibri"/>
                        <a:ea typeface="Times New Roman"/>
                        <a:cs typeface="Arial"/>
                      </a:endParaRPr>
                    </a:p>
                  </a:txBody>
                  <a:tcPr marL="46584" marR="46584" marT="0" marB="0"/>
                </a:tc>
              </a:tr>
              <a:tr h="919379">
                <a:tc>
                  <a:txBody>
                    <a:bodyPr/>
                    <a:lstStyle/>
                    <a:p>
                      <a:pPr algn="ctr">
                        <a:lnSpc>
                          <a:spcPct val="115000"/>
                        </a:lnSpc>
                        <a:spcAft>
                          <a:spcPts val="0"/>
                        </a:spcAft>
                      </a:pPr>
                      <a:r>
                        <a:rPr lang="fr-FR" sz="700">
                          <a:effectLst/>
                        </a:rPr>
                        <a:t>6</a:t>
                      </a:r>
                      <a:endParaRPr lang="fr-FR" sz="700">
                        <a:effectLst/>
                        <a:latin typeface="Calibri"/>
                        <a:ea typeface="Times New Roman"/>
                        <a:cs typeface="Arial"/>
                      </a:endParaRPr>
                    </a:p>
                  </a:txBody>
                  <a:tcPr marL="46584" marR="46584" marT="0" marB="0"/>
                </a:tc>
                <a:tc>
                  <a:txBody>
                    <a:bodyPr/>
                    <a:lstStyle/>
                    <a:p>
                      <a:pPr>
                        <a:lnSpc>
                          <a:spcPct val="115000"/>
                        </a:lnSpc>
                        <a:spcAft>
                          <a:spcPts val="0"/>
                        </a:spcAft>
                      </a:pPr>
                      <a:r>
                        <a:rPr lang="fr-FR" sz="1000">
                          <a:effectLst/>
                        </a:rPr>
                        <a:t>Secrétaire</a:t>
                      </a:r>
                      <a:endParaRPr lang="fr-FR" sz="1000">
                        <a:effectLst/>
                        <a:latin typeface="Calibri"/>
                        <a:ea typeface="Times New Roman"/>
                        <a:cs typeface="Arial"/>
                      </a:endParaRPr>
                    </a:p>
                  </a:txBody>
                  <a:tcPr marL="46584" marR="46584" marT="0" marB="0"/>
                </a:tc>
                <a:tc>
                  <a:txBody>
                    <a:bodyPr/>
                    <a:lstStyle/>
                    <a:p>
                      <a:pPr marL="342900" lvl="0" indent="-342900" rtl="0">
                        <a:lnSpc>
                          <a:spcPct val="115000"/>
                        </a:lnSpc>
                        <a:spcAft>
                          <a:spcPts val="0"/>
                        </a:spcAft>
                        <a:buFont typeface="Wingdings"/>
                        <a:buChar char=""/>
                      </a:pPr>
                      <a:r>
                        <a:rPr lang="fr-FR" sz="1000" dirty="0">
                          <a:effectLst/>
                        </a:rPr>
                        <a:t>authentification</a:t>
                      </a:r>
                    </a:p>
                    <a:p>
                      <a:pPr marL="342900" lvl="0" indent="-342900">
                        <a:lnSpc>
                          <a:spcPct val="115000"/>
                        </a:lnSpc>
                        <a:spcAft>
                          <a:spcPts val="0"/>
                        </a:spcAft>
                        <a:buFont typeface="Wingdings"/>
                        <a:buChar char=""/>
                      </a:pPr>
                      <a:r>
                        <a:rPr lang="fr-FR" sz="1000" dirty="0">
                          <a:effectLst/>
                        </a:rPr>
                        <a:t>consulter List d’attente de patient réservé aux médecin de cabinet</a:t>
                      </a:r>
                    </a:p>
                    <a:p>
                      <a:pPr marL="342900" lvl="0" indent="-342900">
                        <a:lnSpc>
                          <a:spcPct val="115000"/>
                        </a:lnSpc>
                        <a:spcAft>
                          <a:spcPts val="0"/>
                        </a:spcAft>
                        <a:buFont typeface="Wingdings"/>
                        <a:buChar char=""/>
                      </a:pPr>
                      <a:r>
                        <a:rPr lang="fr-FR" sz="1000" dirty="0" smtClean="0">
                          <a:effectLst/>
                        </a:rPr>
                        <a:t>Consulter </a:t>
                      </a:r>
                      <a:r>
                        <a:rPr lang="fr-FR" sz="1000" dirty="0">
                          <a:effectLst/>
                        </a:rPr>
                        <a:t>l’Ordre de médecin</a:t>
                      </a:r>
                    </a:p>
                    <a:p>
                      <a:pPr marL="342900" lvl="0" indent="-342900">
                        <a:lnSpc>
                          <a:spcPct val="115000"/>
                        </a:lnSpc>
                        <a:spcAft>
                          <a:spcPts val="0"/>
                        </a:spcAft>
                        <a:buFont typeface="Wingdings"/>
                        <a:buChar char=""/>
                      </a:pPr>
                      <a:r>
                        <a:rPr lang="fr-FR" sz="1000" dirty="0">
                          <a:effectLst/>
                        </a:rPr>
                        <a:t>Valider Payement de patient</a:t>
                      </a:r>
                    </a:p>
                    <a:p>
                      <a:pPr marL="457200">
                        <a:lnSpc>
                          <a:spcPct val="115000"/>
                        </a:lnSpc>
                        <a:spcAft>
                          <a:spcPts val="0"/>
                        </a:spcAft>
                      </a:pPr>
                      <a:r>
                        <a:rPr lang="fr-FR" sz="1000" dirty="0">
                          <a:effectLst/>
                        </a:rPr>
                        <a:t> </a:t>
                      </a:r>
                      <a:endParaRPr lang="fr-FR" sz="1000" dirty="0">
                        <a:effectLst/>
                        <a:latin typeface="Calibri"/>
                        <a:ea typeface="Times New Roman"/>
                        <a:cs typeface="Arial"/>
                      </a:endParaRPr>
                    </a:p>
                  </a:txBody>
                  <a:tcPr marL="46584" marR="46584" marT="0" marB="0"/>
                </a:tc>
              </a:tr>
            </a:tbl>
          </a:graphicData>
        </a:graphic>
      </p:graphicFrame>
    </p:spTree>
    <p:extLst>
      <p:ext uri="{BB962C8B-B14F-4D97-AF65-F5344CB8AC3E}">
        <p14:creationId xmlns:p14="http://schemas.microsoft.com/office/powerpoint/2010/main" val="1883076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Exemple</a:t>
            </a:r>
            <a:endParaRPr lang="fr-FR"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90600" y="1312817"/>
            <a:ext cx="3728795" cy="48006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638798" y="1295400"/>
            <a:ext cx="2868295" cy="4660900"/>
          </a:xfrm>
          <a:prstGeom prst="rect">
            <a:avLst/>
          </a:prstGeom>
        </p:spPr>
      </p:pic>
      <p:sp>
        <p:nvSpPr>
          <p:cNvPr id="6" name="TextBox 5"/>
          <p:cNvSpPr txBox="1"/>
          <p:nvPr/>
        </p:nvSpPr>
        <p:spPr>
          <a:xfrm>
            <a:off x="1676400" y="6166534"/>
            <a:ext cx="2667000" cy="646331"/>
          </a:xfrm>
          <a:prstGeom prst="rect">
            <a:avLst/>
          </a:prstGeom>
          <a:noFill/>
        </p:spPr>
        <p:txBody>
          <a:bodyPr wrap="square" rtlCol="0">
            <a:spAutoFit/>
          </a:bodyPr>
          <a:lstStyle/>
          <a:p>
            <a:pPr algn="ctr"/>
            <a:r>
              <a:rPr lang="fr-FR" dirty="0" smtClean="0"/>
              <a:t>Diagramme de cas d’utilisation Patient</a:t>
            </a:r>
            <a:endParaRPr lang="fr-FR" dirty="0"/>
          </a:p>
        </p:txBody>
      </p:sp>
      <p:sp>
        <p:nvSpPr>
          <p:cNvPr id="7" name="TextBox 6"/>
          <p:cNvSpPr txBox="1"/>
          <p:nvPr/>
        </p:nvSpPr>
        <p:spPr>
          <a:xfrm>
            <a:off x="6032863" y="6166534"/>
            <a:ext cx="2667000" cy="923330"/>
          </a:xfrm>
          <a:prstGeom prst="rect">
            <a:avLst/>
          </a:prstGeom>
          <a:noFill/>
        </p:spPr>
        <p:txBody>
          <a:bodyPr wrap="square" rtlCol="0">
            <a:spAutoFit/>
          </a:bodyPr>
          <a:lstStyle/>
          <a:p>
            <a:pPr algn="ctr"/>
            <a:r>
              <a:rPr lang="fr-FR" dirty="0"/>
              <a:t>Diagramme de cas d’utilisation </a:t>
            </a:r>
            <a:r>
              <a:rPr lang="fr-FR" dirty="0" smtClean="0"/>
              <a:t>Médecin</a:t>
            </a:r>
            <a:endParaRPr lang="fr-FR" dirty="0"/>
          </a:p>
          <a:p>
            <a:endParaRPr lang="fr-FR" dirty="0"/>
          </a:p>
        </p:txBody>
      </p:sp>
    </p:spTree>
    <p:extLst>
      <p:ext uri="{BB962C8B-B14F-4D97-AF65-F5344CB8AC3E}">
        <p14:creationId xmlns:p14="http://schemas.microsoft.com/office/powerpoint/2010/main" val="717033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Diagramme De Séquence: Exemples</a:t>
            </a:r>
            <a:endParaRPr lang="fr-FR"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19201" y="1447800"/>
            <a:ext cx="7315199" cy="4800600"/>
          </a:xfrm>
          <a:prstGeom prst="rect">
            <a:avLst/>
          </a:prstGeom>
        </p:spPr>
      </p:pic>
    </p:spTree>
    <p:extLst>
      <p:ext uri="{BB962C8B-B14F-4D97-AF65-F5344CB8AC3E}">
        <p14:creationId xmlns:p14="http://schemas.microsoft.com/office/powerpoint/2010/main" val="2633449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fr-FR" dirty="0" smtClean="0"/>
              <a:t>Diagramme De Séquence: Exemples</a:t>
            </a:r>
            <a:endParaRPr lang="fr-FR" dirty="0"/>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28800" y="1447800"/>
            <a:ext cx="6629399" cy="4800600"/>
          </a:xfrm>
          <a:prstGeom prst="rect">
            <a:avLst/>
          </a:prstGeom>
        </p:spPr>
      </p:pic>
    </p:spTree>
    <p:extLst>
      <p:ext uri="{BB962C8B-B14F-4D97-AF65-F5344CB8AC3E}">
        <p14:creationId xmlns:p14="http://schemas.microsoft.com/office/powerpoint/2010/main" val="1168663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fr-FR" dirty="0" smtClean="0"/>
              <a:t>Diagramme De Séquence: Exemples</a:t>
            </a:r>
            <a:endParaRPr lang="fr-FR"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28800" y="1371600"/>
            <a:ext cx="6629400" cy="5181600"/>
          </a:xfrm>
          <a:prstGeom prst="rect">
            <a:avLst/>
          </a:prstGeom>
        </p:spPr>
      </p:pic>
    </p:spTree>
    <p:extLst>
      <p:ext uri="{BB962C8B-B14F-4D97-AF65-F5344CB8AC3E}">
        <p14:creationId xmlns:p14="http://schemas.microsoft.com/office/powerpoint/2010/main" val="35587751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Diagramme De class</a:t>
            </a:r>
            <a:endParaRPr lang="fr-FR"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16318" y="1447800"/>
            <a:ext cx="6336913" cy="4800600"/>
          </a:xfrm>
        </p:spPr>
      </p:pic>
    </p:spTree>
    <p:extLst>
      <p:ext uri="{BB962C8B-B14F-4D97-AF65-F5344CB8AC3E}">
        <p14:creationId xmlns:p14="http://schemas.microsoft.com/office/powerpoint/2010/main" val="3497220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Model Relationnel</a:t>
            </a:r>
            <a:endParaRPr lang="fr-FR" dirty="0"/>
          </a:p>
        </p:txBody>
      </p:sp>
      <p:sp>
        <p:nvSpPr>
          <p:cNvPr id="3" name="Content Placeholder 2"/>
          <p:cNvSpPr>
            <a:spLocks noGrp="1"/>
          </p:cNvSpPr>
          <p:nvPr>
            <p:ph idx="1"/>
          </p:nvPr>
        </p:nvSpPr>
        <p:spPr/>
        <p:txBody>
          <a:bodyPr>
            <a:normAutofit fontScale="32500" lnSpcReduction="20000"/>
          </a:bodyPr>
          <a:lstStyle/>
          <a:p>
            <a:r>
              <a:rPr lang="fr-FR" dirty="0" err="1"/>
              <a:t>Roles</a:t>
            </a:r>
            <a:r>
              <a:rPr lang="fr-FR" dirty="0"/>
              <a:t>(</a:t>
            </a:r>
            <a:r>
              <a:rPr lang="fr-FR" dirty="0" err="1"/>
              <a:t>Id,NomRole</a:t>
            </a:r>
            <a:r>
              <a:rPr lang="fr-FR" dirty="0"/>
              <a:t>)</a:t>
            </a:r>
          </a:p>
          <a:p>
            <a:r>
              <a:rPr lang="fr-FR" dirty="0" err="1"/>
              <a:t>RoleUtilisateur</a:t>
            </a:r>
            <a:r>
              <a:rPr lang="fr-FR" dirty="0"/>
              <a:t>(Id,#</a:t>
            </a:r>
            <a:r>
              <a:rPr lang="fr-FR" dirty="0" err="1"/>
              <a:t>IdUtilisateur</a:t>
            </a:r>
            <a:r>
              <a:rPr lang="fr-FR" dirty="0"/>
              <a:t>,#</a:t>
            </a:r>
            <a:r>
              <a:rPr lang="fr-FR" dirty="0" err="1"/>
              <a:t>IdRole</a:t>
            </a:r>
            <a:r>
              <a:rPr lang="fr-FR" dirty="0"/>
              <a:t>)</a:t>
            </a:r>
          </a:p>
          <a:p>
            <a:r>
              <a:rPr lang="fr-FR" dirty="0"/>
              <a:t>Médecin(Id, </a:t>
            </a:r>
            <a:r>
              <a:rPr lang="fr-FR" dirty="0" err="1"/>
              <a:t>NuméroRPPS,NuméroLiscense,NuméroAssurenceMédical</a:t>
            </a:r>
            <a:r>
              <a:rPr lang="fr-FR" dirty="0"/>
              <a:t>)</a:t>
            </a:r>
          </a:p>
          <a:p>
            <a:r>
              <a:rPr lang="fr-FR" dirty="0"/>
              <a:t>Pharmacien(Id,#IdUtilisateur,NomPharmacien,IdentifientPharmacien,AdressPharmacie)</a:t>
            </a:r>
          </a:p>
          <a:p>
            <a:r>
              <a:rPr lang="fr-FR" dirty="0" err="1"/>
              <a:t>technologieMédical</a:t>
            </a:r>
            <a:r>
              <a:rPr lang="fr-FR" dirty="0"/>
              <a:t>(Id,#</a:t>
            </a:r>
            <a:r>
              <a:rPr lang="fr-FR" dirty="0" err="1"/>
              <a:t>IdUtilisateur,NomSociété,IdentifienTechnologie</a:t>
            </a:r>
            <a:r>
              <a:rPr lang="fr-FR" dirty="0"/>
              <a:t>)</a:t>
            </a:r>
          </a:p>
          <a:p>
            <a:r>
              <a:rPr lang="fr-FR" dirty="0"/>
              <a:t>Radiologue(Id,#</a:t>
            </a:r>
            <a:r>
              <a:rPr lang="fr-FR" dirty="0" err="1"/>
              <a:t>IdMedecin,Specialite,Matériels</a:t>
            </a:r>
            <a:r>
              <a:rPr lang="fr-FR" dirty="0"/>
              <a:t>)</a:t>
            </a:r>
          </a:p>
          <a:p>
            <a:r>
              <a:rPr lang="fr-FR" dirty="0" err="1"/>
              <a:t>AdminCabinet</a:t>
            </a:r>
            <a:r>
              <a:rPr lang="fr-FR" dirty="0"/>
              <a:t>(Id,#</a:t>
            </a:r>
            <a:r>
              <a:rPr lang="fr-FR" dirty="0" err="1"/>
              <a:t>IdCabinet</a:t>
            </a:r>
            <a:r>
              <a:rPr lang="fr-FR" dirty="0"/>
              <a:t>,#</a:t>
            </a:r>
            <a:r>
              <a:rPr lang="fr-FR" dirty="0" err="1"/>
              <a:t>IdMédecin</a:t>
            </a:r>
            <a:r>
              <a:rPr lang="fr-FR" dirty="0"/>
              <a:t>)</a:t>
            </a:r>
          </a:p>
          <a:p>
            <a:r>
              <a:rPr lang="fr-FR" dirty="0" err="1"/>
              <a:t>Sécritaire</a:t>
            </a:r>
            <a:r>
              <a:rPr lang="fr-FR" dirty="0"/>
              <a:t>(Id,#</a:t>
            </a:r>
            <a:r>
              <a:rPr lang="fr-FR" dirty="0" err="1"/>
              <a:t>IdCabinet</a:t>
            </a:r>
            <a:r>
              <a:rPr lang="fr-FR" dirty="0"/>
              <a:t>,#</a:t>
            </a:r>
            <a:r>
              <a:rPr lang="fr-FR" dirty="0" err="1"/>
              <a:t>IdUtilisateur</a:t>
            </a:r>
            <a:r>
              <a:rPr lang="fr-FR" dirty="0"/>
              <a:t>)</a:t>
            </a:r>
          </a:p>
          <a:p>
            <a:r>
              <a:rPr lang="fr-FR" dirty="0" err="1"/>
              <a:t>CabinetMédical</a:t>
            </a:r>
            <a:r>
              <a:rPr lang="fr-FR" dirty="0"/>
              <a:t>(Id,NomCabinet,Adress,Image,AdressMap,NuméroTelphCabinet,HoraireOuvert,Services)</a:t>
            </a:r>
          </a:p>
          <a:p>
            <a:r>
              <a:rPr lang="fr-FR" dirty="0" err="1"/>
              <a:t>Spécialites</a:t>
            </a:r>
            <a:r>
              <a:rPr lang="fr-FR" dirty="0"/>
              <a:t>(</a:t>
            </a:r>
            <a:r>
              <a:rPr lang="fr-FR" dirty="0" err="1"/>
              <a:t>Id,NomSpecialite</a:t>
            </a:r>
            <a:r>
              <a:rPr lang="fr-FR" dirty="0"/>
              <a:t>)</a:t>
            </a:r>
          </a:p>
          <a:p>
            <a:r>
              <a:rPr lang="fr-FR" dirty="0" err="1"/>
              <a:t>SpécialitéMédecin</a:t>
            </a:r>
            <a:r>
              <a:rPr lang="fr-FR" dirty="0"/>
              <a:t>(Id,#</a:t>
            </a:r>
            <a:r>
              <a:rPr lang="fr-FR" dirty="0" err="1"/>
              <a:t>IdMédecin</a:t>
            </a:r>
            <a:r>
              <a:rPr lang="fr-FR" dirty="0"/>
              <a:t>,#</a:t>
            </a:r>
            <a:r>
              <a:rPr lang="fr-FR" dirty="0" err="1"/>
              <a:t>IdSpecialité</a:t>
            </a:r>
            <a:r>
              <a:rPr lang="fr-FR" dirty="0"/>
              <a:t>)</a:t>
            </a:r>
          </a:p>
          <a:p>
            <a:r>
              <a:rPr lang="fr-FR" dirty="0" err="1"/>
              <a:t>PlanificationMédical</a:t>
            </a:r>
            <a:r>
              <a:rPr lang="fr-FR" dirty="0"/>
              <a:t>(Id,#IdUtilisateur,#IdMedecin,#IdCabinet,DateRendezVous,TempRendezVous,CountAvantPatient,AdressRendezVous)</a:t>
            </a:r>
          </a:p>
          <a:p>
            <a:r>
              <a:rPr lang="fr-FR" dirty="0" err="1"/>
              <a:t>TravailleHoraire</a:t>
            </a:r>
            <a:r>
              <a:rPr lang="fr-FR" dirty="0"/>
              <a:t>(Id,#IdCabinet,#IdMédecin,HoraireDébut,HoraireFin,EtatService,EtatRéservation)</a:t>
            </a:r>
          </a:p>
          <a:p>
            <a:r>
              <a:rPr lang="fr-FR" dirty="0" err="1"/>
              <a:t>DossiérMalade</a:t>
            </a:r>
            <a:r>
              <a:rPr lang="fr-FR" dirty="0"/>
              <a:t>(Id,#IdUtilisateur,#IdMedecin,IdentifientMédical,NomPatient,PrénomPatient,DateNaissance,Sexe)</a:t>
            </a:r>
          </a:p>
          <a:p>
            <a:r>
              <a:rPr lang="fr-FR" dirty="0" err="1"/>
              <a:t>MaladieChronique</a:t>
            </a:r>
            <a:r>
              <a:rPr lang="fr-FR" dirty="0"/>
              <a:t>(</a:t>
            </a:r>
            <a:r>
              <a:rPr lang="fr-FR" dirty="0" err="1"/>
              <a:t>Id,NomMaladié</a:t>
            </a:r>
            <a:r>
              <a:rPr lang="fr-FR" dirty="0"/>
              <a:t>)</a:t>
            </a:r>
          </a:p>
          <a:p>
            <a:r>
              <a:rPr lang="fr-FR" dirty="0" err="1"/>
              <a:t>MaladieChroniquePatient</a:t>
            </a:r>
            <a:r>
              <a:rPr lang="fr-FR" dirty="0"/>
              <a:t>(Id,#</a:t>
            </a:r>
            <a:r>
              <a:rPr lang="fr-FR" dirty="0" err="1"/>
              <a:t>IdDossiérMalade,IdMaladie</a:t>
            </a:r>
            <a:r>
              <a:rPr lang="fr-FR" dirty="0"/>
              <a:t>)</a:t>
            </a:r>
          </a:p>
          <a:p>
            <a:r>
              <a:rPr lang="fr-FR" dirty="0" err="1"/>
              <a:t>OrdreMédical</a:t>
            </a:r>
            <a:r>
              <a:rPr lang="fr-FR" dirty="0"/>
              <a:t>(Id,#IdMedecin,#IdDossierMalade,#IdSécritaire,DateEmission,CompteRendu,Etat)</a:t>
            </a:r>
          </a:p>
          <a:p>
            <a:r>
              <a:rPr lang="fr-FR" dirty="0"/>
              <a:t>Analyse(Id,#IdOrdreMédical,Description,QrCode,Instruction,RésulatAnalyse,Etat,DateValidation,#IdPharmacien)</a:t>
            </a:r>
          </a:p>
          <a:p>
            <a:r>
              <a:rPr lang="fr-FR" dirty="0"/>
              <a:t>Radio(Id,#IdOrdreMédical,Description,QrCode,TypeRadioGraphie,InstructionPréparation,Etate,DateValidation,IdRadiologue)</a:t>
            </a:r>
          </a:p>
          <a:p>
            <a:r>
              <a:rPr lang="fr-FR" dirty="0"/>
              <a:t>Ordonnance(Id,#</a:t>
            </a:r>
            <a:r>
              <a:rPr lang="fr-FR" dirty="0" err="1"/>
              <a:t>IdOrdreMédical,QrCode,IndicationsMédecin</a:t>
            </a:r>
            <a:r>
              <a:rPr lang="fr-FR" dirty="0"/>
              <a:t>)</a:t>
            </a:r>
          </a:p>
          <a:p>
            <a:r>
              <a:rPr lang="fr-FR" dirty="0"/>
              <a:t> </a:t>
            </a:r>
          </a:p>
          <a:p>
            <a:r>
              <a:rPr lang="fr-FR" dirty="0" err="1"/>
              <a:t>LigneMédicament</a:t>
            </a:r>
            <a:r>
              <a:rPr lang="fr-FR" dirty="0"/>
              <a:t>(Id,#</a:t>
            </a:r>
            <a:r>
              <a:rPr lang="fr-FR" dirty="0" err="1"/>
              <a:t>IdOrdonnance</a:t>
            </a:r>
            <a:r>
              <a:rPr lang="fr-FR" dirty="0"/>
              <a:t>,#</a:t>
            </a:r>
            <a:r>
              <a:rPr lang="fr-FR" dirty="0" err="1"/>
              <a:t>IdPharmacien,Médicament,Description,Dosage</a:t>
            </a:r>
            <a:r>
              <a:rPr lang="fr-FR" dirty="0"/>
              <a:t>,</a:t>
            </a:r>
          </a:p>
          <a:p>
            <a:r>
              <a:rPr lang="fr-FR" dirty="0" err="1"/>
              <a:t>Etat,DateValidation</a:t>
            </a:r>
            <a:r>
              <a:rPr lang="fr-FR" dirty="0"/>
              <a:t>)</a:t>
            </a:r>
          </a:p>
          <a:p>
            <a:endParaRPr lang="fr-FR" dirty="0"/>
          </a:p>
        </p:txBody>
      </p:sp>
    </p:spTree>
    <p:extLst>
      <p:ext uri="{BB962C8B-B14F-4D97-AF65-F5344CB8AC3E}">
        <p14:creationId xmlns:p14="http://schemas.microsoft.com/office/powerpoint/2010/main" val="29726881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Outils De Développement</a:t>
            </a:r>
            <a:endParaRPr lang="fr-FR"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28546" y="1371600"/>
            <a:ext cx="1066800" cy="838200"/>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7504111" y="2438400"/>
            <a:ext cx="1064895" cy="993775"/>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7504111" y="3657600"/>
            <a:ext cx="1064895" cy="1001395"/>
          </a:xfrm>
          <a:prstGeom prst="rect">
            <a:avLst/>
          </a:prstGeom>
        </p:spPr>
      </p:pic>
      <p:pic>
        <p:nvPicPr>
          <p:cNvPr id="7" name="Picture 6"/>
          <p:cNvPicPr/>
          <p:nvPr/>
        </p:nvPicPr>
        <p:blipFill>
          <a:blip r:embed="rId5" cstate="print">
            <a:extLst>
              <a:ext uri="{28A0092B-C50C-407E-A947-70E740481C1C}">
                <a14:useLocalDpi xmlns:a14="http://schemas.microsoft.com/office/drawing/2010/main" val="0"/>
              </a:ext>
            </a:extLst>
          </a:blip>
          <a:stretch>
            <a:fillRect/>
          </a:stretch>
        </p:blipFill>
        <p:spPr>
          <a:xfrm>
            <a:off x="7643175" y="4924742"/>
            <a:ext cx="786765" cy="818515"/>
          </a:xfrm>
          <a:prstGeom prst="rect">
            <a:avLst/>
          </a:prstGeom>
        </p:spPr>
      </p:pic>
      <p:pic>
        <p:nvPicPr>
          <p:cNvPr id="8" name="Picture 7"/>
          <p:cNvPicPr/>
          <p:nvPr/>
        </p:nvPicPr>
        <p:blipFill>
          <a:blip r:embed="rId6" cstate="print">
            <a:extLst>
              <a:ext uri="{28A0092B-C50C-407E-A947-70E740481C1C}">
                <a14:useLocalDpi xmlns:a14="http://schemas.microsoft.com/office/drawing/2010/main" val="0"/>
              </a:ext>
            </a:extLst>
          </a:blip>
          <a:stretch>
            <a:fillRect/>
          </a:stretch>
        </p:blipFill>
        <p:spPr>
          <a:xfrm>
            <a:off x="7086600" y="5819457"/>
            <a:ext cx="1669415" cy="802005"/>
          </a:xfrm>
          <a:prstGeom prst="rect">
            <a:avLst/>
          </a:prstGeom>
        </p:spPr>
      </p:pic>
      <p:sp>
        <p:nvSpPr>
          <p:cNvPr id="9" name="TextBox 8"/>
          <p:cNvSpPr txBox="1"/>
          <p:nvPr/>
        </p:nvSpPr>
        <p:spPr>
          <a:xfrm>
            <a:off x="1689100" y="1524000"/>
            <a:ext cx="2819400" cy="369332"/>
          </a:xfrm>
          <a:prstGeom prst="rect">
            <a:avLst/>
          </a:prstGeom>
          <a:noFill/>
        </p:spPr>
        <p:txBody>
          <a:bodyPr wrap="square" rtlCol="0">
            <a:spAutoFit/>
          </a:bodyPr>
          <a:lstStyle/>
          <a:p>
            <a:r>
              <a:rPr lang="fr-FR" dirty="0" err="1" smtClean="0"/>
              <a:t>Framwork</a:t>
            </a:r>
            <a:r>
              <a:rPr lang="fr-FR" dirty="0" smtClean="0"/>
              <a:t> ,net</a:t>
            </a:r>
            <a:endParaRPr lang="fr-FR" dirty="0"/>
          </a:p>
        </p:txBody>
      </p:sp>
      <p:sp>
        <p:nvSpPr>
          <p:cNvPr id="10" name="TextBox 9"/>
          <p:cNvSpPr txBox="1"/>
          <p:nvPr/>
        </p:nvSpPr>
        <p:spPr>
          <a:xfrm>
            <a:off x="1676400" y="2750621"/>
            <a:ext cx="2819400" cy="369332"/>
          </a:xfrm>
          <a:prstGeom prst="rect">
            <a:avLst/>
          </a:prstGeom>
          <a:noFill/>
        </p:spPr>
        <p:txBody>
          <a:bodyPr wrap="square" rtlCol="0">
            <a:spAutoFit/>
          </a:bodyPr>
          <a:lstStyle/>
          <a:p>
            <a:r>
              <a:rPr lang="fr-FR" dirty="0" err="1" smtClean="0"/>
              <a:t>Framwork</a:t>
            </a:r>
            <a:r>
              <a:rPr lang="fr-FR" dirty="0" smtClean="0"/>
              <a:t> </a:t>
            </a:r>
            <a:r>
              <a:rPr lang="fr-FR" dirty="0" err="1" smtClean="0"/>
              <a:t>Bootstrap</a:t>
            </a:r>
            <a:r>
              <a:rPr lang="fr-FR" dirty="0" smtClean="0"/>
              <a:t> </a:t>
            </a:r>
            <a:endParaRPr lang="fr-FR" dirty="0"/>
          </a:p>
        </p:txBody>
      </p:sp>
      <p:sp>
        <p:nvSpPr>
          <p:cNvPr id="11" name="TextBox 10"/>
          <p:cNvSpPr txBox="1"/>
          <p:nvPr/>
        </p:nvSpPr>
        <p:spPr>
          <a:xfrm>
            <a:off x="1739900" y="4004428"/>
            <a:ext cx="2819400" cy="369332"/>
          </a:xfrm>
          <a:prstGeom prst="rect">
            <a:avLst/>
          </a:prstGeom>
          <a:noFill/>
        </p:spPr>
        <p:txBody>
          <a:bodyPr wrap="square" rtlCol="0">
            <a:spAutoFit/>
          </a:bodyPr>
          <a:lstStyle/>
          <a:p>
            <a:r>
              <a:rPr lang="fr-FR" dirty="0" err="1" smtClean="0"/>
              <a:t>Blazor</a:t>
            </a:r>
            <a:r>
              <a:rPr lang="fr-FR" dirty="0" smtClean="0"/>
              <a:t> web </a:t>
            </a:r>
            <a:r>
              <a:rPr lang="fr-FR" dirty="0" err="1" smtClean="0"/>
              <a:t>Assembley</a:t>
            </a:r>
            <a:r>
              <a:rPr lang="fr-FR" dirty="0" smtClean="0"/>
              <a:t> SPA</a:t>
            </a:r>
            <a:endParaRPr lang="fr-FR" dirty="0"/>
          </a:p>
        </p:txBody>
      </p:sp>
      <p:sp>
        <p:nvSpPr>
          <p:cNvPr id="12" name="TextBox 11"/>
          <p:cNvSpPr txBox="1"/>
          <p:nvPr/>
        </p:nvSpPr>
        <p:spPr>
          <a:xfrm>
            <a:off x="1739900" y="5149333"/>
            <a:ext cx="3136900" cy="369332"/>
          </a:xfrm>
          <a:prstGeom prst="rect">
            <a:avLst/>
          </a:prstGeom>
          <a:noFill/>
        </p:spPr>
        <p:txBody>
          <a:bodyPr wrap="square" rtlCol="0">
            <a:spAutoFit/>
          </a:bodyPr>
          <a:lstStyle/>
          <a:p>
            <a:r>
              <a:rPr lang="fr-FR" dirty="0" smtClean="0"/>
              <a:t>Langage de programmation </a:t>
            </a:r>
            <a:r>
              <a:rPr lang="fr-FR" dirty="0" err="1" smtClean="0"/>
              <a:t>c#</a:t>
            </a:r>
            <a:endParaRPr lang="fr-FR" dirty="0"/>
          </a:p>
        </p:txBody>
      </p:sp>
      <p:sp>
        <p:nvSpPr>
          <p:cNvPr id="13" name="TextBox 12"/>
          <p:cNvSpPr txBox="1"/>
          <p:nvPr/>
        </p:nvSpPr>
        <p:spPr>
          <a:xfrm>
            <a:off x="1765300" y="6035793"/>
            <a:ext cx="2819400" cy="369332"/>
          </a:xfrm>
          <a:prstGeom prst="rect">
            <a:avLst/>
          </a:prstGeom>
          <a:noFill/>
        </p:spPr>
        <p:txBody>
          <a:bodyPr wrap="square" rtlCol="0">
            <a:spAutoFit/>
          </a:bodyPr>
          <a:lstStyle/>
          <a:p>
            <a:r>
              <a:rPr lang="fr-FR" dirty="0" err="1" smtClean="0"/>
              <a:t>Sql</a:t>
            </a:r>
            <a:r>
              <a:rPr lang="fr-FR" dirty="0" smtClean="0"/>
              <a:t> Server </a:t>
            </a:r>
            <a:r>
              <a:rPr lang="fr-FR" dirty="0" err="1" smtClean="0"/>
              <a:t>DataBase</a:t>
            </a:r>
            <a:endParaRPr lang="fr-FR" dirty="0"/>
          </a:p>
        </p:txBody>
      </p:sp>
    </p:spTree>
    <p:extLst>
      <p:ext uri="{BB962C8B-B14F-4D97-AF65-F5344CB8AC3E}">
        <p14:creationId xmlns:p14="http://schemas.microsoft.com/office/powerpoint/2010/main" val="14006976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dirty="0">
                <a:effectLst/>
              </a:rPr>
              <a:t>Architecture </a:t>
            </a:r>
            <a:r>
              <a:rPr lang="en-US" dirty="0" smtClean="0">
                <a:effectLst/>
              </a:rPr>
              <a:t>application </a:t>
            </a:r>
            <a:r>
              <a:rPr lang="en-US" dirty="0">
                <a:effectLst/>
              </a:rPr>
              <a:t>web </a:t>
            </a:r>
            <a:endParaRPr lang="fr-FR"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85900" y="1143000"/>
            <a:ext cx="7162800" cy="1600200"/>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524000" y="3124200"/>
            <a:ext cx="7086600" cy="1600200"/>
          </a:xfrm>
          <a:prstGeom prst="rect">
            <a:avLst/>
          </a:prstGeom>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1524000" y="5105400"/>
            <a:ext cx="7086600" cy="1524000"/>
          </a:xfrm>
          <a:prstGeom prst="rect">
            <a:avLst/>
          </a:prstGeom>
        </p:spPr>
      </p:pic>
    </p:spTree>
    <p:extLst>
      <p:ext uri="{BB962C8B-B14F-4D97-AF65-F5344CB8AC3E}">
        <p14:creationId xmlns:p14="http://schemas.microsoft.com/office/powerpoint/2010/main" val="3254830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Développement en Cours</a:t>
            </a:r>
            <a:endParaRPr lang="fr-FR" dirty="0"/>
          </a:p>
        </p:txBody>
      </p:sp>
      <p:sp>
        <p:nvSpPr>
          <p:cNvPr id="3" name="Content Placeholder 2"/>
          <p:cNvSpPr>
            <a:spLocks noGrp="1"/>
          </p:cNvSpPr>
          <p:nvPr>
            <p:ph idx="1"/>
          </p:nvPr>
        </p:nvSpPr>
        <p:spPr/>
        <p:txBody>
          <a:bodyPr/>
          <a:lstStyle/>
          <a:p>
            <a:endParaRPr lang="fr-FR" dirty="0"/>
          </a:p>
        </p:txBody>
      </p:sp>
    </p:spTree>
    <p:extLst>
      <p:ext uri="{BB962C8B-B14F-4D97-AF65-F5344CB8AC3E}">
        <p14:creationId xmlns:p14="http://schemas.microsoft.com/office/powerpoint/2010/main" val="2549885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fr-FR" dirty="0" smtClean="0"/>
              <a:t>Introduction Générale</a:t>
            </a:r>
            <a:endParaRPr lang="fr-FR" dirty="0"/>
          </a:p>
        </p:txBody>
      </p:sp>
      <p:sp>
        <p:nvSpPr>
          <p:cNvPr id="3" name="Content Placeholder 2"/>
          <p:cNvSpPr>
            <a:spLocks noGrp="1"/>
          </p:cNvSpPr>
          <p:nvPr>
            <p:ph idx="1"/>
          </p:nvPr>
        </p:nvSpPr>
        <p:spPr>
          <a:xfrm>
            <a:off x="1435608" y="1066800"/>
            <a:ext cx="7498080" cy="5562600"/>
          </a:xfrm>
        </p:spPr>
        <p:txBody>
          <a:bodyPr>
            <a:normAutofit fontScale="70000" lnSpcReduction="20000"/>
          </a:bodyPr>
          <a:lstStyle/>
          <a:p>
            <a:r>
              <a:rPr lang="fr-FR" sz="1800" dirty="0"/>
              <a:t> </a:t>
            </a:r>
            <a:r>
              <a:rPr lang="fr-FR" sz="4000" dirty="0"/>
              <a:t>l'informatique dans le monde moderne est important, notamment dans le domaine médical. Avant l'ordinateur, les données étaient consignées manuellement, ce qui posait de nombreux problèmes. Aujourd'hui, l'ordinateur est essentiel pour le traitement et la conservation de l'information, en particulier dans les entreprises et les centres médicaux. Ces derniers sont confrontés à plusieurs défis, notamment la gestion des réservations médicales pour les clients et la coordination entre différents cabinets médicaux. Le projet de mémoire consiste donc à concevoir et mettre en œuvre une application pour faciliter la gestion des réservations médicales </a:t>
            </a:r>
            <a:r>
              <a:rPr lang="fr-FR" sz="4000" dirty="0" smtClean="0"/>
              <a:t>dans un </a:t>
            </a:r>
            <a:r>
              <a:rPr lang="fr-FR" sz="4000" dirty="0"/>
              <a:t>cabinets médicaux privés.</a:t>
            </a:r>
          </a:p>
        </p:txBody>
      </p:sp>
    </p:spTree>
    <p:extLst>
      <p:ext uri="{BB962C8B-B14F-4D97-AF65-F5344CB8AC3E}">
        <p14:creationId xmlns:p14="http://schemas.microsoft.com/office/powerpoint/2010/main" val="763242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429000"/>
            <a:ext cx="7498080" cy="1143000"/>
          </a:xfrm>
        </p:spPr>
        <p:txBody>
          <a:bodyPr/>
          <a:lstStyle/>
          <a:p>
            <a:pPr algn="ctr"/>
            <a:r>
              <a:rPr lang="fr-FR" dirty="0" smtClean="0"/>
              <a:t>Merci de Votre Attention</a:t>
            </a:r>
            <a:endParaRPr lang="fr-FR" dirty="0"/>
          </a:p>
        </p:txBody>
      </p:sp>
    </p:spTree>
    <p:extLst>
      <p:ext uri="{BB962C8B-B14F-4D97-AF65-F5344CB8AC3E}">
        <p14:creationId xmlns:p14="http://schemas.microsoft.com/office/powerpoint/2010/main" val="2692801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Problématique</a:t>
            </a:r>
            <a:endParaRPr lang="fr-FR" dirty="0"/>
          </a:p>
        </p:txBody>
      </p:sp>
      <p:sp>
        <p:nvSpPr>
          <p:cNvPr id="3" name="Content Placeholder 2"/>
          <p:cNvSpPr>
            <a:spLocks noGrp="1"/>
          </p:cNvSpPr>
          <p:nvPr>
            <p:ph idx="1"/>
          </p:nvPr>
        </p:nvSpPr>
        <p:spPr/>
        <p:txBody>
          <a:bodyPr>
            <a:normAutofit fontScale="77500" lnSpcReduction="20000"/>
          </a:bodyPr>
          <a:lstStyle/>
          <a:p>
            <a:r>
              <a:rPr lang="fr-FR" dirty="0"/>
              <a:t>La problématique de la réservation des rendez-vous médicaux concerne la surpopulation dans les centres de santé et les cabinets privés, causée par une forte demande de services de santé dans une variété de spécialités médicales. Cela peut entraîner des conséquences négatives pour les patients, tels que des temps d'attente prolongés, une qualité de soins réduite et une diminution de la satisfaction des patients. Pour faire face à cette situation, les médecins et les cliniques peuvent prendre des mesures, telles que l'embauche de personnel supplémentaire, l'augmentation des heures d'ouverture, ou encore l'utilisation de systèmes de rendez-vous en ligne pour mieux gérer les flux de patients. </a:t>
            </a:r>
          </a:p>
        </p:txBody>
      </p:sp>
    </p:spTree>
    <p:extLst>
      <p:ext uri="{BB962C8B-B14F-4D97-AF65-F5344CB8AC3E}">
        <p14:creationId xmlns:p14="http://schemas.microsoft.com/office/powerpoint/2010/main" val="3857472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Objectif de Travaille</a:t>
            </a:r>
            <a:endParaRPr lang="fr-FR" dirty="0"/>
          </a:p>
        </p:txBody>
      </p:sp>
      <p:sp>
        <p:nvSpPr>
          <p:cNvPr id="3" name="Content Placeholder 2"/>
          <p:cNvSpPr>
            <a:spLocks noGrp="1"/>
          </p:cNvSpPr>
          <p:nvPr>
            <p:ph idx="1"/>
          </p:nvPr>
        </p:nvSpPr>
        <p:spPr/>
        <p:txBody>
          <a:bodyPr>
            <a:normAutofit/>
          </a:bodyPr>
          <a:lstStyle/>
          <a:p>
            <a:r>
              <a:rPr lang="fr-FR" dirty="0"/>
              <a:t>Voici quelques objectifs qui pourraient être visés dans le cadre d'un projet de développement d'une application de gestion </a:t>
            </a:r>
            <a:r>
              <a:rPr lang="fr-FR" dirty="0" smtClean="0"/>
              <a:t>réservation médical: </a:t>
            </a:r>
            <a:endParaRPr lang="fr-FR" b="1" dirty="0"/>
          </a:p>
          <a:p>
            <a:pPr lvl="0"/>
            <a:r>
              <a:rPr lang="fr-FR" dirty="0"/>
              <a:t>Optimiser la gestion des rendez-vous</a:t>
            </a:r>
          </a:p>
          <a:p>
            <a:pPr lvl="0"/>
            <a:r>
              <a:rPr lang="fr-FR" dirty="0"/>
              <a:t>Renforcer la sécurité des données</a:t>
            </a:r>
          </a:p>
          <a:p>
            <a:pPr lvl="0"/>
            <a:r>
              <a:rPr lang="fr-FR" dirty="0"/>
              <a:t>Faciliter la </a:t>
            </a:r>
            <a:r>
              <a:rPr lang="fr-FR" dirty="0" smtClean="0"/>
              <a:t>collaboration entre les médecin</a:t>
            </a:r>
            <a:endParaRPr lang="fr-FR" dirty="0"/>
          </a:p>
          <a:p>
            <a:pPr lvl="0"/>
            <a:r>
              <a:rPr lang="fr-FR" dirty="0"/>
              <a:t>Améliorer la satisfaction des patients</a:t>
            </a:r>
          </a:p>
        </p:txBody>
      </p:sp>
    </p:spTree>
    <p:extLst>
      <p:ext uri="{BB962C8B-B14F-4D97-AF65-F5344CB8AC3E}">
        <p14:creationId xmlns:p14="http://schemas.microsoft.com/office/powerpoint/2010/main" val="1110744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Types Application Web</a:t>
            </a:r>
            <a:endParaRPr lang="fr-FR" dirty="0"/>
          </a:p>
        </p:txBody>
      </p:sp>
      <p:sp>
        <p:nvSpPr>
          <p:cNvPr id="3" name="Content Placeholder 2"/>
          <p:cNvSpPr>
            <a:spLocks noGrp="1"/>
          </p:cNvSpPr>
          <p:nvPr>
            <p:ph idx="1"/>
          </p:nvPr>
        </p:nvSpPr>
        <p:spPr/>
        <p:txBody>
          <a:bodyPr>
            <a:normAutofit fontScale="77500" lnSpcReduction="20000"/>
          </a:bodyPr>
          <a:lstStyle/>
          <a:p>
            <a:pPr>
              <a:lnSpc>
                <a:spcPct val="250000"/>
              </a:lnSpc>
            </a:pPr>
            <a:r>
              <a:rPr lang="en-US" dirty="0"/>
              <a:t>Application web </a:t>
            </a:r>
            <a:r>
              <a:rPr lang="en-US" dirty="0" err="1"/>
              <a:t>statique</a:t>
            </a:r>
            <a:r>
              <a:rPr lang="en-US" dirty="0"/>
              <a:t> </a:t>
            </a:r>
            <a:endParaRPr lang="en-US" dirty="0" smtClean="0"/>
          </a:p>
          <a:p>
            <a:pPr>
              <a:lnSpc>
                <a:spcPct val="250000"/>
              </a:lnSpc>
            </a:pPr>
            <a:r>
              <a:rPr lang="en-US" dirty="0"/>
              <a:t>Application web </a:t>
            </a:r>
            <a:r>
              <a:rPr lang="en-US" dirty="0" err="1"/>
              <a:t>dynamique</a:t>
            </a:r>
            <a:r>
              <a:rPr lang="en-US" dirty="0"/>
              <a:t> </a:t>
            </a:r>
            <a:endParaRPr lang="en-US" dirty="0" smtClean="0"/>
          </a:p>
          <a:p>
            <a:pPr>
              <a:lnSpc>
                <a:spcPct val="250000"/>
              </a:lnSpc>
            </a:pPr>
            <a:r>
              <a:rPr lang="en-US" dirty="0"/>
              <a:t>Application web </a:t>
            </a:r>
            <a:r>
              <a:rPr lang="en-US" dirty="0" err="1" smtClean="0"/>
              <a:t>portail</a:t>
            </a:r>
            <a:endParaRPr lang="en-US" dirty="0" smtClean="0"/>
          </a:p>
          <a:p>
            <a:pPr>
              <a:lnSpc>
                <a:spcPct val="250000"/>
              </a:lnSpc>
            </a:pPr>
            <a:r>
              <a:rPr lang="en-US" dirty="0"/>
              <a:t>Application web page unique </a:t>
            </a:r>
            <a:endParaRPr lang="en-US" dirty="0" smtClean="0"/>
          </a:p>
          <a:p>
            <a:pPr>
              <a:lnSpc>
                <a:spcPct val="250000"/>
              </a:lnSpc>
            </a:pPr>
            <a:r>
              <a:rPr lang="en-US" dirty="0"/>
              <a:t>Application web progressives </a:t>
            </a:r>
            <a:endParaRPr lang="fr-FR" dirty="0" smtClean="0"/>
          </a:p>
        </p:txBody>
      </p:sp>
    </p:spTree>
    <p:extLst>
      <p:ext uri="{BB962C8B-B14F-4D97-AF65-F5344CB8AC3E}">
        <p14:creationId xmlns:p14="http://schemas.microsoft.com/office/powerpoint/2010/main" val="683779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Services de Cabinet Médical</a:t>
            </a:r>
            <a:endParaRPr lang="fr-FR" dirty="0"/>
          </a:p>
        </p:txBody>
      </p:sp>
      <p:sp>
        <p:nvSpPr>
          <p:cNvPr id="3" name="Content Placeholder 2"/>
          <p:cNvSpPr>
            <a:spLocks noGrp="1"/>
          </p:cNvSpPr>
          <p:nvPr>
            <p:ph idx="1"/>
          </p:nvPr>
        </p:nvSpPr>
        <p:spPr/>
        <p:txBody>
          <a:bodyPr>
            <a:normAutofit fontScale="55000" lnSpcReduction="20000"/>
          </a:bodyPr>
          <a:lstStyle/>
          <a:p>
            <a:r>
              <a:rPr lang="en-US" b="1" dirty="0" smtClean="0">
                <a:solidFill>
                  <a:schemeClr val="accent3">
                    <a:lumMod val="75000"/>
                  </a:schemeClr>
                </a:solidFill>
              </a:rPr>
              <a:t>Service </a:t>
            </a:r>
            <a:r>
              <a:rPr lang="en-US" b="1" dirty="0">
                <a:solidFill>
                  <a:schemeClr val="accent3">
                    <a:lumMod val="75000"/>
                  </a:schemeClr>
                </a:solidFill>
              </a:rPr>
              <a:t>technique </a:t>
            </a:r>
            <a:r>
              <a:rPr lang="en-US" b="1" dirty="0" smtClean="0">
                <a:solidFill>
                  <a:schemeClr val="accent3">
                    <a:lumMod val="75000"/>
                  </a:schemeClr>
                </a:solidFill>
              </a:rPr>
              <a:t>:</a:t>
            </a:r>
          </a:p>
          <a:p>
            <a:pPr marL="82296" lvl="0" indent="0">
              <a:buNone/>
            </a:pPr>
            <a:r>
              <a:rPr lang="fr-FR" dirty="0" smtClean="0"/>
              <a:t>     -</a:t>
            </a:r>
            <a:r>
              <a:rPr lang="fr-FR" dirty="0" smtClean="0">
                <a:solidFill>
                  <a:schemeClr val="accent4">
                    <a:lumMod val="75000"/>
                  </a:schemeClr>
                </a:solidFill>
              </a:rPr>
              <a:t>Laboratoire </a:t>
            </a:r>
            <a:r>
              <a:rPr lang="fr-FR" dirty="0">
                <a:solidFill>
                  <a:schemeClr val="accent4">
                    <a:lumMod val="75000"/>
                  </a:schemeClr>
                </a:solidFill>
              </a:rPr>
              <a:t>d’analyse médicale </a:t>
            </a:r>
            <a:r>
              <a:rPr lang="fr-FR" dirty="0" smtClean="0">
                <a:solidFill>
                  <a:schemeClr val="accent4">
                    <a:lumMod val="75000"/>
                  </a:schemeClr>
                </a:solidFill>
              </a:rPr>
              <a:t>:</a:t>
            </a:r>
          </a:p>
          <a:p>
            <a:pPr marL="356616" lvl="1" indent="0">
              <a:buNone/>
            </a:pPr>
            <a:r>
              <a:rPr lang="fr-FR" dirty="0"/>
              <a:t> </a:t>
            </a:r>
            <a:r>
              <a:rPr lang="fr-FR" dirty="0" smtClean="0"/>
              <a:t>    </a:t>
            </a:r>
            <a:r>
              <a:rPr lang="fr-FR" dirty="0"/>
              <a:t>Cet endroit est dédié au prélèvement et à l'analyse de différents fluides biologiques  d'origine humaine, placés sous la supervision de biologistes médicaux. Ces derniers sont chargés d'interpréter les résultats obtenus dans le but de contribuer au diagnostic et au suivi de certaines maladies.</a:t>
            </a:r>
            <a:endParaRPr lang="fr-FR" b="1" dirty="0"/>
          </a:p>
          <a:p>
            <a:pPr marL="82296" lvl="0" indent="0">
              <a:buNone/>
            </a:pPr>
            <a:endParaRPr lang="fr-FR" dirty="0" smtClean="0"/>
          </a:p>
          <a:p>
            <a:pPr marL="82296" lvl="0" indent="0">
              <a:buNone/>
            </a:pPr>
            <a:r>
              <a:rPr lang="fr-FR" dirty="0"/>
              <a:t> </a:t>
            </a:r>
            <a:r>
              <a:rPr lang="fr-FR" dirty="0" smtClean="0"/>
              <a:t>    -</a:t>
            </a:r>
            <a:r>
              <a:rPr lang="fr-FR" dirty="0">
                <a:solidFill>
                  <a:schemeClr val="accent4">
                    <a:lumMod val="75000"/>
                  </a:schemeClr>
                </a:solidFill>
              </a:rPr>
              <a:t>Radiologie et imagerie médicale </a:t>
            </a:r>
            <a:r>
              <a:rPr lang="fr-FR" dirty="0" smtClean="0">
                <a:solidFill>
                  <a:schemeClr val="accent4">
                    <a:lumMod val="75000"/>
                  </a:schemeClr>
                </a:solidFill>
              </a:rPr>
              <a:t>:</a:t>
            </a:r>
          </a:p>
          <a:p>
            <a:pPr marL="356616" lvl="1" indent="0">
              <a:buNone/>
            </a:pPr>
            <a:r>
              <a:rPr lang="fr-FR" dirty="0"/>
              <a:t>Dans le domaine médical, la radiologie englobe l'ensemble des techniques diagnostiques et thérapeutiques qui utilisent des rayons X ou d'autres types de rayonnements.</a:t>
            </a:r>
            <a:endParaRPr lang="fr-FR" b="1" dirty="0"/>
          </a:p>
          <a:p>
            <a:pPr marL="82296" lvl="0" indent="0">
              <a:buNone/>
            </a:pPr>
            <a:endParaRPr lang="fr-FR" dirty="0"/>
          </a:p>
          <a:p>
            <a:endParaRPr lang="en-US" dirty="0" smtClean="0"/>
          </a:p>
          <a:p>
            <a:r>
              <a:rPr lang="en-US" b="1" dirty="0">
                <a:solidFill>
                  <a:schemeClr val="accent3">
                    <a:lumMod val="75000"/>
                  </a:schemeClr>
                </a:solidFill>
              </a:rPr>
              <a:t>Services </a:t>
            </a:r>
            <a:r>
              <a:rPr lang="en-US" b="1" dirty="0" err="1" smtClean="0">
                <a:solidFill>
                  <a:schemeClr val="accent3">
                    <a:lumMod val="75000"/>
                  </a:schemeClr>
                </a:solidFill>
              </a:rPr>
              <a:t>médicaux</a:t>
            </a:r>
            <a:r>
              <a:rPr lang="en-US" b="1" dirty="0" smtClean="0">
                <a:solidFill>
                  <a:schemeClr val="accent3">
                    <a:lumMod val="75000"/>
                  </a:schemeClr>
                </a:solidFill>
              </a:rPr>
              <a:t>:</a:t>
            </a:r>
          </a:p>
          <a:p>
            <a:pPr marL="356616" lvl="1" indent="0">
              <a:buNone/>
            </a:pPr>
            <a:r>
              <a:rPr lang="fr-FR" dirty="0" smtClean="0"/>
              <a:t>    Les </a:t>
            </a:r>
            <a:r>
              <a:rPr lang="fr-FR" dirty="0"/>
              <a:t>services médicaux se réfèrent à l'ensemble des prestations de soins de santé qui sont offertes dans un établissement de santé ou une institution médicale. Les services médicaux peuvent inclure des consultations médicales, des examens médicaux, des traitements, des interventions chirurgicales, des soins infirmiers, des soins de réadaptation et d'autres services connexes.</a:t>
            </a:r>
            <a:endParaRPr lang="fr-FR" b="1" dirty="0"/>
          </a:p>
          <a:p>
            <a:endParaRPr lang="en-US" dirty="0" smtClean="0"/>
          </a:p>
          <a:p>
            <a:endParaRPr lang="en-US" dirty="0"/>
          </a:p>
          <a:p>
            <a:endParaRPr lang="en-US" dirty="0" smtClean="0"/>
          </a:p>
          <a:p>
            <a:endParaRPr lang="en-US" dirty="0" smtClean="0"/>
          </a:p>
          <a:p>
            <a:endParaRPr lang="fr-FR" dirty="0"/>
          </a:p>
        </p:txBody>
      </p:sp>
    </p:spTree>
    <p:extLst>
      <p:ext uri="{BB962C8B-B14F-4D97-AF65-F5344CB8AC3E}">
        <p14:creationId xmlns:p14="http://schemas.microsoft.com/office/powerpoint/2010/main" val="587128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935502"/>
          </a:xfrm>
        </p:spPr>
        <p:txBody>
          <a:bodyPr/>
          <a:lstStyle/>
          <a:p>
            <a:r>
              <a:rPr lang="fr-FR" dirty="0" smtClean="0"/>
              <a:t>Analyses Les Besoins</a:t>
            </a:r>
            <a:endParaRPr lang="fr-FR" dirty="0"/>
          </a:p>
        </p:txBody>
      </p:sp>
      <p:sp>
        <p:nvSpPr>
          <p:cNvPr id="3" name="Subtitle 2"/>
          <p:cNvSpPr>
            <a:spLocks noGrp="1"/>
          </p:cNvSpPr>
          <p:nvPr>
            <p:ph type="subTitle" idx="1"/>
          </p:nvPr>
        </p:nvSpPr>
        <p:spPr>
          <a:xfrm>
            <a:off x="1432560" y="1850064"/>
            <a:ext cx="7406640" cy="4398336"/>
          </a:xfrm>
        </p:spPr>
        <p:txBody>
          <a:bodyPr>
            <a:normAutofit fontScale="25000" lnSpcReduction="20000"/>
          </a:bodyPr>
          <a:lstStyle/>
          <a:p>
            <a:pPr marL="370332" lvl="3" indent="-342900" algn="l">
              <a:spcBef>
                <a:spcPts val="600"/>
              </a:spcBef>
              <a:buClr>
                <a:schemeClr val="accent1"/>
              </a:buClr>
              <a:buSzPct val="80000"/>
              <a:buFont typeface="Arial" pitchFamily="34" charset="0"/>
              <a:buChar char="•"/>
            </a:pPr>
            <a:r>
              <a:rPr lang="en-US" sz="7200" b="1" dirty="0">
                <a:solidFill>
                  <a:schemeClr val="accent3">
                    <a:lumMod val="75000"/>
                  </a:schemeClr>
                </a:solidFill>
              </a:rPr>
              <a:t>Les </a:t>
            </a:r>
            <a:r>
              <a:rPr lang="en-US" sz="7200" b="1" dirty="0" err="1">
                <a:solidFill>
                  <a:schemeClr val="accent3">
                    <a:lumMod val="75000"/>
                  </a:schemeClr>
                </a:solidFill>
              </a:rPr>
              <a:t>besoins</a:t>
            </a:r>
            <a:r>
              <a:rPr lang="en-US" sz="7200" b="1" dirty="0">
                <a:solidFill>
                  <a:schemeClr val="accent3">
                    <a:lumMod val="75000"/>
                  </a:schemeClr>
                </a:solidFill>
              </a:rPr>
              <a:t> </a:t>
            </a:r>
            <a:r>
              <a:rPr lang="en-US" sz="7200" b="1" dirty="0" err="1">
                <a:solidFill>
                  <a:schemeClr val="accent3">
                    <a:lumMod val="75000"/>
                  </a:schemeClr>
                </a:solidFill>
              </a:rPr>
              <a:t>fonctionnels</a:t>
            </a:r>
            <a:r>
              <a:rPr lang="en-US" sz="7200" b="1" dirty="0">
                <a:solidFill>
                  <a:schemeClr val="accent3">
                    <a:lumMod val="75000"/>
                  </a:schemeClr>
                </a:solidFill>
              </a:rPr>
              <a:t> </a:t>
            </a:r>
            <a:r>
              <a:rPr lang="en-US" sz="7200" b="1" dirty="0" smtClean="0">
                <a:solidFill>
                  <a:schemeClr val="accent3">
                    <a:lumMod val="75000"/>
                  </a:schemeClr>
                </a:solidFill>
              </a:rPr>
              <a:t>:</a:t>
            </a:r>
          </a:p>
          <a:p>
            <a:pPr lvl="1" algn="l"/>
            <a:r>
              <a:rPr lang="fr-FR" sz="7400" dirty="0" smtClean="0"/>
              <a:t>-</a:t>
            </a:r>
            <a:r>
              <a:rPr lang="fr-FR" sz="6400" dirty="0" smtClean="0"/>
              <a:t>Gestion </a:t>
            </a:r>
            <a:r>
              <a:rPr lang="fr-FR" sz="6400" dirty="0"/>
              <a:t>des rendez-vous pour les patients</a:t>
            </a:r>
            <a:endParaRPr lang="fr-FR" sz="6400" b="1" dirty="0"/>
          </a:p>
          <a:p>
            <a:pPr lvl="1" algn="l"/>
            <a:r>
              <a:rPr lang="fr-FR" sz="6400" dirty="0" smtClean="0"/>
              <a:t>-Gestion </a:t>
            </a:r>
            <a:r>
              <a:rPr lang="fr-FR" sz="6400" dirty="0"/>
              <a:t>et suivi des dossiers médicaux des patients</a:t>
            </a:r>
            <a:endParaRPr lang="fr-FR" sz="6400" b="1" dirty="0"/>
          </a:p>
          <a:p>
            <a:pPr lvl="1" algn="l"/>
            <a:r>
              <a:rPr lang="fr-FR" sz="6400" dirty="0" smtClean="0"/>
              <a:t>-Gestion </a:t>
            </a:r>
            <a:r>
              <a:rPr lang="fr-FR" sz="6400" dirty="0"/>
              <a:t>des ordonnances et des prescriptions médicales</a:t>
            </a:r>
            <a:endParaRPr lang="fr-FR" sz="6400" b="1" dirty="0"/>
          </a:p>
          <a:p>
            <a:pPr lvl="1" algn="l"/>
            <a:r>
              <a:rPr lang="fr-FR" sz="6400" dirty="0" smtClean="0"/>
              <a:t>-Gestion </a:t>
            </a:r>
            <a:r>
              <a:rPr lang="fr-FR" sz="6400" dirty="0"/>
              <a:t>et analyse des résultats d'analyses et des radiographies</a:t>
            </a:r>
            <a:endParaRPr lang="fr-FR" sz="6400" b="1" dirty="0"/>
          </a:p>
          <a:p>
            <a:pPr lvl="1" algn="l"/>
            <a:r>
              <a:rPr lang="fr-FR" sz="6400" dirty="0" smtClean="0"/>
              <a:t>-Communication </a:t>
            </a:r>
            <a:r>
              <a:rPr lang="fr-FR" sz="6400" dirty="0"/>
              <a:t>interne entre les professionnels de santé</a:t>
            </a:r>
            <a:endParaRPr lang="fr-FR" sz="6400" b="1" dirty="0"/>
          </a:p>
          <a:p>
            <a:pPr lvl="1" algn="l"/>
            <a:r>
              <a:rPr lang="fr-FR" sz="6400" dirty="0" smtClean="0"/>
              <a:t>-Envoi </a:t>
            </a:r>
            <a:r>
              <a:rPr lang="fr-FR" sz="6400" dirty="0"/>
              <a:t>de rappels aux patients pour les rendez-vous et les prescriptions</a:t>
            </a:r>
            <a:endParaRPr lang="fr-FR" sz="6400" b="1" dirty="0"/>
          </a:p>
          <a:p>
            <a:pPr lvl="1" algn="l"/>
            <a:r>
              <a:rPr lang="fr-FR" sz="6400" dirty="0" smtClean="0"/>
              <a:t>-Suivi </a:t>
            </a:r>
            <a:r>
              <a:rPr lang="fr-FR" sz="6400" dirty="0"/>
              <a:t>des antécédents médicaux et des traitements pour les patients</a:t>
            </a:r>
            <a:endParaRPr lang="fr-FR" sz="6400" b="1" dirty="0"/>
          </a:p>
          <a:p>
            <a:pPr marL="27432" lvl="3" algn="l">
              <a:spcBef>
                <a:spcPts val="600"/>
              </a:spcBef>
              <a:buClr>
                <a:schemeClr val="accent1"/>
              </a:buClr>
              <a:buSzPct val="80000"/>
            </a:pPr>
            <a:endParaRPr lang="en-US" sz="7200" b="1" dirty="0" smtClean="0">
              <a:solidFill>
                <a:schemeClr val="accent3">
                  <a:lumMod val="75000"/>
                </a:schemeClr>
              </a:solidFill>
            </a:endParaRPr>
          </a:p>
          <a:p>
            <a:pPr marL="370332" lvl="3" indent="-342900" algn="l">
              <a:spcBef>
                <a:spcPts val="600"/>
              </a:spcBef>
              <a:buClr>
                <a:schemeClr val="accent1"/>
              </a:buClr>
              <a:buSzPct val="80000"/>
              <a:buFont typeface="Arial" pitchFamily="34" charset="0"/>
              <a:buChar char="•"/>
            </a:pPr>
            <a:r>
              <a:rPr lang="en-US" sz="7200" b="1" i="1" dirty="0" smtClean="0">
                <a:solidFill>
                  <a:schemeClr val="accent3">
                    <a:lumMod val="75000"/>
                  </a:schemeClr>
                </a:solidFill>
              </a:rPr>
              <a:t>Les </a:t>
            </a:r>
            <a:r>
              <a:rPr lang="en-US" sz="7200" b="1" i="1" dirty="0" err="1">
                <a:solidFill>
                  <a:schemeClr val="accent3">
                    <a:lumMod val="75000"/>
                  </a:schemeClr>
                </a:solidFill>
              </a:rPr>
              <a:t>besoins</a:t>
            </a:r>
            <a:r>
              <a:rPr lang="en-US" sz="7200" b="1" i="1" dirty="0">
                <a:solidFill>
                  <a:schemeClr val="accent3">
                    <a:lumMod val="75000"/>
                  </a:schemeClr>
                </a:solidFill>
              </a:rPr>
              <a:t> non </a:t>
            </a:r>
            <a:r>
              <a:rPr lang="en-US" sz="7200" b="1" i="1" dirty="0" err="1">
                <a:solidFill>
                  <a:schemeClr val="accent3">
                    <a:lumMod val="75000"/>
                  </a:schemeClr>
                </a:solidFill>
              </a:rPr>
              <a:t>fonctionnels</a:t>
            </a:r>
            <a:r>
              <a:rPr lang="en-US" sz="7200" b="1" i="1" dirty="0">
                <a:solidFill>
                  <a:schemeClr val="accent3">
                    <a:lumMod val="75000"/>
                  </a:schemeClr>
                </a:solidFill>
              </a:rPr>
              <a:t>:</a:t>
            </a:r>
            <a:endParaRPr lang="fr-FR" sz="7200" b="1" i="1" dirty="0">
              <a:solidFill>
                <a:schemeClr val="accent3">
                  <a:lumMod val="75000"/>
                </a:schemeClr>
              </a:solidFill>
            </a:endParaRPr>
          </a:p>
          <a:p>
            <a:pPr lvl="1" algn="l"/>
            <a:r>
              <a:rPr lang="fr-FR" sz="6600" dirty="0" smtClean="0"/>
              <a:t>-Gestion </a:t>
            </a:r>
            <a:r>
              <a:rPr lang="fr-FR" sz="6600" dirty="0"/>
              <a:t>des factures et des paiements pour les patients</a:t>
            </a:r>
            <a:endParaRPr lang="fr-FR" sz="6600" b="1" dirty="0"/>
          </a:p>
          <a:p>
            <a:pPr lvl="1" algn="l"/>
            <a:r>
              <a:rPr lang="fr-FR" sz="6600" dirty="0" smtClean="0"/>
              <a:t>-Gestion </a:t>
            </a:r>
            <a:r>
              <a:rPr lang="fr-FR" sz="6600" dirty="0"/>
              <a:t>des demandes de renouvellement de prescriptions</a:t>
            </a:r>
            <a:endParaRPr lang="fr-FR" sz="6600" b="1" dirty="0"/>
          </a:p>
          <a:p>
            <a:pPr lvl="1" algn="l"/>
            <a:r>
              <a:rPr lang="fr-FR" sz="6600" dirty="0" smtClean="0"/>
              <a:t>-Gestion </a:t>
            </a:r>
            <a:r>
              <a:rPr lang="fr-FR" sz="6600" dirty="0"/>
              <a:t>des listes d'attente pour les patients sans rendez-vous</a:t>
            </a:r>
            <a:endParaRPr lang="fr-FR" sz="6600" b="1" dirty="0"/>
          </a:p>
          <a:p>
            <a:pPr lvl="1" algn="l"/>
            <a:r>
              <a:rPr lang="fr-FR" sz="6600" dirty="0" smtClean="0"/>
              <a:t>-Génération </a:t>
            </a:r>
            <a:r>
              <a:rPr lang="fr-FR" sz="6600" dirty="0"/>
              <a:t>de rapports et d'analyses pour les professionnels de santé</a:t>
            </a:r>
            <a:endParaRPr lang="fr-FR" sz="6600" b="1" dirty="0"/>
          </a:p>
          <a:p>
            <a:pPr lvl="1" algn="l"/>
            <a:r>
              <a:rPr lang="fr-FR" sz="6600" dirty="0" smtClean="0"/>
              <a:t>-Gestion </a:t>
            </a:r>
            <a:r>
              <a:rPr lang="fr-FR" sz="6600" dirty="0"/>
              <a:t>des documents d'assurance et des réclamations de remboursement</a:t>
            </a:r>
            <a:endParaRPr lang="fr-FR" sz="6600" b="1" dirty="0"/>
          </a:p>
          <a:p>
            <a:pPr marL="370332" lvl="3" indent="-342900" algn="l">
              <a:spcBef>
                <a:spcPts val="600"/>
              </a:spcBef>
              <a:buClr>
                <a:schemeClr val="accent1"/>
              </a:buClr>
              <a:buSzPct val="80000"/>
              <a:buFont typeface="Arial" pitchFamily="34" charset="0"/>
              <a:buChar char="•"/>
            </a:pPr>
            <a:endParaRPr lang="fr-FR" b="1" dirty="0">
              <a:solidFill>
                <a:schemeClr val="accent3">
                  <a:lumMod val="75000"/>
                </a:schemeClr>
              </a:solidFill>
            </a:endParaRPr>
          </a:p>
          <a:p>
            <a:endParaRPr lang="fr-FR" dirty="0"/>
          </a:p>
        </p:txBody>
      </p:sp>
    </p:spTree>
    <p:extLst>
      <p:ext uri="{BB962C8B-B14F-4D97-AF65-F5344CB8AC3E}">
        <p14:creationId xmlns:p14="http://schemas.microsoft.com/office/powerpoint/2010/main" val="1860342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lstStyle/>
          <a:p>
            <a:r>
              <a:rPr lang="fr-FR" dirty="0" smtClean="0"/>
              <a:t>Les Application Web Similaire</a:t>
            </a:r>
            <a:endParaRPr lang="fr-FR"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934200" y="1981200"/>
            <a:ext cx="1800476" cy="866896"/>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7086600" y="4234180"/>
            <a:ext cx="1722120" cy="805180"/>
          </a:xfrm>
          <a:prstGeom prst="rect">
            <a:avLst/>
          </a:prstGeom>
        </p:spPr>
      </p:pic>
      <p:sp>
        <p:nvSpPr>
          <p:cNvPr id="6" name="TextBox 5"/>
          <p:cNvSpPr txBox="1"/>
          <p:nvPr/>
        </p:nvSpPr>
        <p:spPr>
          <a:xfrm>
            <a:off x="1309687" y="1143000"/>
            <a:ext cx="5410200" cy="5324535"/>
          </a:xfrm>
          <a:prstGeom prst="rect">
            <a:avLst/>
          </a:prstGeom>
          <a:noFill/>
        </p:spPr>
        <p:txBody>
          <a:bodyPr wrap="square" rtlCol="0">
            <a:spAutoFit/>
          </a:bodyPr>
          <a:lstStyle/>
          <a:p>
            <a:r>
              <a:rPr lang="fr-FR" sz="1400" dirty="0"/>
              <a:t>Les services les plus importants pour les applications:</a:t>
            </a:r>
          </a:p>
          <a:p>
            <a:pPr lvl="0"/>
            <a:r>
              <a:rPr lang="fr-FR" sz="1400" b="1" dirty="0"/>
              <a:t>Recherche de médecins :</a:t>
            </a:r>
            <a:r>
              <a:rPr lang="fr-FR" sz="1400" dirty="0"/>
              <a:t> Les patients peuvent rechercher des médecins et des professionnels de la santé en fonction de leur emplacement, de leur spécialité et de leur assurance. Ils peuvent également lire des commentaires et des évaluations d'autres patients pour aider à choisir un médecin.</a:t>
            </a:r>
          </a:p>
          <a:p>
            <a:pPr lvl="0"/>
            <a:r>
              <a:rPr lang="fr-FR" sz="1400" b="1" dirty="0"/>
              <a:t>Planification de rendez-vous :</a:t>
            </a:r>
            <a:r>
              <a:rPr lang="fr-FR" sz="1400" dirty="0"/>
              <a:t> Une fois qu'un patient a trouvé un médecin qui répond à ses besoins, il peut planifier un rendez-vous en ligne. Les patients peuvent voir les créneaux horaires disponibles pour chaque médecin, choisir un horaire qui convient et réserver leur rendez-vous.</a:t>
            </a:r>
          </a:p>
          <a:p>
            <a:pPr lvl="0"/>
            <a:r>
              <a:rPr lang="fr-FR" sz="1400" b="1" dirty="0"/>
              <a:t>Confirmation de rendez-vous :</a:t>
            </a:r>
            <a:r>
              <a:rPr lang="fr-FR" sz="1400" dirty="0"/>
              <a:t> Les patients reçoivent des rappels par e-mail, SMS ou notification push pour confirmer leur rendez-vous. Si le patient doit annuler ou reprogrammer le rendez-vous, il peut le faire directement depuis l'application.</a:t>
            </a:r>
          </a:p>
          <a:p>
            <a:pPr lvl="0"/>
            <a:r>
              <a:rPr lang="fr-FR" sz="1400" b="1" dirty="0"/>
              <a:t>Gestion de la file d'attente :</a:t>
            </a:r>
            <a:r>
              <a:rPr lang="fr-FR" sz="1400" dirty="0"/>
              <a:t> Les patients peuvent voir leur place dans la file d'attente et recevoir des notifications en temps réel pour se préparer à voir le médecin.</a:t>
            </a:r>
          </a:p>
          <a:p>
            <a:pPr lvl="0"/>
            <a:r>
              <a:rPr lang="fr-FR" sz="1400" b="1" dirty="0"/>
              <a:t>Communication avec les médecins :</a:t>
            </a:r>
            <a:r>
              <a:rPr lang="fr-FR" sz="1400" dirty="0"/>
              <a:t> Les patients peuvent envoyer des messages aux médecins avant ou après leur rendez-vous pour poser des questions ou pour obtenir des informations complémentaires.</a:t>
            </a:r>
          </a:p>
          <a:p>
            <a:pPr lvl="0"/>
            <a:r>
              <a:rPr lang="fr-FR" sz="1400" b="1" dirty="0"/>
              <a:t>Paiement en ligne :</a:t>
            </a:r>
            <a:r>
              <a:rPr lang="fr-FR" sz="1400" dirty="0"/>
              <a:t> </a:t>
            </a:r>
            <a:r>
              <a:rPr lang="fr-FR" sz="1400" dirty="0" err="1"/>
              <a:t>Zocdoc</a:t>
            </a:r>
            <a:r>
              <a:rPr lang="fr-FR" sz="1400" dirty="0"/>
              <a:t> permet également aux patients de payer en ligne pour les rendez-vous ou les services fournis par la clinique.</a:t>
            </a:r>
          </a:p>
          <a:p>
            <a:endParaRPr lang="fr-FR" dirty="0"/>
          </a:p>
        </p:txBody>
      </p:sp>
    </p:spTree>
    <p:extLst>
      <p:ext uri="{BB962C8B-B14F-4D97-AF65-F5344CB8AC3E}">
        <p14:creationId xmlns:p14="http://schemas.microsoft.com/office/powerpoint/2010/main" val="3588851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Conception System</a:t>
            </a:r>
            <a:endParaRPr lang="fr-FR" dirty="0"/>
          </a:p>
        </p:txBody>
      </p:sp>
      <p:sp>
        <p:nvSpPr>
          <p:cNvPr id="3" name="Content Placeholder 2"/>
          <p:cNvSpPr>
            <a:spLocks noGrp="1"/>
          </p:cNvSpPr>
          <p:nvPr>
            <p:ph idx="1"/>
          </p:nvPr>
        </p:nvSpPr>
        <p:spPr/>
        <p:txBody>
          <a:bodyPr/>
          <a:lstStyle/>
          <a:p>
            <a:pPr marL="82296" indent="0">
              <a:buNone/>
            </a:pPr>
            <a:r>
              <a:rPr lang="fr-FR" dirty="0" smtClean="0"/>
              <a:t>Dans  </a:t>
            </a:r>
            <a:r>
              <a:rPr lang="fr-FR" dirty="0"/>
              <a:t>l'étape de conception, nous </a:t>
            </a:r>
            <a:r>
              <a:rPr lang="fr-FR" dirty="0" smtClean="0"/>
              <a:t>utilisons les diagramme suivant :</a:t>
            </a:r>
          </a:p>
          <a:p>
            <a:r>
              <a:rPr lang="fr-FR" dirty="0" smtClean="0"/>
              <a:t>Diagramme de cas d’utilisation</a:t>
            </a:r>
          </a:p>
          <a:p>
            <a:r>
              <a:rPr lang="fr-FR" dirty="0" smtClean="0"/>
              <a:t>Diagramme de Séquence</a:t>
            </a:r>
          </a:p>
          <a:p>
            <a:r>
              <a:rPr lang="fr-FR" dirty="0" smtClean="0"/>
              <a:t>Diagramme De Class</a:t>
            </a:r>
          </a:p>
          <a:p>
            <a:r>
              <a:rPr lang="fr-FR" dirty="0" smtClean="0"/>
              <a:t>Model Relationnel</a:t>
            </a:r>
          </a:p>
        </p:txBody>
      </p:sp>
    </p:spTree>
    <p:extLst>
      <p:ext uri="{BB962C8B-B14F-4D97-AF65-F5344CB8AC3E}">
        <p14:creationId xmlns:p14="http://schemas.microsoft.com/office/powerpoint/2010/main" val="12000757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216</TotalTime>
  <Words>1124</Words>
  <Application>Microsoft Office PowerPoint</Application>
  <PresentationFormat>On-screen Show (4:3)</PresentationFormat>
  <Paragraphs>153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Solstice</vt:lpstr>
      <vt:lpstr>Résumé de Travaille</vt:lpstr>
      <vt:lpstr>Introduction Générale</vt:lpstr>
      <vt:lpstr>Problématique</vt:lpstr>
      <vt:lpstr>Objectif de Travaille</vt:lpstr>
      <vt:lpstr>Les Types Application Web</vt:lpstr>
      <vt:lpstr>Les Services de Cabinet Médical</vt:lpstr>
      <vt:lpstr>Analyses Les Besoins</vt:lpstr>
      <vt:lpstr>Les Application Web Similaire</vt:lpstr>
      <vt:lpstr>Conception System</vt:lpstr>
      <vt:lpstr>Diagramme Cas d’utilisation</vt:lpstr>
      <vt:lpstr>Exemple</vt:lpstr>
      <vt:lpstr>Diagramme De Séquence: Exemples</vt:lpstr>
      <vt:lpstr>Diagramme De Séquence: Exemples</vt:lpstr>
      <vt:lpstr>Diagramme De Séquence: Exemples</vt:lpstr>
      <vt:lpstr>Diagramme De class</vt:lpstr>
      <vt:lpstr>Model Relationnel</vt:lpstr>
      <vt:lpstr>Les Outils De Développement</vt:lpstr>
      <vt:lpstr>Architecture application web </vt:lpstr>
      <vt:lpstr>Développement en Cours</vt:lpstr>
      <vt:lpstr>Merci de Votre Attention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Résumé de Travaille</dc:title>
  <dc:creator>ramzi alia</dc:creator>
  <cp:lastModifiedBy>hp</cp:lastModifiedBy>
  <cp:revision>40</cp:revision>
  <dcterms:created xsi:type="dcterms:W3CDTF">2006-08-16T00:00:00Z</dcterms:created>
  <dcterms:modified xsi:type="dcterms:W3CDTF">2023-03-17T11:06:51Z</dcterms:modified>
</cp:coreProperties>
</file>