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59" d="100"/>
          <a:sy n="59" d="100"/>
        </p:scale>
        <p:origin x="84" y="1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6CB7-50F7-4672-8093-C043717A75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75F99F-F150-4BF8-A543-A3C55BFA79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E3521A-7CD1-4962-B3AB-F7C972079884}"/>
              </a:ext>
            </a:extLst>
          </p:cNvPr>
          <p:cNvSpPr>
            <a:spLocks noGrp="1"/>
          </p:cNvSpPr>
          <p:nvPr>
            <p:ph type="dt" sz="half" idx="10"/>
          </p:nvPr>
        </p:nvSpPr>
        <p:spPr/>
        <p:txBody>
          <a:bodyPr/>
          <a:lstStyle/>
          <a:p>
            <a:fld id="{713C45DA-0A1B-4872-BE81-6AC069517B3B}" type="datetimeFigureOut">
              <a:rPr lang="en-US" smtClean="0"/>
              <a:t>8/15/2020</a:t>
            </a:fld>
            <a:endParaRPr lang="en-US"/>
          </a:p>
        </p:txBody>
      </p:sp>
      <p:sp>
        <p:nvSpPr>
          <p:cNvPr id="5" name="Footer Placeholder 4">
            <a:extLst>
              <a:ext uri="{FF2B5EF4-FFF2-40B4-BE49-F238E27FC236}">
                <a16:creationId xmlns:a16="http://schemas.microsoft.com/office/drawing/2014/main" id="{5C5E5039-F4B9-4726-B40B-0F273A73F5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B302AC-F93D-4215-A86B-612EB8C86E15}"/>
              </a:ext>
            </a:extLst>
          </p:cNvPr>
          <p:cNvSpPr>
            <a:spLocks noGrp="1"/>
          </p:cNvSpPr>
          <p:nvPr>
            <p:ph type="sldNum" sz="quarter" idx="12"/>
          </p:nvPr>
        </p:nvSpPr>
        <p:spPr/>
        <p:txBody>
          <a:bodyPr/>
          <a:lstStyle/>
          <a:p>
            <a:fld id="{AD27F7E1-4E7E-4E15-BE45-ACD9EBD55B6C}" type="slidenum">
              <a:rPr lang="en-US" smtClean="0"/>
              <a:t>‹#›</a:t>
            </a:fld>
            <a:endParaRPr lang="en-US"/>
          </a:p>
        </p:txBody>
      </p:sp>
    </p:spTree>
    <p:extLst>
      <p:ext uri="{BB962C8B-B14F-4D97-AF65-F5344CB8AC3E}">
        <p14:creationId xmlns:p14="http://schemas.microsoft.com/office/powerpoint/2010/main" val="3604546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1E629-D4E4-4196-839F-B08A386320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889F20-6A03-4B5B-AE50-F46C052A1B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76329-E51B-4334-B871-8FC7391873E1}"/>
              </a:ext>
            </a:extLst>
          </p:cNvPr>
          <p:cNvSpPr>
            <a:spLocks noGrp="1"/>
          </p:cNvSpPr>
          <p:nvPr>
            <p:ph type="dt" sz="half" idx="10"/>
          </p:nvPr>
        </p:nvSpPr>
        <p:spPr/>
        <p:txBody>
          <a:bodyPr/>
          <a:lstStyle/>
          <a:p>
            <a:fld id="{713C45DA-0A1B-4872-BE81-6AC069517B3B}" type="datetimeFigureOut">
              <a:rPr lang="en-US" smtClean="0"/>
              <a:t>8/15/2020</a:t>
            </a:fld>
            <a:endParaRPr lang="en-US"/>
          </a:p>
        </p:txBody>
      </p:sp>
      <p:sp>
        <p:nvSpPr>
          <p:cNvPr id="5" name="Footer Placeholder 4">
            <a:extLst>
              <a:ext uri="{FF2B5EF4-FFF2-40B4-BE49-F238E27FC236}">
                <a16:creationId xmlns:a16="http://schemas.microsoft.com/office/drawing/2014/main" id="{3020AA42-199B-4ACB-AB48-654E63A25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9A5CC4-E625-4C88-9483-2DBACA9A0572}"/>
              </a:ext>
            </a:extLst>
          </p:cNvPr>
          <p:cNvSpPr>
            <a:spLocks noGrp="1"/>
          </p:cNvSpPr>
          <p:nvPr>
            <p:ph type="sldNum" sz="quarter" idx="12"/>
          </p:nvPr>
        </p:nvSpPr>
        <p:spPr/>
        <p:txBody>
          <a:bodyPr/>
          <a:lstStyle/>
          <a:p>
            <a:fld id="{AD27F7E1-4E7E-4E15-BE45-ACD9EBD55B6C}" type="slidenum">
              <a:rPr lang="en-US" smtClean="0"/>
              <a:t>‹#›</a:t>
            </a:fld>
            <a:endParaRPr lang="en-US"/>
          </a:p>
        </p:txBody>
      </p:sp>
    </p:spTree>
    <p:extLst>
      <p:ext uri="{BB962C8B-B14F-4D97-AF65-F5344CB8AC3E}">
        <p14:creationId xmlns:p14="http://schemas.microsoft.com/office/powerpoint/2010/main" val="126720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B86A2-0D38-42D3-B011-C5E242E0AB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D045A5-573F-49A5-9CAC-AC4919AF82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C7C937-A174-48A8-9BCC-508C2AE73E1D}"/>
              </a:ext>
            </a:extLst>
          </p:cNvPr>
          <p:cNvSpPr>
            <a:spLocks noGrp="1"/>
          </p:cNvSpPr>
          <p:nvPr>
            <p:ph type="dt" sz="half" idx="10"/>
          </p:nvPr>
        </p:nvSpPr>
        <p:spPr/>
        <p:txBody>
          <a:bodyPr/>
          <a:lstStyle/>
          <a:p>
            <a:fld id="{713C45DA-0A1B-4872-BE81-6AC069517B3B}" type="datetimeFigureOut">
              <a:rPr lang="en-US" smtClean="0"/>
              <a:t>8/15/2020</a:t>
            </a:fld>
            <a:endParaRPr lang="en-US"/>
          </a:p>
        </p:txBody>
      </p:sp>
      <p:sp>
        <p:nvSpPr>
          <p:cNvPr id="5" name="Footer Placeholder 4">
            <a:extLst>
              <a:ext uri="{FF2B5EF4-FFF2-40B4-BE49-F238E27FC236}">
                <a16:creationId xmlns:a16="http://schemas.microsoft.com/office/drawing/2014/main" id="{6A07C0E3-76E5-4E05-891B-25ECC5670F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34DE9-B562-455B-A3E0-B8E8724E243C}"/>
              </a:ext>
            </a:extLst>
          </p:cNvPr>
          <p:cNvSpPr>
            <a:spLocks noGrp="1"/>
          </p:cNvSpPr>
          <p:nvPr>
            <p:ph type="sldNum" sz="quarter" idx="12"/>
          </p:nvPr>
        </p:nvSpPr>
        <p:spPr/>
        <p:txBody>
          <a:bodyPr/>
          <a:lstStyle/>
          <a:p>
            <a:fld id="{AD27F7E1-4E7E-4E15-BE45-ACD9EBD55B6C}" type="slidenum">
              <a:rPr lang="en-US" smtClean="0"/>
              <a:t>‹#›</a:t>
            </a:fld>
            <a:endParaRPr lang="en-US"/>
          </a:p>
        </p:txBody>
      </p:sp>
    </p:spTree>
    <p:extLst>
      <p:ext uri="{BB962C8B-B14F-4D97-AF65-F5344CB8AC3E}">
        <p14:creationId xmlns:p14="http://schemas.microsoft.com/office/powerpoint/2010/main" val="2764122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B8583-CDCA-461C-A14F-1EFA5D8B79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CCBCA6-6B73-44AA-A3DE-87F4795550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19BBE5-240B-4932-BCD2-4E3A42E0D90C}"/>
              </a:ext>
            </a:extLst>
          </p:cNvPr>
          <p:cNvSpPr>
            <a:spLocks noGrp="1"/>
          </p:cNvSpPr>
          <p:nvPr>
            <p:ph type="dt" sz="half" idx="10"/>
          </p:nvPr>
        </p:nvSpPr>
        <p:spPr/>
        <p:txBody>
          <a:bodyPr/>
          <a:lstStyle/>
          <a:p>
            <a:fld id="{713C45DA-0A1B-4872-BE81-6AC069517B3B}" type="datetimeFigureOut">
              <a:rPr lang="en-US" smtClean="0"/>
              <a:t>8/15/2020</a:t>
            </a:fld>
            <a:endParaRPr lang="en-US"/>
          </a:p>
        </p:txBody>
      </p:sp>
      <p:sp>
        <p:nvSpPr>
          <p:cNvPr id="5" name="Footer Placeholder 4">
            <a:extLst>
              <a:ext uri="{FF2B5EF4-FFF2-40B4-BE49-F238E27FC236}">
                <a16:creationId xmlns:a16="http://schemas.microsoft.com/office/drawing/2014/main" id="{CED99A54-3FE1-42F9-9F71-693DD6621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593F9-13AB-4759-AF37-09A0F7C2C121}"/>
              </a:ext>
            </a:extLst>
          </p:cNvPr>
          <p:cNvSpPr>
            <a:spLocks noGrp="1"/>
          </p:cNvSpPr>
          <p:nvPr>
            <p:ph type="sldNum" sz="quarter" idx="12"/>
          </p:nvPr>
        </p:nvSpPr>
        <p:spPr/>
        <p:txBody>
          <a:bodyPr/>
          <a:lstStyle/>
          <a:p>
            <a:fld id="{AD27F7E1-4E7E-4E15-BE45-ACD9EBD55B6C}" type="slidenum">
              <a:rPr lang="en-US" smtClean="0"/>
              <a:t>‹#›</a:t>
            </a:fld>
            <a:endParaRPr lang="en-US"/>
          </a:p>
        </p:txBody>
      </p:sp>
    </p:spTree>
    <p:extLst>
      <p:ext uri="{BB962C8B-B14F-4D97-AF65-F5344CB8AC3E}">
        <p14:creationId xmlns:p14="http://schemas.microsoft.com/office/powerpoint/2010/main" val="3886937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22E61-2A83-408D-9438-C7A23D922E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5219E2-13D6-440A-B519-22A2534B92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374E5B-A7A4-4447-B446-DD6B8E737990}"/>
              </a:ext>
            </a:extLst>
          </p:cNvPr>
          <p:cNvSpPr>
            <a:spLocks noGrp="1"/>
          </p:cNvSpPr>
          <p:nvPr>
            <p:ph type="dt" sz="half" idx="10"/>
          </p:nvPr>
        </p:nvSpPr>
        <p:spPr/>
        <p:txBody>
          <a:bodyPr/>
          <a:lstStyle/>
          <a:p>
            <a:fld id="{713C45DA-0A1B-4872-BE81-6AC069517B3B}" type="datetimeFigureOut">
              <a:rPr lang="en-US" smtClean="0"/>
              <a:t>8/15/2020</a:t>
            </a:fld>
            <a:endParaRPr lang="en-US"/>
          </a:p>
        </p:txBody>
      </p:sp>
      <p:sp>
        <p:nvSpPr>
          <p:cNvPr id="5" name="Footer Placeholder 4">
            <a:extLst>
              <a:ext uri="{FF2B5EF4-FFF2-40B4-BE49-F238E27FC236}">
                <a16:creationId xmlns:a16="http://schemas.microsoft.com/office/drawing/2014/main" id="{A9C9EBAD-EC02-447E-9D4F-5FDB7B93D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816AE-DB38-4019-8A5D-EE9D66D9BCED}"/>
              </a:ext>
            </a:extLst>
          </p:cNvPr>
          <p:cNvSpPr>
            <a:spLocks noGrp="1"/>
          </p:cNvSpPr>
          <p:nvPr>
            <p:ph type="sldNum" sz="quarter" idx="12"/>
          </p:nvPr>
        </p:nvSpPr>
        <p:spPr/>
        <p:txBody>
          <a:bodyPr/>
          <a:lstStyle/>
          <a:p>
            <a:fld id="{AD27F7E1-4E7E-4E15-BE45-ACD9EBD55B6C}" type="slidenum">
              <a:rPr lang="en-US" smtClean="0"/>
              <a:t>‹#›</a:t>
            </a:fld>
            <a:endParaRPr lang="en-US"/>
          </a:p>
        </p:txBody>
      </p:sp>
    </p:spTree>
    <p:extLst>
      <p:ext uri="{BB962C8B-B14F-4D97-AF65-F5344CB8AC3E}">
        <p14:creationId xmlns:p14="http://schemas.microsoft.com/office/powerpoint/2010/main" val="642983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CFA8A-0F18-4D8D-BE5A-D5A9ED6F45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6EAC8D-B805-4539-8C8E-D55072191D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012CB8-4C5E-4F8C-9379-59CB17BF47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339376-5A9B-4A6A-9E38-8E3F25CBFF78}"/>
              </a:ext>
            </a:extLst>
          </p:cNvPr>
          <p:cNvSpPr>
            <a:spLocks noGrp="1"/>
          </p:cNvSpPr>
          <p:nvPr>
            <p:ph type="dt" sz="half" idx="10"/>
          </p:nvPr>
        </p:nvSpPr>
        <p:spPr/>
        <p:txBody>
          <a:bodyPr/>
          <a:lstStyle/>
          <a:p>
            <a:fld id="{713C45DA-0A1B-4872-BE81-6AC069517B3B}" type="datetimeFigureOut">
              <a:rPr lang="en-US" smtClean="0"/>
              <a:t>8/15/2020</a:t>
            </a:fld>
            <a:endParaRPr lang="en-US"/>
          </a:p>
        </p:txBody>
      </p:sp>
      <p:sp>
        <p:nvSpPr>
          <p:cNvPr id="6" name="Footer Placeholder 5">
            <a:extLst>
              <a:ext uri="{FF2B5EF4-FFF2-40B4-BE49-F238E27FC236}">
                <a16:creationId xmlns:a16="http://schemas.microsoft.com/office/drawing/2014/main" id="{B64F1F39-3209-493A-BD85-8A4E0B3B4B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BF76BD-8841-4C3C-811B-F5F55CD83057}"/>
              </a:ext>
            </a:extLst>
          </p:cNvPr>
          <p:cNvSpPr>
            <a:spLocks noGrp="1"/>
          </p:cNvSpPr>
          <p:nvPr>
            <p:ph type="sldNum" sz="quarter" idx="12"/>
          </p:nvPr>
        </p:nvSpPr>
        <p:spPr/>
        <p:txBody>
          <a:bodyPr/>
          <a:lstStyle/>
          <a:p>
            <a:fld id="{AD27F7E1-4E7E-4E15-BE45-ACD9EBD55B6C}" type="slidenum">
              <a:rPr lang="en-US" smtClean="0"/>
              <a:t>‹#›</a:t>
            </a:fld>
            <a:endParaRPr lang="en-US"/>
          </a:p>
        </p:txBody>
      </p:sp>
    </p:spTree>
    <p:extLst>
      <p:ext uri="{BB962C8B-B14F-4D97-AF65-F5344CB8AC3E}">
        <p14:creationId xmlns:p14="http://schemas.microsoft.com/office/powerpoint/2010/main" val="124358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D4204-2E35-4EF6-8E3C-A9AEEE45F4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4BE690-7B0E-4125-B2FA-5C3B56C6E2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04E1F2-BFF4-40DA-A3E7-88C567C553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7C8C02-235F-4BC9-8CDC-B6B04112F6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4B4C56-CC46-4A88-983C-FF5F268272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ECCF90-07FB-43E2-BEDD-0ADDD11A6032}"/>
              </a:ext>
            </a:extLst>
          </p:cNvPr>
          <p:cNvSpPr>
            <a:spLocks noGrp="1"/>
          </p:cNvSpPr>
          <p:nvPr>
            <p:ph type="dt" sz="half" idx="10"/>
          </p:nvPr>
        </p:nvSpPr>
        <p:spPr/>
        <p:txBody>
          <a:bodyPr/>
          <a:lstStyle/>
          <a:p>
            <a:fld id="{713C45DA-0A1B-4872-BE81-6AC069517B3B}" type="datetimeFigureOut">
              <a:rPr lang="en-US" smtClean="0"/>
              <a:t>8/15/2020</a:t>
            </a:fld>
            <a:endParaRPr lang="en-US"/>
          </a:p>
        </p:txBody>
      </p:sp>
      <p:sp>
        <p:nvSpPr>
          <p:cNvPr id="8" name="Footer Placeholder 7">
            <a:extLst>
              <a:ext uri="{FF2B5EF4-FFF2-40B4-BE49-F238E27FC236}">
                <a16:creationId xmlns:a16="http://schemas.microsoft.com/office/drawing/2014/main" id="{A08203AC-C12A-4E45-9404-5EF0FA8B55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0FD48D-94A1-47C2-9BD9-FFE8BC7C3220}"/>
              </a:ext>
            </a:extLst>
          </p:cNvPr>
          <p:cNvSpPr>
            <a:spLocks noGrp="1"/>
          </p:cNvSpPr>
          <p:nvPr>
            <p:ph type="sldNum" sz="quarter" idx="12"/>
          </p:nvPr>
        </p:nvSpPr>
        <p:spPr/>
        <p:txBody>
          <a:bodyPr/>
          <a:lstStyle/>
          <a:p>
            <a:fld id="{AD27F7E1-4E7E-4E15-BE45-ACD9EBD55B6C}" type="slidenum">
              <a:rPr lang="en-US" smtClean="0"/>
              <a:t>‹#›</a:t>
            </a:fld>
            <a:endParaRPr lang="en-US"/>
          </a:p>
        </p:txBody>
      </p:sp>
    </p:spTree>
    <p:extLst>
      <p:ext uri="{BB962C8B-B14F-4D97-AF65-F5344CB8AC3E}">
        <p14:creationId xmlns:p14="http://schemas.microsoft.com/office/powerpoint/2010/main" val="8332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50F8A-16B6-4000-A87C-E853F92749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E05D90-494A-4F09-B809-C91FD6FD11AA}"/>
              </a:ext>
            </a:extLst>
          </p:cNvPr>
          <p:cNvSpPr>
            <a:spLocks noGrp="1"/>
          </p:cNvSpPr>
          <p:nvPr>
            <p:ph type="dt" sz="half" idx="10"/>
          </p:nvPr>
        </p:nvSpPr>
        <p:spPr/>
        <p:txBody>
          <a:bodyPr/>
          <a:lstStyle/>
          <a:p>
            <a:fld id="{713C45DA-0A1B-4872-BE81-6AC069517B3B}" type="datetimeFigureOut">
              <a:rPr lang="en-US" smtClean="0"/>
              <a:t>8/15/2020</a:t>
            </a:fld>
            <a:endParaRPr lang="en-US"/>
          </a:p>
        </p:txBody>
      </p:sp>
      <p:sp>
        <p:nvSpPr>
          <p:cNvPr id="4" name="Footer Placeholder 3">
            <a:extLst>
              <a:ext uri="{FF2B5EF4-FFF2-40B4-BE49-F238E27FC236}">
                <a16:creationId xmlns:a16="http://schemas.microsoft.com/office/drawing/2014/main" id="{F18DBB02-5C36-4716-A7A2-4ECEC7D608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F5B3C-114B-494B-8D6D-31717050FAC8}"/>
              </a:ext>
            </a:extLst>
          </p:cNvPr>
          <p:cNvSpPr>
            <a:spLocks noGrp="1"/>
          </p:cNvSpPr>
          <p:nvPr>
            <p:ph type="sldNum" sz="quarter" idx="12"/>
          </p:nvPr>
        </p:nvSpPr>
        <p:spPr/>
        <p:txBody>
          <a:bodyPr/>
          <a:lstStyle/>
          <a:p>
            <a:fld id="{AD27F7E1-4E7E-4E15-BE45-ACD9EBD55B6C}" type="slidenum">
              <a:rPr lang="en-US" smtClean="0"/>
              <a:t>‹#›</a:t>
            </a:fld>
            <a:endParaRPr lang="en-US"/>
          </a:p>
        </p:txBody>
      </p:sp>
    </p:spTree>
    <p:extLst>
      <p:ext uri="{BB962C8B-B14F-4D97-AF65-F5344CB8AC3E}">
        <p14:creationId xmlns:p14="http://schemas.microsoft.com/office/powerpoint/2010/main" val="181991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E76AAF-1A5E-4E53-81A2-C1AF814DD445}"/>
              </a:ext>
            </a:extLst>
          </p:cNvPr>
          <p:cNvSpPr>
            <a:spLocks noGrp="1"/>
          </p:cNvSpPr>
          <p:nvPr>
            <p:ph type="dt" sz="half" idx="10"/>
          </p:nvPr>
        </p:nvSpPr>
        <p:spPr/>
        <p:txBody>
          <a:bodyPr/>
          <a:lstStyle/>
          <a:p>
            <a:fld id="{713C45DA-0A1B-4872-BE81-6AC069517B3B}" type="datetimeFigureOut">
              <a:rPr lang="en-US" smtClean="0"/>
              <a:t>8/15/2020</a:t>
            </a:fld>
            <a:endParaRPr lang="en-US"/>
          </a:p>
        </p:txBody>
      </p:sp>
      <p:sp>
        <p:nvSpPr>
          <p:cNvPr id="3" name="Footer Placeholder 2">
            <a:extLst>
              <a:ext uri="{FF2B5EF4-FFF2-40B4-BE49-F238E27FC236}">
                <a16:creationId xmlns:a16="http://schemas.microsoft.com/office/drawing/2014/main" id="{903D6EEF-B871-456E-8161-1B65402298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D539C5-A9D7-49FB-813A-317377EBECEF}"/>
              </a:ext>
            </a:extLst>
          </p:cNvPr>
          <p:cNvSpPr>
            <a:spLocks noGrp="1"/>
          </p:cNvSpPr>
          <p:nvPr>
            <p:ph type="sldNum" sz="quarter" idx="12"/>
          </p:nvPr>
        </p:nvSpPr>
        <p:spPr/>
        <p:txBody>
          <a:bodyPr/>
          <a:lstStyle/>
          <a:p>
            <a:fld id="{AD27F7E1-4E7E-4E15-BE45-ACD9EBD55B6C}" type="slidenum">
              <a:rPr lang="en-US" smtClean="0"/>
              <a:t>‹#›</a:t>
            </a:fld>
            <a:endParaRPr lang="en-US"/>
          </a:p>
        </p:txBody>
      </p:sp>
    </p:spTree>
    <p:extLst>
      <p:ext uri="{BB962C8B-B14F-4D97-AF65-F5344CB8AC3E}">
        <p14:creationId xmlns:p14="http://schemas.microsoft.com/office/powerpoint/2010/main" val="2918098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481DC-0051-4FF1-A4BF-E64394378F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9AD9D5-5C5C-4633-8CE4-2528A68197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50C0F7-61BF-4329-BA73-9493CE3CF1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AABB0C-93B4-4EA8-8BE1-1E1AC25BEAD5}"/>
              </a:ext>
            </a:extLst>
          </p:cNvPr>
          <p:cNvSpPr>
            <a:spLocks noGrp="1"/>
          </p:cNvSpPr>
          <p:nvPr>
            <p:ph type="dt" sz="half" idx="10"/>
          </p:nvPr>
        </p:nvSpPr>
        <p:spPr/>
        <p:txBody>
          <a:bodyPr/>
          <a:lstStyle/>
          <a:p>
            <a:fld id="{713C45DA-0A1B-4872-BE81-6AC069517B3B}" type="datetimeFigureOut">
              <a:rPr lang="en-US" smtClean="0"/>
              <a:t>8/15/2020</a:t>
            </a:fld>
            <a:endParaRPr lang="en-US"/>
          </a:p>
        </p:txBody>
      </p:sp>
      <p:sp>
        <p:nvSpPr>
          <p:cNvPr id="6" name="Footer Placeholder 5">
            <a:extLst>
              <a:ext uri="{FF2B5EF4-FFF2-40B4-BE49-F238E27FC236}">
                <a16:creationId xmlns:a16="http://schemas.microsoft.com/office/drawing/2014/main" id="{8EEF9DFF-C566-4CB9-B0E8-D61C9EABF3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75B7A2-4251-4D94-904D-3346EAFB56CA}"/>
              </a:ext>
            </a:extLst>
          </p:cNvPr>
          <p:cNvSpPr>
            <a:spLocks noGrp="1"/>
          </p:cNvSpPr>
          <p:nvPr>
            <p:ph type="sldNum" sz="quarter" idx="12"/>
          </p:nvPr>
        </p:nvSpPr>
        <p:spPr/>
        <p:txBody>
          <a:bodyPr/>
          <a:lstStyle/>
          <a:p>
            <a:fld id="{AD27F7E1-4E7E-4E15-BE45-ACD9EBD55B6C}" type="slidenum">
              <a:rPr lang="en-US" smtClean="0"/>
              <a:t>‹#›</a:t>
            </a:fld>
            <a:endParaRPr lang="en-US"/>
          </a:p>
        </p:txBody>
      </p:sp>
    </p:spTree>
    <p:extLst>
      <p:ext uri="{BB962C8B-B14F-4D97-AF65-F5344CB8AC3E}">
        <p14:creationId xmlns:p14="http://schemas.microsoft.com/office/powerpoint/2010/main" val="223925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03C8-D4A5-4F8E-BDA7-5403975D92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F611C7-05D6-4BBB-BD83-E1C448A8CD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FE9401-F938-4601-9A7B-5950AFAD15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0C9A1F-E595-4587-9542-E3090B36DFB6}"/>
              </a:ext>
            </a:extLst>
          </p:cNvPr>
          <p:cNvSpPr>
            <a:spLocks noGrp="1"/>
          </p:cNvSpPr>
          <p:nvPr>
            <p:ph type="dt" sz="half" idx="10"/>
          </p:nvPr>
        </p:nvSpPr>
        <p:spPr/>
        <p:txBody>
          <a:bodyPr/>
          <a:lstStyle/>
          <a:p>
            <a:fld id="{713C45DA-0A1B-4872-BE81-6AC069517B3B}" type="datetimeFigureOut">
              <a:rPr lang="en-US" smtClean="0"/>
              <a:t>8/15/2020</a:t>
            </a:fld>
            <a:endParaRPr lang="en-US"/>
          </a:p>
        </p:txBody>
      </p:sp>
      <p:sp>
        <p:nvSpPr>
          <p:cNvPr id="6" name="Footer Placeholder 5">
            <a:extLst>
              <a:ext uri="{FF2B5EF4-FFF2-40B4-BE49-F238E27FC236}">
                <a16:creationId xmlns:a16="http://schemas.microsoft.com/office/drawing/2014/main" id="{AA507A08-296B-4A6E-8D6B-795747E608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26BE66-3610-492B-B996-6C22DE745400}"/>
              </a:ext>
            </a:extLst>
          </p:cNvPr>
          <p:cNvSpPr>
            <a:spLocks noGrp="1"/>
          </p:cNvSpPr>
          <p:nvPr>
            <p:ph type="sldNum" sz="quarter" idx="12"/>
          </p:nvPr>
        </p:nvSpPr>
        <p:spPr/>
        <p:txBody>
          <a:bodyPr/>
          <a:lstStyle/>
          <a:p>
            <a:fld id="{AD27F7E1-4E7E-4E15-BE45-ACD9EBD55B6C}" type="slidenum">
              <a:rPr lang="en-US" smtClean="0"/>
              <a:t>‹#›</a:t>
            </a:fld>
            <a:endParaRPr lang="en-US"/>
          </a:p>
        </p:txBody>
      </p:sp>
    </p:spTree>
    <p:extLst>
      <p:ext uri="{BB962C8B-B14F-4D97-AF65-F5344CB8AC3E}">
        <p14:creationId xmlns:p14="http://schemas.microsoft.com/office/powerpoint/2010/main" val="4217187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764E8E-D5D5-494A-B909-644F98FEAB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425B5B-B2F9-41D8-B7CE-08B246DF23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E1B890-0C5A-492A-85A3-7E5ABF0BDE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C45DA-0A1B-4872-BE81-6AC069517B3B}" type="datetimeFigureOut">
              <a:rPr lang="en-US" smtClean="0"/>
              <a:t>8/15/2020</a:t>
            </a:fld>
            <a:endParaRPr lang="en-US"/>
          </a:p>
        </p:txBody>
      </p:sp>
      <p:sp>
        <p:nvSpPr>
          <p:cNvPr id="5" name="Footer Placeholder 4">
            <a:extLst>
              <a:ext uri="{FF2B5EF4-FFF2-40B4-BE49-F238E27FC236}">
                <a16:creationId xmlns:a16="http://schemas.microsoft.com/office/drawing/2014/main" id="{CC5FD45B-6617-47E9-AEDE-FCD78D8461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CCDE22-B7B1-49EC-92B2-E0BDE26EC4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7F7E1-4E7E-4E15-BE45-ACD9EBD55B6C}" type="slidenum">
              <a:rPr lang="en-US" smtClean="0"/>
              <a:t>‹#›</a:t>
            </a:fld>
            <a:endParaRPr lang="en-US"/>
          </a:p>
        </p:txBody>
      </p:sp>
    </p:spTree>
    <p:extLst>
      <p:ext uri="{BB962C8B-B14F-4D97-AF65-F5344CB8AC3E}">
        <p14:creationId xmlns:p14="http://schemas.microsoft.com/office/powerpoint/2010/main" val="2598849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8F83-9068-4A19-AC85-99E821F73C4E}"/>
              </a:ext>
            </a:extLst>
          </p:cNvPr>
          <p:cNvSpPr>
            <a:spLocks noGrp="1"/>
          </p:cNvSpPr>
          <p:nvPr>
            <p:ph type="ctrTitle"/>
          </p:nvPr>
        </p:nvSpPr>
        <p:spPr>
          <a:xfrm>
            <a:off x="1524000" y="2530929"/>
            <a:ext cx="9144000" cy="979034"/>
          </a:xfrm>
          <a:solidFill>
            <a:schemeClr val="accent1">
              <a:lumMod val="20000"/>
              <a:lumOff val="80000"/>
              <a:alpha val="64000"/>
            </a:schemeClr>
          </a:solidFill>
        </p:spPr>
        <p:txBody>
          <a:bodyPr/>
          <a:lstStyle/>
          <a:p>
            <a:r>
              <a:rPr lang="en-US" dirty="0"/>
              <a:t>Credit Card Fraud</a:t>
            </a:r>
          </a:p>
        </p:txBody>
      </p:sp>
      <p:sp>
        <p:nvSpPr>
          <p:cNvPr id="3" name="Subtitle 2">
            <a:extLst>
              <a:ext uri="{FF2B5EF4-FFF2-40B4-BE49-F238E27FC236}">
                <a16:creationId xmlns:a16="http://schemas.microsoft.com/office/drawing/2014/main" id="{4FDD941B-C94F-4BF5-8B30-9BB6C6972490}"/>
              </a:ext>
            </a:extLst>
          </p:cNvPr>
          <p:cNvSpPr>
            <a:spLocks noGrp="1"/>
          </p:cNvSpPr>
          <p:nvPr>
            <p:ph type="subTitle" idx="1"/>
          </p:nvPr>
        </p:nvSpPr>
        <p:spPr>
          <a:xfrm>
            <a:off x="1524000" y="3602038"/>
            <a:ext cx="9144000" cy="545419"/>
          </a:xfrm>
          <a:solidFill>
            <a:schemeClr val="accent1">
              <a:lumMod val="20000"/>
              <a:lumOff val="80000"/>
              <a:alpha val="64000"/>
            </a:schemeClr>
          </a:solidFill>
        </p:spPr>
        <p:txBody>
          <a:bodyPr/>
          <a:lstStyle/>
          <a:p>
            <a:r>
              <a:rPr lang="en-US" dirty="0"/>
              <a:t>Austin Wen, Jayvis Hanna, Nic Colon, Shayon Keating, </a:t>
            </a:r>
            <a:r>
              <a:rPr lang="en-US" dirty="0" err="1"/>
              <a:t>Luminda</a:t>
            </a:r>
            <a:r>
              <a:rPr lang="en-US" dirty="0"/>
              <a:t> </a:t>
            </a:r>
            <a:r>
              <a:rPr lang="en-US" dirty="0" err="1"/>
              <a:t>Kulasiri</a:t>
            </a:r>
            <a:endParaRPr lang="en-US" dirty="0"/>
          </a:p>
        </p:txBody>
      </p:sp>
    </p:spTree>
    <p:extLst>
      <p:ext uri="{BB962C8B-B14F-4D97-AF65-F5344CB8AC3E}">
        <p14:creationId xmlns:p14="http://schemas.microsoft.com/office/powerpoint/2010/main" val="4215144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5BDF-E508-41BE-A6C3-ACDF034BD933}"/>
              </a:ext>
            </a:extLst>
          </p:cNvPr>
          <p:cNvSpPr>
            <a:spLocks noGrp="1"/>
          </p:cNvSpPr>
          <p:nvPr>
            <p:ph type="title"/>
          </p:nvPr>
        </p:nvSpPr>
        <p:spPr/>
        <p:txBody>
          <a:bodyPr/>
          <a:lstStyle/>
          <a:p>
            <a:r>
              <a:rPr lang="en-US" dirty="0"/>
              <a:t>Simple Neural Network</a:t>
            </a:r>
          </a:p>
        </p:txBody>
      </p:sp>
      <p:sp>
        <p:nvSpPr>
          <p:cNvPr id="3" name="Content Placeholder 2">
            <a:extLst>
              <a:ext uri="{FF2B5EF4-FFF2-40B4-BE49-F238E27FC236}">
                <a16:creationId xmlns:a16="http://schemas.microsoft.com/office/drawing/2014/main" id="{29525243-0C3A-48C7-8A8D-2C4EE2065629}"/>
              </a:ext>
            </a:extLst>
          </p:cNvPr>
          <p:cNvSpPr>
            <a:spLocks noGrp="1"/>
          </p:cNvSpPr>
          <p:nvPr>
            <p:ph idx="1"/>
          </p:nvPr>
        </p:nvSpPr>
        <p:spPr>
          <a:solidFill>
            <a:schemeClr val="accent5">
              <a:lumMod val="20000"/>
              <a:lumOff val="80000"/>
              <a:alpha val="70000"/>
            </a:schemeClr>
          </a:solidFill>
        </p:spPr>
        <p:txBody>
          <a:bodyPr/>
          <a:lstStyle/>
          <a:p>
            <a:pPr marL="0" indent="0">
              <a:buNone/>
            </a:pPr>
            <a:endParaRPr lang="en-US" dirty="0"/>
          </a:p>
        </p:txBody>
      </p:sp>
    </p:spTree>
    <p:extLst>
      <p:ext uri="{BB962C8B-B14F-4D97-AF65-F5344CB8AC3E}">
        <p14:creationId xmlns:p14="http://schemas.microsoft.com/office/powerpoint/2010/main" val="347226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5BDF-E508-41BE-A6C3-ACDF034BD933}"/>
              </a:ext>
            </a:extLst>
          </p:cNvPr>
          <p:cNvSpPr>
            <a:spLocks noGrp="1"/>
          </p:cNvSpPr>
          <p:nvPr>
            <p:ph type="title"/>
          </p:nvPr>
        </p:nvSpPr>
        <p:spPr/>
        <p:txBody>
          <a:bodyPr/>
          <a:lstStyle/>
          <a:p>
            <a:r>
              <a:rPr lang="en-US" dirty="0"/>
              <a:t>Model Comparison</a:t>
            </a:r>
          </a:p>
        </p:txBody>
      </p:sp>
      <p:sp>
        <p:nvSpPr>
          <p:cNvPr id="3" name="Content Placeholder 2">
            <a:extLst>
              <a:ext uri="{FF2B5EF4-FFF2-40B4-BE49-F238E27FC236}">
                <a16:creationId xmlns:a16="http://schemas.microsoft.com/office/drawing/2014/main" id="{29525243-0C3A-48C7-8A8D-2C4EE2065629}"/>
              </a:ext>
            </a:extLst>
          </p:cNvPr>
          <p:cNvSpPr>
            <a:spLocks noGrp="1"/>
          </p:cNvSpPr>
          <p:nvPr>
            <p:ph idx="1"/>
          </p:nvPr>
        </p:nvSpPr>
        <p:spPr>
          <a:solidFill>
            <a:schemeClr val="accent5">
              <a:lumMod val="20000"/>
              <a:lumOff val="80000"/>
              <a:alpha val="70000"/>
            </a:schemeClr>
          </a:solidFill>
        </p:spPr>
        <p:txBody>
          <a:bodyPr/>
          <a:lstStyle/>
          <a:p>
            <a:pPr marL="0" indent="0">
              <a:buNone/>
            </a:pPr>
            <a:endParaRPr lang="en-US" dirty="0"/>
          </a:p>
        </p:txBody>
      </p:sp>
    </p:spTree>
    <p:extLst>
      <p:ext uri="{BB962C8B-B14F-4D97-AF65-F5344CB8AC3E}">
        <p14:creationId xmlns:p14="http://schemas.microsoft.com/office/powerpoint/2010/main" val="1877253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5BDF-E508-41BE-A6C3-ACDF034BD933}"/>
              </a:ext>
            </a:extLst>
          </p:cNvPr>
          <p:cNvSpPr>
            <a:spLocks noGrp="1"/>
          </p:cNvSpPr>
          <p:nvPr>
            <p:ph type="title"/>
          </p:nvPr>
        </p:nvSpPr>
        <p:spPr/>
        <p:txBody>
          <a:bodyPr/>
          <a:lstStyle/>
          <a:p>
            <a:r>
              <a:rPr lang="en-US" dirty="0"/>
              <a:t>Future Usage</a:t>
            </a:r>
          </a:p>
        </p:txBody>
      </p:sp>
      <p:sp>
        <p:nvSpPr>
          <p:cNvPr id="3" name="Content Placeholder 2">
            <a:extLst>
              <a:ext uri="{FF2B5EF4-FFF2-40B4-BE49-F238E27FC236}">
                <a16:creationId xmlns:a16="http://schemas.microsoft.com/office/drawing/2014/main" id="{29525243-0C3A-48C7-8A8D-2C4EE2065629}"/>
              </a:ext>
            </a:extLst>
          </p:cNvPr>
          <p:cNvSpPr>
            <a:spLocks noGrp="1"/>
          </p:cNvSpPr>
          <p:nvPr>
            <p:ph idx="1"/>
          </p:nvPr>
        </p:nvSpPr>
        <p:spPr>
          <a:solidFill>
            <a:schemeClr val="accent5">
              <a:lumMod val="20000"/>
              <a:lumOff val="80000"/>
              <a:alpha val="70000"/>
            </a:schemeClr>
          </a:solidFill>
        </p:spPr>
        <p:txBody>
          <a:bodyPr/>
          <a:lstStyle/>
          <a:p>
            <a:pPr marL="0" indent="0">
              <a:buNone/>
            </a:pPr>
            <a:endParaRPr lang="en-US" dirty="0"/>
          </a:p>
        </p:txBody>
      </p:sp>
    </p:spTree>
    <p:extLst>
      <p:ext uri="{BB962C8B-B14F-4D97-AF65-F5344CB8AC3E}">
        <p14:creationId xmlns:p14="http://schemas.microsoft.com/office/powerpoint/2010/main" val="957222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5BDF-E508-41BE-A6C3-ACDF034BD933}"/>
              </a:ext>
            </a:extLst>
          </p:cNvPr>
          <p:cNvSpPr>
            <a:spLocks noGrp="1"/>
          </p:cNvSpPr>
          <p:nvPr>
            <p:ph type="title"/>
          </p:nvPr>
        </p:nvSpPr>
        <p:spPr/>
        <p:txBody>
          <a:bodyPr/>
          <a:lstStyle/>
          <a:p>
            <a:r>
              <a:rPr lang="en-US" dirty="0"/>
              <a:t>Flowchart</a:t>
            </a:r>
          </a:p>
        </p:txBody>
      </p:sp>
      <p:sp>
        <p:nvSpPr>
          <p:cNvPr id="3" name="Content Placeholder 2">
            <a:extLst>
              <a:ext uri="{FF2B5EF4-FFF2-40B4-BE49-F238E27FC236}">
                <a16:creationId xmlns:a16="http://schemas.microsoft.com/office/drawing/2014/main" id="{29525243-0C3A-48C7-8A8D-2C4EE2065629}"/>
              </a:ext>
            </a:extLst>
          </p:cNvPr>
          <p:cNvSpPr>
            <a:spLocks noGrp="1"/>
          </p:cNvSpPr>
          <p:nvPr>
            <p:ph idx="1"/>
          </p:nvPr>
        </p:nvSpPr>
        <p:spPr>
          <a:solidFill>
            <a:schemeClr val="accent5">
              <a:lumMod val="20000"/>
              <a:lumOff val="80000"/>
              <a:alpha val="70000"/>
            </a:schemeClr>
          </a:solidFill>
        </p:spPr>
        <p:txBody>
          <a:bodyPr/>
          <a:lstStyle/>
          <a:p>
            <a:pPr marL="0" indent="0">
              <a:buNone/>
            </a:pPr>
            <a:endParaRPr lang="en-US" dirty="0"/>
          </a:p>
        </p:txBody>
      </p:sp>
    </p:spTree>
    <p:extLst>
      <p:ext uri="{BB962C8B-B14F-4D97-AF65-F5344CB8AC3E}">
        <p14:creationId xmlns:p14="http://schemas.microsoft.com/office/powerpoint/2010/main" val="957763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5BDF-E508-41BE-A6C3-ACDF034BD93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9525243-0C3A-48C7-8A8D-2C4EE2065629}"/>
              </a:ext>
            </a:extLst>
          </p:cNvPr>
          <p:cNvSpPr>
            <a:spLocks noGrp="1"/>
          </p:cNvSpPr>
          <p:nvPr>
            <p:ph idx="1"/>
          </p:nvPr>
        </p:nvSpPr>
        <p:spPr>
          <a:solidFill>
            <a:schemeClr val="accent5">
              <a:lumMod val="20000"/>
              <a:lumOff val="80000"/>
              <a:alpha val="70000"/>
            </a:schemeClr>
          </a:solidFill>
        </p:spPr>
        <p:txBody>
          <a:bodyPr/>
          <a:lstStyle/>
          <a:p>
            <a:pPr marL="0" indent="0">
              <a:buNone/>
            </a:pPr>
            <a:endParaRPr lang="en-US" dirty="0"/>
          </a:p>
        </p:txBody>
      </p:sp>
    </p:spTree>
    <p:extLst>
      <p:ext uri="{BB962C8B-B14F-4D97-AF65-F5344CB8AC3E}">
        <p14:creationId xmlns:p14="http://schemas.microsoft.com/office/powerpoint/2010/main" val="77901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5BDF-E508-41BE-A6C3-ACDF034BD933}"/>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29525243-0C3A-48C7-8A8D-2C4EE2065629}"/>
              </a:ext>
            </a:extLst>
          </p:cNvPr>
          <p:cNvSpPr>
            <a:spLocks noGrp="1"/>
          </p:cNvSpPr>
          <p:nvPr>
            <p:ph idx="1"/>
          </p:nvPr>
        </p:nvSpPr>
        <p:spPr>
          <a:solidFill>
            <a:schemeClr val="accent5">
              <a:lumMod val="20000"/>
              <a:lumOff val="80000"/>
              <a:alpha val="70000"/>
            </a:schemeClr>
          </a:solidFill>
        </p:spPr>
        <p:txBody>
          <a:bodyPr/>
          <a:lstStyle/>
          <a:p>
            <a:pPr marL="0" indent="0">
              <a:buNone/>
            </a:pPr>
            <a:r>
              <a:rPr lang="en-US" dirty="0"/>
              <a:t>Credit card fraud is a persistent issue and one that credit card companies and banks constantly need to consider. Many banks and credit card companies offer free monitoring and alerts in an attempt to identify potentially fraudulent activity as soon as possible. With the standard practice of reimbursing customers for fraudulent charges on their credit cards and accounts, it is in the best interest of credit card companies and banks to identify, stop and prevent fraudulent activity. </a:t>
            </a:r>
          </a:p>
          <a:p>
            <a:endParaRPr lang="en-US" dirty="0"/>
          </a:p>
        </p:txBody>
      </p:sp>
    </p:spTree>
    <p:extLst>
      <p:ext uri="{BB962C8B-B14F-4D97-AF65-F5344CB8AC3E}">
        <p14:creationId xmlns:p14="http://schemas.microsoft.com/office/powerpoint/2010/main" val="66133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5BDF-E508-41BE-A6C3-ACDF034BD933}"/>
              </a:ext>
            </a:extLst>
          </p:cNvPr>
          <p:cNvSpPr>
            <a:spLocks noGrp="1"/>
          </p:cNvSpPr>
          <p:nvPr>
            <p:ph type="title"/>
          </p:nvPr>
        </p:nvSpPr>
        <p:spPr/>
        <p:txBody>
          <a:bodyPr/>
          <a:lstStyle/>
          <a:p>
            <a:r>
              <a:rPr lang="en-US" dirty="0"/>
              <a:t>ETL</a:t>
            </a:r>
          </a:p>
        </p:txBody>
      </p:sp>
      <p:sp>
        <p:nvSpPr>
          <p:cNvPr id="3" name="Content Placeholder 2">
            <a:extLst>
              <a:ext uri="{FF2B5EF4-FFF2-40B4-BE49-F238E27FC236}">
                <a16:creationId xmlns:a16="http://schemas.microsoft.com/office/drawing/2014/main" id="{29525243-0C3A-48C7-8A8D-2C4EE2065629}"/>
              </a:ext>
            </a:extLst>
          </p:cNvPr>
          <p:cNvSpPr>
            <a:spLocks noGrp="1"/>
          </p:cNvSpPr>
          <p:nvPr>
            <p:ph idx="1"/>
          </p:nvPr>
        </p:nvSpPr>
        <p:spPr>
          <a:solidFill>
            <a:schemeClr val="accent5">
              <a:lumMod val="20000"/>
              <a:lumOff val="80000"/>
              <a:alpha val="70000"/>
            </a:schemeClr>
          </a:solidFill>
        </p:spPr>
        <p:txBody>
          <a:bodyPr/>
          <a:lstStyle/>
          <a:p>
            <a:endParaRPr lang="en-US" dirty="0"/>
          </a:p>
        </p:txBody>
      </p:sp>
    </p:spTree>
    <p:extLst>
      <p:ext uri="{BB962C8B-B14F-4D97-AF65-F5344CB8AC3E}">
        <p14:creationId xmlns:p14="http://schemas.microsoft.com/office/powerpoint/2010/main" val="3875579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5BDF-E508-41BE-A6C3-ACDF034BD933}"/>
              </a:ext>
            </a:extLst>
          </p:cNvPr>
          <p:cNvSpPr>
            <a:spLocks noGrp="1"/>
          </p:cNvSpPr>
          <p:nvPr>
            <p:ph type="title"/>
          </p:nvPr>
        </p:nvSpPr>
        <p:spPr/>
        <p:txBody>
          <a:bodyPr/>
          <a:lstStyle/>
          <a:p>
            <a:r>
              <a:rPr lang="en-US" dirty="0"/>
              <a:t>Resampling</a:t>
            </a:r>
          </a:p>
        </p:txBody>
      </p:sp>
      <p:sp>
        <p:nvSpPr>
          <p:cNvPr id="3" name="Content Placeholder 2">
            <a:extLst>
              <a:ext uri="{FF2B5EF4-FFF2-40B4-BE49-F238E27FC236}">
                <a16:creationId xmlns:a16="http://schemas.microsoft.com/office/drawing/2014/main" id="{29525243-0C3A-48C7-8A8D-2C4EE2065629}"/>
              </a:ext>
            </a:extLst>
          </p:cNvPr>
          <p:cNvSpPr>
            <a:spLocks noGrp="1"/>
          </p:cNvSpPr>
          <p:nvPr>
            <p:ph idx="1"/>
          </p:nvPr>
        </p:nvSpPr>
        <p:spPr>
          <a:solidFill>
            <a:schemeClr val="accent5">
              <a:lumMod val="20000"/>
              <a:lumOff val="80000"/>
              <a:alpha val="70000"/>
            </a:schemeClr>
          </a:solidFill>
        </p:spPr>
        <p:txBody>
          <a:bodyPr/>
          <a:lstStyle/>
          <a:p>
            <a:pPr marL="0" indent="0">
              <a:buNone/>
            </a:pPr>
            <a:r>
              <a:rPr lang="en-US" dirty="0"/>
              <a:t>The data set contains 284,807 credit card transactions. Only 492 (0.17%) of them are fraud transactions. The ‘class’ variable is ‘0’ for non-fraud and ‘1’ for fraud truncations. In this situation, any model that always predicts ‘0’ will be accurate 99.83% of the time. The ‘accuracy’ of the model would be misleading. The ‘resample’ module in ‘</a:t>
            </a:r>
            <a:r>
              <a:rPr lang="en-US" dirty="0" err="1"/>
              <a:t>sklearn</a:t>
            </a:r>
            <a:r>
              <a:rPr lang="en-US" dirty="0"/>
              <a:t>’ helps to account for this data imbalance by oversample the fraud data in the training sample. The Re-sampled training data set contains an equal number of fraud and non-fraud transactions. We then used the confusion matrix to evaluate and compare our results.</a:t>
            </a:r>
          </a:p>
          <a:p>
            <a:endParaRPr lang="en-US" dirty="0"/>
          </a:p>
        </p:txBody>
      </p:sp>
    </p:spTree>
    <p:extLst>
      <p:ext uri="{BB962C8B-B14F-4D97-AF65-F5344CB8AC3E}">
        <p14:creationId xmlns:p14="http://schemas.microsoft.com/office/powerpoint/2010/main" val="670538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5BDF-E508-41BE-A6C3-ACDF034BD933}"/>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29525243-0C3A-48C7-8A8D-2C4EE2065629}"/>
              </a:ext>
            </a:extLst>
          </p:cNvPr>
          <p:cNvSpPr>
            <a:spLocks noGrp="1"/>
          </p:cNvSpPr>
          <p:nvPr>
            <p:ph idx="1"/>
          </p:nvPr>
        </p:nvSpPr>
        <p:spPr>
          <a:solidFill>
            <a:schemeClr val="accent5">
              <a:lumMod val="20000"/>
              <a:lumOff val="80000"/>
              <a:alpha val="70000"/>
            </a:schemeClr>
          </a:solidFill>
        </p:spPr>
        <p:txBody>
          <a:bodyPr/>
          <a:lstStyle/>
          <a:p>
            <a:pPr marL="0" indent="0">
              <a:buNone/>
            </a:pPr>
            <a:r>
              <a:rPr lang="en-US" dirty="0"/>
              <a:t>We have trained the following classification models:</a:t>
            </a:r>
          </a:p>
          <a:p>
            <a:pPr>
              <a:buFont typeface="Wingdings" panose="05000000000000000000" pitchFamily="2" charset="2"/>
              <a:buChar char="Ø"/>
            </a:pPr>
            <a:r>
              <a:rPr lang="en-US" dirty="0"/>
              <a:t>Logistic</a:t>
            </a:r>
          </a:p>
          <a:p>
            <a:pPr>
              <a:buFont typeface="Wingdings" panose="05000000000000000000" pitchFamily="2" charset="2"/>
              <a:buChar char="Ø"/>
            </a:pPr>
            <a:r>
              <a:rPr lang="en-US" dirty="0"/>
              <a:t>K-Nearest Neighbor</a:t>
            </a:r>
          </a:p>
          <a:p>
            <a:pPr>
              <a:buFont typeface="Wingdings" panose="05000000000000000000" pitchFamily="2" charset="2"/>
              <a:buChar char="Ø"/>
            </a:pPr>
            <a:r>
              <a:rPr lang="en-US" dirty="0"/>
              <a:t>Random Forest</a:t>
            </a:r>
          </a:p>
          <a:p>
            <a:pPr>
              <a:buFont typeface="Wingdings" panose="05000000000000000000" pitchFamily="2" charset="2"/>
              <a:buChar char="Ø"/>
            </a:pPr>
            <a:r>
              <a:rPr lang="en-US" dirty="0"/>
              <a:t>Support Vector Machines (SVM)</a:t>
            </a:r>
          </a:p>
          <a:p>
            <a:pPr>
              <a:buFont typeface="Wingdings" panose="05000000000000000000" pitchFamily="2" charset="2"/>
              <a:buChar char="Ø"/>
            </a:pPr>
            <a:r>
              <a:rPr lang="en-US" dirty="0"/>
              <a:t>A Simple Neural Network</a:t>
            </a:r>
          </a:p>
          <a:p>
            <a:pPr>
              <a:buFont typeface="Wingdings" panose="05000000000000000000" pitchFamily="2" charset="2"/>
              <a:buChar char="Ø"/>
            </a:pPr>
            <a:r>
              <a:rPr lang="en-US" dirty="0"/>
              <a:t>A Deep Neural Network (with 2-hidden layers)</a:t>
            </a:r>
          </a:p>
          <a:p>
            <a:pPr marL="0" indent="0">
              <a:buNone/>
            </a:pPr>
            <a:endParaRPr lang="en-US" dirty="0"/>
          </a:p>
        </p:txBody>
      </p:sp>
    </p:spTree>
    <p:extLst>
      <p:ext uri="{BB962C8B-B14F-4D97-AF65-F5344CB8AC3E}">
        <p14:creationId xmlns:p14="http://schemas.microsoft.com/office/powerpoint/2010/main" val="2330097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5BDF-E508-41BE-A6C3-ACDF034BD933}"/>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29525243-0C3A-48C7-8A8D-2C4EE2065629}"/>
              </a:ext>
            </a:extLst>
          </p:cNvPr>
          <p:cNvSpPr>
            <a:spLocks noGrp="1"/>
          </p:cNvSpPr>
          <p:nvPr>
            <p:ph idx="1"/>
          </p:nvPr>
        </p:nvSpPr>
        <p:spPr>
          <a:solidFill>
            <a:schemeClr val="accent5">
              <a:lumMod val="20000"/>
              <a:lumOff val="80000"/>
              <a:alpha val="70000"/>
            </a:schemeClr>
          </a:solidFill>
        </p:spPr>
        <p:txBody>
          <a:bodyPr/>
          <a:lstStyle/>
          <a:p>
            <a:pPr marL="0" indent="0">
              <a:buNone/>
            </a:pPr>
            <a:endParaRPr lang="en-US" dirty="0"/>
          </a:p>
        </p:txBody>
      </p:sp>
    </p:spTree>
    <p:extLst>
      <p:ext uri="{BB962C8B-B14F-4D97-AF65-F5344CB8AC3E}">
        <p14:creationId xmlns:p14="http://schemas.microsoft.com/office/powerpoint/2010/main" val="1822825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5BDF-E508-41BE-A6C3-ACDF034BD933}"/>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29525243-0C3A-48C7-8A8D-2C4EE2065629}"/>
              </a:ext>
            </a:extLst>
          </p:cNvPr>
          <p:cNvSpPr>
            <a:spLocks noGrp="1"/>
          </p:cNvSpPr>
          <p:nvPr>
            <p:ph idx="1"/>
          </p:nvPr>
        </p:nvSpPr>
        <p:spPr>
          <a:solidFill>
            <a:schemeClr val="accent5">
              <a:lumMod val="20000"/>
              <a:lumOff val="80000"/>
              <a:alpha val="70000"/>
            </a:schemeClr>
          </a:solidFill>
        </p:spPr>
        <p:txBody>
          <a:bodyPr/>
          <a:lstStyle/>
          <a:p>
            <a:pPr marL="0" indent="0">
              <a:buNone/>
            </a:pPr>
            <a:endParaRPr lang="en-US" dirty="0"/>
          </a:p>
        </p:txBody>
      </p:sp>
    </p:spTree>
    <p:extLst>
      <p:ext uri="{BB962C8B-B14F-4D97-AF65-F5344CB8AC3E}">
        <p14:creationId xmlns:p14="http://schemas.microsoft.com/office/powerpoint/2010/main" val="2842197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5BDF-E508-41BE-A6C3-ACDF034BD933}"/>
              </a:ext>
            </a:extLst>
          </p:cNvPr>
          <p:cNvSpPr>
            <a:spLocks noGrp="1"/>
          </p:cNvSpPr>
          <p:nvPr>
            <p:ph type="title"/>
          </p:nvPr>
        </p:nvSpPr>
        <p:spPr/>
        <p:txBody>
          <a:bodyPr/>
          <a:lstStyle/>
          <a:p>
            <a:r>
              <a:rPr lang="en-US" dirty="0"/>
              <a:t>Deep Neural Network</a:t>
            </a:r>
          </a:p>
        </p:txBody>
      </p:sp>
      <p:sp>
        <p:nvSpPr>
          <p:cNvPr id="3" name="Content Placeholder 2">
            <a:extLst>
              <a:ext uri="{FF2B5EF4-FFF2-40B4-BE49-F238E27FC236}">
                <a16:creationId xmlns:a16="http://schemas.microsoft.com/office/drawing/2014/main" id="{29525243-0C3A-48C7-8A8D-2C4EE2065629}"/>
              </a:ext>
            </a:extLst>
          </p:cNvPr>
          <p:cNvSpPr>
            <a:spLocks noGrp="1"/>
          </p:cNvSpPr>
          <p:nvPr>
            <p:ph idx="1"/>
          </p:nvPr>
        </p:nvSpPr>
        <p:spPr>
          <a:solidFill>
            <a:schemeClr val="accent5">
              <a:lumMod val="20000"/>
              <a:lumOff val="80000"/>
              <a:alpha val="70000"/>
            </a:schemeClr>
          </a:solidFill>
        </p:spPr>
        <p:txBody>
          <a:bodyPr/>
          <a:lstStyle/>
          <a:p>
            <a:pPr marL="0" indent="0">
              <a:buNone/>
            </a:pPr>
            <a:endParaRPr lang="en-US" dirty="0"/>
          </a:p>
        </p:txBody>
      </p:sp>
    </p:spTree>
    <p:extLst>
      <p:ext uri="{BB962C8B-B14F-4D97-AF65-F5344CB8AC3E}">
        <p14:creationId xmlns:p14="http://schemas.microsoft.com/office/powerpoint/2010/main" val="2548730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5BDF-E508-41BE-A6C3-ACDF034BD933}"/>
              </a:ext>
            </a:extLst>
          </p:cNvPr>
          <p:cNvSpPr>
            <a:spLocks noGrp="1"/>
          </p:cNvSpPr>
          <p:nvPr>
            <p:ph type="title"/>
          </p:nvPr>
        </p:nvSpPr>
        <p:spPr/>
        <p:txBody>
          <a:bodyPr/>
          <a:lstStyle/>
          <a:p>
            <a:r>
              <a:rPr lang="en-US" dirty="0"/>
              <a:t>Logistic</a:t>
            </a:r>
          </a:p>
        </p:txBody>
      </p:sp>
      <p:sp>
        <p:nvSpPr>
          <p:cNvPr id="3" name="Content Placeholder 2">
            <a:extLst>
              <a:ext uri="{FF2B5EF4-FFF2-40B4-BE49-F238E27FC236}">
                <a16:creationId xmlns:a16="http://schemas.microsoft.com/office/drawing/2014/main" id="{29525243-0C3A-48C7-8A8D-2C4EE2065629}"/>
              </a:ext>
            </a:extLst>
          </p:cNvPr>
          <p:cNvSpPr>
            <a:spLocks noGrp="1"/>
          </p:cNvSpPr>
          <p:nvPr>
            <p:ph idx="1"/>
          </p:nvPr>
        </p:nvSpPr>
        <p:spPr>
          <a:solidFill>
            <a:schemeClr val="accent5">
              <a:lumMod val="20000"/>
              <a:lumOff val="80000"/>
              <a:alpha val="70000"/>
            </a:schemeClr>
          </a:solidFill>
        </p:spPr>
        <p:txBody>
          <a:bodyPr/>
          <a:lstStyle/>
          <a:p>
            <a:pPr marL="0" indent="0">
              <a:buNone/>
            </a:pPr>
            <a:endParaRPr lang="en-US" dirty="0"/>
          </a:p>
        </p:txBody>
      </p:sp>
    </p:spTree>
    <p:extLst>
      <p:ext uri="{BB962C8B-B14F-4D97-AF65-F5344CB8AC3E}">
        <p14:creationId xmlns:p14="http://schemas.microsoft.com/office/powerpoint/2010/main" val="863709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276</Words>
  <Application>Microsoft Office PowerPoint</Application>
  <PresentationFormat>Widescreen</PresentationFormat>
  <Paragraphs>24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Credit Card Fraud</vt:lpstr>
      <vt:lpstr>Intro</vt:lpstr>
      <vt:lpstr>ETL</vt:lpstr>
      <vt:lpstr>Resampling</vt:lpstr>
      <vt:lpstr>Models</vt:lpstr>
      <vt:lpstr>KNN</vt:lpstr>
      <vt:lpstr>Random Forest</vt:lpstr>
      <vt:lpstr>Deep Neural Network</vt:lpstr>
      <vt:lpstr>Logistic</vt:lpstr>
      <vt:lpstr>Simple Neural Network</vt:lpstr>
      <vt:lpstr>Model Comparison</vt:lpstr>
      <vt:lpstr>Future Usage</vt:lpstr>
      <vt:lpstr>Flowchart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dc:title>
  <dc:creator>Jayvis</dc:creator>
  <cp:lastModifiedBy>Jayvis</cp:lastModifiedBy>
  <cp:revision>5</cp:revision>
  <dcterms:created xsi:type="dcterms:W3CDTF">2020-08-15T15:24:24Z</dcterms:created>
  <dcterms:modified xsi:type="dcterms:W3CDTF">2020-08-15T15:57:15Z</dcterms:modified>
</cp:coreProperties>
</file>