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72" r:id="rId4"/>
    <p:sldId id="262" r:id="rId5"/>
    <p:sldId id="263" r:id="rId6"/>
    <p:sldId id="264" r:id="rId7"/>
    <p:sldId id="267" r:id="rId8"/>
    <p:sldId id="268" r:id="rId9"/>
    <p:sldId id="266" r:id="rId10"/>
    <p:sldId id="279" r:id="rId11"/>
    <p:sldId id="275" r:id="rId12"/>
    <p:sldId id="269" r:id="rId13"/>
    <p:sldId id="270" r:id="rId14"/>
    <p:sldId id="28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4" autoAdjust="0"/>
    <p:restoredTop sz="89878" autoAdjust="0"/>
  </p:normalViewPr>
  <p:slideViewPr>
    <p:cSldViewPr snapToGrid="0">
      <p:cViewPr varScale="1">
        <p:scale>
          <a:sx n="60" d="100"/>
          <a:sy n="6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\Documents\proj3_compare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Classificatior Report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Neural Network</c:v>
                </c:pt>
                <c:pt idx="1">
                  <c:v>Deep Neural Network</c:v>
                </c:pt>
                <c:pt idx="2">
                  <c:v>KNN</c:v>
                </c:pt>
                <c:pt idx="3">
                  <c:v>Logistic Regression</c:v>
                </c:pt>
                <c:pt idx="4">
                  <c:v>SVM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0.11</c:v>
                </c:pt>
                <c:pt idx="1">
                  <c:v>0.57999999999999996</c:v>
                </c:pt>
                <c:pt idx="2">
                  <c:v>0.86</c:v>
                </c:pt>
                <c:pt idx="3">
                  <c:v>0.08</c:v>
                </c:pt>
                <c:pt idx="4">
                  <c:v>0.09</c:v>
                </c:pt>
                <c:pt idx="5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9-4FA2-AB12-34A7B23888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Neural Network</c:v>
                </c:pt>
                <c:pt idx="1">
                  <c:v>Deep Neural Network</c:v>
                </c:pt>
                <c:pt idx="2">
                  <c:v>KNN</c:v>
                </c:pt>
                <c:pt idx="3">
                  <c:v>Logistic Regression</c:v>
                </c:pt>
                <c:pt idx="4">
                  <c:v>SVM</c:v>
                </c:pt>
                <c:pt idx="5">
                  <c:v>Random Forest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0.84</c:v>
                </c:pt>
                <c:pt idx="1">
                  <c:v>0.76</c:v>
                </c:pt>
                <c:pt idx="2">
                  <c:v>0.76</c:v>
                </c:pt>
                <c:pt idx="3">
                  <c:v>0.86</c:v>
                </c:pt>
                <c:pt idx="4">
                  <c:v>0.85</c:v>
                </c:pt>
                <c:pt idx="5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9-4FA2-AB12-34A7B23888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Neural Network</c:v>
                </c:pt>
                <c:pt idx="1">
                  <c:v>Deep Neural Network</c:v>
                </c:pt>
                <c:pt idx="2">
                  <c:v>KNN</c:v>
                </c:pt>
                <c:pt idx="3">
                  <c:v>Logistic Regression</c:v>
                </c:pt>
                <c:pt idx="4">
                  <c:v>SVM</c:v>
                </c:pt>
                <c:pt idx="5">
                  <c:v>Random Forest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</c:v>
                </c:pt>
                <c:pt idx="1">
                  <c:v>0.66</c:v>
                </c:pt>
                <c:pt idx="2">
                  <c:v>0.8</c:v>
                </c:pt>
                <c:pt idx="3">
                  <c:v>0.14000000000000001</c:v>
                </c:pt>
                <c:pt idx="4">
                  <c:v>0.15</c:v>
                </c:pt>
                <c:pt idx="5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9-4FA2-AB12-34A7B23888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3552"/>
        <c:axId val="38576944"/>
      </c:barChart>
      <c:catAx>
        <c:axId val="533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6944"/>
        <c:crosses val="autoZero"/>
        <c:auto val="1"/>
        <c:lblAlgn val="ctr"/>
        <c:lblOffset val="100"/>
        <c:noMultiLvlLbl val="0"/>
      </c:catAx>
      <c:valAx>
        <c:axId val="3857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9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BFE0-8317-40B5-88D8-F083C3915B0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BB350-F07C-4041-8E01-76908331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Jayvis - Discuss intro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Shayon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Jayvis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Luminda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BB350-F07C-4041-8E01-769083313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6CB7-50F7-4672-8093-C043717A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99F-F150-4BF8-A543-A3C55BFA7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521A-7CD1-4962-B3AB-F7C97207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5039-F4B9-4726-B40B-0F273A73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02AC-F93D-4215-A86B-612EB8C8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E629-D4E4-4196-839F-B08A386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89F20-6A03-4B5B-AE50-F46C052A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6329-E51B-4334-B871-8FC7391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AA42-199B-4ACB-AB48-654E63A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5CC4-E625-4C88-9483-2DBACA9A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86A2-0D38-42D3-B011-C5E242E0A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45A5-573F-49A5-9CAC-AC4919AF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C937-A174-48A8-9BCC-508C2AE7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C0E3-76E5-4E05-891B-25ECC56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4DE9-B562-455B-A3E0-B8E8724E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583-CDCA-461C-A14F-1EFA5D8B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BCA6-6B73-44AA-A3DE-87F47955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BBE5-240B-4932-BCD2-4E3A42E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9A54-3FE1-42F9-9F71-693DD662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93F9-13AB-4759-AF37-09A0F7C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2E61-2A83-408D-9438-C7A23D9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19E2-13D6-440A-B519-22A2534B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4E5B-A7A4-4447-B446-DD6B8E7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EBAD-EC02-447E-9D4F-5FDB7B93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16AE-DB38-4019-8A5D-EE9D66D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A8A-0F18-4D8D-BE5A-D5A9ED6F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AC8D-B805-4539-8C8E-D5507219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2CB8-4C5E-4F8C-9379-59CB17BF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9376-5A9B-4A6A-9E38-8E3F25CB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1F39-3209-493A-BD85-8A4E0B3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76BD-8841-4C3C-811B-F5F55CD8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204-2E35-4EF6-8E3C-A9AEEE45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E690-7B0E-4125-B2FA-5C3B56C6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4E1F2-BFF4-40DA-A3E7-88C567C5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C8C02-235F-4BC9-8CDC-B6B04112F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B4C56-CC46-4A88-983C-FF5F26827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CF90-07FB-43E2-BEDD-0ADDD11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203AC-C12A-4E45-9404-5EF0FA8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FD48D-94A1-47C2-9BD9-FFE8BC7C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F8A-16B6-4000-A87C-E853F927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05D90-494A-4F09-B809-C91FD6FD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DBB02-5C36-4716-A7A2-4ECEC7D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F5B3C-114B-494B-8D6D-3171705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76AAF-1A5E-4E53-81A2-C1AF814D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D6EEF-B871-456E-8161-1B654022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539C5-A9D7-49FB-813A-317377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81DC-0051-4FF1-A4BF-E643943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D9D5-5C5C-4633-8CE4-2528A681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C0F7-61BF-4329-BA73-9493CE3C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BB0C-93B4-4EA8-8BE1-1E1AC25B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F9DFF-C566-4CB9-B0E8-D61C9EAB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B7A2-4251-4D94-904D-3346EAF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03C8-D4A5-4F8E-BDA7-5403975D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611C7-05D6-4BBB-BD83-E1C448A8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9401-F938-4601-9A7B-5950AFAD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C9A1F-E595-4587-9542-E3090B36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7A08-296B-4A6E-8D6B-795747E6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BE66-3610-492B-B996-6C22DE74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64E8E-D5D5-494A-B909-644F98FE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5B5B-B2F9-41D8-B7CE-08B246DF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B890-0C5A-492A-85A3-7E5ABF0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45DA-0A1B-4872-BE81-6AC069517B3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D45B-6617-47E9-AEDE-FCD78D84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DE22-B7B1-49EC-92B2-E0BDE26E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F7E1-4E7E-4E15-BE45-ACD9EBD5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8F83-9068-4A19-AC85-99E821F7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0929"/>
            <a:ext cx="9144000" cy="979034"/>
          </a:xfrm>
          <a:solidFill>
            <a:schemeClr val="accent1">
              <a:lumMod val="20000"/>
              <a:lumOff val="80000"/>
              <a:alpha val="63000"/>
            </a:schemeClr>
          </a:solidFill>
        </p:spPr>
        <p:txBody>
          <a:bodyPr/>
          <a:lstStyle/>
          <a:p>
            <a:r>
              <a:rPr lang="en-US" b="1" dirty="0"/>
              <a:t>Credit Card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D941B-C94F-4BF5-8B30-9BB6C69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5419"/>
          </a:xfrm>
          <a:solidFill>
            <a:schemeClr val="accent1">
              <a:lumMod val="20000"/>
              <a:lumOff val="80000"/>
              <a:alpha val="64000"/>
            </a:schemeClr>
          </a:solidFill>
        </p:spPr>
        <p:txBody>
          <a:bodyPr/>
          <a:lstStyle/>
          <a:p>
            <a:r>
              <a:rPr lang="en-US" dirty="0"/>
              <a:t>Austin Wen, Jayvis Hanna, Nic Colón, Shayon Keating, </a:t>
            </a:r>
            <a:r>
              <a:rPr lang="en-US" dirty="0" err="1"/>
              <a:t>Luminda</a:t>
            </a:r>
            <a:r>
              <a:rPr lang="en-US" dirty="0"/>
              <a:t> </a:t>
            </a:r>
            <a:r>
              <a:rPr lang="en-US" dirty="0" err="1"/>
              <a:t>Kulasiri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4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3FD94-131B-485E-AB6F-F24CBD76E335}"/>
              </a:ext>
            </a:extLst>
          </p:cNvPr>
          <p:cNvSpPr txBox="1"/>
          <p:nvPr/>
        </p:nvSpPr>
        <p:spPr>
          <a:xfrm>
            <a:off x="407650" y="1690688"/>
            <a:ext cx="11645922" cy="477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Training time ~2 hours</a:t>
            </a:r>
          </a:p>
          <a:p>
            <a:r>
              <a:rPr lang="en-US" sz="2600" dirty="0"/>
              <a:t>Similar performance to Logistic Regression model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B2D02-3415-4C2F-9C14-4411615C0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45" y="2629263"/>
            <a:ext cx="4398984" cy="3614876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DA2D478-52A5-4B61-B90B-FD1CBC109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9" y="3172326"/>
            <a:ext cx="6345298" cy="2767013"/>
          </a:xfr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8535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0BF27-3CA7-416D-9672-6FD2CE29A030}"/>
              </a:ext>
            </a:extLst>
          </p:cNvPr>
          <p:cNvSpPr txBox="1"/>
          <p:nvPr/>
        </p:nvSpPr>
        <p:spPr>
          <a:xfrm>
            <a:off x="343306" y="1690688"/>
            <a:ext cx="11624105" cy="489364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/>
              <a:t>Potentially the fastest to train at 15-20 min.</a:t>
            </a:r>
          </a:p>
          <a:p>
            <a:pPr marL="0" indent="0">
              <a:buNone/>
            </a:pPr>
            <a:r>
              <a:rPr lang="en-US" sz="2600" dirty="0"/>
              <a:t>Best performing model.</a:t>
            </a:r>
          </a:p>
          <a:p>
            <a:pPr marL="0" indent="0">
              <a:buNone/>
            </a:pPr>
            <a:r>
              <a:rPr lang="en-US" sz="2600" dirty="0"/>
              <a:t>Hyperparameter tuning was mostly unnecessary.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ED957-C374-4C3B-8890-DC1620ACD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" y="3429001"/>
            <a:ext cx="6078598" cy="2731168"/>
          </a:xfrm>
          <a:prstGeom prst="rect">
            <a:avLst/>
          </a:prstGeom>
        </p:spPr>
      </p:pic>
      <p:pic>
        <p:nvPicPr>
          <p:cNvPr id="11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179A2-5720-46E3-ADEE-E339E1EB5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79" y="2871537"/>
            <a:ext cx="4267615" cy="3481136"/>
          </a:xfrm>
        </p:spPr>
      </p:pic>
    </p:spTree>
    <p:extLst>
      <p:ext uri="{BB962C8B-B14F-4D97-AF65-F5344CB8AC3E}">
        <p14:creationId xmlns:p14="http://schemas.microsoft.com/office/powerpoint/2010/main" val="342021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5EDE80-C2B8-4DD4-8D7E-E9C3F4BA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68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725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F789BD-66CD-4AAC-8467-F2810492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Real-time Fraud Detection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*</a:t>
            </a:r>
            <a:r>
              <a:rPr lang="en-US" sz="1200" dirty="0"/>
              <a:t>workpaper: </a:t>
            </a:r>
            <a:r>
              <a:rPr lang="en-US" sz="1200" dirty="0" err="1"/>
              <a:t>recall_model.ipynb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A0D6B-AD9D-4685-8AD8-A6743382D3CA}"/>
              </a:ext>
            </a:extLst>
          </p:cNvPr>
          <p:cNvSpPr/>
          <p:nvPr/>
        </p:nvSpPr>
        <p:spPr>
          <a:xfrm>
            <a:off x="1451727" y="2584350"/>
            <a:ext cx="2279357" cy="203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Data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29C2B5-0DD9-4A54-AC2F-3B21A296A397}"/>
              </a:ext>
            </a:extLst>
          </p:cNvPr>
          <p:cNvSpPr/>
          <p:nvPr/>
        </p:nvSpPr>
        <p:spPr>
          <a:xfrm>
            <a:off x="4063218" y="3296481"/>
            <a:ext cx="620786" cy="553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5F3CD4-9EAA-40FB-92AD-1A84CE7435E7}"/>
              </a:ext>
            </a:extLst>
          </p:cNvPr>
          <p:cNvSpPr/>
          <p:nvPr/>
        </p:nvSpPr>
        <p:spPr>
          <a:xfrm>
            <a:off x="5016138" y="2584350"/>
            <a:ext cx="2279357" cy="203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Model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D9BFDE-99CA-44D7-9232-17875F78CF79}"/>
              </a:ext>
            </a:extLst>
          </p:cNvPr>
          <p:cNvSpPr/>
          <p:nvPr/>
        </p:nvSpPr>
        <p:spPr>
          <a:xfrm>
            <a:off x="7610937" y="3296481"/>
            <a:ext cx="620786" cy="553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FCB91F-59DF-40F6-B096-87B329D9A000}"/>
              </a:ext>
            </a:extLst>
          </p:cNvPr>
          <p:cNvSpPr/>
          <p:nvPr/>
        </p:nvSpPr>
        <p:spPr>
          <a:xfrm>
            <a:off x="8460918" y="2554056"/>
            <a:ext cx="2279357" cy="2099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95722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Overnight Re-ETL and Re-Train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4D02A6-8794-46F8-A7E3-427012A801A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Task Scheduler                                   re-ETL and re-Train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*workpaper: overnight_process.py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727C8-C6EF-4855-B0D9-56A1DFE1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38" y="2438400"/>
            <a:ext cx="19812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0ED48A-ACEE-4D54-8BA0-DC27F221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477" y="2324100"/>
            <a:ext cx="2181225" cy="20955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F4A607-B9A6-4F29-AA21-D0A3FEC4C0E8}"/>
              </a:ext>
            </a:extLst>
          </p:cNvPr>
          <p:cNvSpPr/>
          <p:nvPr/>
        </p:nvSpPr>
        <p:spPr>
          <a:xfrm>
            <a:off x="5164014" y="3083168"/>
            <a:ext cx="1078523" cy="9495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Random Forest gives the highest precision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Easy to explain which variable contributed to the fraud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Presents a significant improvement in the deep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With more time we can improve the deep neural network and we can add more layers and 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This can provide real time fraud detection and alert</a:t>
            </a:r>
          </a:p>
        </p:txBody>
      </p:sp>
    </p:spTree>
    <p:extLst>
      <p:ext uri="{BB962C8B-B14F-4D97-AF65-F5344CB8AC3E}">
        <p14:creationId xmlns:p14="http://schemas.microsoft.com/office/powerpoint/2010/main" val="110552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ETL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A2736-C4AD-4858-AD18-BA4D90BE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Extract                              Transform                            Load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*workpaper: </a:t>
            </a:r>
            <a:r>
              <a:rPr lang="en-US" sz="1200" dirty="0" err="1"/>
              <a:t>CreditCardFraud_cloud_ETF.ipynb</a:t>
            </a:r>
            <a:endParaRPr lang="en-US" sz="1200" dirty="0"/>
          </a:p>
        </p:txBody>
      </p:sp>
      <p:pic>
        <p:nvPicPr>
          <p:cNvPr id="6" name="Picture 10" descr="kaggle-logo-transparent-300 - Analytics Vidhya">
            <a:extLst>
              <a:ext uri="{FF2B5EF4-FFF2-40B4-BE49-F238E27FC236}">
                <a16:creationId xmlns:a16="http://schemas.microsoft.com/office/drawing/2014/main" id="{71A89A84-1BE3-4D0D-B92B-5B64BD25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66" y="2960264"/>
            <a:ext cx="3119335" cy="14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45F2EE3-F26E-4514-A6E6-3FE40FA21428}"/>
              </a:ext>
            </a:extLst>
          </p:cNvPr>
          <p:cNvSpPr/>
          <p:nvPr/>
        </p:nvSpPr>
        <p:spPr>
          <a:xfrm>
            <a:off x="4083589" y="3371377"/>
            <a:ext cx="885217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6" descr="Colab Tricks | Rohit Midha">
            <a:extLst>
              <a:ext uri="{FF2B5EF4-FFF2-40B4-BE49-F238E27FC236}">
                <a16:creationId xmlns:a16="http://schemas.microsoft.com/office/drawing/2014/main" id="{19496962-B590-47A1-B8EE-B61D6CE4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66" y="3016825"/>
            <a:ext cx="2285188" cy="1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817F06-3E8D-4212-AF51-ABAD6EE240E3}"/>
              </a:ext>
            </a:extLst>
          </p:cNvPr>
          <p:cNvSpPr/>
          <p:nvPr/>
        </p:nvSpPr>
        <p:spPr>
          <a:xfrm>
            <a:off x="7491514" y="3389879"/>
            <a:ext cx="885217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8" descr="RDS, Redshift, DynamoDB and Aurora Compared">
            <a:extLst>
              <a:ext uri="{FF2B5EF4-FFF2-40B4-BE49-F238E27FC236}">
                <a16:creationId xmlns:a16="http://schemas.microsoft.com/office/drawing/2014/main" id="{916BBC8E-E467-4D46-A336-231E2434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91" y="3032828"/>
            <a:ext cx="2285188" cy="14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7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10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037A6-A760-3A40-8195-4AF1E5D7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72" y="1932820"/>
            <a:ext cx="1985074" cy="1335413"/>
          </a:xfrm>
          <a:prstGeom prst="rect">
            <a:avLst/>
          </a:prstGeom>
        </p:spPr>
      </p:pic>
      <p:sp>
        <p:nvSpPr>
          <p:cNvPr id="7" name="Left-Right Arrow 14">
            <a:extLst>
              <a:ext uri="{FF2B5EF4-FFF2-40B4-BE49-F238E27FC236}">
                <a16:creationId xmlns:a16="http://schemas.microsoft.com/office/drawing/2014/main" id="{C9EA9B5F-332F-A54C-909C-00ECF38C7453}"/>
              </a:ext>
            </a:extLst>
          </p:cNvPr>
          <p:cNvSpPr/>
          <p:nvPr/>
        </p:nvSpPr>
        <p:spPr>
          <a:xfrm rot="7324034">
            <a:off x="1455696" y="3687600"/>
            <a:ext cx="1425781" cy="688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2FCB4-CB19-AD4F-8F7F-9DEE6C79F64C}"/>
              </a:ext>
            </a:extLst>
          </p:cNvPr>
          <p:cNvSpPr/>
          <p:nvPr/>
        </p:nvSpPr>
        <p:spPr>
          <a:xfrm>
            <a:off x="1003300" y="4822401"/>
            <a:ext cx="1540286" cy="127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ML Models</a:t>
            </a:r>
          </a:p>
        </p:txBody>
      </p:sp>
      <p:sp>
        <p:nvSpPr>
          <p:cNvPr id="10" name="Left-Right Arrow 13">
            <a:extLst>
              <a:ext uri="{FF2B5EF4-FFF2-40B4-BE49-F238E27FC236}">
                <a16:creationId xmlns:a16="http://schemas.microsoft.com/office/drawing/2014/main" id="{4C60A1E9-E035-FE49-84F6-D91AD2AD35BB}"/>
              </a:ext>
            </a:extLst>
          </p:cNvPr>
          <p:cNvSpPr/>
          <p:nvPr/>
        </p:nvSpPr>
        <p:spPr>
          <a:xfrm>
            <a:off x="2708685" y="5040173"/>
            <a:ext cx="2418759" cy="1047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Sklearn</a:t>
            </a:r>
            <a:endParaRPr lang="en-US" dirty="0"/>
          </a:p>
          <a:p>
            <a:pPr algn="ctr"/>
            <a:r>
              <a:rPr lang="en-US" dirty="0"/>
              <a:t>TensorFlow/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7D1A3-B85A-4B46-887D-3FBC327AD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22" y="4306287"/>
            <a:ext cx="1841500" cy="1790700"/>
          </a:xfrm>
          <a:prstGeom prst="rect">
            <a:avLst/>
          </a:prstGeom>
        </p:spPr>
      </p:pic>
      <p:sp>
        <p:nvSpPr>
          <p:cNvPr id="14" name="Left-Right Arrow 11">
            <a:extLst>
              <a:ext uri="{FF2B5EF4-FFF2-40B4-BE49-F238E27FC236}">
                <a16:creationId xmlns:a16="http://schemas.microsoft.com/office/drawing/2014/main" id="{57AB7B6F-CB64-D741-8E35-3C623464DBF6}"/>
              </a:ext>
            </a:extLst>
          </p:cNvPr>
          <p:cNvSpPr/>
          <p:nvPr/>
        </p:nvSpPr>
        <p:spPr>
          <a:xfrm rot="1739868">
            <a:off x="3413806" y="3825950"/>
            <a:ext cx="2616725" cy="7023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E982ADAE-D23D-1F47-9768-0B4067F5FAC0}"/>
              </a:ext>
            </a:extLst>
          </p:cNvPr>
          <p:cNvSpPr/>
          <p:nvPr/>
        </p:nvSpPr>
        <p:spPr>
          <a:xfrm>
            <a:off x="4451497" y="2132811"/>
            <a:ext cx="3437914" cy="12903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/>
              <a:t>PySpark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5E2A9C-9048-EE46-B6B5-5E89323DD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855" y="1997974"/>
            <a:ext cx="1985073" cy="1335413"/>
          </a:xfrm>
          <a:prstGeom prst="rect">
            <a:avLst/>
          </a:prstGeom>
        </p:spPr>
      </p:pic>
      <p:sp>
        <p:nvSpPr>
          <p:cNvPr id="17" name="Left-Right Arrow 10">
            <a:extLst>
              <a:ext uri="{FF2B5EF4-FFF2-40B4-BE49-F238E27FC236}">
                <a16:creationId xmlns:a16="http://schemas.microsoft.com/office/drawing/2014/main" id="{16BF52ED-1320-DD49-9584-5A284E32953D}"/>
              </a:ext>
            </a:extLst>
          </p:cNvPr>
          <p:cNvSpPr/>
          <p:nvPr/>
        </p:nvSpPr>
        <p:spPr>
          <a:xfrm rot="18734310">
            <a:off x="8224837" y="4037984"/>
            <a:ext cx="1790334" cy="61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7790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Highly Imbalanced Data Set: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Total transactions: 284,807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Fraud-transactions: 492 (0.17%)</a:t>
            </a:r>
          </a:p>
          <a:p>
            <a:pPr marL="0" indent="0">
              <a:buNone/>
            </a:pPr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/>
              <a:t>Any model that always predicts ‘0 (non-fraud)’ will be accurate 99.83% of the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precision/recall values and confusion matrix to compare models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Try different models (six models),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Resample the training data (used ‘resample’ module in ’</a:t>
            </a:r>
            <a:r>
              <a:rPr lang="en-US" dirty="0" err="1"/>
              <a:t>sklearn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6705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have trained the following classification models: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K-Nearest Neighbor (KNN)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Logistic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Simple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Deep Neural Network (with 2-hidden layers)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Support Vector Machines (SVM)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33009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3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K=1 provides the best model</a:t>
            </a:r>
          </a:p>
          <a:p>
            <a:pPr marL="0" indent="0">
              <a:buNone/>
            </a:pPr>
            <a:r>
              <a:rPr lang="en-US" sz="2600" dirty="0"/>
              <a:t>Training time is about 3 hours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Model works reasonably well.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977407BF-E6BE-D347-A7DB-F28AA1375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63" y="2898342"/>
            <a:ext cx="5333591" cy="2381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BBC81-2088-8A44-B53B-76EC99628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53" y="2061968"/>
            <a:ext cx="4204560" cy="340246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2282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Faster, ~30 min.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number of wrong fraud predictions.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2F629E-3DFF-2542-A591-608E43FA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47" y="2569371"/>
            <a:ext cx="5377953" cy="244789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AFA2A-A30E-6443-A5D3-AF250363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61" y="2066507"/>
            <a:ext cx="4284078" cy="345362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6370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 hidden layer. </a:t>
            </a:r>
          </a:p>
          <a:p>
            <a:pPr marL="0" indent="0">
              <a:buNone/>
            </a:pPr>
            <a:r>
              <a:rPr lang="en-US" dirty="0"/>
              <a:t>29 input and two output nodes. Middle layer has 58 nodes.</a:t>
            </a:r>
          </a:p>
          <a:p>
            <a:pPr marL="0" indent="0">
              <a:buNone/>
            </a:pPr>
            <a:r>
              <a:rPr lang="en-US" dirty="0"/>
              <a:t>200 epochs, ~4 hours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 precision on predicting fraud transactions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1568E9-8381-E548-9BA0-5C1B6A95118E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12" y="3192891"/>
            <a:ext cx="4893494" cy="239037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61553CB-1844-3A4F-9182-C4C32EB80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34" y="2804189"/>
            <a:ext cx="3885005" cy="3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6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BDF-E508-41BE-A6C3-ACDF034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5243-0C3A-48C7-8A8D-2C4EE206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hidden layers. </a:t>
            </a:r>
          </a:p>
          <a:p>
            <a:pPr marL="0" indent="0">
              <a:buNone/>
            </a:pPr>
            <a:r>
              <a:rPr lang="en-US" dirty="0"/>
              <a:t>29 input and two output nodes. Hidden layers have 58 nodes each.</a:t>
            </a:r>
          </a:p>
          <a:p>
            <a:pPr marL="0" indent="0">
              <a:buNone/>
            </a:pPr>
            <a:r>
              <a:rPr lang="en-US" dirty="0"/>
              <a:t>200 epochs, ~3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 bad model. Poor precision for 1 is due to 61 incorrectly predicted 1’s. There is space for improvement.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907D22-69F7-3142-ACC2-92C97A684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6" y="3045567"/>
            <a:ext cx="4750512" cy="2314915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C3C53-D975-294F-8937-EA3BB55FE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34" y="2612976"/>
            <a:ext cx="3395207" cy="2747506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873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436</Words>
  <Application>Microsoft Office PowerPoint</Application>
  <PresentationFormat>Widescreen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Credit Card Fraud</vt:lpstr>
      <vt:lpstr>Initial ETL Process</vt:lpstr>
      <vt:lpstr>Flowchart</vt:lpstr>
      <vt:lpstr>Resampling</vt:lpstr>
      <vt:lpstr>Models</vt:lpstr>
      <vt:lpstr>K-Nearest Neighbor (KNN)</vt:lpstr>
      <vt:lpstr>Logistic</vt:lpstr>
      <vt:lpstr>Simple Neural Network</vt:lpstr>
      <vt:lpstr>Deep Neural Network</vt:lpstr>
      <vt:lpstr>Support Vector Machine (SVM)</vt:lpstr>
      <vt:lpstr>Random Forest</vt:lpstr>
      <vt:lpstr>Model Comparison</vt:lpstr>
      <vt:lpstr>Application</vt:lpstr>
      <vt:lpstr>Overnight Re-ETL and Re-Train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Jayvis</dc:creator>
  <cp:lastModifiedBy>Jayvis</cp:lastModifiedBy>
  <cp:revision>45</cp:revision>
  <dcterms:created xsi:type="dcterms:W3CDTF">2020-08-15T15:24:24Z</dcterms:created>
  <dcterms:modified xsi:type="dcterms:W3CDTF">2020-08-18T18:08:48Z</dcterms:modified>
</cp:coreProperties>
</file>