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6" r:id="rId9"/>
    <p:sldId id="265" r:id="rId10"/>
    <p:sldId id="275" r:id="rId11"/>
    <p:sldId id="273" r:id="rId12"/>
    <p:sldId id="279" r:id="rId13"/>
    <p:sldId id="269" r:id="rId14"/>
    <p:sldId id="272" r:id="rId15"/>
    <p:sldId id="270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7" autoAdjust="0"/>
    <p:restoredTop sz="89871" autoAdjust="0"/>
  </p:normalViewPr>
  <p:slideViewPr>
    <p:cSldViewPr snapToGrid="0">
      <p:cViewPr varScale="1">
        <p:scale>
          <a:sx n="71" d="100"/>
          <a:sy n="71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BFE0-8317-40B5-88D8-F083C3915B0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BB350-F07C-4041-8E01-7690833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Jayvis - Discuss intro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r>
              <a:rPr lang="en-US" dirty="0"/>
              <a:t> or Jayvis?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CB7-50F7-4672-8093-C043717A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99F-F150-4BF8-A543-A3C55BFA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521A-7CD1-4962-B3AB-F7C97207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5039-F4B9-4726-B40B-0F273A73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02AC-F93D-4215-A86B-612EB8C8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E629-D4E4-4196-839F-B08A386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89F20-6A03-4B5B-AE50-F46C052A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6329-E51B-4334-B871-8FC7391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AA42-199B-4ACB-AB48-654E63A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5CC4-E625-4C88-9483-2DBACA9A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86A2-0D38-42D3-B011-C5E242E0A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5A5-573F-49A5-9CAC-AC4919AF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C937-A174-48A8-9BCC-508C2AE7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C0E3-76E5-4E05-891B-25ECC56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4DE9-B562-455B-A3E0-B8E8724E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583-CDCA-461C-A14F-1EFA5D8B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BCA6-6B73-44AA-A3DE-87F47955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BBE5-240B-4932-BCD2-4E3A42E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9A54-3FE1-42F9-9F71-693DD662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93F9-13AB-4759-AF37-09A0F7C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2E61-2A83-408D-9438-C7A23D9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19E2-13D6-440A-B519-22A2534B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4E5B-A7A4-4447-B446-DD6B8E7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EBAD-EC02-447E-9D4F-5FDB7B93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16AE-DB38-4019-8A5D-EE9D66D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A8A-0F18-4D8D-BE5A-D5A9ED6F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AC8D-B805-4539-8C8E-D5507219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2CB8-4C5E-4F8C-9379-59CB17BF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9376-5A9B-4A6A-9E38-8E3F25C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1F39-3209-493A-BD85-8A4E0B3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76BD-8841-4C3C-811B-F5F55CD8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204-2E35-4EF6-8E3C-A9AEEE4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E690-7B0E-4125-B2FA-5C3B56C6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4E1F2-BFF4-40DA-A3E7-88C567C5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C8C02-235F-4BC9-8CDC-B6B04112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B4C56-CC46-4A88-983C-FF5F2682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CF90-07FB-43E2-BEDD-0ADDD11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203AC-C12A-4E45-9404-5EF0FA8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FD48D-94A1-47C2-9BD9-FFE8BC7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F8A-16B6-4000-A87C-E853F92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5D90-494A-4F09-B809-C91FD6FD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BB02-5C36-4716-A7A2-4ECEC7D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5B3C-114B-494B-8D6D-3171705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6AAF-1A5E-4E53-81A2-C1AF814D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D6EEF-B871-456E-8161-1B654022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539C5-A9D7-49FB-813A-317377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81DC-0051-4FF1-A4BF-E643943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D9D5-5C5C-4633-8CE4-2528A681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C0F7-61BF-4329-BA73-9493CE3C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B0C-93B4-4EA8-8BE1-1E1AC25B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9DFF-C566-4CB9-B0E8-D61C9EAB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B7A2-4251-4D94-904D-3346EAF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03C8-D4A5-4F8E-BDA7-5403975D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611C7-05D6-4BBB-BD83-E1C448A8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9401-F938-4601-9A7B-5950AFAD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9A1F-E595-4587-9542-E3090B36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7A08-296B-4A6E-8D6B-795747E6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BE66-3610-492B-B996-6C22DE74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64E8E-D5D5-494A-B909-644F98FE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5B5B-B2F9-41D8-B7CE-08B246DF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B890-0C5A-492A-85A3-7E5ABF0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45DA-0A1B-4872-BE81-6AC069517B3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D45B-6617-47E9-AEDE-FCD78D84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DE22-B7B1-49EC-92B2-E0BDE26E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iff"/><Relationship Id="rId4" Type="http://schemas.openxmlformats.org/officeDocument/2006/relationships/image" Target="../media/image18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8F83-9068-4A19-AC85-99E821F7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0929"/>
            <a:ext cx="9144000" cy="979034"/>
          </a:xfrm>
          <a:solidFill>
            <a:schemeClr val="accent1">
              <a:lumMod val="20000"/>
              <a:lumOff val="80000"/>
              <a:alpha val="63000"/>
            </a:schemeClr>
          </a:solidFill>
        </p:spPr>
        <p:txBody>
          <a:bodyPr/>
          <a:lstStyle/>
          <a:p>
            <a:r>
              <a:rPr lang="en-US" b="1" dirty="0"/>
              <a:t>Credit Card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D941B-C94F-4BF5-8B30-9BB6C69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5419"/>
          </a:xfrm>
          <a:solidFill>
            <a:schemeClr val="accent1">
              <a:lumMod val="20000"/>
              <a:lumOff val="80000"/>
              <a:alpha val="64000"/>
            </a:schemeClr>
          </a:solidFill>
        </p:spPr>
        <p:txBody>
          <a:bodyPr/>
          <a:lstStyle/>
          <a:p>
            <a:r>
              <a:rPr lang="en-US" dirty="0"/>
              <a:t>Austin Wen, Jayvis Hanna, Nic Colón, Shayon Keating, </a:t>
            </a:r>
            <a:r>
              <a:rPr lang="en-US" dirty="0" err="1"/>
              <a:t>Luminda</a:t>
            </a:r>
            <a:r>
              <a:rPr lang="en-US" dirty="0"/>
              <a:t> </a:t>
            </a:r>
            <a:r>
              <a:rPr lang="en-US" dirty="0" err="1"/>
              <a:t>Kulasiri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4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4B498-C7F4-4609-B3DC-F465AD5C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404765"/>
            <a:ext cx="6675521" cy="2632600"/>
          </a:xfr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C1D6B-32D3-4BAB-A760-5BFCF648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72" y="1404765"/>
            <a:ext cx="3341914" cy="2483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927E3-F357-49C9-98B0-92F8C5261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4348453"/>
            <a:ext cx="5585349" cy="25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7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B29B0-45F6-40CA-9752-40318FF1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345298" cy="2767013"/>
          </a:xfr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535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2C4ED-939A-4FB0-8E21-48F606C11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2" y="1445533"/>
            <a:ext cx="7571014" cy="5047342"/>
          </a:xfr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725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10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037A6-A760-3A40-8195-4AF1E5D7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72" y="1932820"/>
            <a:ext cx="1985074" cy="1335413"/>
          </a:xfrm>
          <a:prstGeom prst="rect">
            <a:avLst/>
          </a:prstGeom>
        </p:spPr>
      </p:pic>
      <p:sp>
        <p:nvSpPr>
          <p:cNvPr id="7" name="Left-Right Arrow 14">
            <a:extLst>
              <a:ext uri="{FF2B5EF4-FFF2-40B4-BE49-F238E27FC236}">
                <a16:creationId xmlns:a16="http://schemas.microsoft.com/office/drawing/2014/main" id="{C9EA9B5F-332F-A54C-909C-00ECF38C7453}"/>
              </a:ext>
            </a:extLst>
          </p:cNvPr>
          <p:cNvSpPr/>
          <p:nvPr/>
        </p:nvSpPr>
        <p:spPr>
          <a:xfrm rot="7324034">
            <a:off x="1455696" y="3687600"/>
            <a:ext cx="1425781" cy="688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2FCB4-CB19-AD4F-8F7F-9DEE6C79F64C}"/>
              </a:ext>
            </a:extLst>
          </p:cNvPr>
          <p:cNvSpPr/>
          <p:nvPr/>
        </p:nvSpPr>
        <p:spPr>
          <a:xfrm>
            <a:off x="1003300" y="4822401"/>
            <a:ext cx="1540286" cy="127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ML Models</a:t>
            </a:r>
          </a:p>
        </p:txBody>
      </p:sp>
      <p:sp>
        <p:nvSpPr>
          <p:cNvPr id="10" name="Left-Right Arrow 13">
            <a:extLst>
              <a:ext uri="{FF2B5EF4-FFF2-40B4-BE49-F238E27FC236}">
                <a16:creationId xmlns:a16="http://schemas.microsoft.com/office/drawing/2014/main" id="{4C60A1E9-E035-FE49-84F6-D91AD2AD35BB}"/>
              </a:ext>
            </a:extLst>
          </p:cNvPr>
          <p:cNvSpPr/>
          <p:nvPr/>
        </p:nvSpPr>
        <p:spPr>
          <a:xfrm>
            <a:off x="2708685" y="5040173"/>
            <a:ext cx="2418759" cy="1047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Sklearn</a:t>
            </a:r>
            <a:endParaRPr lang="en-US" dirty="0"/>
          </a:p>
          <a:p>
            <a:pPr algn="ctr"/>
            <a:r>
              <a:rPr lang="en-US" dirty="0"/>
              <a:t>TensorFlow/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7D1A3-B85A-4B46-887D-3FBC327A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82" y="4306286"/>
            <a:ext cx="1841500" cy="1790700"/>
          </a:xfrm>
          <a:prstGeom prst="rect">
            <a:avLst/>
          </a:prstGeom>
        </p:spPr>
      </p:pic>
      <p:sp>
        <p:nvSpPr>
          <p:cNvPr id="12" name="Left-Right Arrow 16">
            <a:extLst>
              <a:ext uri="{FF2B5EF4-FFF2-40B4-BE49-F238E27FC236}">
                <a16:creationId xmlns:a16="http://schemas.microsoft.com/office/drawing/2014/main" id="{54B8916D-5A06-8B46-B9C6-961F8C7A5A7B}"/>
              </a:ext>
            </a:extLst>
          </p:cNvPr>
          <p:cNvSpPr/>
          <p:nvPr/>
        </p:nvSpPr>
        <p:spPr>
          <a:xfrm>
            <a:off x="7551419" y="5002539"/>
            <a:ext cx="1985074" cy="1047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CSS/JS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8D7A78-7452-D248-A001-C0ABFF5D3B6D}"/>
              </a:ext>
            </a:extLst>
          </p:cNvPr>
          <p:cNvSpPr/>
          <p:nvPr/>
        </p:nvSpPr>
        <p:spPr>
          <a:xfrm>
            <a:off x="9648415" y="4508799"/>
            <a:ext cx="1540285" cy="158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Visualization</a:t>
            </a:r>
          </a:p>
          <a:p>
            <a:pPr algn="ctr"/>
            <a:endParaRPr lang="en-US" dirty="0"/>
          </a:p>
        </p:txBody>
      </p:sp>
      <p:sp>
        <p:nvSpPr>
          <p:cNvPr id="14" name="Left-Right Arrow 11">
            <a:extLst>
              <a:ext uri="{FF2B5EF4-FFF2-40B4-BE49-F238E27FC236}">
                <a16:creationId xmlns:a16="http://schemas.microsoft.com/office/drawing/2014/main" id="{57AB7B6F-CB64-D741-8E35-3C623464DBF6}"/>
              </a:ext>
            </a:extLst>
          </p:cNvPr>
          <p:cNvSpPr/>
          <p:nvPr/>
        </p:nvSpPr>
        <p:spPr>
          <a:xfrm rot="2250699">
            <a:off x="3722944" y="3651771"/>
            <a:ext cx="1502862" cy="716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E982ADAE-D23D-1F47-9768-0B4067F5FAC0}"/>
              </a:ext>
            </a:extLst>
          </p:cNvPr>
          <p:cNvSpPr/>
          <p:nvPr/>
        </p:nvSpPr>
        <p:spPr>
          <a:xfrm>
            <a:off x="4451497" y="2132811"/>
            <a:ext cx="3437914" cy="12903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PySpark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5E2A9C-9048-EE46-B6B5-5E89323DD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855" y="1997974"/>
            <a:ext cx="1985073" cy="1335413"/>
          </a:xfrm>
          <a:prstGeom prst="rect">
            <a:avLst/>
          </a:prstGeom>
        </p:spPr>
      </p:pic>
      <p:sp>
        <p:nvSpPr>
          <p:cNvPr id="17" name="Left-Right Arrow 10">
            <a:extLst>
              <a:ext uri="{FF2B5EF4-FFF2-40B4-BE49-F238E27FC236}">
                <a16:creationId xmlns:a16="http://schemas.microsoft.com/office/drawing/2014/main" id="{16BF52ED-1320-DD49-9584-5A284E32953D}"/>
              </a:ext>
            </a:extLst>
          </p:cNvPr>
          <p:cNvSpPr/>
          <p:nvPr/>
        </p:nvSpPr>
        <p:spPr>
          <a:xfrm rot="18734310">
            <a:off x="7425950" y="3811924"/>
            <a:ext cx="1790334" cy="61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77901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F789BD-66CD-4AAC-8467-F2810492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Real-time Fraud Detection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200" dirty="0"/>
              <a:t>workpaper: </a:t>
            </a:r>
            <a:r>
              <a:rPr lang="en-US" sz="1200" dirty="0" err="1"/>
              <a:t>recall_model.ipynb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A0D6B-AD9D-4685-8AD8-A6743382D3CA}"/>
              </a:ext>
            </a:extLst>
          </p:cNvPr>
          <p:cNvSpPr/>
          <p:nvPr/>
        </p:nvSpPr>
        <p:spPr>
          <a:xfrm>
            <a:off x="1451727" y="2584350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29C2B5-0DD9-4A54-AC2F-3B21A296A397}"/>
              </a:ext>
            </a:extLst>
          </p:cNvPr>
          <p:cNvSpPr/>
          <p:nvPr/>
        </p:nvSpPr>
        <p:spPr>
          <a:xfrm>
            <a:off x="4063218" y="3296481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5F3CD4-9EAA-40FB-92AD-1A84CE7435E7}"/>
              </a:ext>
            </a:extLst>
          </p:cNvPr>
          <p:cNvSpPr/>
          <p:nvPr/>
        </p:nvSpPr>
        <p:spPr>
          <a:xfrm>
            <a:off x="5016138" y="2584350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Models*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D9BFDE-99CA-44D7-9232-17875F78CF79}"/>
              </a:ext>
            </a:extLst>
          </p:cNvPr>
          <p:cNvSpPr/>
          <p:nvPr/>
        </p:nvSpPr>
        <p:spPr>
          <a:xfrm>
            <a:off x="7610937" y="3296481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FCB91F-59DF-40F6-B096-87B329D9A000}"/>
              </a:ext>
            </a:extLst>
          </p:cNvPr>
          <p:cNvSpPr/>
          <p:nvPr/>
        </p:nvSpPr>
        <p:spPr>
          <a:xfrm>
            <a:off x="8460918" y="2554056"/>
            <a:ext cx="2279357" cy="2099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9572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Overnight Re-ETL and Re-Train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4D02A6-8794-46F8-A7E3-427012A801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Task Scheduler                                   re-ETL and re-Train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*workpaper: overnight_process.py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727C8-C6EF-4855-B0D9-56A1DFE1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38" y="2438400"/>
            <a:ext cx="19812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0ED48A-ACEE-4D54-8BA0-DC27F221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477" y="2324100"/>
            <a:ext cx="2181225" cy="20955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F4A607-B9A6-4F29-AA21-D0A3FEC4C0E8}"/>
              </a:ext>
            </a:extLst>
          </p:cNvPr>
          <p:cNvSpPr/>
          <p:nvPr/>
        </p:nvSpPr>
        <p:spPr>
          <a:xfrm>
            <a:off x="5164014" y="3083168"/>
            <a:ext cx="1078523" cy="9495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ETL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A2736-C4AD-4858-AD18-BA4D90BE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Extract                              Transform                            Load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*workpaper: </a:t>
            </a:r>
            <a:r>
              <a:rPr lang="en-US" sz="1200" dirty="0" err="1"/>
              <a:t>CreditCardFraud_cloud_ETF.ipynb</a:t>
            </a:r>
            <a:endParaRPr lang="en-US" sz="1200" dirty="0"/>
          </a:p>
        </p:txBody>
      </p:sp>
      <p:pic>
        <p:nvPicPr>
          <p:cNvPr id="6" name="Picture 10" descr="kaggle-logo-transparent-300 - Analytics Vidhya">
            <a:extLst>
              <a:ext uri="{FF2B5EF4-FFF2-40B4-BE49-F238E27FC236}">
                <a16:creationId xmlns:a16="http://schemas.microsoft.com/office/drawing/2014/main" id="{71A89A84-1BE3-4D0D-B92B-5B64BD25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6" y="2960264"/>
            <a:ext cx="3119335" cy="14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5F2EE3-F26E-4514-A6E6-3FE40FA21428}"/>
              </a:ext>
            </a:extLst>
          </p:cNvPr>
          <p:cNvSpPr/>
          <p:nvPr/>
        </p:nvSpPr>
        <p:spPr>
          <a:xfrm>
            <a:off x="4083589" y="3371377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6" descr="Colab Tricks | Rohit Midha">
            <a:extLst>
              <a:ext uri="{FF2B5EF4-FFF2-40B4-BE49-F238E27FC236}">
                <a16:creationId xmlns:a16="http://schemas.microsoft.com/office/drawing/2014/main" id="{19496962-B590-47A1-B8EE-B61D6CE4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66" y="3016825"/>
            <a:ext cx="2285188" cy="1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817F06-3E8D-4212-AF51-ABAD6EE240E3}"/>
              </a:ext>
            </a:extLst>
          </p:cNvPr>
          <p:cNvSpPr/>
          <p:nvPr/>
        </p:nvSpPr>
        <p:spPr>
          <a:xfrm>
            <a:off x="7491514" y="3389879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8" descr="RDS, Redshift, DynamoDB and Aurora Compared">
            <a:extLst>
              <a:ext uri="{FF2B5EF4-FFF2-40B4-BE49-F238E27FC236}">
                <a16:creationId xmlns:a16="http://schemas.microsoft.com/office/drawing/2014/main" id="{916BBC8E-E467-4D46-A336-231E2434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1" y="3032828"/>
            <a:ext cx="2285188" cy="14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7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Set: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Total transactions: 284,807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Fraud-transactions: 492 (0.17%)</a:t>
            </a:r>
          </a:p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Any model that always predicts ‘0’ will be accurate 99.83% of the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precision/recall values and confusion matrix to compare models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Try different models (six models),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Resample the training data (used ‘resample’ module in ’</a:t>
            </a:r>
            <a:r>
              <a:rPr lang="en-US" dirty="0" err="1"/>
              <a:t>sklearn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6705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trained the following classification 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K-Nearest Neighbor (KNN)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Logistic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Simple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Deep Neural Network (with 2-hidden layers)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23300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3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K=1 provides the best model</a:t>
            </a:r>
          </a:p>
          <a:p>
            <a:pPr marL="0" indent="0">
              <a:buNone/>
            </a:pPr>
            <a:r>
              <a:rPr lang="en-US" sz="2600" dirty="0"/>
              <a:t>Training time is about 3 hours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Model works reasonably well.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77407BF-E6BE-D347-A7DB-F28AA1375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63" y="2898342"/>
            <a:ext cx="5333591" cy="2381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BBC81-2088-8A44-B53B-76EC99628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53" y="2061968"/>
            <a:ext cx="4204560" cy="340246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282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Faster, ~30 min.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number of wrong fraud predictions.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2F629E-3DFF-2542-A591-608E43FA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7" y="2569371"/>
            <a:ext cx="5377953" cy="244789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AFA2A-A30E-6443-A5D3-AF250363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61" y="2066507"/>
            <a:ext cx="4284078" cy="345362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370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 deep layer. </a:t>
            </a:r>
          </a:p>
          <a:p>
            <a:pPr marL="0" indent="0">
              <a:buNone/>
            </a:pPr>
            <a:r>
              <a:rPr lang="en-US" dirty="0"/>
              <a:t>29 input and two output nodes. Middle layer has 58 nodes.</a:t>
            </a:r>
          </a:p>
          <a:p>
            <a:pPr marL="0" indent="0">
              <a:buNone/>
            </a:pPr>
            <a:r>
              <a:rPr lang="en-US" dirty="0"/>
              <a:t>200 epochs, ~4 hours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 precision on predicting fraud transactions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1568E9-8381-E548-9BA0-5C1B6A95118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2" y="3192891"/>
            <a:ext cx="4893494" cy="239037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638A5-E4DF-4E4C-9D55-DFD63DE3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51" y="2606365"/>
            <a:ext cx="3678674" cy="297689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226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deep layers. </a:t>
            </a:r>
          </a:p>
          <a:p>
            <a:pPr marL="0" indent="0">
              <a:buNone/>
            </a:pPr>
            <a:r>
              <a:rPr lang="en-US" dirty="0"/>
              <a:t>29 input and two output nodes. Middle layers have 58 nodes each.</a:t>
            </a:r>
          </a:p>
          <a:p>
            <a:pPr marL="0" indent="0">
              <a:buNone/>
            </a:pPr>
            <a:r>
              <a:rPr lang="en-US" dirty="0"/>
              <a:t>200 epochs, ~3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bad model. Poor precision for 1 is due to 61 incorrectly predicted 1’s. There is space for improvement.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907D22-69F7-3142-ACC2-92C97A684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6" y="3045567"/>
            <a:ext cx="4750512" cy="2314915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7594D-1F75-0543-A860-E832BF466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39" y="2661044"/>
            <a:ext cx="3335807" cy="2699438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87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9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366</Words>
  <Application>Microsoft Office PowerPoint</Application>
  <PresentationFormat>Widescreen</PresentationFormat>
  <Paragraphs>153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Credit Card Fraud</vt:lpstr>
      <vt:lpstr>Initial ETL Process</vt:lpstr>
      <vt:lpstr>Resampling</vt:lpstr>
      <vt:lpstr>Models</vt:lpstr>
      <vt:lpstr>K-Nearest Neighbor (KNN)</vt:lpstr>
      <vt:lpstr>Logistic</vt:lpstr>
      <vt:lpstr>Simple Neural Network</vt:lpstr>
      <vt:lpstr>Deep Neural Network</vt:lpstr>
      <vt:lpstr>Random Forest</vt:lpstr>
      <vt:lpstr>Random Forest</vt:lpstr>
      <vt:lpstr>Support Vector Machines (SVM)</vt:lpstr>
      <vt:lpstr>Support Vector Machines (SVM)</vt:lpstr>
      <vt:lpstr>Model Comparison</vt:lpstr>
      <vt:lpstr>Flowchart</vt:lpstr>
      <vt:lpstr>Application</vt:lpstr>
      <vt:lpstr>Overnight Re-ETL and Re-Train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Jayvis</dc:creator>
  <cp:lastModifiedBy>Jayvis</cp:lastModifiedBy>
  <cp:revision>23</cp:revision>
  <dcterms:created xsi:type="dcterms:W3CDTF">2020-08-15T15:24:24Z</dcterms:created>
  <dcterms:modified xsi:type="dcterms:W3CDTF">2020-08-17T04:20:07Z</dcterms:modified>
</cp:coreProperties>
</file>