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3.xml" ContentType="application/vnd.openxmlformats-officedocument.themeOverride+xml"/>
  <Override PartName="/ppt/notesSlides/notesSlide21.xml" ContentType="application/vnd.openxmlformats-officedocument.presentationml.notesSlide+xml"/>
  <Override PartName="/ppt/theme/themeOverride4.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47"/>
  </p:notesMasterIdLst>
  <p:sldIdLst>
    <p:sldId id="262" r:id="rId2"/>
    <p:sldId id="261" r:id="rId3"/>
    <p:sldId id="260" r:id="rId4"/>
    <p:sldId id="259" r:id="rId5"/>
    <p:sldId id="258" r:id="rId6"/>
    <p:sldId id="266" r:id="rId7"/>
    <p:sldId id="265" r:id="rId8"/>
    <p:sldId id="263" r:id="rId9"/>
    <p:sldId id="269" r:id="rId10"/>
    <p:sldId id="270" r:id="rId11"/>
    <p:sldId id="275" r:id="rId12"/>
    <p:sldId id="276" r:id="rId13"/>
    <p:sldId id="277" r:id="rId14"/>
    <p:sldId id="268" r:id="rId15"/>
    <p:sldId id="279" r:id="rId16"/>
    <p:sldId id="267" r:id="rId17"/>
    <p:sldId id="271" r:id="rId18"/>
    <p:sldId id="281" r:id="rId19"/>
    <p:sldId id="280" r:id="rId20"/>
    <p:sldId id="272" r:id="rId21"/>
    <p:sldId id="257" r:id="rId22"/>
    <p:sldId id="278"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273" r:id="rId45"/>
    <p:sldId id="27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F853F-E377-CF9C-5B68-94C852C0CE4A}" v="2" dt="2021-11-21T18:40:34.313"/>
    <p1510:client id="{B9568130-E7ED-213A-20F4-F8344F15EEFF}" v="31" dt="2021-11-21T22:34:57.418"/>
    <p1510:client id="{D474D941-65F6-4316-898B-F6786FAF415A}" v="9" dt="2021-11-21T22:35:39.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D69E-6EA4-4B81-9E2E-612FAE78CCA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4D44719-6002-4AB2-8139-F39FB7552DF4}">
      <dgm:prSet/>
      <dgm:spPr/>
      <dgm:t>
        <a:bodyPr/>
        <a:lstStyle/>
        <a:p>
          <a:pPr rtl="0"/>
          <a:r>
            <a:rPr lang="en-US">
              <a:latin typeface="Calibri Light" panose="020F0302020204030204"/>
            </a:rPr>
            <a:t>17 Columns</a:t>
          </a:r>
          <a:endParaRPr lang="en-US"/>
        </a:p>
      </dgm:t>
    </dgm:pt>
    <dgm:pt modelId="{58C6D189-12FF-4A44-8845-8598E7DDB559}" type="parTrans" cxnId="{627551C4-A0BF-4E82-B3F4-694013519350}">
      <dgm:prSet/>
      <dgm:spPr/>
      <dgm:t>
        <a:bodyPr/>
        <a:lstStyle/>
        <a:p>
          <a:endParaRPr lang="en-US"/>
        </a:p>
      </dgm:t>
    </dgm:pt>
    <dgm:pt modelId="{5CB9A2C4-D297-458C-977C-E6A4F92AAAC9}" type="sibTrans" cxnId="{627551C4-A0BF-4E82-B3F4-694013519350}">
      <dgm:prSet/>
      <dgm:spPr/>
      <dgm:t>
        <a:bodyPr/>
        <a:lstStyle/>
        <a:p>
          <a:endParaRPr lang="en-US"/>
        </a:p>
      </dgm:t>
    </dgm:pt>
    <dgm:pt modelId="{0FBF7EF9-E9F1-44B6-B735-D4E8BD5D5F8F}">
      <dgm:prSet/>
      <dgm:spPr/>
      <dgm:t>
        <a:bodyPr/>
        <a:lstStyle/>
        <a:p>
          <a:pPr rtl="0"/>
          <a:r>
            <a:rPr lang="en-US" b="0">
              <a:latin typeface="Calibri Light" panose="020F0302020204030204"/>
            </a:rPr>
            <a:t>208 Rows</a:t>
          </a:r>
          <a:endParaRPr lang="en-US"/>
        </a:p>
      </dgm:t>
    </dgm:pt>
    <dgm:pt modelId="{0F2D301E-0FFE-447F-BCC2-ADF5EC15ADB2}" type="parTrans" cxnId="{15A647FF-F683-4771-9543-FB8EE5F0AF32}">
      <dgm:prSet/>
      <dgm:spPr/>
      <dgm:t>
        <a:bodyPr/>
        <a:lstStyle/>
        <a:p>
          <a:endParaRPr lang="en-US"/>
        </a:p>
      </dgm:t>
    </dgm:pt>
    <dgm:pt modelId="{0E50A7C9-CC43-4E76-B57B-0EEC57C9FECD}" type="sibTrans" cxnId="{15A647FF-F683-4771-9543-FB8EE5F0AF32}">
      <dgm:prSet/>
      <dgm:spPr/>
      <dgm:t>
        <a:bodyPr/>
        <a:lstStyle/>
        <a:p>
          <a:endParaRPr lang="en-US"/>
        </a:p>
      </dgm:t>
    </dgm:pt>
    <dgm:pt modelId="{2EF4A715-E567-457A-9DDD-6B6CB84C8CC7}">
      <dgm:prSet/>
      <dgm:spPr/>
      <dgm:t>
        <a:bodyPr/>
        <a:lstStyle/>
        <a:p>
          <a:pPr rtl="0"/>
          <a:r>
            <a:rPr lang="en-US">
              <a:latin typeface="Calibri Light" panose="020F0302020204030204"/>
            </a:rPr>
            <a:t>8 </a:t>
          </a:r>
          <a:r>
            <a:rPr lang="en-US"/>
            <a:t> Categorical Variables</a:t>
          </a:r>
        </a:p>
      </dgm:t>
    </dgm:pt>
    <dgm:pt modelId="{6B05B4DE-25DF-44FB-BFBF-74E706DEE3DE}" type="parTrans" cxnId="{6833B776-475E-402A-B749-977A9B61F52C}">
      <dgm:prSet/>
      <dgm:spPr/>
      <dgm:t>
        <a:bodyPr/>
        <a:lstStyle/>
        <a:p>
          <a:endParaRPr lang="en-US"/>
        </a:p>
      </dgm:t>
    </dgm:pt>
    <dgm:pt modelId="{1A63BCF5-116F-4116-B022-9B4761B41737}" type="sibTrans" cxnId="{6833B776-475E-402A-B749-977A9B61F52C}">
      <dgm:prSet/>
      <dgm:spPr/>
      <dgm:t>
        <a:bodyPr/>
        <a:lstStyle/>
        <a:p>
          <a:endParaRPr lang="en-US"/>
        </a:p>
      </dgm:t>
    </dgm:pt>
    <dgm:pt modelId="{CB859D23-4683-49BC-9D42-1CF11E210139}">
      <dgm:prSet/>
      <dgm:spPr/>
      <dgm:t>
        <a:bodyPr/>
        <a:lstStyle/>
        <a:p>
          <a:r>
            <a:rPr lang="en-US">
              <a:latin typeface="Calibri Light" panose="020F0302020204030204"/>
            </a:rPr>
            <a:t>7</a:t>
          </a:r>
          <a:r>
            <a:rPr lang="en-US"/>
            <a:t> Numerical Variables</a:t>
          </a:r>
        </a:p>
      </dgm:t>
    </dgm:pt>
    <dgm:pt modelId="{D14B371E-6A4D-468C-8324-177D51EFEE08}" type="parTrans" cxnId="{1CD4194C-BE12-40A0-A085-55D22A7B7B4E}">
      <dgm:prSet/>
      <dgm:spPr/>
      <dgm:t>
        <a:bodyPr/>
        <a:lstStyle/>
        <a:p>
          <a:endParaRPr lang="en-US"/>
        </a:p>
      </dgm:t>
    </dgm:pt>
    <dgm:pt modelId="{4264D4FC-AE06-499A-8BB8-52C2CF067E87}" type="sibTrans" cxnId="{1CD4194C-BE12-40A0-A085-55D22A7B7B4E}">
      <dgm:prSet/>
      <dgm:spPr/>
      <dgm:t>
        <a:bodyPr/>
        <a:lstStyle/>
        <a:p>
          <a:endParaRPr lang="en-US"/>
        </a:p>
      </dgm:t>
    </dgm:pt>
    <dgm:pt modelId="{28A5AA17-C0EF-4EF7-914C-BE366C4B0E67}" type="pres">
      <dgm:prSet presAssocID="{8F08D69E-6EA4-4B81-9E2E-612FAE78CCAC}" presName="diagram" presStyleCnt="0">
        <dgm:presLayoutVars>
          <dgm:dir/>
          <dgm:resizeHandles val="exact"/>
        </dgm:presLayoutVars>
      </dgm:prSet>
      <dgm:spPr/>
    </dgm:pt>
    <dgm:pt modelId="{37A3AA62-8EED-4936-B4B3-B3ED210C06BE}" type="pres">
      <dgm:prSet presAssocID="{64D44719-6002-4AB2-8139-F39FB7552DF4}" presName="node" presStyleLbl="node1" presStyleIdx="0" presStyleCnt="4">
        <dgm:presLayoutVars>
          <dgm:bulletEnabled val="1"/>
        </dgm:presLayoutVars>
      </dgm:prSet>
      <dgm:spPr/>
    </dgm:pt>
    <dgm:pt modelId="{95E17076-2E7A-4192-8F39-14FA4E72802E}" type="pres">
      <dgm:prSet presAssocID="{5CB9A2C4-D297-458C-977C-E6A4F92AAAC9}" presName="sibTrans" presStyleCnt="0"/>
      <dgm:spPr/>
    </dgm:pt>
    <dgm:pt modelId="{157B172E-8938-4E13-8D9E-6CD6825521EE}" type="pres">
      <dgm:prSet presAssocID="{0FBF7EF9-E9F1-44B6-B735-D4E8BD5D5F8F}" presName="node" presStyleLbl="node1" presStyleIdx="1" presStyleCnt="4">
        <dgm:presLayoutVars>
          <dgm:bulletEnabled val="1"/>
        </dgm:presLayoutVars>
      </dgm:prSet>
      <dgm:spPr/>
    </dgm:pt>
    <dgm:pt modelId="{D94DFB32-478B-4073-9042-7047D6C18AFB}" type="pres">
      <dgm:prSet presAssocID="{0E50A7C9-CC43-4E76-B57B-0EEC57C9FECD}" presName="sibTrans" presStyleCnt="0"/>
      <dgm:spPr/>
    </dgm:pt>
    <dgm:pt modelId="{17758B4F-2FF4-4E94-A2A7-EB328920E088}" type="pres">
      <dgm:prSet presAssocID="{2EF4A715-E567-457A-9DDD-6B6CB84C8CC7}" presName="node" presStyleLbl="node1" presStyleIdx="2" presStyleCnt="4">
        <dgm:presLayoutVars>
          <dgm:bulletEnabled val="1"/>
        </dgm:presLayoutVars>
      </dgm:prSet>
      <dgm:spPr/>
    </dgm:pt>
    <dgm:pt modelId="{6A5F8691-EC90-4AAA-B4C8-954CAC97A87A}" type="pres">
      <dgm:prSet presAssocID="{1A63BCF5-116F-4116-B022-9B4761B41737}" presName="sibTrans" presStyleCnt="0"/>
      <dgm:spPr/>
    </dgm:pt>
    <dgm:pt modelId="{57D194EA-5508-4556-B054-0CA830CF3D08}" type="pres">
      <dgm:prSet presAssocID="{CB859D23-4683-49BC-9D42-1CF11E210139}" presName="node" presStyleLbl="node1" presStyleIdx="3" presStyleCnt="4">
        <dgm:presLayoutVars>
          <dgm:bulletEnabled val="1"/>
        </dgm:presLayoutVars>
      </dgm:prSet>
      <dgm:spPr/>
    </dgm:pt>
  </dgm:ptLst>
  <dgm:cxnLst>
    <dgm:cxn modelId="{98168A22-8CEB-412F-AC35-9DA80818259A}" type="presOf" srcId="{8F08D69E-6EA4-4B81-9E2E-612FAE78CCAC}" destId="{28A5AA17-C0EF-4EF7-914C-BE366C4B0E67}" srcOrd="0" destOrd="0" presId="urn:microsoft.com/office/officeart/2005/8/layout/default"/>
    <dgm:cxn modelId="{6813F533-8D0F-4303-858E-E9947E371E5E}" type="presOf" srcId="{CB859D23-4683-49BC-9D42-1CF11E210139}" destId="{57D194EA-5508-4556-B054-0CA830CF3D08}" srcOrd="0" destOrd="0" presId="urn:microsoft.com/office/officeart/2005/8/layout/default"/>
    <dgm:cxn modelId="{1CD4194C-BE12-40A0-A085-55D22A7B7B4E}" srcId="{8F08D69E-6EA4-4B81-9E2E-612FAE78CCAC}" destId="{CB859D23-4683-49BC-9D42-1CF11E210139}" srcOrd="3" destOrd="0" parTransId="{D14B371E-6A4D-468C-8324-177D51EFEE08}" sibTransId="{4264D4FC-AE06-499A-8BB8-52C2CF067E87}"/>
    <dgm:cxn modelId="{9493CC6D-3AEC-4811-A2BC-BE20617F7E05}" type="presOf" srcId="{0FBF7EF9-E9F1-44B6-B735-D4E8BD5D5F8F}" destId="{157B172E-8938-4E13-8D9E-6CD6825521EE}" srcOrd="0" destOrd="0" presId="urn:microsoft.com/office/officeart/2005/8/layout/default"/>
    <dgm:cxn modelId="{6833B776-475E-402A-B749-977A9B61F52C}" srcId="{8F08D69E-6EA4-4B81-9E2E-612FAE78CCAC}" destId="{2EF4A715-E567-457A-9DDD-6B6CB84C8CC7}" srcOrd="2" destOrd="0" parTransId="{6B05B4DE-25DF-44FB-BFBF-74E706DEE3DE}" sibTransId="{1A63BCF5-116F-4116-B022-9B4761B41737}"/>
    <dgm:cxn modelId="{E478C0A0-23E8-4BC3-B26C-DCC8C3E024BC}" type="presOf" srcId="{64D44719-6002-4AB2-8139-F39FB7552DF4}" destId="{37A3AA62-8EED-4936-B4B3-B3ED210C06BE}" srcOrd="0" destOrd="0" presId="urn:microsoft.com/office/officeart/2005/8/layout/default"/>
    <dgm:cxn modelId="{627551C4-A0BF-4E82-B3F4-694013519350}" srcId="{8F08D69E-6EA4-4B81-9E2E-612FAE78CCAC}" destId="{64D44719-6002-4AB2-8139-F39FB7552DF4}" srcOrd="0" destOrd="0" parTransId="{58C6D189-12FF-4A44-8845-8598E7DDB559}" sibTransId="{5CB9A2C4-D297-458C-977C-E6A4F92AAAC9}"/>
    <dgm:cxn modelId="{81A38FE2-3C87-4DF7-B8D4-A8113DA3900C}" type="presOf" srcId="{2EF4A715-E567-457A-9DDD-6B6CB84C8CC7}" destId="{17758B4F-2FF4-4E94-A2A7-EB328920E088}" srcOrd="0" destOrd="0" presId="urn:microsoft.com/office/officeart/2005/8/layout/default"/>
    <dgm:cxn modelId="{15A647FF-F683-4771-9543-FB8EE5F0AF32}" srcId="{8F08D69E-6EA4-4B81-9E2E-612FAE78CCAC}" destId="{0FBF7EF9-E9F1-44B6-B735-D4E8BD5D5F8F}" srcOrd="1" destOrd="0" parTransId="{0F2D301E-0FFE-447F-BCC2-ADF5EC15ADB2}" sibTransId="{0E50A7C9-CC43-4E76-B57B-0EEC57C9FECD}"/>
    <dgm:cxn modelId="{125AA2BB-17DC-40F4-8F76-A6FBB15EA1B7}" type="presParOf" srcId="{28A5AA17-C0EF-4EF7-914C-BE366C4B0E67}" destId="{37A3AA62-8EED-4936-B4B3-B3ED210C06BE}" srcOrd="0" destOrd="0" presId="urn:microsoft.com/office/officeart/2005/8/layout/default"/>
    <dgm:cxn modelId="{AE8D92A8-0D9C-4ADD-9567-D6622ED91469}" type="presParOf" srcId="{28A5AA17-C0EF-4EF7-914C-BE366C4B0E67}" destId="{95E17076-2E7A-4192-8F39-14FA4E72802E}" srcOrd="1" destOrd="0" presId="urn:microsoft.com/office/officeart/2005/8/layout/default"/>
    <dgm:cxn modelId="{8471E394-8D54-44C3-8384-3A85B592BEEA}" type="presParOf" srcId="{28A5AA17-C0EF-4EF7-914C-BE366C4B0E67}" destId="{157B172E-8938-4E13-8D9E-6CD6825521EE}" srcOrd="2" destOrd="0" presId="urn:microsoft.com/office/officeart/2005/8/layout/default"/>
    <dgm:cxn modelId="{BB66AC64-A377-487A-A435-546156F32F18}" type="presParOf" srcId="{28A5AA17-C0EF-4EF7-914C-BE366C4B0E67}" destId="{D94DFB32-478B-4073-9042-7047D6C18AFB}" srcOrd="3" destOrd="0" presId="urn:microsoft.com/office/officeart/2005/8/layout/default"/>
    <dgm:cxn modelId="{111E4B08-2051-42A5-8C74-0F89FD63754F}" type="presParOf" srcId="{28A5AA17-C0EF-4EF7-914C-BE366C4B0E67}" destId="{17758B4F-2FF4-4E94-A2A7-EB328920E088}" srcOrd="4" destOrd="0" presId="urn:microsoft.com/office/officeart/2005/8/layout/default"/>
    <dgm:cxn modelId="{9F1ED0C4-5415-44F0-B6C0-21B8DF24EE40}" type="presParOf" srcId="{28A5AA17-C0EF-4EF7-914C-BE366C4B0E67}" destId="{6A5F8691-EC90-4AAA-B4C8-954CAC97A87A}" srcOrd="5" destOrd="0" presId="urn:microsoft.com/office/officeart/2005/8/layout/default"/>
    <dgm:cxn modelId="{F751516F-44AF-41AC-A063-882F07125277}" type="presParOf" srcId="{28A5AA17-C0EF-4EF7-914C-BE366C4B0E67}" destId="{57D194EA-5508-4556-B054-0CA830CF3D0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08D69E-6EA4-4B81-9E2E-612FAE78CCA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4D44719-6002-4AB2-8139-F39FB7552DF4}">
      <dgm:prSet/>
      <dgm:spPr/>
      <dgm:t>
        <a:bodyPr/>
        <a:lstStyle/>
        <a:p>
          <a:pPr rtl="0"/>
          <a:r>
            <a:rPr lang="en-US">
              <a:latin typeface="Calibri Light" panose="020F0302020204030204"/>
            </a:rPr>
            <a:t>17 Columns</a:t>
          </a:r>
          <a:endParaRPr lang="en-US"/>
        </a:p>
      </dgm:t>
    </dgm:pt>
    <dgm:pt modelId="{58C6D189-12FF-4A44-8845-8598E7DDB559}" type="parTrans" cxnId="{627551C4-A0BF-4E82-B3F4-694013519350}">
      <dgm:prSet/>
      <dgm:spPr/>
      <dgm:t>
        <a:bodyPr/>
        <a:lstStyle/>
        <a:p>
          <a:endParaRPr lang="en-US"/>
        </a:p>
      </dgm:t>
    </dgm:pt>
    <dgm:pt modelId="{5CB9A2C4-D297-458C-977C-E6A4F92AAAC9}" type="sibTrans" cxnId="{627551C4-A0BF-4E82-B3F4-694013519350}">
      <dgm:prSet/>
      <dgm:spPr/>
      <dgm:t>
        <a:bodyPr/>
        <a:lstStyle/>
        <a:p>
          <a:endParaRPr lang="en-US"/>
        </a:p>
      </dgm:t>
    </dgm:pt>
    <dgm:pt modelId="{0FBF7EF9-E9F1-44B6-B735-D4E8BD5D5F8F}">
      <dgm:prSet/>
      <dgm:spPr/>
      <dgm:t>
        <a:bodyPr/>
        <a:lstStyle/>
        <a:p>
          <a:pPr rtl="0"/>
          <a:r>
            <a:rPr lang="en-US" b="0">
              <a:latin typeface="Calibri Light" panose="020F0302020204030204"/>
            </a:rPr>
            <a:t>208 Rows</a:t>
          </a:r>
          <a:endParaRPr lang="en-US"/>
        </a:p>
      </dgm:t>
    </dgm:pt>
    <dgm:pt modelId="{0F2D301E-0FFE-447F-BCC2-ADF5EC15ADB2}" type="parTrans" cxnId="{15A647FF-F683-4771-9543-FB8EE5F0AF32}">
      <dgm:prSet/>
      <dgm:spPr/>
      <dgm:t>
        <a:bodyPr/>
        <a:lstStyle/>
        <a:p>
          <a:endParaRPr lang="en-US"/>
        </a:p>
      </dgm:t>
    </dgm:pt>
    <dgm:pt modelId="{0E50A7C9-CC43-4E76-B57B-0EEC57C9FECD}" type="sibTrans" cxnId="{15A647FF-F683-4771-9543-FB8EE5F0AF32}">
      <dgm:prSet/>
      <dgm:spPr/>
      <dgm:t>
        <a:bodyPr/>
        <a:lstStyle/>
        <a:p>
          <a:endParaRPr lang="en-US"/>
        </a:p>
      </dgm:t>
    </dgm:pt>
    <dgm:pt modelId="{2EF4A715-E567-457A-9DDD-6B6CB84C8CC7}">
      <dgm:prSet/>
      <dgm:spPr/>
      <dgm:t>
        <a:bodyPr/>
        <a:lstStyle/>
        <a:p>
          <a:pPr rtl="0"/>
          <a:r>
            <a:rPr lang="en-US">
              <a:latin typeface="Calibri Light" panose="020F0302020204030204"/>
            </a:rPr>
            <a:t>8 </a:t>
          </a:r>
          <a:r>
            <a:rPr lang="en-US"/>
            <a:t> Categorical Variables</a:t>
          </a:r>
        </a:p>
      </dgm:t>
    </dgm:pt>
    <dgm:pt modelId="{6B05B4DE-25DF-44FB-BFBF-74E706DEE3DE}" type="parTrans" cxnId="{6833B776-475E-402A-B749-977A9B61F52C}">
      <dgm:prSet/>
      <dgm:spPr/>
      <dgm:t>
        <a:bodyPr/>
        <a:lstStyle/>
        <a:p>
          <a:endParaRPr lang="en-US"/>
        </a:p>
      </dgm:t>
    </dgm:pt>
    <dgm:pt modelId="{1A63BCF5-116F-4116-B022-9B4761B41737}" type="sibTrans" cxnId="{6833B776-475E-402A-B749-977A9B61F52C}">
      <dgm:prSet/>
      <dgm:spPr/>
      <dgm:t>
        <a:bodyPr/>
        <a:lstStyle/>
        <a:p>
          <a:endParaRPr lang="en-US"/>
        </a:p>
      </dgm:t>
    </dgm:pt>
    <dgm:pt modelId="{CB859D23-4683-49BC-9D42-1CF11E210139}">
      <dgm:prSet/>
      <dgm:spPr/>
      <dgm:t>
        <a:bodyPr/>
        <a:lstStyle/>
        <a:p>
          <a:r>
            <a:rPr lang="en-US">
              <a:latin typeface="Calibri Light" panose="020F0302020204030204"/>
            </a:rPr>
            <a:t>7</a:t>
          </a:r>
          <a:r>
            <a:rPr lang="en-US"/>
            <a:t> Numerical Variables</a:t>
          </a:r>
        </a:p>
      </dgm:t>
    </dgm:pt>
    <dgm:pt modelId="{D14B371E-6A4D-468C-8324-177D51EFEE08}" type="parTrans" cxnId="{1CD4194C-BE12-40A0-A085-55D22A7B7B4E}">
      <dgm:prSet/>
      <dgm:spPr/>
      <dgm:t>
        <a:bodyPr/>
        <a:lstStyle/>
        <a:p>
          <a:endParaRPr lang="en-US"/>
        </a:p>
      </dgm:t>
    </dgm:pt>
    <dgm:pt modelId="{4264D4FC-AE06-499A-8BB8-52C2CF067E87}" type="sibTrans" cxnId="{1CD4194C-BE12-40A0-A085-55D22A7B7B4E}">
      <dgm:prSet/>
      <dgm:spPr/>
      <dgm:t>
        <a:bodyPr/>
        <a:lstStyle/>
        <a:p>
          <a:endParaRPr lang="en-US"/>
        </a:p>
      </dgm:t>
    </dgm:pt>
    <dgm:pt modelId="{28A5AA17-C0EF-4EF7-914C-BE366C4B0E67}" type="pres">
      <dgm:prSet presAssocID="{8F08D69E-6EA4-4B81-9E2E-612FAE78CCAC}" presName="diagram" presStyleCnt="0">
        <dgm:presLayoutVars>
          <dgm:dir/>
          <dgm:resizeHandles val="exact"/>
        </dgm:presLayoutVars>
      </dgm:prSet>
      <dgm:spPr/>
    </dgm:pt>
    <dgm:pt modelId="{37A3AA62-8EED-4936-B4B3-B3ED210C06BE}" type="pres">
      <dgm:prSet presAssocID="{64D44719-6002-4AB2-8139-F39FB7552DF4}" presName="node" presStyleLbl="node1" presStyleIdx="0" presStyleCnt="4">
        <dgm:presLayoutVars>
          <dgm:bulletEnabled val="1"/>
        </dgm:presLayoutVars>
      </dgm:prSet>
      <dgm:spPr/>
    </dgm:pt>
    <dgm:pt modelId="{95E17076-2E7A-4192-8F39-14FA4E72802E}" type="pres">
      <dgm:prSet presAssocID="{5CB9A2C4-D297-458C-977C-E6A4F92AAAC9}" presName="sibTrans" presStyleCnt="0"/>
      <dgm:spPr/>
    </dgm:pt>
    <dgm:pt modelId="{157B172E-8938-4E13-8D9E-6CD6825521EE}" type="pres">
      <dgm:prSet presAssocID="{0FBF7EF9-E9F1-44B6-B735-D4E8BD5D5F8F}" presName="node" presStyleLbl="node1" presStyleIdx="1" presStyleCnt="4">
        <dgm:presLayoutVars>
          <dgm:bulletEnabled val="1"/>
        </dgm:presLayoutVars>
      </dgm:prSet>
      <dgm:spPr/>
    </dgm:pt>
    <dgm:pt modelId="{D94DFB32-478B-4073-9042-7047D6C18AFB}" type="pres">
      <dgm:prSet presAssocID="{0E50A7C9-CC43-4E76-B57B-0EEC57C9FECD}" presName="sibTrans" presStyleCnt="0"/>
      <dgm:spPr/>
    </dgm:pt>
    <dgm:pt modelId="{17758B4F-2FF4-4E94-A2A7-EB328920E088}" type="pres">
      <dgm:prSet presAssocID="{2EF4A715-E567-457A-9DDD-6B6CB84C8CC7}" presName="node" presStyleLbl="node1" presStyleIdx="2" presStyleCnt="4">
        <dgm:presLayoutVars>
          <dgm:bulletEnabled val="1"/>
        </dgm:presLayoutVars>
      </dgm:prSet>
      <dgm:spPr/>
    </dgm:pt>
    <dgm:pt modelId="{6A5F8691-EC90-4AAA-B4C8-954CAC97A87A}" type="pres">
      <dgm:prSet presAssocID="{1A63BCF5-116F-4116-B022-9B4761B41737}" presName="sibTrans" presStyleCnt="0"/>
      <dgm:spPr/>
    </dgm:pt>
    <dgm:pt modelId="{57D194EA-5508-4556-B054-0CA830CF3D08}" type="pres">
      <dgm:prSet presAssocID="{CB859D23-4683-49BC-9D42-1CF11E210139}" presName="node" presStyleLbl="node1" presStyleIdx="3" presStyleCnt="4">
        <dgm:presLayoutVars>
          <dgm:bulletEnabled val="1"/>
        </dgm:presLayoutVars>
      </dgm:prSet>
      <dgm:spPr/>
    </dgm:pt>
  </dgm:ptLst>
  <dgm:cxnLst>
    <dgm:cxn modelId="{98168A22-8CEB-412F-AC35-9DA80818259A}" type="presOf" srcId="{8F08D69E-6EA4-4B81-9E2E-612FAE78CCAC}" destId="{28A5AA17-C0EF-4EF7-914C-BE366C4B0E67}" srcOrd="0" destOrd="0" presId="urn:microsoft.com/office/officeart/2005/8/layout/default"/>
    <dgm:cxn modelId="{6813F533-8D0F-4303-858E-E9947E371E5E}" type="presOf" srcId="{CB859D23-4683-49BC-9D42-1CF11E210139}" destId="{57D194EA-5508-4556-B054-0CA830CF3D08}" srcOrd="0" destOrd="0" presId="urn:microsoft.com/office/officeart/2005/8/layout/default"/>
    <dgm:cxn modelId="{1CD4194C-BE12-40A0-A085-55D22A7B7B4E}" srcId="{8F08D69E-6EA4-4B81-9E2E-612FAE78CCAC}" destId="{CB859D23-4683-49BC-9D42-1CF11E210139}" srcOrd="3" destOrd="0" parTransId="{D14B371E-6A4D-468C-8324-177D51EFEE08}" sibTransId="{4264D4FC-AE06-499A-8BB8-52C2CF067E87}"/>
    <dgm:cxn modelId="{9493CC6D-3AEC-4811-A2BC-BE20617F7E05}" type="presOf" srcId="{0FBF7EF9-E9F1-44B6-B735-D4E8BD5D5F8F}" destId="{157B172E-8938-4E13-8D9E-6CD6825521EE}" srcOrd="0" destOrd="0" presId="urn:microsoft.com/office/officeart/2005/8/layout/default"/>
    <dgm:cxn modelId="{6833B776-475E-402A-B749-977A9B61F52C}" srcId="{8F08D69E-6EA4-4B81-9E2E-612FAE78CCAC}" destId="{2EF4A715-E567-457A-9DDD-6B6CB84C8CC7}" srcOrd="2" destOrd="0" parTransId="{6B05B4DE-25DF-44FB-BFBF-74E706DEE3DE}" sibTransId="{1A63BCF5-116F-4116-B022-9B4761B41737}"/>
    <dgm:cxn modelId="{E478C0A0-23E8-4BC3-B26C-DCC8C3E024BC}" type="presOf" srcId="{64D44719-6002-4AB2-8139-F39FB7552DF4}" destId="{37A3AA62-8EED-4936-B4B3-B3ED210C06BE}" srcOrd="0" destOrd="0" presId="urn:microsoft.com/office/officeart/2005/8/layout/default"/>
    <dgm:cxn modelId="{627551C4-A0BF-4E82-B3F4-694013519350}" srcId="{8F08D69E-6EA4-4B81-9E2E-612FAE78CCAC}" destId="{64D44719-6002-4AB2-8139-F39FB7552DF4}" srcOrd="0" destOrd="0" parTransId="{58C6D189-12FF-4A44-8845-8598E7DDB559}" sibTransId="{5CB9A2C4-D297-458C-977C-E6A4F92AAAC9}"/>
    <dgm:cxn modelId="{81A38FE2-3C87-4DF7-B8D4-A8113DA3900C}" type="presOf" srcId="{2EF4A715-E567-457A-9DDD-6B6CB84C8CC7}" destId="{17758B4F-2FF4-4E94-A2A7-EB328920E088}" srcOrd="0" destOrd="0" presId="urn:microsoft.com/office/officeart/2005/8/layout/default"/>
    <dgm:cxn modelId="{15A647FF-F683-4771-9543-FB8EE5F0AF32}" srcId="{8F08D69E-6EA4-4B81-9E2E-612FAE78CCAC}" destId="{0FBF7EF9-E9F1-44B6-B735-D4E8BD5D5F8F}" srcOrd="1" destOrd="0" parTransId="{0F2D301E-0FFE-447F-BCC2-ADF5EC15ADB2}" sibTransId="{0E50A7C9-CC43-4E76-B57B-0EEC57C9FECD}"/>
    <dgm:cxn modelId="{125AA2BB-17DC-40F4-8F76-A6FBB15EA1B7}" type="presParOf" srcId="{28A5AA17-C0EF-4EF7-914C-BE366C4B0E67}" destId="{37A3AA62-8EED-4936-B4B3-B3ED210C06BE}" srcOrd="0" destOrd="0" presId="urn:microsoft.com/office/officeart/2005/8/layout/default"/>
    <dgm:cxn modelId="{AE8D92A8-0D9C-4ADD-9567-D6622ED91469}" type="presParOf" srcId="{28A5AA17-C0EF-4EF7-914C-BE366C4B0E67}" destId="{95E17076-2E7A-4192-8F39-14FA4E72802E}" srcOrd="1" destOrd="0" presId="urn:microsoft.com/office/officeart/2005/8/layout/default"/>
    <dgm:cxn modelId="{8471E394-8D54-44C3-8384-3A85B592BEEA}" type="presParOf" srcId="{28A5AA17-C0EF-4EF7-914C-BE366C4B0E67}" destId="{157B172E-8938-4E13-8D9E-6CD6825521EE}" srcOrd="2" destOrd="0" presId="urn:microsoft.com/office/officeart/2005/8/layout/default"/>
    <dgm:cxn modelId="{BB66AC64-A377-487A-A435-546156F32F18}" type="presParOf" srcId="{28A5AA17-C0EF-4EF7-914C-BE366C4B0E67}" destId="{D94DFB32-478B-4073-9042-7047D6C18AFB}" srcOrd="3" destOrd="0" presId="urn:microsoft.com/office/officeart/2005/8/layout/default"/>
    <dgm:cxn modelId="{111E4B08-2051-42A5-8C74-0F89FD63754F}" type="presParOf" srcId="{28A5AA17-C0EF-4EF7-914C-BE366C4B0E67}" destId="{17758B4F-2FF4-4E94-A2A7-EB328920E088}" srcOrd="4" destOrd="0" presId="urn:microsoft.com/office/officeart/2005/8/layout/default"/>
    <dgm:cxn modelId="{9F1ED0C4-5415-44F0-B6C0-21B8DF24EE40}" type="presParOf" srcId="{28A5AA17-C0EF-4EF7-914C-BE366C4B0E67}" destId="{6A5F8691-EC90-4AAA-B4C8-954CAC97A87A}" srcOrd="5" destOrd="0" presId="urn:microsoft.com/office/officeart/2005/8/layout/default"/>
    <dgm:cxn modelId="{F751516F-44AF-41AC-A063-882F07125277}" type="presParOf" srcId="{28A5AA17-C0EF-4EF7-914C-BE366C4B0E67}" destId="{57D194EA-5508-4556-B054-0CA830CF3D0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3AA62-8EED-4936-B4B3-B3ED210C06BE}">
      <dsp:nvSpPr>
        <dsp:cNvPr id="0" name=""/>
        <dsp:cNvSpPr/>
      </dsp:nvSpPr>
      <dsp:spPr>
        <a:xfrm>
          <a:off x="645" y="1443845"/>
          <a:ext cx="2516954" cy="1510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latin typeface="Calibri Light" panose="020F0302020204030204"/>
            </a:rPr>
            <a:t>17 Columns</a:t>
          </a:r>
          <a:endParaRPr lang="en-US" sz="3200" kern="1200"/>
        </a:p>
      </dsp:txBody>
      <dsp:txXfrm>
        <a:off x="645" y="1443845"/>
        <a:ext cx="2516954" cy="1510172"/>
      </dsp:txXfrm>
    </dsp:sp>
    <dsp:sp modelId="{157B172E-8938-4E13-8D9E-6CD6825521EE}">
      <dsp:nvSpPr>
        <dsp:cNvPr id="0" name=""/>
        <dsp:cNvSpPr/>
      </dsp:nvSpPr>
      <dsp:spPr>
        <a:xfrm>
          <a:off x="2769295" y="1443845"/>
          <a:ext cx="2516954" cy="1510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0" kern="1200">
              <a:latin typeface="Calibri Light" panose="020F0302020204030204"/>
            </a:rPr>
            <a:t>208 Rows</a:t>
          </a:r>
          <a:endParaRPr lang="en-US" sz="3200" kern="1200"/>
        </a:p>
      </dsp:txBody>
      <dsp:txXfrm>
        <a:off x="2769295" y="1443845"/>
        <a:ext cx="2516954" cy="1510172"/>
      </dsp:txXfrm>
    </dsp:sp>
    <dsp:sp modelId="{17758B4F-2FF4-4E94-A2A7-EB328920E088}">
      <dsp:nvSpPr>
        <dsp:cNvPr id="0" name=""/>
        <dsp:cNvSpPr/>
      </dsp:nvSpPr>
      <dsp:spPr>
        <a:xfrm>
          <a:off x="645" y="3205713"/>
          <a:ext cx="2516954" cy="1510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latin typeface="Calibri Light" panose="020F0302020204030204"/>
            </a:rPr>
            <a:t>8 </a:t>
          </a:r>
          <a:r>
            <a:rPr lang="en-US" sz="3200" kern="1200"/>
            <a:t> Categorical Variables</a:t>
          </a:r>
        </a:p>
      </dsp:txBody>
      <dsp:txXfrm>
        <a:off x="645" y="3205713"/>
        <a:ext cx="2516954" cy="1510172"/>
      </dsp:txXfrm>
    </dsp:sp>
    <dsp:sp modelId="{57D194EA-5508-4556-B054-0CA830CF3D08}">
      <dsp:nvSpPr>
        <dsp:cNvPr id="0" name=""/>
        <dsp:cNvSpPr/>
      </dsp:nvSpPr>
      <dsp:spPr>
        <a:xfrm>
          <a:off x="2769295" y="3205713"/>
          <a:ext cx="2516954" cy="1510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Calibri Light" panose="020F0302020204030204"/>
            </a:rPr>
            <a:t>7</a:t>
          </a:r>
          <a:r>
            <a:rPr lang="en-US" sz="3200" kern="1200"/>
            <a:t> Numerical Variables</a:t>
          </a:r>
        </a:p>
      </dsp:txBody>
      <dsp:txXfrm>
        <a:off x="2769295" y="3205713"/>
        <a:ext cx="2516954" cy="1510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3AA62-8EED-4936-B4B3-B3ED210C06BE}">
      <dsp:nvSpPr>
        <dsp:cNvPr id="0" name=""/>
        <dsp:cNvSpPr/>
      </dsp:nvSpPr>
      <dsp:spPr>
        <a:xfrm>
          <a:off x="645" y="1443845"/>
          <a:ext cx="2516954" cy="1510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latin typeface="Calibri Light" panose="020F0302020204030204"/>
            </a:rPr>
            <a:t>17 Columns</a:t>
          </a:r>
          <a:endParaRPr lang="en-US" sz="3200" kern="1200"/>
        </a:p>
      </dsp:txBody>
      <dsp:txXfrm>
        <a:off x="645" y="1443845"/>
        <a:ext cx="2516954" cy="1510172"/>
      </dsp:txXfrm>
    </dsp:sp>
    <dsp:sp modelId="{157B172E-8938-4E13-8D9E-6CD6825521EE}">
      <dsp:nvSpPr>
        <dsp:cNvPr id="0" name=""/>
        <dsp:cNvSpPr/>
      </dsp:nvSpPr>
      <dsp:spPr>
        <a:xfrm>
          <a:off x="2769295" y="1443845"/>
          <a:ext cx="2516954" cy="1510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0" kern="1200">
              <a:latin typeface="Calibri Light" panose="020F0302020204030204"/>
            </a:rPr>
            <a:t>208 Rows</a:t>
          </a:r>
          <a:endParaRPr lang="en-US" sz="3200" kern="1200"/>
        </a:p>
      </dsp:txBody>
      <dsp:txXfrm>
        <a:off x="2769295" y="1443845"/>
        <a:ext cx="2516954" cy="1510172"/>
      </dsp:txXfrm>
    </dsp:sp>
    <dsp:sp modelId="{17758B4F-2FF4-4E94-A2A7-EB328920E088}">
      <dsp:nvSpPr>
        <dsp:cNvPr id="0" name=""/>
        <dsp:cNvSpPr/>
      </dsp:nvSpPr>
      <dsp:spPr>
        <a:xfrm>
          <a:off x="645" y="3205713"/>
          <a:ext cx="2516954" cy="1510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latin typeface="Calibri Light" panose="020F0302020204030204"/>
            </a:rPr>
            <a:t>8 </a:t>
          </a:r>
          <a:r>
            <a:rPr lang="en-US" sz="3200" kern="1200"/>
            <a:t> Categorical Variables</a:t>
          </a:r>
        </a:p>
      </dsp:txBody>
      <dsp:txXfrm>
        <a:off x="645" y="3205713"/>
        <a:ext cx="2516954" cy="1510172"/>
      </dsp:txXfrm>
    </dsp:sp>
    <dsp:sp modelId="{57D194EA-5508-4556-B054-0CA830CF3D08}">
      <dsp:nvSpPr>
        <dsp:cNvPr id="0" name=""/>
        <dsp:cNvSpPr/>
      </dsp:nvSpPr>
      <dsp:spPr>
        <a:xfrm>
          <a:off x="2769295" y="3205713"/>
          <a:ext cx="2516954" cy="1510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Calibri Light" panose="020F0302020204030204"/>
            </a:rPr>
            <a:t>7</a:t>
          </a:r>
          <a:r>
            <a:rPr lang="en-US" sz="3200" kern="1200"/>
            <a:t> Numerical Variables</a:t>
          </a:r>
        </a:p>
      </dsp:txBody>
      <dsp:txXfrm>
        <a:off x="2769295" y="3205713"/>
        <a:ext cx="2516954" cy="1510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81123-CC60-4F3A-A03A-E5D0FBD289F9}" type="datetimeFigureOut">
              <a:rPr lang="en-US"/>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257EA-216D-4C50-84A5-6DC9FA7DEEEB}" type="slidenum">
              <a:rPr lang="en-US"/>
              <a:t>‹#›</a:t>
            </a:fld>
            <a:endParaRPr lang="en-US"/>
          </a:p>
        </p:txBody>
      </p:sp>
    </p:spTree>
    <p:extLst>
      <p:ext uri="{BB962C8B-B14F-4D97-AF65-F5344CB8AC3E}">
        <p14:creationId xmlns:p14="http://schemas.microsoft.com/office/powerpoint/2010/main" val="3377898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Identify the specific variables that have the highest correlation to employee attrition. </a:t>
            </a:r>
          </a:p>
          <a:p>
            <a:pPr marL="285750" indent="-285750">
              <a:lnSpc>
                <a:spcPct val="90000"/>
              </a:lnSpc>
              <a:spcBef>
                <a:spcPts val="1000"/>
              </a:spcBef>
              <a:buFont typeface="Arial"/>
              <a:buChar char="•"/>
            </a:pPr>
            <a:r>
              <a:rPr lang="en-US"/>
              <a:t>Determine what increases employment longevity by analyzing the tenured employee data, and proactively utilize this information to help reduce attrition. </a:t>
            </a:r>
          </a:p>
          <a:p>
            <a:pPr marL="285750" indent="-285750">
              <a:lnSpc>
                <a:spcPct val="90000"/>
              </a:lnSpc>
              <a:spcBef>
                <a:spcPts val="1000"/>
              </a:spcBef>
              <a:buFont typeface="Arial"/>
              <a:buChar char="•"/>
            </a:pPr>
            <a:r>
              <a:rPr lang="en-US"/>
              <a:t>Minimize employee turnover in order to reduce HR training/on boarding costs and retain valuable talent, by identifying key conditions which lead employees to leave the firm. </a:t>
            </a:r>
          </a:p>
          <a:p>
            <a:pPr marL="285750" indent="-285750">
              <a:lnSpc>
                <a:spcPct val="90000"/>
              </a:lnSpc>
              <a:spcBef>
                <a:spcPts val="1000"/>
              </a:spcBef>
              <a:buFont typeface="Arial"/>
              <a:buChar char="•"/>
            </a:pPr>
            <a:r>
              <a:rPr lang="en-US"/>
              <a:t>Determine how employee work/life balance (including travel time, traveling for work) factors into employee attrition</a:t>
            </a:r>
          </a:p>
          <a:p>
            <a:pPr marL="285750" indent="-285750">
              <a:lnSpc>
                <a:spcPct val="90000"/>
              </a:lnSpc>
              <a:spcBef>
                <a:spcPts val="1000"/>
              </a:spcBef>
              <a:buFont typeface="Arial"/>
              <a:buChar char="•"/>
            </a:pPr>
            <a:r>
              <a:rPr lang="en-US"/>
              <a:t>Identify if monthly income is dependent on age, gender, marital status </a:t>
            </a:r>
          </a:p>
          <a:p>
            <a:pPr marL="285750" indent="-285750">
              <a:lnSpc>
                <a:spcPct val="90000"/>
              </a:lnSpc>
              <a:spcBef>
                <a:spcPts val="1000"/>
              </a:spcBef>
              <a:buFont typeface="Arial"/>
              <a:buChar char="•"/>
            </a:pPr>
            <a:r>
              <a:rPr lang="en-US"/>
              <a:t>Establish if overtime is dependent on age, gender, marital status</a:t>
            </a:r>
          </a:p>
          <a:p>
            <a:pPr marL="285750" indent="-285750">
              <a:lnSpc>
                <a:spcPct val="90000"/>
              </a:lnSpc>
              <a:spcBef>
                <a:spcPts val="1000"/>
              </a:spcBef>
              <a:buFont typeface="Arial"/>
              <a:buChar char="•"/>
            </a:pPr>
            <a:r>
              <a:rPr lang="en-US"/>
              <a:t>Does job satisfaction and involvement increase employee salary or is it determined by level of education and seniority. Would that cause more qualified employees to quit. What factors retain employees and decreases attrition? Are the right employees being rewarded? </a:t>
            </a:r>
          </a:p>
          <a:p>
            <a:pPr marL="285750" indent="-285750">
              <a:lnSpc>
                <a:spcPct val="90000"/>
              </a:lnSpc>
              <a:spcBef>
                <a:spcPts val="1000"/>
              </a:spcBef>
              <a:buFont typeface="Arial"/>
              <a:buChar char="•"/>
            </a:pPr>
            <a:r>
              <a:rPr lang="en-US"/>
              <a:t>Determine rate of promotions and increases for women in the company in comparison to men and if that contributes to their high turnover rate</a:t>
            </a:r>
          </a:p>
          <a:p>
            <a:pPr marL="285750" indent="-285750">
              <a:lnSpc>
                <a:spcPct val="90000"/>
              </a:lnSpc>
              <a:spcBef>
                <a:spcPts val="1000"/>
              </a:spcBef>
              <a:buFont typeface="Arial"/>
              <a:buChar char="•"/>
            </a:pPr>
            <a:r>
              <a:rPr lang="en-US"/>
              <a:t>Determine if development plans are helpful by tying job satisfaction and attrition with promotions and years in role</a:t>
            </a:r>
          </a:p>
          <a:p>
            <a:pPr marL="285750" indent="-285750">
              <a:lnSpc>
                <a:spcPct val="90000"/>
              </a:lnSpc>
              <a:spcBef>
                <a:spcPts val="1000"/>
              </a:spcBef>
              <a:buFont typeface="Arial"/>
              <a:buChar char="•"/>
            </a:pPr>
            <a:r>
              <a:rPr lang="en-US"/>
              <a:t>Determine if more resources should be implemented for people in different seasons of life, divorced/ married</a:t>
            </a:r>
          </a:p>
          <a:p>
            <a:pPr marL="285750" indent="-285750">
              <a:lnSpc>
                <a:spcPct val="90000"/>
              </a:lnSpc>
              <a:spcBef>
                <a:spcPts val="1000"/>
              </a:spcBef>
              <a:buFont typeface="Arial"/>
              <a:buChar char="•"/>
            </a:pPr>
            <a:r>
              <a:rPr lang="en-US"/>
              <a:t>Determine if compensation rates for travel frequently should be adjusted to lower attrition</a:t>
            </a:r>
          </a:p>
          <a:p>
            <a:endParaRPr lang="en-US">
              <a:cs typeface="Calibri"/>
            </a:endParaRPr>
          </a:p>
        </p:txBody>
      </p:sp>
      <p:sp>
        <p:nvSpPr>
          <p:cNvPr id="4" name="Slide Number Placeholder 3"/>
          <p:cNvSpPr>
            <a:spLocks noGrp="1"/>
          </p:cNvSpPr>
          <p:nvPr>
            <p:ph type="sldNum" sz="quarter" idx="5"/>
          </p:nvPr>
        </p:nvSpPr>
        <p:spPr/>
        <p:txBody>
          <a:bodyPr/>
          <a:lstStyle/>
          <a:p>
            <a:fld id="{DE2A359A-50FA-4CDE-AE43-6093EA2A11C0}" type="slidenum">
              <a:rPr lang="en-US"/>
              <a:t>3</a:t>
            </a:fld>
            <a:endParaRPr lang="en-US"/>
          </a:p>
        </p:txBody>
      </p:sp>
    </p:spTree>
    <p:extLst>
      <p:ext uri="{BB962C8B-B14F-4D97-AF65-F5344CB8AC3E}">
        <p14:creationId xmlns:p14="http://schemas.microsoft.com/office/powerpoint/2010/main" val="93371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Rachel</a:t>
            </a:r>
          </a:p>
        </p:txBody>
      </p:sp>
      <p:sp>
        <p:nvSpPr>
          <p:cNvPr id="4" name="Slide Number Placeholder 3"/>
          <p:cNvSpPr>
            <a:spLocks noGrp="1"/>
          </p:cNvSpPr>
          <p:nvPr>
            <p:ph type="sldNum" sz="quarter" idx="5"/>
          </p:nvPr>
        </p:nvSpPr>
        <p:spPr/>
        <p:txBody>
          <a:bodyPr/>
          <a:lstStyle/>
          <a:p>
            <a:fld id="{2A6257EA-216D-4C50-84A5-6DC9FA7DEEEB}" type="slidenum">
              <a:rPr lang="en-US"/>
              <a:t>17</a:t>
            </a:fld>
            <a:endParaRPr lang="en-US"/>
          </a:p>
        </p:txBody>
      </p:sp>
    </p:spTree>
    <p:extLst>
      <p:ext uri="{BB962C8B-B14F-4D97-AF65-F5344CB8AC3E}">
        <p14:creationId xmlns:p14="http://schemas.microsoft.com/office/powerpoint/2010/main" val="371862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Rachel</a:t>
            </a:r>
          </a:p>
        </p:txBody>
      </p:sp>
      <p:sp>
        <p:nvSpPr>
          <p:cNvPr id="4" name="Slide Number Placeholder 3"/>
          <p:cNvSpPr>
            <a:spLocks noGrp="1"/>
          </p:cNvSpPr>
          <p:nvPr>
            <p:ph type="sldNum" sz="quarter" idx="5"/>
          </p:nvPr>
        </p:nvSpPr>
        <p:spPr/>
        <p:txBody>
          <a:bodyPr/>
          <a:lstStyle/>
          <a:p>
            <a:fld id="{2A6257EA-216D-4C50-84A5-6DC9FA7DEEEB}" type="slidenum">
              <a:rPr lang="en-US"/>
              <a:t>18</a:t>
            </a:fld>
            <a:endParaRPr lang="en-US"/>
          </a:p>
        </p:txBody>
      </p:sp>
    </p:spTree>
    <p:extLst>
      <p:ext uri="{BB962C8B-B14F-4D97-AF65-F5344CB8AC3E}">
        <p14:creationId xmlns:p14="http://schemas.microsoft.com/office/powerpoint/2010/main" val="2933846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Rachel</a:t>
            </a:r>
          </a:p>
        </p:txBody>
      </p:sp>
      <p:sp>
        <p:nvSpPr>
          <p:cNvPr id="4" name="Slide Number Placeholder 3"/>
          <p:cNvSpPr>
            <a:spLocks noGrp="1"/>
          </p:cNvSpPr>
          <p:nvPr>
            <p:ph type="sldNum" sz="quarter" idx="5"/>
          </p:nvPr>
        </p:nvSpPr>
        <p:spPr/>
        <p:txBody>
          <a:bodyPr/>
          <a:lstStyle/>
          <a:p>
            <a:fld id="{2A6257EA-216D-4C50-84A5-6DC9FA7DEEEB}" type="slidenum">
              <a:rPr lang="en-US"/>
              <a:t>19</a:t>
            </a:fld>
            <a:endParaRPr lang="en-US"/>
          </a:p>
        </p:txBody>
      </p:sp>
    </p:spTree>
    <p:extLst>
      <p:ext uri="{BB962C8B-B14F-4D97-AF65-F5344CB8AC3E}">
        <p14:creationId xmlns:p14="http://schemas.microsoft.com/office/powerpoint/2010/main" val="1336869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a:t>
            </a:r>
          </a:p>
        </p:txBody>
      </p:sp>
      <p:sp>
        <p:nvSpPr>
          <p:cNvPr id="4" name="Slide Number Placeholder 3"/>
          <p:cNvSpPr>
            <a:spLocks noGrp="1"/>
          </p:cNvSpPr>
          <p:nvPr>
            <p:ph type="sldNum" sz="quarter" idx="5"/>
          </p:nvPr>
        </p:nvSpPr>
        <p:spPr/>
        <p:txBody>
          <a:bodyPr/>
          <a:lstStyle/>
          <a:p>
            <a:fld id="{2A6257EA-216D-4C50-84A5-6DC9FA7DEEEB}" type="slidenum">
              <a:rPr lang="en-US"/>
              <a:t>20</a:t>
            </a:fld>
            <a:endParaRPr lang="en-US"/>
          </a:p>
        </p:txBody>
      </p:sp>
    </p:spTree>
    <p:extLst>
      <p:ext uri="{BB962C8B-B14F-4D97-AF65-F5344CB8AC3E}">
        <p14:creationId xmlns:p14="http://schemas.microsoft.com/office/powerpoint/2010/main" val="174471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Identify the specific variables that have the highest correlation to employee attrition. </a:t>
            </a:r>
          </a:p>
          <a:p>
            <a:pPr marL="285750" indent="-285750">
              <a:lnSpc>
                <a:spcPct val="90000"/>
              </a:lnSpc>
              <a:spcBef>
                <a:spcPts val="1000"/>
              </a:spcBef>
              <a:buFont typeface="Arial"/>
              <a:buChar char="•"/>
            </a:pPr>
            <a:r>
              <a:rPr lang="en-US"/>
              <a:t>Determine what increases employment longevity by analyzing the tenured employee data, and proactively utilize this information to help reduce attrition. </a:t>
            </a:r>
          </a:p>
          <a:p>
            <a:pPr marL="285750" indent="-285750">
              <a:lnSpc>
                <a:spcPct val="90000"/>
              </a:lnSpc>
              <a:spcBef>
                <a:spcPts val="1000"/>
              </a:spcBef>
              <a:buFont typeface="Arial"/>
              <a:buChar char="•"/>
            </a:pPr>
            <a:r>
              <a:rPr lang="en-US"/>
              <a:t>Minimize employee turnover in order to reduce HR training/on boarding costs and retain valuable talent, by identifying key conditions which lead employees to leave the firm. </a:t>
            </a:r>
          </a:p>
          <a:p>
            <a:pPr marL="285750" indent="-285750">
              <a:lnSpc>
                <a:spcPct val="90000"/>
              </a:lnSpc>
              <a:spcBef>
                <a:spcPts val="1000"/>
              </a:spcBef>
              <a:buFont typeface="Arial"/>
              <a:buChar char="•"/>
            </a:pPr>
            <a:r>
              <a:rPr lang="en-US"/>
              <a:t>Determine how employee work/life balance (including travel time, traveling for work) factors into employee attrition</a:t>
            </a:r>
          </a:p>
          <a:p>
            <a:pPr marL="285750" indent="-285750">
              <a:lnSpc>
                <a:spcPct val="90000"/>
              </a:lnSpc>
              <a:spcBef>
                <a:spcPts val="1000"/>
              </a:spcBef>
              <a:buFont typeface="Arial"/>
              <a:buChar char="•"/>
            </a:pPr>
            <a:r>
              <a:rPr lang="en-US"/>
              <a:t>Identify if monthly income is dependent on age, gender, marital status </a:t>
            </a:r>
          </a:p>
          <a:p>
            <a:pPr marL="285750" indent="-285750">
              <a:lnSpc>
                <a:spcPct val="90000"/>
              </a:lnSpc>
              <a:spcBef>
                <a:spcPts val="1000"/>
              </a:spcBef>
              <a:buFont typeface="Arial"/>
              <a:buChar char="•"/>
            </a:pPr>
            <a:r>
              <a:rPr lang="en-US"/>
              <a:t>Establish if overtime is dependent on age, gender, marital status</a:t>
            </a:r>
          </a:p>
          <a:p>
            <a:pPr marL="285750" indent="-285750">
              <a:lnSpc>
                <a:spcPct val="90000"/>
              </a:lnSpc>
              <a:spcBef>
                <a:spcPts val="1000"/>
              </a:spcBef>
              <a:buFont typeface="Arial"/>
              <a:buChar char="•"/>
            </a:pPr>
            <a:r>
              <a:rPr lang="en-US"/>
              <a:t>Does job satisfaction and involvement increase employee salary or is it determined by level of education and seniority. Would that cause more qualified employees to quit. What factors retain employees and decreases attrition? Are the right employees being rewarded? </a:t>
            </a:r>
          </a:p>
          <a:p>
            <a:pPr marL="285750" indent="-285750">
              <a:lnSpc>
                <a:spcPct val="90000"/>
              </a:lnSpc>
              <a:spcBef>
                <a:spcPts val="1000"/>
              </a:spcBef>
              <a:buFont typeface="Arial"/>
              <a:buChar char="•"/>
            </a:pPr>
            <a:r>
              <a:rPr lang="en-US"/>
              <a:t>Determine rate of promotions and increases for women in the company in comparison to men and if that contributes to their high turnover rate</a:t>
            </a:r>
          </a:p>
          <a:p>
            <a:pPr marL="285750" indent="-285750">
              <a:lnSpc>
                <a:spcPct val="90000"/>
              </a:lnSpc>
              <a:spcBef>
                <a:spcPts val="1000"/>
              </a:spcBef>
              <a:buFont typeface="Arial"/>
              <a:buChar char="•"/>
            </a:pPr>
            <a:r>
              <a:rPr lang="en-US"/>
              <a:t>Determine if development plans are helpful by tying job satisfaction and attrition with promotions and years in role</a:t>
            </a:r>
          </a:p>
          <a:p>
            <a:pPr marL="285750" indent="-285750">
              <a:lnSpc>
                <a:spcPct val="90000"/>
              </a:lnSpc>
              <a:spcBef>
                <a:spcPts val="1000"/>
              </a:spcBef>
              <a:buFont typeface="Arial"/>
              <a:buChar char="•"/>
            </a:pPr>
            <a:r>
              <a:rPr lang="en-US"/>
              <a:t>Determine if more resources should be implemented for people in different seasons of life, divorced/ married</a:t>
            </a:r>
          </a:p>
          <a:p>
            <a:pPr marL="285750" indent="-285750">
              <a:lnSpc>
                <a:spcPct val="90000"/>
              </a:lnSpc>
              <a:spcBef>
                <a:spcPts val="1000"/>
              </a:spcBef>
              <a:buFont typeface="Arial"/>
              <a:buChar char="•"/>
            </a:pPr>
            <a:r>
              <a:rPr lang="en-US"/>
              <a:t>Determine if compensation rates for travel frequently should be adjusted to lower attrition</a:t>
            </a:r>
          </a:p>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2A359A-50FA-4CDE-AE43-6093EA2A11C0}"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1364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allie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4822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allie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1518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allie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856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allie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052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allie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636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allie</a:t>
            </a:r>
          </a:p>
        </p:txBody>
      </p:sp>
      <p:sp>
        <p:nvSpPr>
          <p:cNvPr id="4" name="Slide Number Placeholder 3"/>
          <p:cNvSpPr>
            <a:spLocks noGrp="1"/>
          </p:cNvSpPr>
          <p:nvPr>
            <p:ph type="sldNum" sz="quarter" idx="5"/>
          </p:nvPr>
        </p:nvSpPr>
        <p:spPr/>
        <p:txBody>
          <a:bodyPr/>
          <a:lstStyle/>
          <a:p>
            <a:fld id="{2A6257EA-216D-4C50-84A5-6DC9FA7DEEEB}" type="slidenum">
              <a:rPr lang="en-US"/>
              <a:t>9</a:t>
            </a:fld>
            <a:endParaRPr lang="en-US"/>
          </a:p>
        </p:txBody>
      </p:sp>
    </p:spTree>
    <p:extLst>
      <p:ext uri="{BB962C8B-B14F-4D97-AF65-F5344CB8AC3E}">
        <p14:creationId xmlns:p14="http://schemas.microsoft.com/office/powerpoint/2010/main" val="3672088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Mike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9404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Mike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57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Mike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1455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Rachel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8195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Rachel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533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Rachel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322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35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a:t>
            </a:r>
          </a:p>
        </p:txBody>
      </p:sp>
      <p:sp>
        <p:nvSpPr>
          <p:cNvPr id="4" name="Slide Number Placeholder 3"/>
          <p:cNvSpPr>
            <a:spLocks noGrp="1"/>
          </p:cNvSpPr>
          <p:nvPr>
            <p:ph type="sldNum" sz="quarter" idx="5"/>
          </p:nvPr>
        </p:nvSpPr>
        <p:spPr/>
        <p:txBody>
          <a:bodyPr/>
          <a:lstStyle/>
          <a:p>
            <a:fld id="{2A6257EA-216D-4C50-84A5-6DC9FA7DEEEB}" type="slidenum">
              <a:rPr lang="en-US"/>
              <a:t>44</a:t>
            </a:fld>
            <a:endParaRPr lang="en-US"/>
          </a:p>
        </p:txBody>
      </p:sp>
    </p:spTree>
    <p:extLst>
      <p:ext uri="{BB962C8B-B14F-4D97-AF65-F5344CB8AC3E}">
        <p14:creationId xmlns:p14="http://schemas.microsoft.com/office/powerpoint/2010/main" val="279746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a:t>
            </a:r>
          </a:p>
        </p:txBody>
      </p:sp>
      <p:sp>
        <p:nvSpPr>
          <p:cNvPr id="4" name="Slide Number Placeholder 3"/>
          <p:cNvSpPr>
            <a:spLocks noGrp="1"/>
          </p:cNvSpPr>
          <p:nvPr>
            <p:ph type="sldNum" sz="quarter" idx="5"/>
          </p:nvPr>
        </p:nvSpPr>
        <p:spPr/>
        <p:txBody>
          <a:bodyPr/>
          <a:lstStyle/>
          <a:p>
            <a:fld id="{2A6257EA-216D-4C50-84A5-6DC9FA7DEEEB}" type="slidenum">
              <a:rPr lang="en-US"/>
              <a:t>45</a:t>
            </a:fld>
            <a:endParaRPr lang="en-US"/>
          </a:p>
        </p:txBody>
      </p:sp>
    </p:spTree>
    <p:extLst>
      <p:ext uri="{BB962C8B-B14F-4D97-AF65-F5344CB8AC3E}">
        <p14:creationId xmlns:p14="http://schemas.microsoft.com/office/powerpoint/2010/main" val="413135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allie</a:t>
            </a:r>
          </a:p>
        </p:txBody>
      </p:sp>
      <p:sp>
        <p:nvSpPr>
          <p:cNvPr id="4" name="Slide Number Placeholder 3"/>
          <p:cNvSpPr>
            <a:spLocks noGrp="1"/>
          </p:cNvSpPr>
          <p:nvPr>
            <p:ph type="sldNum" sz="quarter" idx="5"/>
          </p:nvPr>
        </p:nvSpPr>
        <p:spPr/>
        <p:txBody>
          <a:bodyPr/>
          <a:lstStyle/>
          <a:p>
            <a:fld id="{2A6257EA-216D-4C50-84A5-6DC9FA7DEEEB}" type="slidenum">
              <a:rPr lang="en-US"/>
              <a:t>10</a:t>
            </a:fld>
            <a:endParaRPr lang="en-US"/>
          </a:p>
        </p:txBody>
      </p:sp>
    </p:spTree>
    <p:extLst>
      <p:ext uri="{BB962C8B-B14F-4D97-AF65-F5344CB8AC3E}">
        <p14:creationId xmlns:p14="http://schemas.microsoft.com/office/powerpoint/2010/main" val="419622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allie</a:t>
            </a:r>
          </a:p>
        </p:txBody>
      </p:sp>
      <p:sp>
        <p:nvSpPr>
          <p:cNvPr id="4" name="Slide Number Placeholder 3"/>
          <p:cNvSpPr>
            <a:spLocks noGrp="1"/>
          </p:cNvSpPr>
          <p:nvPr>
            <p:ph type="sldNum" sz="quarter" idx="5"/>
          </p:nvPr>
        </p:nvSpPr>
        <p:spPr/>
        <p:txBody>
          <a:bodyPr/>
          <a:lstStyle/>
          <a:p>
            <a:fld id="{2A6257EA-216D-4C50-84A5-6DC9FA7DEEEB}" type="slidenum">
              <a:rPr lang="en-US"/>
              <a:t>11</a:t>
            </a:fld>
            <a:endParaRPr lang="en-US"/>
          </a:p>
        </p:txBody>
      </p:sp>
    </p:spTree>
    <p:extLst>
      <p:ext uri="{BB962C8B-B14F-4D97-AF65-F5344CB8AC3E}">
        <p14:creationId xmlns:p14="http://schemas.microsoft.com/office/powerpoint/2010/main" val="246205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allie</a:t>
            </a:r>
          </a:p>
        </p:txBody>
      </p:sp>
      <p:sp>
        <p:nvSpPr>
          <p:cNvPr id="4" name="Slide Number Placeholder 3"/>
          <p:cNvSpPr>
            <a:spLocks noGrp="1"/>
          </p:cNvSpPr>
          <p:nvPr>
            <p:ph type="sldNum" sz="quarter" idx="5"/>
          </p:nvPr>
        </p:nvSpPr>
        <p:spPr/>
        <p:txBody>
          <a:bodyPr/>
          <a:lstStyle/>
          <a:p>
            <a:fld id="{2A6257EA-216D-4C50-84A5-6DC9FA7DEEEB}" type="slidenum">
              <a:rPr lang="en-US"/>
              <a:t>12</a:t>
            </a:fld>
            <a:endParaRPr lang="en-US"/>
          </a:p>
        </p:txBody>
      </p:sp>
    </p:spTree>
    <p:extLst>
      <p:ext uri="{BB962C8B-B14F-4D97-AF65-F5344CB8AC3E}">
        <p14:creationId xmlns:p14="http://schemas.microsoft.com/office/powerpoint/2010/main" val="118136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allie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257EA-216D-4C50-84A5-6DC9FA7DEEE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0070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Mike</a:t>
            </a:r>
          </a:p>
        </p:txBody>
      </p:sp>
      <p:sp>
        <p:nvSpPr>
          <p:cNvPr id="4" name="Slide Number Placeholder 3"/>
          <p:cNvSpPr>
            <a:spLocks noGrp="1"/>
          </p:cNvSpPr>
          <p:nvPr>
            <p:ph type="sldNum" sz="quarter" idx="5"/>
          </p:nvPr>
        </p:nvSpPr>
        <p:spPr/>
        <p:txBody>
          <a:bodyPr/>
          <a:lstStyle/>
          <a:p>
            <a:fld id="{2A6257EA-216D-4C50-84A5-6DC9FA7DEEEB}" type="slidenum">
              <a:rPr lang="en-US"/>
              <a:t>14</a:t>
            </a:fld>
            <a:endParaRPr lang="en-US"/>
          </a:p>
        </p:txBody>
      </p:sp>
    </p:spTree>
    <p:extLst>
      <p:ext uri="{BB962C8B-B14F-4D97-AF65-F5344CB8AC3E}">
        <p14:creationId xmlns:p14="http://schemas.microsoft.com/office/powerpoint/2010/main" val="192247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Mike</a:t>
            </a:r>
          </a:p>
        </p:txBody>
      </p:sp>
      <p:sp>
        <p:nvSpPr>
          <p:cNvPr id="4" name="Slide Number Placeholder 3"/>
          <p:cNvSpPr>
            <a:spLocks noGrp="1"/>
          </p:cNvSpPr>
          <p:nvPr>
            <p:ph type="sldNum" sz="quarter" idx="5"/>
          </p:nvPr>
        </p:nvSpPr>
        <p:spPr/>
        <p:txBody>
          <a:bodyPr/>
          <a:lstStyle/>
          <a:p>
            <a:fld id="{2A6257EA-216D-4C50-84A5-6DC9FA7DEEEB}" type="slidenum">
              <a:rPr lang="en-US"/>
              <a:t>15</a:t>
            </a:fld>
            <a:endParaRPr lang="en-US"/>
          </a:p>
        </p:txBody>
      </p:sp>
    </p:spTree>
    <p:extLst>
      <p:ext uri="{BB962C8B-B14F-4D97-AF65-F5344CB8AC3E}">
        <p14:creationId xmlns:p14="http://schemas.microsoft.com/office/powerpoint/2010/main" val="230037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Mike</a:t>
            </a:r>
          </a:p>
        </p:txBody>
      </p:sp>
      <p:sp>
        <p:nvSpPr>
          <p:cNvPr id="4" name="Slide Number Placeholder 3"/>
          <p:cNvSpPr>
            <a:spLocks noGrp="1"/>
          </p:cNvSpPr>
          <p:nvPr>
            <p:ph type="sldNum" sz="quarter" idx="5"/>
          </p:nvPr>
        </p:nvSpPr>
        <p:spPr/>
        <p:txBody>
          <a:bodyPr/>
          <a:lstStyle/>
          <a:p>
            <a:fld id="{2A6257EA-216D-4C50-84A5-6DC9FA7DEEEB}" type="slidenum">
              <a:rPr lang="en-US"/>
              <a:t>16</a:t>
            </a:fld>
            <a:endParaRPr lang="en-US"/>
          </a:p>
        </p:txBody>
      </p:sp>
    </p:spTree>
    <p:extLst>
      <p:ext uri="{BB962C8B-B14F-4D97-AF65-F5344CB8AC3E}">
        <p14:creationId xmlns:p14="http://schemas.microsoft.com/office/powerpoint/2010/main" val="97531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7627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910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6558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7144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943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96118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33938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376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6904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185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7035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5458638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12.jpeg"/><Relationship Id="rId4" Type="http://schemas.openxmlformats.org/officeDocument/2006/relationships/image" Target="../media/image11.jpe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29">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3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D4C69-B3C8-49D4-AF51-BC48C80ECCA5}"/>
              </a:ext>
            </a:extLst>
          </p:cNvPr>
          <p:cNvSpPr>
            <a:spLocks noGrp="1"/>
          </p:cNvSpPr>
          <p:nvPr>
            <p:ph type="ctrTitle"/>
          </p:nvPr>
        </p:nvSpPr>
        <p:spPr>
          <a:xfrm>
            <a:off x="1166649" y="721805"/>
            <a:ext cx="10258732" cy="2147520"/>
          </a:xfrm>
        </p:spPr>
        <p:txBody>
          <a:bodyPr vert="horz" lIns="91440" tIns="45720" rIns="91440" bIns="45720" rtlCol="0" anchor="b">
            <a:normAutofit/>
          </a:bodyPr>
          <a:lstStyle/>
          <a:p>
            <a:pPr algn="l"/>
            <a:r>
              <a:rPr lang="en-US" kern="1200" dirty="0">
                <a:latin typeface="+mj-lt"/>
                <a:ea typeface="+mj-ea"/>
                <a:cs typeface="+mj-cs"/>
              </a:rPr>
              <a:t>Project 3 – </a:t>
            </a:r>
            <a:r>
              <a:rPr lang="en-US" dirty="0"/>
              <a:t>Phase 3/4/5</a:t>
            </a:r>
            <a:endParaRPr lang="en-US" kern="1200" dirty="0"/>
          </a:p>
        </p:txBody>
      </p:sp>
      <p:grpSp>
        <p:nvGrpSpPr>
          <p:cNvPr id="63" name="Group 35">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37"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5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A42A65-3159-41DB-B5FB-BB1598A22975}"/>
              </a:ext>
            </a:extLst>
          </p:cNvPr>
          <p:cNvSpPr>
            <a:spLocks noGrp="1"/>
          </p:cNvSpPr>
          <p:nvPr>
            <p:ph type="subTitle" idx="1"/>
          </p:nvPr>
        </p:nvSpPr>
        <p:spPr>
          <a:xfrm>
            <a:off x="1166649" y="3509010"/>
            <a:ext cx="10258733" cy="3057328"/>
          </a:xfrm>
        </p:spPr>
        <p:txBody>
          <a:bodyPr vert="horz" lIns="91440" tIns="45720" rIns="91440" bIns="45720" rtlCol="0" anchor="ctr">
            <a:normAutofit/>
          </a:bodyPr>
          <a:lstStyle/>
          <a:p>
            <a:pPr indent="-228600" algn="l">
              <a:spcAft>
                <a:spcPts val="200"/>
              </a:spcAft>
              <a:buFont typeface="Arial" panose="020B0604020202020204" pitchFamily="34" charset="0"/>
              <a:buChar char="•"/>
            </a:pPr>
            <a:r>
              <a:rPr lang="en-US" sz="2000"/>
              <a:t>GSBA 505 – STATS</a:t>
            </a:r>
          </a:p>
          <a:p>
            <a:pPr indent="-228600" algn="l">
              <a:spcAft>
                <a:spcPts val="200"/>
              </a:spcAft>
              <a:buFont typeface="Arial" panose="020B0604020202020204" pitchFamily="34" charset="0"/>
              <a:buChar char="•"/>
            </a:pPr>
            <a:r>
              <a:rPr lang="en-US" sz="2000"/>
              <a:t>Cardinal Section – Group 6</a:t>
            </a:r>
          </a:p>
          <a:p>
            <a:pPr indent="-228600" algn="l">
              <a:spcAft>
                <a:spcPts val="200"/>
              </a:spcAft>
              <a:buFont typeface="Arial" panose="020B0604020202020204" pitchFamily="34" charset="0"/>
              <a:buChar char="•"/>
            </a:pPr>
            <a:r>
              <a:rPr lang="en-US" sz="2000"/>
              <a:t>Matt Foxworthy, Aretha Fung-A-Wing, </a:t>
            </a:r>
          </a:p>
          <a:p>
            <a:pPr indent="-228600" algn="l">
              <a:spcAft>
                <a:spcPts val="200"/>
              </a:spcAft>
              <a:buFont typeface="Arial" panose="020B0604020202020204" pitchFamily="34" charset="0"/>
              <a:buChar char="•"/>
            </a:pPr>
            <a:r>
              <a:rPr lang="en-US" sz="2000"/>
              <a:t>Rachel Herrera, Michael Kim, and Allison Kozulla</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2854425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701344" y="710273"/>
            <a:ext cx="4352315" cy="2813320"/>
          </a:xfrm>
        </p:spPr>
        <p:txBody>
          <a:bodyPr vert="horz" lIns="91440" tIns="45720" rIns="91440" bIns="45720" rtlCol="0" anchor="ctr">
            <a:normAutofit/>
          </a:bodyPr>
          <a:lstStyle/>
          <a:p>
            <a:r>
              <a:rPr lang="en-US" kern="1200">
                <a:solidFill>
                  <a:schemeClr val="tx1"/>
                </a:solidFill>
                <a:latin typeface="+mj-lt"/>
                <a:ea typeface="+mj-ea"/>
                <a:cs typeface="+mj-cs"/>
              </a:rPr>
              <a:t>Current Industries of Current Job Seekers</a:t>
            </a:r>
          </a:p>
        </p:txBody>
      </p:sp>
      <p:sp>
        <p:nvSpPr>
          <p:cNvPr id="33" name="Rectangle 3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36"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bar chart&#10;&#10;Description automatically generated">
            <a:extLst>
              <a:ext uri="{FF2B5EF4-FFF2-40B4-BE49-F238E27FC236}">
                <a16:creationId xmlns:a16="http://schemas.microsoft.com/office/drawing/2014/main" id="{050888C2-5ADD-4E9E-98AF-138548B8846F}"/>
              </a:ext>
            </a:extLst>
          </p:cNvPr>
          <p:cNvPicPr>
            <a:picLocks noChangeAspect="1"/>
          </p:cNvPicPr>
          <p:nvPr/>
        </p:nvPicPr>
        <p:blipFill>
          <a:blip r:embed="rId3"/>
          <a:stretch>
            <a:fillRect/>
          </a:stretch>
        </p:blipFill>
        <p:spPr>
          <a:xfrm>
            <a:off x="5785178" y="132379"/>
            <a:ext cx="6054785" cy="4086980"/>
          </a:xfrm>
          <a:prstGeom prst="rect">
            <a:avLst/>
          </a:prstGeom>
        </p:spPr>
      </p:pic>
      <p:sp>
        <p:nvSpPr>
          <p:cNvPr id="5" name="TextBox 4">
            <a:extLst>
              <a:ext uri="{FF2B5EF4-FFF2-40B4-BE49-F238E27FC236}">
                <a16:creationId xmlns:a16="http://schemas.microsoft.com/office/drawing/2014/main" id="{C6F3A338-9799-4F72-BAF1-AC6E33AD33F5}"/>
              </a:ext>
            </a:extLst>
          </p:cNvPr>
          <p:cNvSpPr txBox="1"/>
          <p:nvPr/>
        </p:nvSpPr>
        <p:spPr>
          <a:xfrm>
            <a:off x="731519" y="4099034"/>
            <a:ext cx="10785191" cy="219677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lvl="1" indent="-228600">
              <a:lnSpc>
                <a:spcPct val="90000"/>
              </a:lnSpc>
              <a:spcAft>
                <a:spcPts val="600"/>
              </a:spcAft>
              <a:buFont typeface="Arial" panose="020B0604020202020204" pitchFamily="34" charset="0"/>
              <a:buChar char="•"/>
            </a:pPr>
            <a:r>
              <a:rPr lang="en-US" sz="2000" dirty="0"/>
              <a:t>Education professionals make up the largest proportion of job seekers in our data set, 22 (18.9% of the job seekers are in education currently)</a:t>
            </a:r>
          </a:p>
          <a:p>
            <a:pPr lvl="1" indent="-228600">
              <a:lnSpc>
                <a:spcPct val="90000"/>
              </a:lnSpc>
              <a:spcAft>
                <a:spcPts val="600"/>
              </a:spcAft>
              <a:buFont typeface="Arial" panose="020B0604020202020204" pitchFamily="34" charset="0"/>
              <a:buChar char="•"/>
            </a:pPr>
            <a:r>
              <a:rPr lang="en-US" sz="2000" dirty="0"/>
              <a:t>Healthcare and finance are the next highest (both 14.6% of current job seekers)</a:t>
            </a:r>
          </a:p>
        </p:txBody>
      </p:sp>
      <p:sp>
        <p:nvSpPr>
          <p:cNvPr id="57" name="Rectangle 5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68723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166648" y="721805"/>
            <a:ext cx="4264888" cy="2221992"/>
          </a:xfrm>
        </p:spPr>
        <p:txBody>
          <a:bodyPr vert="horz" lIns="91440" tIns="45720" rIns="91440" bIns="45720" rtlCol="0" anchor="ctr">
            <a:normAutofit/>
          </a:bodyPr>
          <a:lstStyle/>
          <a:p>
            <a:r>
              <a:rPr lang="en-US" sz="4200" kern="1200" dirty="0">
                <a:solidFill>
                  <a:schemeClr val="tx1"/>
                </a:solidFill>
                <a:latin typeface="+mj-lt"/>
                <a:ea typeface="+mj-ea"/>
                <a:cs typeface="+mj-cs"/>
              </a:rPr>
              <a:t>Desired Work Environments</a:t>
            </a:r>
          </a:p>
        </p:txBody>
      </p:sp>
      <p:sp>
        <p:nvSpPr>
          <p:cNvPr id="26"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9"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F3A338-9799-4F72-BAF1-AC6E33AD33F5}"/>
              </a:ext>
            </a:extLst>
          </p:cNvPr>
          <p:cNvSpPr txBox="1"/>
          <p:nvPr/>
        </p:nvSpPr>
        <p:spPr>
          <a:xfrm>
            <a:off x="1166648" y="3531476"/>
            <a:ext cx="4264888" cy="303486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dirty="0"/>
              <a:t>Of the respondents seeking a new job, 51.7% (60/116) would desire a hybrid working environment, 31.0% remote and 16.3% in-person</a:t>
            </a:r>
          </a:p>
        </p:txBody>
      </p:sp>
      <p:pic>
        <p:nvPicPr>
          <p:cNvPr id="7" name="Picture 8" descr="Chart, bar chart&#10;&#10;Description automatically generated">
            <a:extLst>
              <a:ext uri="{FF2B5EF4-FFF2-40B4-BE49-F238E27FC236}">
                <a16:creationId xmlns:a16="http://schemas.microsoft.com/office/drawing/2014/main" id="{D6EDA455-D884-4D1F-8DCB-883F6D43A4E8}"/>
              </a:ext>
            </a:extLst>
          </p:cNvPr>
          <p:cNvPicPr>
            <a:picLocks noChangeAspect="1"/>
          </p:cNvPicPr>
          <p:nvPr/>
        </p:nvPicPr>
        <p:blipFill>
          <a:blip r:embed="rId3"/>
          <a:stretch>
            <a:fillRect/>
          </a:stretch>
        </p:blipFill>
        <p:spPr>
          <a:xfrm>
            <a:off x="6377040" y="838318"/>
            <a:ext cx="5526788" cy="5181364"/>
          </a:xfrm>
          <a:prstGeom prst="rect">
            <a:avLst/>
          </a:prstGeom>
        </p:spPr>
      </p:pic>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202771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166648" y="721805"/>
            <a:ext cx="4264888" cy="2221992"/>
          </a:xfrm>
        </p:spPr>
        <p:txBody>
          <a:bodyPr vert="horz" lIns="91440" tIns="45720" rIns="91440" bIns="45720" rtlCol="0" anchor="ctr">
            <a:normAutofit/>
          </a:bodyPr>
          <a:lstStyle/>
          <a:p>
            <a:r>
              <a:rPr lang="en-US" sz="4200" kern="1200" dirty="0">
                <a:solidFill>
                  <a:schemeClr val="tx1"/>
                </a:solidFill>
                <a:latin typeface="+mj-lt"/>
                <a:ea typeface="+mj-ea"/>
                <a:cs typeface="+mj-cs"/>
              </a:rPr>
              <a:t>Key Driving Factors of Job Seekers</a:t>
            </a:r>
          </a:p>
        </p:txBody>
      </p:sp>
      <p:sp>
        <p:nvSpPr>
          <p:cNvPr id="26"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9"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F3A338-9799-4F72-BAF1-AC6E33AD33F5}"/>
              </a:ext>
            </a:extLst>
          </p:cNvPr>
          <p:cNvSpPr txBox="1"/>
          <p:nvPr/>
        </p:nvSpPr>
        <p:spPr>
          <a:xfrm>
            <a:off x="1215904" y="2305708"/>
            <a:ext cx="4264888" cy="303486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dirty="0"/>
              <a:t>Of the respondents seeking a new job, 46.5% are driven by higher pay and 18.9% by work-life balance</a:t>
            </a:r>
          </a:p>
        </p:txBody>
      </p:sp>
      <p:pic>
        <p:nvPicPr>
          <p:cNvPr id="3" name="Picture 3" descr="Chart, bubble chart&#10;&#10;Description automatically generated">
            <a:extLst>
              <a:ext uri="{FF2B5EF4-FFF2-40B4-BE49-F238E27FC236}">
                <a16:creationId xmlns:a16="http://schemas.microsoft.com/office/drawing/2014/main" id="{E265119B-59F0-4A40-8D54-37C2D2B9C7D2}"/>
              </a:ext>
            </a:extLst>
          </p:cNvPr>
          <p:cNvPicPr>
            <a:picLocks noChangeAspect="1"/>
          </p:cNvPicPr>
          <p:nvPr/>
        </p:nvPicPr>
        <p:blipFill>
          <a:blip r:embed="rId3"/>
          <a:stretch>
            <a:fillRect/>
          </a:stretch>
        </p:blipFill>
        <p:spPr>
          <a:xfrm>
            <a:off x="6377040" y="1128474"/>
            <a:ext cx="5526788" cy="4601051"/>
          </a:xfrm>
          <a:prstGeom prst="rect">
            <a:avLst/>
          </a:prstGeom>
        </p:spPr>
      </p:pic>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194204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166648" y="721805"/>
            <a:ext cx="4264888" cy="2221992"/>
          </a:xfrm>
        </p:spPr>
        <p:txBody>
          <a:bodyPr vert="horz" lIns="91440" tIns="45720" rIns="91440" bIns="45720" rtlCol="0" anchor="ctr">
            <a:normAutofit/>
          </a:bodyPr>
          <a:lstStyle/>
          <a:p>
            <a:r>
              <a:rPr lang="en-US" sz="4200" kern="1200" dirty="0">
                <a:solidFill>
                  <a:schemeClr val="tx1"/>
                </a:solidFill>
                <a:latin typeface="+mj-lt"/>
                <a:ea typeface="+mj-ea"/>
                <a:cs typeface="+mj-cs"/>
              </a:rPr>
              <a:t>Salary Increases</a:t>
            </a:r>
          </a:p>
        </p:txBody>
      </p:sp>
      <p:sp>
        <p:nvSpPr>
          <p:cNvPr id="26"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9"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0" name="Rectangle 4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6F3A338-9799-4F72-BAF1-AC6E33AD33F5}"/>
              </a:ext>
            </a:extLst>
          </p:cNvPr>
          <p:cNvSpPr txBox="1"/>
          <p:nvPr/>
        </p:nvSpPr>
        <p:spPr>
          <a:xfrm>
            <a:off x="1188720" y="3233984"/>
            <a:ext cx="4264888" cy="303486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 Salary Increase is most desired % salary increase among all current job seekers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dirty="0">
                <a:solidFill>
                  <a:prstClr val="black"/>
                </a:solidFill>
                <a:latin typeface="Calibri" panose="020F0502020204030204"/>
              </a:rPr>
              <a:t>Among job seekers who’s key driving factor is “Higher Salary” 20% is the most common, but with 50% or higher at a close second.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pic>
        <p:nvPicPr>
          <p:cNvPr id="6" name="Picture 5">
            <a:extLst>
              <a:ext uri="{FF2B5EF4-FFF2-40B4-BE49-F238E27FC236}">
                <a16:creationId xmlns:a16="http://schemas.microsoft.com/office/drawing/2014/main" id="{53C8BBAC-0757-4340-AD7D-65D5890C144B}"/>
              </a:ext>
            </a:extLst>
          </p:cNvPr>
          <p:cNvPicPr>
            <a:picLocks noChangeAspect="1"/>
          </p:cNvPicPr>
          <p:nvPr/>
        </p:nvPicPr>
        <p:blipFill>
          <a:blip r:embed="rId3"/>
          <a:stretch>
            <a:fillRect/>
          </a:stretch>
        </p:blipFill>
        <p:spPr>
          <a:xfrm>
            <a:off x="6965362" y="246888"/>
            <a:ext cx="4264889" cy="3353383"/>
          </a:xfrm>
          <a:prstGeom prst="rect">
            <a:avLst/>
          </a:prstGeom>
        </p:spPr>
      </p:pic>
      <p:pic>
        <p:nvPicPr>
          <p:cNvPr id="8" name="Picture 7">
            <a:extLst>
              <a:ext uri="{FF2B5EF4-FFF2-40B4-BE49-F238E27FC236}">
                <a16:creationId xmlns:a16="http://schemas.microsoft.com/office/drawing/2014/main" id="{DF5C941F-2E50-4428-AFDC-B8E6A33388CC}"/>
              </a:ext>
            </a:extLst>
          </p:cNvPr>
          <p:cNvPicPr>
            <a:picLocks noChangeAspect="1"/>
          </p:cNvPicPr>
          <p:nvPr/>
        </p:nvPicPr>
        <p:blipFill>
          <a:blip r:embed="rId4"/>
          <a:stretch>
            <a:fillRect/>
          </a:stretch>
        </p:blipFill>
        <p:spPr>
          <a:xfrm>
            <a:off x="6040489" y="3657113"/>
            <a:ext cx="5969495" cy="3103609"/>
          </a:xfrm>
          <a:prstGeom prst="rect">
            <a:avLst/>
          </a:prstGeom>
        </p:spPr>
      </p:pic>
    </p:spTree>
    <p:extLst>
      <p:ext uri="{BB962C8B-B14F-4D97-AF65-F5344CB8AC3E}">
        <p14:creationId xmlns:p14="http://schemas.microsoft.com/office/powerpoint/2010/main" val="8811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594360" y="1042416"/>
            <a:ext cx="3800153" cy="4793762"/>
          </a:xfrm>
        </p:spPr>
        <p:txBody>
          <a:bodyPr vert="horz" lIns="91440" tIns="45720" rIns="91440" bIns="45720" rtlCol="0" anchor="ctr">
            <a:normAutofit/>
          </a:bodyPr>
          <a:lstStyle/>
          <a:p>
            <a:r>
              <a:rPr lang="en-US" sz="2000">
                <a:cs typeface="Calibri Light"/>
              </a:rPr>
              <a:t>Of those looking for a new job, it is in large part due to a need for a higher salary.</a:t>
            </a:r>
            <a:br>
              <a:rPr lang="en-US" sz="2000">
                <a:cs typeface="Calibri Light"/>
              </a:rPr>
            </a:br>
            <a:br>
              <a:rPr lang="en-US" sz="2000">
                <a:cs typeface="Calibri Light"/>
              </a:rPr>
            </a:br>
            <a:r>
              <a:rPr lang="en-US" sz="2000">
                <a:cs typeface="Calibri Light"/>
              </a:rPr>
              <a:t>The second highest percentage was due to placing value in work-life balance.</a:t>
            </a:r>
            <a:endParaRPr lang="en-US" sz="2000" kern="1200">
              <a:latin typeface="+mj-lt"/>
              <a:cs typeface="Calibri Light"/>
            </a:endParaRPr>
          </a:p>
        </p:txBody>
      </p:sp>
      <p:grpSp>
        <p:nvGrpSpPr>
          <p:cNvPr id="24" name="Group 23">
            <a:extLst>
              <a:ext uri="{FF2B5EF4-FFF2-40B4-BE49-F238E27FC236}">
                <a16:creationId xmlns:a16="http://schemas.microsoft.com/office/drawing/2014/main" id="{2FA2A407-516C-4590-9403-34038E9BB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761488"/>
            <a:ext cx="242107" cy="1340860"/>
            <a:chOff x="56167" y="2761488"/>
            <a:chExt cx="242107" cy="1340860"/>
          </a:xfrm>
        </p:grpSpPr>
        <p:sp>
          <p:nvSpPr>
            <p:cNvPr id="25" name="Rectangle 2">
              <a:extLst>
                <a:ext uri="{FF2B5EF4-FFF2-40B4-BE49-F238E27FC236}">
                  <a16:creationId xmlns:a16="http://schemas.microsoft.com/office/drawing/2014/main" id="{D3F47A57-50EC-4964-85FA-84B326B77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03467C0A-5C92-4A25-BA16-53665D54B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435F4864-0253-4261-9AED-5E798B971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BEA136C-3A72-42D2-9D59-E9403321B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306AAEAC-F37D-46C1-B3C8-293E7014E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3139D819-91EA-46A0-93FF-45FF7A8A8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08F35BD0-1ED8-41A6-B3CE-C40EAA004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C2886557-BD78-4C10-BB29-2E34CD8C8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CACD67D1-ACC3-43BE-9A0A-7713F6F0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A4E2C77A-D17B-4792-9ED5-287238323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ABE3CB03-D3EF-45F1-8FBD-E9B86CDD1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26C9EA63-B864-4041-AD52-E26240DA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DFD9C0DC-3AA4-48DE-8C65-AB56C588F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82D52FD4-9CAA-4610-A07A-289A740AF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D0436FA3-25D9-4C12-8F4A-80A407954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49101D1B-A82E-40CF-9A50-754308C21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
              <a:extLst>
                <a:ext uri="{FF2B5EF4-FFF2-40B4-BE49-F238E27FC236}">
                  <a16:creationId xmlns:a16="http://schemas.microsoft.com/office/drawing/2014/main" id="{4F434848-83AC-4070-8D97-8A006210F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40745A98-11F5-47FE-9220-B93A61DA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47B6E1B3-283D-4CF7-970C-352DB472E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7675737E-FE46-420B-B3AF-75399E8FC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0605" y="1"/>
            <a:ext cx="26813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587" y="767714"/>
            <a:ext cx="6454975"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
            <a:extLst>
              <a:ext uri="{FF2B5EF4-FFF2-40B4-BE49-F238E27FC236}">
                <a16:creationId xmlns:a16="http://schemas.microsoft.com/office/drawing/2014/main" id="{D09CBF2E-A693-46F6-9E92-0926032FAF42}"/>
              </a:ext>
            </a:extLst>
          </p:cNvPr>
          <p:cNvSpPr txBox="1"/>
          <p:nvPr/>
        </p:nvSpPr>
        <p:spPr>
          <a:xfrm>
            <a:off x="5495109" y="1178446"/>
            <a:ext cx="5662845" cy="4543599"/>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600">
              <a:lnSpc>
                <a:spcPct val="90000"/>
              </a:lnSpc>
              <a:spcAft>
                <a:spcPts val="600"/>
              </a:spcAft>
              <a:buFont typeface="Arial" panose="020B0604020202020204" pitchFamily="34" charset="0"/>
              <a:buChar char="•"/>
            </a:pPr>
            <a:r>
              <a:rPr lang="en-US">
                <a:solidFill>
                  <a:srgbClr val="FFFFFF"/>
                </a:solidFill>
              </a:rPr>
              <a:t>Mike</a:t>
            </a: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3" name="Picture 3" descr="Chart, bar chart&#10;&#10;Description automatically generated">
            <a:extLst>
              <a:ext uri="{FF2B5EF4-FFF2-40B4-BE49-F238E27FC236}">
                <a16:creationId xmlns:a16="http://schemas.microsoft.com/office/drawing/2014/main" id="{8028AB62-D4FA-4C33-AF16-47C2FB23FAE5}"/>
              </a:ext>
            </a:extLst>
          </p:cNvPr>
          <p:cNvPicPr>
            <a:picLocks noChangeAspect="1"/>
          </p:cNvPicPr>
          <p:nvPr/>
        </p:nvPicPr>
        <p:blipFill>
          <a:blip r:embed="rId3"/>
          <a:stretch>
            <a:fillRect/>
          </a:stretch>
        </p:blipFill>
        <p:spPr>
          <a:xfrm>
            <a:off x="5158451" y="770199"/>
            <a:ext cx="6398871" cy="5279019"/>
          </a:xfrm>
          <a:prstGeom prst="rect">
            <a:avLst/>
          </a:prstGeom>
        </p:spPr>
      </p:pic>
    </p:spTree>
    <p:extLst>
      <p:ext uri="{BB962C8B-B14F-4D97-AF65-F5344CB8AC3E}">
        <p14:creationId xmlns:p14="http://schemas.microsoft.com/office/powerpoint/2010/main" val="251905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8"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7" descr="Chart, bar chart&#10;&#10;Description automatically generated">
            <a:extLst>
              <a:ext uri="{FF2B5EF4-FFF2-40B4-BE49-F238E27FC236}">
                <a16:creationId xmlns:a16="http://schemas.microsoft.com/office/drawing/2014/main" id="{9BF70C24-B3C4-4612-9C87-8C269183A15A}"/>
              </a:ext>
            </a:extLst>
          </p:cNvPr>
          <p:cNvPicPr>
            <a:picLocks noChangeAspect="1"/>
          </p:cNvPicPr>
          <p:nvPr/>
        </p:nvPicPr>
        <p:blipFill>
          <a:blip r:embed="rId4"/>
          <a:stretch>
            <a:fillRect/>
          </a:stretch>
        </p:blipFill>
        <p:spPr>
          <a:xfrm>
            <a:off x="5708248" y="895591"/>
            <a:ext cx="5762263" cy="4324108"/>
          </a:xfrm>
          <a:prstGeom prst="rect">
            <a:avLst/>
          </a:prstGeom>
        </p:spPr>
      </p:pic>
      <p:sp>
        <p:nvSpPr>
          <p:cNvPr id="8" name="TextBox 7">
            <a:extLst>
              <a:ext uri="{FF2B5EF4-FFF2-40B4-BE49-F238E27FC236}">
                <a16:creationId xmlns:a16="http://schemas.microsoft.com/office/drawing/2014/main" id="{ED71CB4E-96E5-491D-AFEB-53C90FE53F25}"/>
              </a:ext>
            </a:extLst>
          </p:cNvPr>
          <p:cNvSpPr txBox="1"/>
          <p:nvPr/>
        </p:nvSpPr>
        <p:spPr>
          <a:xfrm>
            <a:off x="1010856" y="1425614"/>
            <a:ext cx="420932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Participants in the Technology industry make up majority of those seeking a new role.</a:t>
            </a:r>
          </a:p>
          <a:p>
            <a:endParaRPr lang="en-US">
              <a:cs typeface="Calibri"/>
            </a:endParaRPr>
          </a:p>
          <a:p>
            <a:r>
              <a:rPr lang="en-US">
                <a:cs typeface="Calibri"/>
              </a:rPr>
              <a:t>Majority of participants are not in the hunt for a new position. It would be beneficial to find out what components of their current firm is contributing to their ability to retain employees and what makes their company attractive to those seeking new positions.</a:t>
            </a:r>
          </a:p>
        </p:txBody>
      </p:sp>
    </p:spTree>
    <p:extLst>
      <p:ext uri="{BB962C8B-B14F-4D97-AF65-F5344CB8AC3E}">
        <p14:creationId xmlns:p14="http://schemas.microsoft.com/office/powerpoint/2010/main" val="148133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950375" y="1052547"/>
            <a:ext cx="4193196" cy="4166085"/>
          </a:xfrm>
        </p:spPr>
        <p:txBody>
          <a:bodyPr vert="horz" lIns="91440" tIns="45720" rIns="91440" bIns="45720" rtlCol="0" anchor="ctr">
            <a:normAutofit/>
          </a:bodyPr>
          <a:lstStyle/>
          <a:p>
            <a:r>
              <a:rPr lang="en-US" sz="2000">
                <a:cs typeface="Calibri Light"/>
              </a:rPr>
              <a:t>1. Job seekers prefer a hybrid role. Partially in-person and remote.</a:t>
            </a:r>
            <a:br>
              <a:rPr lang="en-US" sz="2000">
                <a:cs typeface="Calibri Light"/>
              </a:rPr>
            </a:br>
            <a:br>
              <a:rPr lang="en-US" sz="2000">
                <a:cs typeface="Calibri Light"/>
              </a:rPr>
            </a:br>
            <a:r>
              <a:rPr lang="en-US" sz="2000">
                <a:cs typeface="Calibri Light"/>
              </a:rPr>
              <a:t>2. Second preferred is a purely remote position.</a:t>
            </a:r>
            <a:br>
              <a:rPr lang="en-US" sz="2000">
                <a:cs typeface="Calibri Light"/>
              </a:rPr>
            </a:br>
            <a:br>
              <a:rPr lang="en-US" sz="2000">
                <a:cs typeface="Calibri Light"/>
              </a:rPr>
            </a:br>
            <a:r>
              <a:rPr lang="en-US" sz="2000">
                <a:cs typeface="Calibri Light"/>
              </a:rPr>
              <a:t>3. Those that responded yes for being in the market for a new position, are looking for a full in-person working model at about a frequency of 20.</a:t>
            </a:r>
            <a:br>
              <a:rPr lang="en-US" sz="2000">
                <a:cs typeface="Calibri Light"/>
              </a:rPr>
            </a:br>
            <a:br>
              <a:rPr lang="en-US" sz="2000">
                <a:cs typeface="Calibri Light"/>
              </a:rPr>
            </a:br>
            <a:r>
              <a:rPr lang="en-US" sz="2000">
                <a:cs typeface="Calibri Light"/>
              </a:rPr>
              <a:t>4. </a:t>
            </a:r>
            <a:r>
              <a:rPr lang="en-US" sz="2000">
                <a:ea typeface="+mj-lt"/>
                <a:cs typeface="+mj-lt"/>
              </a:rPr>
              <a:t>Women lead the search for a new position.</a:t>
            </a:r>
            <a:endParaRPr lang="en-US" sz="2000" kern="1200">
              <a:latin typeface="+mj-lt"/>
              <a:cs typeface="Calibri Light"/>
            </a:endParaRPr>
          </a:p>
        </p:txBody>
      </p:sp>
      <p:grpSp>
        <p:nvGrpSpPr>
          <p:cNvPr id="27" name="Group 26">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8"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3" name="Picture 3" descr="Chart, bar chart&#10;&#10;Description automatically generated">
            <a:extLst>
              <a:ext uri="{FF2B5EF4-FFF2-40B4-BE49-F238E27FC236}">
                <a16:creationId xmlns:a16="http://schemas.microsoft.com/office/drawing/2014/main" id="{8581581F-7E9E-4791-9553-52EAB61EFD81}"/>
              </a:ext>
            </a:extLst>
          </p:cNvPr>
          <p:cNvPicPr>
            <a:picLocks noChangeAspect="1"/>
          </p:cNvPicPr>
          <p:nvPr/>
        </p:nvPicPr>
        <p:blipFill>
          <a:blip r:embed="rId4"/>
          <a:stretch>
            <a:fillRect/>
          </a:stretch>
        </p:blipFill>
        <p:spPr>
          <a:xfrm>
            <a:off x="5660021" y="769970"/>
            <a:ext cx="5704389" cy="3041704"/>
          </a:xfrm>
          <a:prstGeom prst="rect">
            <a:avLst/>
          </a:prstGeom>
        </p:spPr>
      </p:pic>
      <p:pic>
        <p:nvPicPr>
          <p:cNvPr id="4" name="Picture 5" descr="Chart, bar chart&#10;&#10;Description automatically generated">
            <a:extLst>
              <a:ext uri="{FF2B5EF4-FFF2-40B4-BE49-F238E27FC236}">
                <a16:creationId xmlns:a16="http://schemas.microsoft.com/office/drawing/2014/main" id="{2249BD2F-96AC-4CBE-914C-C9905A972224}"/>
              </a:ext>
            </a:extLst>
          </p:cNvPr>
          <p:cNvPicPr>
            <a:picLocks noChangeAspect="1"/>
          </p:cNvPicPr>
          <p:nvPr/>
        </p:nvPicPr>
        <p:blipFill>
          <a:blip r:embed="rId5"/>
          <a:stretch>
            <a:fillRect/>
          </a:stretch>
        </p:blipFill>
        <p:spPr>
          <a:xfrm>
            <a:off x="5660021" y="3886268"/>
            <a:ext cx="5704389" cy="2403539"/>
          </a:xfrm>
          <a:prstGeom prst="rect">
            <a:avLst/>
          </a:prstGeom>
        </p:spPr>
      </p:pic>
    </p:spTree>
    <p:extLst>
      <p:ext uri="{BB962C8B-B14F-4D97-AF65-F5344CB8AC3E}">
        <p14:creationId xmlns:p14="http://schemas.microsoft.com/office/powerpoint/2010/main" val="287907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061547" y="-970565"/>
            <a:ext cx="3926898" cy="3921176"/>
          </a:xfrm>
        </p:spPr>
        <p:txBody>
          <a:bodyPr vert="horz" lIns="91440" tIns="45720" rIns="91440" bIns="45720" rtlCol="0" anchor="ctr">
            <a:normAutofit/>
          </a:bodyPr>
          <a:lstStyle/>
          <a:p>
            <a:r>
              <a:rPr lang="en-US" sz="4200" kern="1200">
                <a:latin typeface="+mj-lt"/>
                <a:ea typeface="+mj-ea"/>
                <a:cs typeface="+mj-cs"/>
              </a:rPr>
              <a:t>Visualizations - Distributions</a:t>
            </a:r>
            <a:endParaRPr lang="en-US" sz="4200" kern="1200">
              <a:latin typeface="+mj-lt"/>
              <a:cs typeface="Calibri Light"/>
            </a:endParaRPr>
          </a:p>
        </p:txBody>
      </p:sp>
      <p:grpSp>
        <p:nvGrpSpPr>
          <p:cNvPr id="96" name="Group 9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9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
            <a:extLst>
              <a:ext uri="{FF2B5EF4-FFF2-40B4-BE49-F238E27FC236}">
                <a16:creationId xmlns:a16="http://schemas.microsoft.com/office/drawing/2014/main" id="{2629CE9F-C29A-4955-BCDA-01B74409E001}"/>
              </a:ext>
            </a:extLst>
          </p:cNvPr>
          <p:cNvSpPr txBox="1"/>
          <p:nvPr/>
        </p:nvSpPr>
        <p:spPr>
          <a:xfrm>
            <a:off x="1557020" y="2328633"/>
            <a:ext cx="5100320" cy="5581226"/>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600">
              <a:lnSpc>
                <a:spcPct val="90000"/>
              </a:lnSpc>
              <a:spcAft>
                <a:spcPts val="600"/>
              </a:spcAft>
              <a:buFont typeface="Arial" panose="020B0604020202020204" pitchFamily="34" charset="0"/>
              <a:buChar char="•"/>
            </a:pPr>
            <a:endParaRPr lang="en-US" sz="2200">
              <a:cs typeface="Calibri"/>
            </a:endParaRPr>
          </a:p>
        </p:txBody>
      </p:sp>
      <p:pic>
        <p:nvPicPr>
          <p:cNvPr id="3" name="Picture 3" descr="Chart, histogram&#10;&#10;Description automatically generated">
            <a:extLst>
              <a:ext uri="{FF2B5EF4-FFF2-40B4-BE49-F238E27FC236}">
                <a16:creationId xmlns:a16="http://schemas.microsoft.com/office/drawing/2014/main" id="{D3DCBC16-688A-4677-A687-DF58F2F0B70D}"/>
              </a:ext>
            </a:extLst>
          </p:cNvPr>
          <p:cNvPicPr>
            <a:picLocks noChangeAspect="1"/>
          </p:cNvPicPr>
          <p:nvPr/>
        </p:nvPicPr>
        <p:blipFill>
          <a:blip r:embed="rId3"/>
          <a:stretch>
            <a:fillRect/>
          </a:stretch>
        </p:blipFill>
        <p:spPr>
          <a:xfrm>
            <a:off x="7031328" y="190700"/>
            <a:ext cx="4214611" cy="3183544"/>
          </a:xfrm>
          <a:prstGeom prst="rect">
            <a:avLst/>
          </a:prstGeom>
        </p:spPr>
      </p:pic>
      <p:sp>
        <p:nvSpPr>
          <p:cNvPr id="9" name="TextBox 8">
            <a:extLst>
              <a:ext uri="{FF2B5EF4-FFF2-40B4-BE49-F238E27FC236}">
                <a16:creationId xmlns:a16="http://schemas.microsoft.com/office/drawing/2014/main" id="{760FBC01-7326-4430-8F05-919C8E2172B7}"/>
              </a:ext>
            </a:extLst>
          </p:cNvPr>
          <p:cNvSpPr txBox="1"/>
          <p:nvPr/>
        </p:nvSpPr>
        <p:spPr>
          <a:xfrm>
            <a:off x="925132" y="1933977"/>
            <a:ext cx="463210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Distribution in selection of respondents and years of experience :</a:t>
            </a:r>
            <a:r>
              <a:rPr lang="en-US">
                <a:cs typeface="Calibri"/>
              </a:rPr>
              <a:t> 6-12 Year Midpoint ranges for the highest bins of responses making up &gt; 70% of the population</a:t>
            </a:r>
          </a:p>
          <a:p>
            <a:pPr marL="285750" indent="-285750">
              <a:buFont typeface="Arial"/>
              <a:buChar char="•"/>
            </a:pPr>
            <a:r>
              <a:rPr lang="en-US">
                <a:cs typeface="Calibri"/>
              </a:rPr>
              <a:t>Distribution in selection of respondents and years at current job: new to a midpoint of 6 years make up &gt; 80% of the population</a:t>
            </a:r>
          </a:p>
          <a:p>
            <a:pPr marL="285750" indent="-285750">
              <a:buFont typeface="Arial"/>
              <a:buChar char="•"/>
            </a:pPr>
            <a:endParaRPr lang="en-US">
              <a:cs typeface="Calibri"/>
            </a:endParaRPr>
          </a:p>
        </p:txBody>
      </p:sp>
      <p:pic>
        <p:nvPicPr>
          <p:cNvPr id="10" name="Picture 10" descr="Chart, histogram&#10;&#10;Description automatically generated">
            <a:extLst>
              <a:ext uri="{FF2B5EF4-FFF2-40B4-BE49-F238E27FC236}">
                <a16:creationId xmlns:a16="http://schemas.microsoft.com/office/drawing/2014/main" id="{FFB3D1F6-B5A5-4F66-B45B-2EEE9936E427}"/>
              </a:ext>
            </a:extLst>
          </p:cNvPr>
          <p:cNvPicPr>
            <a:picLocks noChangeAspect="1"/>
          </p:cNvPicPr>
          <p:nvPr/>
        </p:nvPicPr>
        <p:blipFill>
          <a:blip r:embed="rId4"/>
          <a:stretch>
            <a:fillRect/>
          </a:stretch>
        </p:blipFill>
        <p:spPr>
          <a:xfrm>
            <a:off x="7035800" y="3467100"/>
            <a:ext cx="4191000" cy="3149600"/>
          </a:xfrm>
          <a:prstGeom prst="rect">
            <a:avLst/>
          </a:prstGeom>
        </p:spPr>
      </p:pic>
    </p:spTree>
    <p:extLst>
      <p:ext uri="{BB962C8B-B14F-4D97-AF65-F5344CB8AC3E}">
        <p14:creationId xmlns:p14="http://schemas.microsoft.com/office/powerpoint/2010/main" val="251892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061547" y="-970565"/>
            <a:ext cx="3926898" cy="3921176"/>
          </a:xfrm>
        </p:spPr>
        <p:txBody>
          <a:bodyPr vert="horz" lIns="91440" tIns="45720" rIns="91440" bIns="45720" rtlCol="0" anchor="ctr">
            <a:normAutofit/>
          </a:bodyPr>
          <a:lstStyle/>
          <a:p>
            <a:r>
              <a:rPr lang="en-US" sz="4200" kern="1200">
                <a:latin typeface="+mj-lt"/>
                <a:ea typeface="+mj-ea"/>
                <a:cs typeface="+mj-cs"/>
              </a:rPr>
              <a:t>Visualizations - Distributions</a:t>
            </a:r>
            <a:endParaRPr lang="en-US" sz="4200" kern="1200">
              <a:latin typeface="+mj-lt"/>
              <a:cs typeface="Calibri Light"/>
            </a:endParaRPr>
          </a:p>
        </p:txBody>
      </p:sp>
      <p:grpSp>
        <p:nvGrpSpPr>
          <p:cNvPr id="96" name="Group 9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9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
            <a:extLst>
              <a:ext uri="{FF2B5EF4-FFF2-40B4-BE49-F238E27FC236}">
                <a16:creationId xmlns:a16="http://schemas.microsoft.com/office/drawing/2014/main" id="{2629CE9F-C29A-4955-BCDA-01B74409E001}"/>
              </a:ext>
            </a:extLst>
          </p:cNvPr>
          <p:cNvSpPr txBox="1"/>
          <p:nvPr/>
        </p:nvSpPr>
        <p:spPr>
          <a:xfrm>
            <a:off x="6421120" y="499833"/>
            <a:ext cx="5100320" cy="5581226"/>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600">
              <a:lnSpc>
                <a:spcPct val="90000"/>
              </a:lnSpc>
              <a:spcAft>
                <a:spcPts val="600"/>
              </a:spcAft>
              <a:buFont typeface="Arial" panose="020B0604020202020204" pitchFamily="34" charset="0"/>
              <a:buChar char="•"/>
            </a:pPr>
            <a:endParaRPr lang="en-US" sz="2200">
              <a:cs typeface="Calibri"/>
            </a:endParaRPr>
          </a:p>
        </p:txBody>
      </p:sp>
      <p:sp>
        <p:nvSpPr>
          <p:cNvPr id="4" name="TextBox 3">
            <a:extLst>
              <a:ext uri="{FF2B5EF4-FFF2-40B4-BE49-F238E27FC236}">
                <a16:creationId xmlns:a16="http://schemas.microsoft.com/office/drawing/2014/main" id="{E8F3B615-878F-4967-A9EA-B242D348AABF}"/>
              </a:ext>
            </a:extLst>
          </p:cNvPr>
          <p:cNvSpPr txBox="1"/>
          <p:nvPr/>
        </p:nvSpPr>
        <p:spPr>
          <a:xfrm>
            <a:off x="925132" y="1933977"/>
            <a:ext cx="463210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Distribution in selection of Job setting in job seekers and years of experience</a:t>
            </a:r>
          </a:p>
          <a:p>
            <a:pPr marL="285750" indent="-285750">
              <a:buFont typeface="Arial"/>
              <a:buChar char="•"/>
            </a:pPr>
            <a:r>
              <a:rPr lang="en-US"/>
              <a:t>Remote work has more representation of selection across all tenure of employees</a:t>
            </a:r>
            <a:r>
              <a:rPr lang="en-US">
                <a:cs typeface="Calibri"/>
              </a:rPr>
              <a:t> </a:t>
            </a:r>
          </a:p>
          <a:p>
            <a:pPr marL="285750" indent="-285750">
              <a:buFont typeface="Arial"/>
              <a:buChar char="•"/>
            </a:pPr>
            <a:r>
              <a:rPr lang="en-US">
                <a:cs typeface="Calibri"/>
              </a:rPr>
              <a:t>Not as experienced employees (Midpoint of 4 Years) that is a favorability towards In person work as shown on the bottom table with 60% of those that chose In-person making up that sample.</a:t>
            </a:r>
          </a:p>
        </p:txBody>
      </p:sp>
      <p:pic>
        <p:nvPicPr>
          <p:cNvPr id="9" name="Picture 9" descr="Chart, histogram&#10;&#10;Description automatically generated">
            <a:extLst>
              <a:ext uri="{FF2B5EF4-FFF2-40B4-BE49-F238E27FC236}">
                <a16:creationId xmlns:a16="http://schemas.microsoft.com/office/drawing/2014/main" id="{B119FAE7-5878-4729-91E2-DE77F5ECFC7F}"/>
              </a:ext>
            </a:extLst>
          </p:cNvPr>
          <p:cNvPicPr>
            <a:picLocks noChangeAspect="1"/>
          </p:cNvPicPr>
          <p:nvPr/>
        </p:nvPicPr>
        <p:blipFill>
          <a:blip r:embed="rId3"/>
          <a:stretch>
            <a:fillRect/>
          </a:stretch>
        </p:blipFill>
        <p:spPr>
          <a:xfrm>
            <a:off x="6958724" y="186952"/>
            <a:ext cx="4011011" cy="3239027"/>
          </a:xfrm>
          <a:prstGeom prst="rect">
            <a:avLst/>
          </a:prstGeom>
        </p:spPr>
      </p:pic>
      <p:pic>
        <p:nvPicPr>
          <p:cNvPr id="10" name="Picture 10" descr="Chart, histogram&#10;&#10;Description automatically generated">
            <a:extLst>
              <a:ext uri="{FF2B5EF4-FFF2-40B4-BE49-F238E27FC236}">
                <a16:creationId xmlns:a16="http://schemas.microsoft.com/office/drawing/2014/main" id="{C0D812A5-7EE1-4C07-8D5B-2F8894409C36}"/>
              </a:ext>
            </a:extLst>
          </p:cNvPr>
          <p:cNvPicPr>
            <a:picLocks noChangeAspect="1"/>
          </p:cNvPicPr>
          <p:nvPr/>
        </p:nvPicPr>
        <p:blipFill>
          <a:blip r:embed="rId4"/>
          <a:stretch>
            <a:fillRect/>
          </a:stretch>
        </p:blipFill>
        <p:spPr>
          <a:xfrm>
            <a:off x="6844424" y="3397762"/>
            <a:ext cx="4235668" cy="3461259"/>
          </a:xfrm>
          <a:prstGeom prst="rect">
            <a:avLst/>
          </a:prstGeom>
        </p:spPr>
      </p:pic>
    </p:spTree>
    <p:extLst>
      <p:ext uri="{BB962C8B-B14F-4D97-AF65-F5344CB8AC3E}">
        <p14:creationId xmlns:p14="http://schemas.microsoft.com/office/powerpoint/2010/main" val="1197854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053080" y="-1021365"/>
            <a:ext cx="3926898" cy="3921176"/>
          </a:xfrm>
        </p:spPr>
        <p:txBody>
          <a:bodyPr vert="horz" lIns="91440" tIns="45720" rIns="91440" bIns="45720" rtlCol="0" anchor="ctr">
            <a:normAutofit/>
          </a:bodyPr>
          <a:lstStyle/>
          <a:p>
            <a:r>
              <a:rPr lang="en-US" sz="4200" kern="1200">
                <a:latin typeface="+mj-lt"/>
                <a:ea typeface="+mj-ea"/>
                <a:cs typeface="+mj-cs"/>
              </a:rPr>
              <a:t>Visualizations - Distributions</a:t>
            </a:r>
            <a:endParaRPr lang="en-US" sz="4200" kern="1200">
              <a:latin typeface="+mj-lt"/>
              <a:cs typeface="Calibri Light"/>
            </a:endParaRPr>
          </a:p>
        </p:txBody>
      </p:sp>
      <p:grpSp>
        <p:nvGrpSpPr>
          <p:cNvPr id="96" name="Group 9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9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
            <a:extLst>
              <a:ext uri="{FF2B5EF4-FFF2-40B4-BE49-F238E27FC236}">
                <a16:creationId xmlns:a16="http://schemas.microsoft.com/office/drawing/2014/main" id="{2629CE9F-C29A-4955-BCDA-01B74409E001}"/>
              </a:ext>
            </a:extLst>
          </p:cNvPr>
          <p:cNvSpPr txBox="1"/>
          <p:nvPr/>
        </p:nvSpPr>
        <p:spPr>
          <a:xfrm>
            <a:off x="6421120" y="499833"/>
            <a:ext cx="5100320" cy="5581226"/>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600">
              <a:lnSpc>
                <a:spcPct val="90000"/>
              </a:lnSpc>
              <a:spcAft>
                <a:spcPts val="600"/>
              </a:spcAft>
              <a:buFont typeface="Arial" panose="020B0604020202020204" pitchFamily="34" charset="0"/>
              <a:buChar char="•"/>
            </a:pPr>
            <a:endParaRPr lang="en-US" sz="2200">
              <a:cs typeface="Calibri"/>
            </a:endParaRPr>
          </a:p>
        </p:txBody>
      </p:sp>
      <p:sp>
        <p:nvSpPr>
          <p:cNvPr id="4" name="TextBox 3">
            <a:extLst>
              <a:ext uri="{FF2B5EF4-FFF2-40B4-BE49-F238E27FC236}">
                <a16:creationId xmlns:a16="http://schemas.microsoft.com/office/drawing/2014/main" id="{E8F3B615-878F-4967-A9EA-B242D348AABF}"/>
              </a:ext>
            </a:extLst>
          </p:cNvPr>
          <p:cNvSpPr txBox="1"/>
          <p:nvPr/>
        </p:nvSpPr>
        <p:spPr>
          <a:xfrm>
            <a:off x="925132" y="1933977"/>
            <a:ext cx="463210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Distribution in selection of respondents that are job seekers:</a:t>
            </a:r>
          </a:p>
          <a:p>
            <a:pPr marL="285750" indent="-285750">
              <a:buFont typeface="Arial"/>
              <a:buChar char="•"/>
            </a:pPr>
            <a:r>
              <a:rPr lang="en-US">
                <a:cs typeface="Calibri"/>
              </a:rPr>
              <a:t>Greatest distribution on years of experience making up ~80% of the population are from 5- 15 median years.</a:t>
            </a:r>
          </a:p>
          <a:p>
            <a:pPr marL="285750" indent="-285750">
              <a:buFont typeface="Arial"/>
              <a:buChar char="•"/>
            </a:pPr>
            <a:r>
              <a:rPr lang="en-US">
                <a:ea typeface="+mn-lt"/>
                <a:cs typeface="+mn-lt"/>
              </a:rPr>
              <a:t>Greatest distribution of years of years in current role ~75% of the population are from 1-5 median years.</a:t>
            </a:r>
            <a:endParaRPr lang="en-US">
              <a:cs typeface="Calibri"/>
            </a:endParaRPr>
          </a:p>
        </p:txBody>
      </p:sp>
      <p:pic>
        <p:nvPicPr>
          <p:cNvPr id="3" name="Picture 4" descr="Chart, histogram&#10;&#10;Description automatically generated">
            <a:extLst>
              <a:ext uri="{FF2B5EF4-FFF2-40B4-BE49-F238E27FC236}">
                <a16:creationId xmlns:a16="http://schemas.microsoft.com/office/drawing/2014/main" id="{B1F15B4E-F6F3-4B62-90E6-E33FD4A1824C}"/>
              </a:ext>
            </a:extLst>
          </p:cNvPr>
          <p:cNvPicPr>
            <a:picLocks noChangeAspect="1"/>
          </p:cNvPicPr>
          <p:nvPr/>
        </p:nvPicPr>
        <p:blipFill>
          <a:blip r:embed="rId3"/>
          <a:stretch>
            <a:fillRect/>
          </a:stretch>
        </p:blipFill>
        <p:spPr>
          <a:xfrm>
            <a:off x="7383885" y="104568"/>
            <a:ext cx="4144501" cy="3214471"/>
          </a:xfrm>
          <a:prstGeom prst="rect">
            <a:avLst/>
          </a:prstGeom>
        </p:spPr>
      </p:pic>
      <p:pic>
        <p:nvPicPr>
          <p:cNvPr id="5" name="Picture 5" descr="Chart, histogram&#10;&#10;Description automatically generated">
            <a:extLst>
              <a:ext uri="{FF2B5EF4-FFF2-40B4-BE49-F238E27FC236}">
                <a16:creationId xmlns:a16="http://schemas.microsoft.com/office/drawing/2014/main" id="{E543A12C-8E0A-43E0-AF52-34ABA3C59081}"/>
              </a:ext>
            </a:extLst>
          </p:cNvPr>
          <p:cNvPicPr>
            <a:picLocks noChangeAspect="1"/>
          </p:cNvPicPr>
          <p:nvPr/>
        </p:nvPicPr>
        <p:blipFill>
          <a:blip r:embed="rId4"/>
          <a:stretch>
            <a:fillRect/>
          </a:stretch>
        </p:blipFill>
        <p:spPr>
          <a:xfrm>
            <a:off x="7381107" y="3347737"/>
            <a:ext cx="4119994" cy="3265421"/>
          </a:xfrm>
          <a:prstGeom prst="rect">
            <a:avLst/>
          </a:prstGeom>
        </p:spPr>
      </p:pic>
    </p:spTree>
    <p:extLst>
      <p:ext uri="{BB962C8B-B14F-4D97-AF65-F5344CB8AC3E}">
        <p14:creationId xmlns:p14="http://schemas.microsoft.com/office/powerpoint/2010/main" val="208042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BF24D-15C7-4D53-A2E2-D5B2A5E83643}"/>
              </a:ext>
            </a:extLst>
          </p:cNvPr>
          <p:cNvSpPr>
            <a:spLocks noGrp="1"/>
          </p:cNvSpPr>
          <p:nvPr>
            <p:ph type="title"/>
          </p:nvPr>
        </p:nvSpPr>
        <p:spPr>
          <a:xfrm>
            <a:off x="1166649" y="721805"/>
            <a:ext cx="10258732" cy="2147520"/>
          </a:xfrm>
        </p:spPr>
        <p:txBody>
          <a:bodyPr anchor="b">
            <a:normAutofit/>
          </a:bodyPr>
          <a:lstStyle/>
          <a:p>
            <a:r>
              <a:rPr lang="en-US" sz="6000">
                <a:cs typeface="Calibri Light"/>
              </a:rPr>
              <a:t>Agenda</a:t>
            </a:r>
            <a:endParaRPr lang="en-US" sz="6000"/>
          </a:p>
        </p:txBody>
      </p:sp>
      <p:grpSp>
        <p:nvGrpSpPr>
          <p:cNvPr id="40" name="Group 39">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41"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889786-B90C-4D9B-93AD-C51F631825D6}"/>
              </a:ext>
            </a:extLst>
          </p:cNvPr>
          <p:cNvSpPr>
            <a:spLocks noGrp="1"/>
          </p:cNvSpPr>
          <p:nvPr>
            <p:ph idx="1"/>
          </p:nvPr>
        </p:nvSpPr>
        <p:spPr>
          <a:xfrm>
            <a:off x="1166649" y="3509010"/>
            <a:ext cx="10258733" cy="3057328"/>
          </a:xfrm>
        </p:spPr>
        <p:txBody>
          <a:bodyPr vert="horz" lIns="91440" tIns="45720" rIns="91440" bIns="45720" rtlCol="0" anchor="ctr">
            <a:normAutofit lnSpcReduction="10000"/>
          </a:bodyPr>
          <a:lstStyle/>
          <a:p>
            <a:r>
              <a:rPr lang="en-US" sz="2000">
                <a:cs typeface="Calibri"/>
              </a:rPr>
              <a:t>Goal Definition</a:t>
            </a:r>
          </a:p>
          <a:p>
            <a:r>
              <a:rPr lang="en-US" sz="2000">
                <a:cs typeface="Calibri"/>
              </a:rPr>
              <a:t>Data Collection</a:t>
            </a:r>
          </a:p>
          <a:p>
            <a:r>
              <a:rPr lang="en-US" sz="2000">
                <a:cs typeface="Calibri"/>
              </a:rPr>
              <a:t>Variables</a:t>
            </a:r>
          </a:p>
          <a:p>
            <a:r>
              <a:rPr lang="en-US" sz="2000">
                <a:ea typeface="+mn-lt"/>
                <a:cs typeface="+mn-lt"/>
              </a:rPr>
              <a:t>Joined Set Variables</a:t>
            </a:r>
          </a:p>
          <a:p>
            <a:r>
              <a:rPr lang="en-US" sz="2000" dirty="0">
                <a:ea typeface="+mn-lt"/>
                <a:cs typeface="+mn-lt"/>
              </a:rPr>
              <a:t>Correlation</a:t>
            </a:r>
          </a:p>
          <a:p>
            <a:r>
              <a:rPr lang="en-US" sz="2000" dirty="0">
                <a:ea typeface="+mn-lt"/>
                <a:cs typeface="+mn-lt"/>
              </a:rPr>
              <a:t>Linear Regression</a:t>
            </a:r>
          </a:p>
          <a:p>
            <a:r>
              <a:rPr lang="en-US" sz="2000" dirty="0">
                <a:ea typeface="+mn-lt"/>
                <a:cs typeface="+mn-lt"/>
              </a:rPr>
              <a:t>ANOVA</a:t>
            </a:r>
            <a:endParaRPr lang="en-US" sz="2000">
              <a:ea typeface="+mn-lt"/>
              <a:cs typeface="+mn-lt"/>
            </a:endParaRPr>
          </a:p>
          <a:p>
            <a:r>
              <a:rPr lang="en-US" sz="2000">
                <a:ea typeface="+mn-lt"/>
                <a:cs typeface="+mn-lt"/>
              </a:rPr>
              <a:t>Potential Business Outcomes</a:t>
            </a:r>
          </a:p>
        </p:txBody>
      </p:sp>
    </p:spTree>
    <p:extLst>
      <p:ext uri="{BB962C8B-B14F-4D97-AF65-F5344CB8AC3E}">
        <p14:creationId xmlns:p14="http://schemas.microsoft.com/office/powerpoint/2010/main" val="181269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id="{3ECB324E-DCF3-41CC-B492-685AD9A87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7259600" y="-714545"/>
            <a:ext cx="4929352" cy="2315616"/>
          </a:xfrm>
        </p:spPr>
        <p:txBody>
          <a:bodyPr vert="horz" lIns="91440" tIns="45720" rIns="91440" bIns="45720" rtlCol="0" anchor="ctr">
            <a:normAutofit/>
          </a:bodyPr>
          <a:lstStyle/>
          <a:p>
            <a:r>
              <a:rPr lang="en-US" kern="1200" dirty="0">
                <a:solidFill>
                  <a:schemeClr val="tx1"/>
                </a:solidFill>
                <a:latin typeface="+mj-lt"/>
                <a:ea typeface="+mj-ea"/>
                <a:cs typeface="+mj-cs"/>
              </a:rPr>
              <a:t>Descriptive Statistics</a:t>
            </a:r>
          </a:p>
        </p:txBody>
      </p:sp>
      <p:sp>
        <p:nvSpPr>
          <p:cNvPr id="30" name="Rectangle 3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6">
            <a:extLst>
              <a:ext uri="{FF2B5EF4-FFF2-40B4-BE49-F238E27FC236}">
                <a16:creationId xmlns:a16="http://schemas.microsoft.com/office/drawing/2014/main" id="{8581456B-65AE-441F-96D2-6AE89BBC9F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8" name="Rectangle 64">
              <a:extLst>
                <a:ext uri="{FF2B5EF4-FFF2-40B4-BE49-F238E27FC236}">
                  <a16:creationId xmlns:a16="http://schemas.microsoft.com/office/drawing/2014/main" id="{E177B79F-8F52-4967-BD7F-E0399FD40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16A0476D-17E6-4E89-93BC-412EC9D249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914EA321-6AE4-4E20-A2ED-2D30F808B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94F04A16-9065-45BB-94A7-60612AAC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5D607BE0-5B0F-4DB5-A6E3-1A3B79AD3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7E003358-9DAD-48D9-9B7C-FB6E754D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913CC140-5686-47D2-9A4E-4128FE79F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12AF8F4F-28F6-4230-8FFF-BBFF5D527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F65F8154-C810-474F-9829-63D859A2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1773D8A0-6747-46CF-B82B-6C4993CEB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7313522C-F296-4AC1-BD6D-E17B86F60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DD8152B8-4478-44A2-B211-48131DCD3F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B28DCFDB-8466-4457-ACB0-1A0928A14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8CFCD0AD-14E5-413C-9A0F-B02A426D1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00517725-3352-4486-8494-4428173A5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ECD690CE-FA77-46F7-A638-59DF8FE47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32A52605-320E-48EE-950C-4BB1542D9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823485F0-937D-4FCA-AABD-F4D50615F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3A727FF5-2DB5-4CFE-8728-2A011A2BA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5C4D227B-7F58-49C4-B80D-A96835193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5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EBE2E0D-B624-445E-9A2C-ECC9A3AEC800}"/>
              </a:ext>
            </a:extLst>
          </p:cNvPr>
          <p:cNvPicPr>
            <a:picLocks noChangeAspect="1"/>
          </p:cNvPicPr>
          <p:nvPr/>
        </p:nvPicPr>
        <p:blipFill rotWithShape="1">
          <a:blip r:embed="rId3"/>
          <a:srcRect l="-2187" t="947" r="6474" b="-947"/>
          <a:stretch/>
        </p:blipFill>
        <p:spPr>
          <a:xfrm>
            <a:off x="-156948" y="168148"/>
            <a:ext cx="7416548" cy="3331953"/>
          </a:xfrm>
          <a:prstGeom prst="rect">
            <a:avLst/>
          </a:prstGeom>
        </p:spPr>
      </p:pic>
      <p:pic>
        <p:nvPicPr>
          <p:cNvPr id="21" name="Picture 20">
            <a:extLst>
              <a:ext uri="{FF2B5EF4-FFF2-40B4-BE49-F238E27FC236}">
                <a16:creationId xmlns:a16="http://schemas.microsoft.com/office/drawing/2014/main" id="{1BB01184-7807-417E-99E7-9AF552C40DA4}"/>
              </a:ext>
            </a:extLst>
          </p:cNvPr>
          <p:cNvPicPr>
            <a:picLocks noChangeAspect="1"/>
          </p:cNvPicPr>
          <p:nvPr/>
        </p:nvPicPr>
        <p:blipFill rotWithShape="1">
          <a:blip r:embed="rId4"/>
          <a:srcRect l="495" r="1129"/>
          <a:stretch/>
        </p:blipFill>
        <p:spPr>
          <a:xfrm>
            <a:off x="1183249" y="3500101"/>
            <a:ext cx="5019472" cy="1618488"/>
          </a:xfrm>
          <a:prstGeom prst="rect">
            <a:avLst/>
          </a:prstGeom>
        </p:spPr>
      </p:pic>
      <p:pic>
        <p:nvPicPr>
          <p:cNvPr id="18" name="Picture 17">
            <a:extLst>
              <a:ext uri="{FF2B5EF4-FFF2-40B4-BE49-F238E27FC236}">
                <a16:creationId xmlns:a16="http://schemas.microsoft.com/office/drawing/2014/main" id="{0E32B75B-D013-4A45-AA16-1873482E979D}"/>
              </a:ext>
            </a:extLst>
          </p:cNvPr>
          <p:cNvPicPr>
            <a:picLocks noChangeAspect="1"/>
          </p:cNvPicPr>
          <p:nvPr/>
        </p:nvPicPr>
        <p:blipFill rotWithShape="1">
          <a:blip r:embed="rId5"/>
          <a:srcRect l="1915" r="438" b="4"/>
          <a:stretch/>
        </p:blipFill>
        <p:spPr>
          <a:xfrm>
            <a:off x="763919" y="5118589"/>
            <a:ext cx="6181135" cy="1618488"/>
          </a:xfrm>
          <a:prstGeom prst="rect">
            <a:avLst/>
          </a:prstGeom>
        </p:spPr>
      </p:pic>
      <p:sp>
        <p:nvSpPr>
          <p:cNvPr id="26" name="TextBox 25">
            <a:extLst>
              <a:ext uri="{FF2B5EF4-FFF2-40B4-BE49-F238E27FC236}">
                <a16:creationId xmlns:a16="http://schemas.microsoft.com/office/drawing/2014/main" id="{266AF8A8-8E18-4CBE-B516-FABA3C39A4D9}"/>
              </a:ext>
            </a:extLst>
          </p:cNvPr>
          <p:cNvSpPr txBox="1"/>
          <p:nvPr/>
        </p:nvSpPr>
        <p:spPr>
          <a:xfrm>
            <a:off x="7465837" y="618484"/>
            <a:ext cx="4496426" cy="5957789"/>
          </a:xfrm>
          <a:prstGeom prst="rect">
            <a:avLst/>
          </a:prstGeom>
        </p:spPr>
        <p:txBody>
          <a:bodyPr vert="horz" lIns="91440" tIns="45720" rIns="91440" bIns="45720" rtlCol="0" anchor="ctr">
            <a:normAutofit/>
          </a:bodyPr>
          <a:lstStyle/>
          <a:p>
            <a:pPr fontAlgn="base">
              <a:lnSpc>
                <a:spcPct val="90000"/>
              </a:lnSpc>
              <a:spcAft>
                <a:spcPts val="600"/>
              </a:spcAft>
            </a:pPr>
            <a:r>
              <a:rPr lang="en-US" sz="2200" b="0" i="0" u="sng" dirty="0">
                <a:effectLst/>
              </a:rPr>
              <a:t>New Job</a:t>
            </a:r>
            <a:endParaRPr lang="en-US" sz="2200" b="0" i="0" dirty="0">
              <a:effectLst/>
            </a:endParaRPr>
          </a:p>
          <a:p>
            <a:pPr marL="285750" indent="-228600" fontAlgn="base">
              <a:lnSpc>
                <a:spcPct val="90000"/>
              </a:lnSpc>
              <a:spcAft>
                <a:spcPts val="600"/>
              </a:spcAft>
              <a:buFont typeface="Arial" panose="020B0604020202020204" pitchFamily="34" charset="0"/>
              <a:buChar char="•"/>
            </a:pPr>
            <a:r>
              <a:rPr lang="en-US" sz="2200" b="0" i="0" u="none" strike="noStrike" dirty="0">
                <a:effectLst/>
              </a:rPr>
              <a:t>A large majority of the population looking for a new job is Female (62%)</a:t>
            </a:r>
          </a:p>
          <a:p>
            <a:pPr marL="285750" indent="-228600" fontAlgn="base">
              <a:lnSpc>
                <a:spcPct val="90000"/>
              </a:lnSpc>
              <a:spcAft>
                <a:spcPts val="600"/>
              </a:spcAft>
              <a:buFont typeface="Arial" panose="020B0604020202020204" pitchFamily="34" charset="0"/>
              <a:buChar char="•"/>
            </a:pPr>
            <a:r>
              <a:rPr lang="en-US" sz="2200" b="0" i="0" dirty="0">
                <a:effectLst/>
              </a:rPr>
              <a:t>The average work experience of Females ~9.8 years vs. Males at 11.9 years</a:t>
            </a:r>
          </a:p>
          <a:p>
            <a:pPr marL="285750" indent="-228600" fontAlgn="base">
              <a:lnSpc>
                <a:spcPct val="90000"/>
              </a:lnSpc>
              <a:spcAft>
                <a:spcPts val="600"/>
              </a:spcAft>
              <a:buFont typeface="Arial" panose="020B0604020202020204" pitchFamily="34" charset="0"/>
              <a:buChar char="•"/>
            </a:pPr>
            <a:r>
              <a:rPr lang="en-US" sz="2200" b="0" i="0" dirty="0">
                <a:effectLst/>
              </a:rPr>
              <a:t>Years at c</a:t>
            </a:r>
            <a:r>
              <a:rPr lang="en-US" sz="2200" dirty="0"/>
              <a:t>urrent job for both Male and Female is ~4 years</a:t>
            </a:r>
            <a:endParaRPr lang="en-US" sz="2200" b="0" i="0" dirty="0">
              <a:effectLst/>
            </a:endParaRPr>
          </a:p>
          <a:p>
            <a:pPr fontAlgn="base">
              <a:lnSpc>
                <a:spcPct val="90000"/>
              </a:lnSpc>
              <a:spcAft>
                <a:spcPts val="600"/>
              </a:spcAft>
            </a:pPr>
            <a:r>
              <a:rPr lang="en-US" sz="2200" b="0" i="0" u="sng" dirty="0">
                <a:effectLst/>
              </a:rPr>
              <a:t>No New Job</a:t>
            </a:r>
            <a:r>
              <a:rPr lang="en-US" sz="2200" b="0" i="0" dirty="0">
                <a:effectLst/>
              </a:rPr>
              <a:t>​</a:t>
            </a:r>
          </a:p>
          <a:p>
            <a:pPr marL="285750" indent="-228600" fontAlgn="base">
              <a:lnSpc>
                <a:spcPct val="90000"/>
              </a:lnSpc>
              <a:spcAft>
                <a:spcPts val="600"/>
              </a:spcAft>
              <a:buFont typeface="Arial" panose="020B0604020202020204" pitchFamily="34" charset="0"/>
              <a:buChar char="•"/>
            </a:pPr>
            <a:r>
              <a:rPr lang="en-US" sz="2200" b="0" i="0" u="none" strike="noStrike" dirty="0">
                <a:effectLst/>
              </a:rPr>
              <a:t>Females were more responsive to our survey representing 61%.</a:t>
            </a:r>
          </a:p>
          <a:p>
            <a:pPr marL="285750" indent="-228600" fontAlgn="base">
              <a:lnSpc>
                <a:spcPct val="90000"/>
              </a:lnSpc>
              <a:spcAft>
                <a:spcPts val="600"/>
              </a:spcAft>
              <a:buFont typeface="Arial" panose="020B0604020202020204" pitchFamily="34" charset="0"/>
              <a:buChar char="•"/>
            </a:pPr>
            <a:r>
              <a:rPr lang="en-US" sz="2200" dirty="0"/>
              <a:t>The standard deviation for % vaccinated for Male and Female are statistically similar</a:t>
            </a:r>
            <a:endParaRPr lang="en-US" sz="2200" b="0" i="0" dirty="0">
              <a:effectLst/>
            </a:endParaRP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531953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82E24-ADBC-4675-85C6-F8ED1E61ACF1}"/>
              </a:ext>
            </a:extLst>
          </p:cNvPr>
          <p:cNvSpPr>
            <a:spLocks noGrp="1"/>
          </p:cNvSpPr>
          <p:nvPr>
            <p:ph type="title"/>
          </p:nvPr>
        </p:nvSpPr>
        <p:spPr>
          <a:xfrm>
            <a:off x="2242734" y="963507"/>
            <a:ext cx="2089825" cy="4930986"/>
          </a:xfrm>
        </p:spPr>
        <p:txBody>
          <a:bodyPr vert="horz" lIns="91440" tIns="45720" rIns="91440" bIns="45720" rtlCol="0" anchor="ctr">
            <a:normAutofit/>
          </a:bodyPr>
          <a:lstStyle/>
          <a:p>
            <a:pPr algn="r"/>
            <a:r>
              <a:rPr lang="en-US" sz="3100" kern="1200" dirty="0">
                <a:solidFill>
                  <a:schemeClr val="accent1"/>
                </a:solidFill>
                <a:latin typeface="+mj-lt"/>
                <a:ea typeface="+mj-ea"/>
                <a:cs typeface="+mj-cs"/>
              </a:rPr>
              <a:t>Possible Outcomes/Business Goals</a:t>
            </a:r>
          </a:p>
        </p:txBody>
      </p:sp>
      <p:cxnSp>
        <p:nvCxnSpPr>
          <p:cNvPr id="27" name="Straight Connector 23">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086647-832B-4117-85DA-B762108D53F4}"/>
              </a:ext>
            </a:extLst>
          </p:cNvPr>
          <p:cNvSpPr>
            <a:spLocks noGrp="1"/>
          </p:cNvSpPr>
          <p:nvPr>
            <p:ph idx="1"/>
          </p:nvPr>
        </p:nvSpPr>
        <p:spPr>
          <a:xfrm>
            <a:off x="4976030" y="963507"/>
            <a:ext cx="6250940" cy="2304627"/>
          </a:xfrm>
        </p:spPr>
        <p:txBody>
          <a:bodyPr vert="horz" lIns="91440" tIns="45720" rIns="91440" bIns="45720" rtlCol="0" anchor="b">
            <a:normAutofit/>
          </a:bodyPr>
          <a:lstStyle/>
          <a:p>
            <a:endParaRPr lang="en-US" sz="2000"/>
          </a:p>
          <a:p>
            <a:endParaRPr lang="en-US" sz="2000"/>
          </a:p>
          <a:p>
            <a:endParaRPr lang="en-US" sz="2000"/>
          </a:p>
        </p:txBody>
      </p:sp>
      <p:sp>
        <p:nvSpPr>
          <p:cNvPr id="4" name="TextBox 3">
            <a:extLst>
              <a:ext uri="{FF2B5EF4-FFF2-40B4-BE49-F238E27FC236}">
                <a16:creationId xmlns:a16="http://schemas.microsoft.com/office/drawing/2014/main" id="{91010384-E5FC-41D1-92CC-25CA0AE0FA48}"/>
              </a:ext>
            </a:extLst>
          </p:cNvPr>
          <p:cNvSpPr txBox="1"/>
          <p:nvPr/>
        </p:nvSpPr>
        <p:spPr>
          <a:xfrm>
            <a:off x="4976029" y="2476877"/>
            <a:ext cx="6250940" cy="23046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pPr lvl="1" indent="-228600">
              <a:lnSpc>
                <a:spcPct val="90000"/>
              </a:lnSpc>
              <a:spcAft>
                <a:spcPts val="600"/>
              </a:spcAft>
              <a:buFont typeface="Arial" panose="020B0604020202020204" pitchFamily="34" charset="0"/>
              <a:buChar char="•"/>
            </a:pPr>
            <a:r>
              <a:rPr lang="en-US" sz="1700" dirty="0"/>
              <a:t>Utilize findings to determine what type of candidates are currently in the market for a new job, and analyze if the demographic fits firms' needs (</a:t>
            </a:r>
            <a:r>
              <a:rPr lang="en-US" sz="1700" dirty="0" err="1"/>
              <a:t>ie</a:t>
            </a:r>
            <a:r>
              <a:rPr lang="en-US" sz="1700" dirty="0"/>
              <a:t> career level, desired salary)</a:t>
            </a:r>
            <a:endParaRPr lang="en-US" dirty="0"/>
          </a:p>
          <a:p>
            <a:pPr lvl="1" indent="-228600">
              <a:lnSpc>
                <a:spcPct val="90000"/>
              </a:lnSpc>
              <a:spcAft>
                <a:spcPts val="600"/>
              </a:spcAft>
              <a:buFont typeface="Arial" panose="020B0604020202020204" pitchFamily="34" charset="0"/>
              <a:buChar char="•"/>
            </a:pPr>
            <a:r>
              <a:rPr lang="en-US" sz="1700" dirty="0"/>
              <a:t>Utilize findings to determine key needs of potential new hires</a:t>
            </a:r>
            <a:endParaRPr lang="en-US" sz="1700" dirty="0">
              <a:cs typeface="Calibri"/>
            </a:endParaRPr>
          </a:p>
          <a:p>
            <a:pPr lvl="1" indent="-228600">
              <a:lnSpc>
                <a:spcPct val="90000"/>
              </a:lnSpc>
              <a:spcAft>
                <a:spcPts val="600"/>
              </a:spcAft>
              <a:buFont typeface="Arial" panose="020B0604020202020204" pitchFamily="34" charset="0"/>
              <a:buChar char="•"/>
            </a:pPr>
            <a:r>
              <a:rPr lang="en-US" sz="1700" dirty="0"/>
              <a:t>Utilize findings to better understand candidate pools background</a:t>
            </a:r>
            <a:endParaRPr lang="en-US" sz="1700" dirty="0">
              <a:cs typeface="Calibri"/>
            </a:endParaRPr>
          </a:p>
          <a:p>
            <a:pPr lvl="1" indent="-228600">
              <a:lnSpc>
                <a:spcPct val="90000"/>
              </a:lnSpc>
              <a:spcAft>
                <a:spcPts val="600"/>
              </a:spcAft>
              <a:buFont typeface="Arial" panose="020B0604020202020204" pitchFamily="34" charset="0"/>
              <a:buChar char="•"/>
            </a:pPr>
            <a:r>
              <a:rPr lang="en-US" sz="1700" dirty="0"/>
              <a:t>Better help candidates find appropriate jobs to apply for</a:t>
            </a:r>
            <a:endParaRPr lang="en-US" sz="1700" dirty="0">
              <a:cs typeface="Calibri" panose="020F0502020204030204"/>
            </a:endParaRPr>
          </a:p>
          <a:p>
            <a:pPr lvl="1" indent="-228600">
              <a:lnSpc>
                <a:spcPct val="90000"/>
              </a:lnSpc>
              <a:spcAft>
                <a:spcPts val="600"/>
              </a:spcAft>
              <a:buFont typeface="Arial" panose="020B0604020202020204" pitchFamily="34" charset="0"/>
              <a:buChar char="•"/>
            </a:pPr>
            <a:r>
              <a:rPr lang="en-US" sz="1700" dirty="0">
                <a:cs typeface="Calibri" panose="020F0502020204030204"/>
              </a:rPr>
              <a:t>We could expand our search to determine why most participants aren't looking for a new position.</a:t>
            </a:r>
          </a:p>
          <a:p>
            <a:pPr lvl="2" indent="-228600">
              <a:lnSpc>
                <a:spcPct val="90000"/>
              </a:lnSpc>
              <a:spcAft>
                <a:spcPts val="600"/>
              </a:spcAft>
              <a:buFont typeface="Arial" panose="020B0604020202020204" pitchFamily="34" charset="0"/>
              <a:buChar char="•"/>
            </a:pPr>
            <a:r>
              <a:rPr lang="en-US" sz="1700" dirty="0">
                <a:cs typeface="Calibri" panose="020F0502020204030204"/>
              </a:rPr>
              <a:t>What benefits/working environment does their current company provide that allows them to retain employees and attract those seeking a new role</a:t>
            </a:r>
          </a:p>
        </p:txBody>
      </p:sp>
    </p:spTree>
    <p:extLst>
      <p:ext uri="{BB962C8B-B14F-4D97-AF65-F5344CB8AC3E}">
        <p14:creationId xmlns:p14="http://schemas.microsoft.com/office/powerpoint/2010/main" val="318222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7">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5DF35-B625-459F-A03B-0C5A07D316CB}"/>
              </a:ext>
            </a:extLst>
          </p:cNvPr>
          <p:cNvSpPr>
            <a:spLocks noGrp="1"/>
          </p:cNvSpPr>
          <p:nvPr>
            <p:ph type="title"/>
          </p:nvPr>
        </p:nvSpPr>
        <p:spPr>
          <a:xfrm>
            <a:off x="1033272" y="954284"/>
            <a:ext cx="10513106" cy="2943432"/>
          </a:xfrm>
        </p:spPr>
        <p:txBody>
          <a:bodyPr vert="horz" lIns="91440" tIns="45720" rIns="91440" bIns="45720" rtlCol="0" anchor="b">
            <a:normAutofit/>
          </a:bodyPr>
          <a:lstStyle/>
          <a:p>
            <a:r>
              <a:rPr lang="en-US" sz="8000" kern="1200">
                <a:solidFill>
                  <a:schemeClr val="tx1"/>
                </a:solidFill>
                <a:latin typeface="+mj-lt"/>
                <a:ea typeface="+mj-ea"/>
                <a:cs typeface="+mj-cs"/>
              </a:rPr>
              <a:t>Appendix </a:t>
            </a:r>
          </a:p>
        </p:txBody>
      </p:sp>
      <p:sp>
        <p:nvSpPr>
          <p:cNvPr id="68"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11">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3"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14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29">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3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3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BD4C69-B3C8-49D4-AF51-BC48C80ECCA5}"/>
              </a:ext>
            </a:extLst>
          </p:cNvPr>
          <p:cNvSpPr>
            <a:spLocks noGrp="1"/>
          </p:cNvSpPr>
          <p:nvPr>
            <p:ph type="ctrTitle"/>
          </p:nvPr>
        </p:nvSpPr>
        <p:spPr>
          <a:xfrm>
            <a:off x="1166649" y="721805"/>
            <a:ext cx="10258732" cy="2147520"/>
          </a:xfrm>
        </p:spPr>
        <p:txBody>
          <a:bodyPr vert="horz" lIns="91440" tIns="45720" rIns="91440" bIns="45720" rtlCol="0" anchor="b">
            <a:normAutofit/>
          </a:bodyPr>
          <a:lstStyle/>
          <a:p>
            <a:pPr algn="l"/>
            <a:r>
              <a:rPr lang="en-US" kern="1200" dirty="0">
                <a:latin typeface="+mj-lt"/>
                <a:ea typeface="+mj-ea"/>
                <a:cs typeface="+mj-cs"/>
              </a:rPr>
              <a:t>Project 3 – </a:t>
            </a:r>
            <a:r>
              <a:rPr lang="en-US" dirty="0"/>
              <a:t>Phase 1/2</a:t>
            </a:r>
            <a:endParaRPr lang="en-US" kern="1200" dirty="0"/>
          </a:p>
        </p:txBody>
      </p:sp>
      <p:grpSp>
        <p:nvGrpSpPr>
          <p:cNvPr id="63" name="Group 35">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37"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3" name="Rectangle 5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A42A65-3159-41DB-B5FB-BB1598A22975}"/>
              </a:ext>
            </a:extLst>
          </p:cNvPr>
          <p:cNvSpPr>
            <a:spLocks noGrp="1"/>
          </p:cNvSpPr>
          <p:nvPr>
            <p:ph type="subTitle" idx="1"/>
          </p:nvPr>
        </p:nvSpPr>
        <p:spPr>
          <a:xfrm>
            <a:off x="1166649" y="3509010"/>
            <a:ext cx="10258733" cy="3057328"/>
          </a:xfrm>
        </p:spPr>
        <p:txBody>
          <a:bodyPr vert="horz" lIns="91440" tIns="45720" rIns="91440" bIns="45720" rtlCol="0" anchor="ctr">
            <a:normAutofit/>
          </a:bodyPr>
          <a:lstStyle/>
          <a:p>
            <a:pPr indent="-228600" algn="l">
              <a:spcAft>
                <a:spcPts val="200"/>
              </a:spcAft>
              <a:buFont typeface="Arial" panose="020B0604020202020204" pitchFamily="34" charset="0"/>
              <a:buChar char="•"/>
            </a:pPr>
            <a:r>
              <a:rPr lang="en-US" sz="2000"/>
              <a:t>GSBA 505 – STATS</a:t>
            </a:r>
          </a:p>
          <a:p>
            <a:pPr indent="-228600" algn="l">
              <a:spcAft>
                <a:spcPts val="200"/>
              </a:spcAft>
              <a:buFont typeface="Arial" panose="020B0604020202020204" pitchFamily="34" charset="0"/>
              <a:buChar char="•"/>
            </a:pPr>
            <a:r>
              <a:rPr lang="en-US" sz="2000"/>
              <a:t>Cardinal Section – Group 6</a:t>
            </a:r>
          </a:p>
          <a:p>
            <a:pPr indent="-228600" algn="l">
              <a:spcAft>
                <a:spcPts val="200"/>
              </a:spcAft>
              <a:buFont typeface="Arial" panose="020B0604020202020204" pitchFamily="34" charset="0"/>
              <a:buChar char="•"/>
            </a:pPr>
            <a:r>
              <a:rPr lang="en-US" sz="2000"/>
              <a:t>Matt Foxworthy, Aretha Fung-A-Wing, </a:t>
            </a:r>
          </a:p>
          <a:p>
            <a:pPr indent="-228600" algn="l">
              <a:spcAft>
                <a:spcPts val="200"/>
              </a:spcAft>
              <a:buFont typeface="Arial" panose="020B0604020202020204" pitchFamily="34" charset="0"/>
              <a:buChar char="•"/>
            </a:pPr>
            <a:r>
              <a:rPr lang="en-US" sz="2000"/>
              <a:t>Rachel Herrera, Michael Kim, and Allison Kozulla</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797819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4BF24D-15C7-4D53-A2E2-D5B2A5E83643}"/>
              </a:ext>
            </a:extLst>
          </p:cNvPr>
          <p:cNvSpPr>
            <a:spLocks noGrp="1"/>
          </p:cNvSpPr>
          <p:nvPr>
            <p:ph type="title"/>
          </p:nvPr>
        </p:nvSpPr>
        <p:spPr>
          <a:xfrm>
            <a:off x="1166649" y="721805"/>
            <a:ext cx="10258732" cy="2147520"/>
          </a:xfrm>
        </p:spPr>
        <p:txBody>
          <a:bodyPr anchor="b">
            <a:normAutofit/>
          </a:bodyPr>
          <a:lstStyle/>
          <a:p>
            <a:r>
              <a:rPr lang="en-US" sz="6000">
                <a:cs typeface="Calibri Light"/>
              </a:rPr>
              <a:t>Agenda</a:t>
            </a:r>
            <a:endParaRPr lang="en-US" sz="6000"/>
          </a:p>
        </p:txBody>
      </p:sp>
      <p:grpSp>
        <p:nvGrpSpPr>
          <p:cNvPr id="40" name="Group 39">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41"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2" name="Rectangle 6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889786-B90C-4D9B-93AD-C51F631825D6}"/>
              </a:ext>
            </a:extLst>
          </p:cNvPr>
          <p:cNvSpPr>
            <a:spLocks noGrp="1"/>
          </p:cNvSpPr>
          <p:nvPr>
            <p:ph idx="1"/>
          </p:nvPr>
        </p:nvSpPr>
        <p:spPr>
          <a:xfrm>
            <a:off x="1166649" y="3509010"/>
            <a:ext cx="10258733" cy="3057328"/>
          </a:xfrm>
        </p:spPr>
        <p:txBody>
          <a:bodyPr vert="horz" lIns="91440" tIns="45720" rIns="91440" bIns="45720" rtlCol="0" anchor="ctr">
            <a:normAutofit/>
          </a:bodyPr>
          <a:lstStyle/>
          <a:p>
            <a:r>
              <a:rPr lang="en-US" sz="2000" dirty="0">
                <a:cs typeface="Calibri"/>
              </a:rPr>
              <a:t>Goal Definition</a:t>
            </a:r>
          </a:p>
          <a:p>
            <a:r>
              <a:rPr lang="en-US" sz="2000" dirty="0">
                <a:cs typeface="Calibri"/>
              </a:rPr>
              <a:t>Data Collection</a:t>
            </a:r>
          </a:p>
          <a:p>
            <a:r>
              <a:rPr lang="en-US" sz="2000" dirty="0">
                <a:cs typeface="Calibri"/>
              </a:rPr>
              <a:t>Variables</a:t>
            </a:r>
          </a:p>
          <a:p>
            <a:r>
              <a:rPr lang="en-US" sz="2000" dirty="0">
                <a:ea typeface="+mn-lt"/>
                <a:cs typeface="+mn-lt"/>
              </a:rPr>
              <a:t>Joined Set Variables</a:t>
            </a:r>
          </a:p>
          <a:p>
            <a:r>
              <a:rPr lang="en-US" sz="2000" dirty="0">
                <a:ea typeface="+mn-lt"/>
                <a:cs typeface="+mn-lt"/>
              </a:rPr>
              <a:t>Visualizations </a:t>
            </a:r>
          </a:p>
          <a:p>
            <a:r>
              <a:rPr lang="en-US" sz="2000" dirty="0">
                <a:ea typeface="+mn-lt"/>
                <a:cs typeface="+mn-lt"/>
              </a:rPr>
              <a:t>Potential Business Outcomes</a:t>
            </a:r>
          </a:p>
        </p:txBody>
      </p:sp>
    </p:spTree>
    <p:extLst>
      <p:ext uri="{BB962C8B-B14F-4D97-AF65-F5344CB8AC3E}">
        <p14:creationId xmlns:p14="http://schemas.microsoft.com/office/powerpoint/2010/main" val="3502792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010564-2337-4F79-8DF4-7685EFC2D946}"/>
              </a:ext>
            </a:extLst>
          </p:cNvPr>
          <p:cNvSpPr>
            <a:spLocks noGrp="1"/>
          </p:cNvSpPr>
          <p:nvPr>
            <p:ph type="title"/>
          </p:nvPr>
        </p:nvSpPr>
        <p:spPr>
          <a:xfrm>
            <a:off x="1166650" y="1332952"/>
            <a:ext cx="3926898" cy="3921176"/>
          </a:xfrm>
        </p:spPr>
        <p:txBody>
          <a:bodyPr anchor="ctr">
            <a:normAutofit/>
          </a:bodyPr>
          <a:lstStyle/>
          <a:p>
            <a:r>
              <a:rPr lang="en-US" sz="5400">
                <a:cs typeface="Calibri Light"/>
              </a:rPr>
              <a:t>Goal Definition</a:t>
            </a:r>
            <a:endParaRPr lang="en-US" sz="5400"/>
          </a:p>
        </p:txBody>
      </p:sp>
      <p:grpSp>
        <p:nvGrpSpPr>
          <p:cNvPr id="27" name="Group 2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2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 name="Content Placeholder 2">
            <a:extLst>
              <a:ext uri="{FF2B5EF4-FFF2-40B4-BE49-F238E27FC236}">
                <a16:creationId xmlns:a16="http://schemas.microsoft.com/office/drawing/2014/main" id="{D887FA67-88F3-4EA6-B249-0A04630CD08E}"/>
              </a:ext>
            </a:extLst>
          </p:cNvPr>
          <p:cNvSpPr>
            <a:spLocks noGrp="1"/>
          </p:cNvSpPr>
          <p:nvPr>
            <p:ph idx="1"/>
          </p:nvPr>
        </p:nvSpPr>
        <p:spPr>
          <a:xfrm>
            <a:off x="6366971" y="1501782"/>
            <a:ext cx="5100320" cy="5581226"/>
          </a:xfrm>
        </p:spPr>
        <p:txBody>
          <a:bodyPr anchor="ctr">
            <a:normAutofit/>
          </a:bodyPr>
          <a:lstStyle/>
          <a:p>
            <a:pPr marL="0" indent="0">
              <a:buNone/>
            </a:pPr>
            <a:r>
              <a:rPr lang="en-US" sz="2200" dirty="0">
                <a:cs typeface="Calibri"/>
              </a:rPr>
              <a:t>Who are we? - Recruitment firm</a:t>
            </a:r>
            <a:endParaRPr lang="en-US" sz="2200" dirty="0"/>
          </a:p>
          <a:p>
            <a:pPr marL="0" indent="0">
              <a:buNone/>
            </a:pPr>
            <a:r>
              <a:rPr lang="en-US" sz="2200" dirty="0">
                <a:cs typeface="Calibri"/>
              </a:rPr>
              <a:t>Who is the client? - Firms looking to hire employees for various jobs and employees looking for jobs</a:t>
            </a:r>
          </a:p>
          <a:p>
            <a:pPr marL="0" indent="0">
              <a:buNone/>
            </a:pPr>
            <a:r>
              <a:rPr lang="en-US" sz="2200" dirty="0">
                <a:cs typeface="Calibri"/>
              </a:rPr>
              <a:t>Goals: What factors influence the hunt for a new job? How can companies better position themselves for hiring by having a better understanding of the candidate pool?</a:t>
            </a:r>
          </a:p>
          <a:p>
            <a:pPr marL="0" indent="0">
              <a:buNone/>
            </a:pPr>
            <a:endParaRPr lang="en-US" sz="2200" dirty="0">
              <a:cs typeface="Calibri"/>
            </a:endParaRPr>
          </a:p>
          <a:p>
            <a:endParaRPr lang="en-US" sz="2200" dirty="0">
              <a:cs typeface="Calibri"/>
            </a:endParaRPr>
          </a:p>
          <a:p>
            <a:pPr lvl="1"/>
            <a:endParaRPr lang="en-US" sz="2200" dirty="0">
              <a:cs typeface="Calibri"/>
            </a:endParaRPr>
          </a:p>
          <a:p>
            <a:pPr lvl="1"/>
            <a:endParaRPr lang="en-US" sz="2200" dirty="0">
              <a:cs typeface="Calibri"/>
            </a:endParaRPr>
          </a:p>
          <a:p>
            <a:endParaRPr lang="en-US" sz="2200" dirty="0">
              <a:cs typeface="Calibri"/>
            </a:endParaRPr>
          </a:p>
          <a:p>
            <a:endParaRPr lang="en-US" sz="2200" dirty="0">
              <a:cs typeface="Calibri"/>
            </a:endParaRPr>
          </a:p>
        </p:txBody>
      </p:sp>
    </p:spTree>
    <p:extLst>
      <p:ext uri="{BB962C8B-B14F-4D97-AF65-F5344CB8AC3E}">
        <p14:creationId xmlns:p14="http://schemas.microsoft.com/office/powerpoint/2010/main" val="2500695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43803-03B8-41E1-B12B-28D875088EF7}"/>
              </a:ext>
            </a:extLst>
          </p:cNvPr>
          <p:cNvSpPr>
            <a:spLocks noGrp="1"/>
          </p:cNvSpPr>
          <p:nvPr>
            <p:ph type="title"/>
          </p:nvPr>
        </p:nvSpPr>
        <p:spPr>
          <a:xfrm>
            <a:off x="1166650" y="1332952"/>
            <a:ext cx="3926898" cy="3921176"/>
          </a:xfrm>
        </p:spPr>
        <p:txBody>
          <a:bodyPr anchor="ctr">
            <a:normAutofit/>
          </a:bodyPr>
          <a:lstStyle/>
          <a:p>
            <a:r>
              <a:rPr lang="en-US" sz="5400">
                <a:cs typeface="Calibri Light"/>
              </a:rPr>
              <a:t>Data Collection</a:t>
            </a:r>
            <a:endParaRPr lang="en-US" sz="5400"/>
          </a:p>
        </p:txBody>
      </p:sp>
      <p:grpSp>
        <p:nvGrpSpPr>
          <p:cNvPr id="29" name="Group 28">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0"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 name="Content Placeholder 2">
            <a:extLst>
              <a:ext uri="{FF2B5EF4-FFF2-40B4-BE49-F238E27FC236}">
                <a16:creationId xmlns:a16="http://schemas.microsoft.com/office/drawing/2014/main" id="{4AC3B8AD-AF94-4BDE-8E27-C0611FB49978}"/>
              </a:ext>
            </a:extLst>
          </p:cNvPr>
          <p:cNvSpPr>
            <a:spLocks noGrp="1"/>
          </p:cNvSpPr>
          <p:nvPr>
            <p:ph idx="1"/>
          </p:nvPr>
        </p:nvSpPr>
        <p:spPr>
          <a:xfrm>
            <a:off x="6421120" y="499833"/>
            <a:ext cx="5100320" cy="5581226"/>
          </a:xfrm>
        </p:spPr>
        <p:txBody>
          <a:bodyPr anchor="ctr">
            <a:normAutofit/>
          </a:bodyPr>
          <a:lstStyle/>
          <a:p>
            <a:r>
              <a:rPr lang="en-US" sz="2200" dirty="0">
                <a:ea typeface="+mn-lt"/>
                <a:cs typeface="+mn-lt"/>
              </a:rPr>
              <a:t>Google Survey</a:t>
            </a:r>
          </a:p>
          <a:p>
            <a:r>
              <a:rPr lang="en-US" sz="2200" dirty="0">
                <a:ea typeface="+mn-lt"/>
                <a:cs typeface="+mn-lt"/>
              </a:rPr>
              <a:t>Distributed to variety of people from a variety of industries</a:t>
            </a:r>
          </a:p>
          <a:p>
            <a:r>
              <a:rPr lang="en-US" sz="2200" dirty="0">
                <a:ea typeface="+mn-lt"/>
                <a:cs typeface="+mn-lt"/>
              </a:rPr>
              <a:t>208 respondents</a:t>
            </a:r>
          </a:p>
          <a:p>
            <a:r>
              <a:rPr lang="en-US" sz="2200" dirty="0">
                <a:ea typeface="+mn-lt"/>
                <a:cs typeface="+mn-lt"/>
              </a:rPr>
              <a:t>2496 data points</a:t>
            </a:r>
          </a:p>
          <a:p>
            <a:r>
              <a:rPr lang="en-US" sz="2200" dirty="0">
                <a:ea typeface="+mn-lt"/>
                <a:cs typeface="+mn-lt"/>
              </a:rPr>
              <a:t>12 variables</a:t>
            </a:r>
            <a:endParaRPr lang="en-US" sz="2200" dirty="0"/>
          </a:p>
        </p:txBody>
      </p:sp>
    </p:spTree>
    <p:extLst>
      <p:ext uri="{BB962C8B-B14F-4D97-AF65-F5344CB8AC3E}">
        <p14:creationId xmlns:p14="http://schemas.microsoft.com/office/powerpoint/2010/main" val="933180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166650" y="1332952"/>
            <a:ext cx="3926898" cy="3921176"/>
          </a:xfrm>
        </p:spPr>
        <p:txBody>
          <a:bodyPr vert="horz" lIns="91440" tIns="45720" rIns="91440" bIns="45720" rtlCol="0" anchor="ctr">
            <a:normAutofit/>
          </a:bodyPr>
          <a:lstStyle/>
          <a:p>
            <a:r>
              <a:rPr lang="en-US" sz="5400" kern="1200">
                <a:solidFill>
                  <a:schemeClr val="tx1"/>
                </a:solidFill>
                <a:latin typeface="+mj-lt"/>
                <a:ea typeface="+mj-ea"/>
                <a:cs typeface="+mj-cs"/>
              </a:rPr>
              <a:t>Variables</a:t>
            </a:r>
          </a:p>
        </p:txBody>
      </p:sp>
      <p:grpSp>
        <p:nvGrpSpPr>
          <p:cNvPr id="31" name="Group 30">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2"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FDBED774-4084-4A30-BE93-8E82054CE4CA}"/>
              </a:ext>
            </a:extLst>
          </p:cNvPr>
          <p:cNvSpPr txBox="1"/>
          <p:nvPr/>
        </p:nvSpPr>
        <p:spPr>
          <a:xfrm>
            <a:off x="6366971" y="723569"/>
            <a:ext cx="5100320" cy="558122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Location (C)</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Work-life-balance/key needs (C)</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Years of Experience (N)</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Willing to relocate (C)</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Remote or in-person or hybrid (C)</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Percentage in salary increase (N)</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Age (N)</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Gender (C)</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Current industry (C)</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New industry or same industry (C)</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Years at current job (N)</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50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Variables</a:t>
            </a:r>
          </a:p>
          <a:p>
            <a:pPr marL="74295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Searching for new job</a:t>
            </a:r>
          </a:p>
          <a:p>
            <a:pPr marL="0" marR="0" lvl="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
        <p:nvSpPr>
          <p:cNvPr id="3" name="TextBox 2">
            <a:extLst>
              <a:ext uri="{FF2B5EF4-FFF2-40B4-BE49-F238E27FC236}">
                <a16:creationId xmlns:a16="http://schemas.microsoft.com/office/drawing/2014/main" id="{35FE065C-6FED-46F2-B82D-216EA049A352}"/>
              </a:ext>
            </a:extLst>
          </p:cNvPr>
          <p:cNvSpPr txBox="1"/>
          <p:nvPr/>
        </p:nvSpPr>
        <p:spPr>
          <a:xfrm>
            <a:off x="3678264" y="3329552"/>
            <a:ext cx="3866826"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100000"/>
              </a:lnSpc>
              <a:spcBef>
                <a:spcPts val="0"/>
              </a:spcBef>
              <a:spcAft>
                <a:spcPts val="600"/>
              </a:spcAft>
              <a:buClrTx/>
              <a:buSzTx/>
              <a:buFont typeface="Arial,Sans-Serif"/>
              <a:buChar char="•"/>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2355538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43803-03B8-41E1-B12B-28D875088EF7}"/>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kern="1200" dirty="0">
                <a:solidFill>
                  <a:schemeClr val="tx1">
                    <a:lumMod val="85000"/>
                    <a:lumOff val="15000"/>
                  </a:schemeClr>
                </a:solidFill>
                <a:latin typeface="+mj-lt"/>
                <a:ea typeface="+mj-ea"/>
                <a:cs typeface="+mj-cs"/>
              </a:rPr>
              <a:t>Secondary Data Set</a:t>
            </a:r>
          </a:p>
        </p:txBody>
      </p:sp>
      <p:cxnSp>
        <p:nvCxnSpPr>
          <p:cNvPr id="23" name="Straight Connector 2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C3B8AD-AF94-4BDE-8E27-C0611FB49978}"/>
              </a:ext>
            </a:extLst>
          </p:cNvPr>
          <p:cNvSpPr>
            <a:spLocks noGrp="1"/>
          </p:cNvSpPr>
          <p:nvPr>
            <p:ph idx="1"/>
          </p:nvPr>
        </p:nvSpPr>
        <p:spPr>
          <a:xfrm>
            <a:off x="4976030" y="963507"/>
            <a:ext cx="6250940" cy="2304627"/>
          </a:xfrm>
        </p:spPr>
        <p:txBody>
          <a:bodyPr vert="horz" lIns="91440" tIns="45720" rIns="91440" bIns="45720" rtlCol="0" anchor="b">
            <a:normAutofit/>
          </a:bodyPr>
          <a:lstStyle/>
          <a:p>
            <a:r>
              <a:rPr lang="en-US" sz="2000"/>
              <a:t>US COVID – 19 Vaccinations</a:t>
            </a:r>
          </a:p>
          <a:p>
            <a:r>
              <a:rPr lang="en-US" sz="2000"/>
              <a:t>About: Vaccination rate by state/region</a:t>
            </a:r>
          </a:p>
          <a:p>
            <a:r>
              <a:rPr lang="en-US" sz="2000"/>
              <a:t>Created by: John Hopkins</a:t>
            </a:r>
          </a:p>
          <a:p>
            <a:r>
              <a:rPr lang="en-US" sz="2000"/>
              <a:t>4 columns, 5 rows – data was provided by state, we utilized the data to calculate by region</a:t>
            </a:r>
          </a:p>
          <a:p>
            <a:r>
              <a:rPr lang="en-US" sz="2000"/>
              <a:t>LINK: https://coronavirus.jhu.edu/vaccines/us-states</a:t>
            </a:r>
          </a:p>
        </p:txBody>
      </p:sp>
      <p:sp>
        <p:nvSpPr>
          <p:cNvPr id="15" name="TextBox 14">
            <a:extLst>
              <a:ext uri="{FF2B5EF4-FFF2-40B4-BE49-F238E27FC236}">
                <a16:creationId xmlns:a16="http://schemas.microsoft.com/office/drawing/2014/main" id="{85B9D571-9C64-47C5-9B17-0B6BB72170B2}"/>
              </a:ext>
            </a:extLst>
          </p:cNvPr>
          <p:cNvSpPr txBox="1"/>
          <p:nvPr/>
        </p:nvSpPr>
        <p:spPr>
          <a:xfrm>
            <a:off x="4976030" y="3589866"/>
            <a:ext cx="6250940" cy="230462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Region (South, Midwest, West, Northeast) (C)</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Calculated Dependent Variables</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Population of Region (N)</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Vaccinated Population of Region (N)</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Vaccinated by Region (N)</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951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78AB447-A4B7-44D2-A99D-2E39CCFBD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7375"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166649" y="1200457"/>
            <a:ext cx="3771111" cy="4075386"/>
          </a:xfrm>
        </p:spPr>
        <p:txBody>
          <a:bodyPr vert="horz" lIns="91440" tIns="45720" rIns="91440" bIns="45720" rtlCol="0" anchor="ctr">
            <a:normAutofit/>
          </a:bodyPr>
          <a:lstStyle/>
          <a:p>
            <a:r>
              <a:rPr lang="en-US" sz="5400"/>
              <a:t>Collected Data Set + Joined </a:t>
            </a:r>
            <a:r>
              <a:rPr lang="en-US" sz="5400" kern="1200">
                <a:latin typeface="+mj-lt"/>
                <a:ea typeface="+mj-ea"/>
                <a:cs typeface="+mj-cs"/>
              </a:rPr>
              <a:t>Set</a:t>
            </a:r>
            <a:r>
              <a:rPr lang="en-US" sz="5400"/>
              <a:t> </a:t>
            </a:r>
            <a:endParaRPr lang="en-US" sz="5400" kern="1200">
              <a:latin typeface="+mj-lt"/>
              <a:ea typeface="+mj-ea"/>
              <a:cs typeface="+mj-cs"/>
            </a:endParaRPr>
          </a:p>
        </p:txBody>
      </p:sp>
      <p:grpSp>
        <p:nvGrpSpPr>
          <p:cNvPr id="42" name="Group 41">
            <a:extLst>
              <a:ext uri="{FF2B5EF4-FFF2-40B4-BE49-F238E27FC236}">
                <a16:creationId xmlns:a16="http://schemas.microsoft.com/office/drawing/2014/main" id="{0F06CE9D-DF08-4313-8DD2-D81E1D59F3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3" name="Rectangle 64">
              <a:extLst>
                <a:ext uri="{FF2B5EF4-FFF2-40B4-BE49-F238E27FC236}">
                  <a16:creationId xmlns:a16="http://schemas.microsoft.com/office/drawing/2014/main" id="{55C105DD-77F3-4287-BFFC-B818D6A28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6">
              <a:extLst>
                <a:ext uri="{FF2B5EF4-FFF2-40B4-BE49-F238E27FC236}">
                  <a16:creationId xmlns:a16="http://schemas.microsoft.com/office/drawing/2014/main" id="{6173F360-EE51-4521-A25E-5869A978B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4">
              <a:extLst>
                <a:ext uri="{FF2B5EF4-FFF2-40B4-BE49-F238E27FC236}">
                  <a16:creationId xmlns:a16="http://schemas.microsoft.com/office/drawing/2014/main" id="{5414DD3E-CFF7-4BD5-A220-D2F970E5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6">
              <a:extLst>
                <a:ext uri="{FF2B5EF4-FFF2-40B4-BE49-F238E27FC236}">
                  <a16:creationId xmlns:a16="http://schemas.microsoft.com/office/drawing/2014/main" id="{27190517-FE45-416F-8FE4-7DCF37655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4">
              <a:extLst>
                <a:ext uri="{FF2B5EF4-FFF2-40B4-BE49-F238E27FC236}">
                  <a16:creationId xmlns:a16="http://schemas.microsoft.com/office/drawing/2014/main" id="{A671D49D-B542-48F6-8659-58E9BC5CB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6">
              <a:extLst>
                <a:ext uri="{FF2B5EF4-FFF2-40B4-BE49-F238E27FC236}">
                  <a16:creationId xmlns:a16="http://schemas.microsoft.com/office/drawing/2014/main" id="{E481E675-7AFA-43FE-9992-A964F7BC0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64">
              <a:extLst>
                <a:ext uri="{FF2B5EF4-FFF2-40B4-BE49-F238E27FC236}">
                  <a16:creationId xmlns:a16="http://schemas.microsoft.com/office/drawing/2014/main" id="{55B95BBC-B6C8-4343-A351-48F84A004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66">
              <a:extLst>
                <a:ext uri="{FF2B5EF4-FFF2-40B4-BE49-F238E27FC236}">
                  <a16:creationId xmlns:a16="http://schemas.microsoft.com/office/drawing/2014/main" id="{19DD17FE-BE4B-4643-B60F-5EAA77F1C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64">
              <a:extLst>
                <a:ext uri="{FF2B5EF4-FFF2-40B4-BE49-F238E27FC236}">
                  <a16:creationId xmlns:a16="http://schemas.microsoft.com/office/drawing/2014/main" id="{873D554F-3F0D-4969-8C06-D24F273A4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66">
              <a:extLst>
                <a:ext uri="{FF2B5EF4-FFF2-40B4-BE49-F238E27FC236}">
                  <a16:creationId xmlns:a16="http://schemas.microsoft.com/office/drawing/2014/main" id="{74151414-E46C-4BF0-A630-1D31400AA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64">
              <a:extLst>
                <a:ext uri="{FF2B5EF4-FFF2-40B4-BE49-F238E27FC236}">
                  <a16:creationId xmlns:a16="http://schemas.microsoft.com/office/drawing/2014/main" id="{1FBE19C0-69DE-489C-9704-81240B4ED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66">
              <a:extLst>
                <a:ext uri="{FF2B5EF4-FFF2-40B4-BE49-F238E27FC236}">
                  <a16:creationId xmlns:a16="http://schemas.microsoft.com/office/drawing/2014/main" id="{C8E575F5-CB03-436A-BE1E-AD4850209B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64">
              <a:extLst>
                <a:ext uri="{FF2B5EF4-FFF2-40B4-BE49-F238E27FC236}">
                  <a16:creationId xmlns:a16="http://schemas.microsoft.com/office/drawing/2014/main" id="{9AE75E9D-C62E-455C-BA30-DE18FA494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66">
              <a:extLst>
                <a:ext uri="{FF2B5EF4-FFF2-40B4-BE49-F238E27FC236}">
                  <a16:creationId xmlns:a16="http://schemas.microsoft.com/office/drawing/2014/main" id="{CC34A54D-BBB2-4EE0-A8F9-802D52AF5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64">
              <a:extLst>
                <a:ext uri="{FF2B5EF4-FFF2-40B4-BE49-F238E27FC236}">
                  <a16:creationId xmlns:a16="http://schemas.microsoft.com/office/drawing/2014/main" id="{347BC20E-7862-49A8-BCE2-39521B23C9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66">
              <a:extLst>
                <a:ext uri="{FF2B5EF4-FFF2-40B4-BE49-F238E27FC236}">
                  <a16:creationId xmlns:a16="http://schemas.microsoft.com/office/drawing/2014/main" id="{3EF1615E-D362-4BBF-A307-4118B72F3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64">
              <a:extLst>
                <a:ext uri="{FF2B5EF4-FFF2-40B4-BE49-F238E27FC236}">
                  <a16:creationId xmlns:a16="http://schemas.microsoft.com/office/drawing/2014/main" id="{2EF7D2F7-E167-41F3-ADBF-F6D4B97F4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66">
              <a:extLst>
                <a:ext uri="{FF2B5EF4-FFF2-40B4-BE49-F238E27FC236}">
                  <a16:creationId xmlns:a16="http://schemas.microsoft.com/office/drawing/2014/main" id="{EB1CB26D-EDEF-4AD8-943C-049BD149C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4">
              <a:extLst>
                <a:ext uri="{FF2B5EF4-FFF2-40B4-BE49-F238E27FC236}">
                  <a16:creationId xmlns:a16="http://schemas.microsoft.com/office/drawing/2014/main" id="{8CB27CB8-B8B6-4C05-9CB1-DF62FE4E1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6">
              <a:extLst>
                <a:ext uri="{FF2B5EF4-FFF2-40B4-BE49-F238E27FC236}">
                  <a16:creationId xmlns:a16="http://schemas.microsoft.com/office/drawing/2014/main" id="{A78DBF5B-2276-4A2A-945F-3E81A93C1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graphicFrame>
        <p:nvGraphicFramePr>
          <p:cNvPr id="24" name="Text Placeholder 3">
            <a:extLst>
              <a:ext uri="{FF2B5EF4-FFF2-40B4-BE49-F238E27FC236}">
                <a16:creationId xmlns:a16="http://schemas.microsoft.com/office/drawing/2014/main" id="{AD93A649-4097-4EA8-9D9D-CCD6F73F0BA2}"/>
              </a:ext>
            </a:extLst>
          </p:cNvPr>
          <p:cNvGraphicFramePr>
            <a:graphicFrameLocks noGrp="1"/>
          </p:cNvGraphicFramePr>
          <p:nvPr>
            <p:ph idx="1"/>
          </p:nvPr>
        </p:nvGraphicFramePr>
        <p:xfrm>
          <a:off x="6400800" y="382385"/>
          <a:ext cx="5286895" cy="6159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51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10564-2337-4F79-8DF4-7685EFC2D946}"/>
              </a:ext>
            </a:extLst>
          </p:cNvPr>
          <p:cNvSpPr>
            <a:spLocks noGrp="1"/>
          </p:cNvSpPr>
          <p:nvPr>
            <p:ph type="title"/>
          </p:nvPr>
        </p:nvSpPr>
        <p:spPr>
          <a:xfrm>
            <a:off x="1166650" y="1332952"/>
            <a:ext cx="3926898" cy="3921176"/>
          </a:xfrm>
        </p:spPr>
        <p:txBody>
          <a:bodyPr anchor="ctr">
            <a:normAutofit/>
          </a:bodyPr>
          <a:lstStyle/>
          <a:p>
            <a:r>
              <a:rPr lang="en-US" sz="5400">
                <a:cs typeface="Calibri Light"/>
              </a:rPr>
              <a:t>Goal Definition</a:t>
            </a:r>
            <a:endParaRPr lang="en-US" sz="5400"/>
          </a:p>
        </p:txBody>
      </p:sp>
      <p:grpSp>
        <p:nvGrpSpPr>
          <p:cNvPr id="27" name="Group 2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2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887FA67-88F3-4EA6-B249-0A04630CD08E}"/>
              </a:ext>
            </a:extLst>
          </p:cNvPr>
          <p:cNvSpPr>
            <a:spLocks noGrp="1"/>
          </p:cNvSpPr>
          <p:nvPr>
            <p:ph idx="1"/>
          </p:nvPr>
        </p:nvSpPr>
        <p:spPr>
          <a:xfrm>
            <a:off x="6366971" y="1501782"/>
            <a:ext cx="5100320" cy="5581226"/>
          </a:xfrm>
        </p:spPr>
        <p:txBody>
          <a:bodyPr anchor="ctr">
            <a:normAutofit/>
          </a:bodyPr>
          <a:lstStyle/>
          <a:p>
            <a:pPr marL="0" indent="0">
              <a:buNone/>
            </a:pPr>
            <a:r>
              <a:rPr lang="en-US" sz="2200" dirty="0">
                <a:cs typeface="Calibri"/>
              </a:rPr>
              <a:t>Who are we? - Recruitment firm</a:t>
            </a:r>
            <a:endParaRPr lang="en-US" sz="2200" dirty="0"/>
          </a:p>
          <a:p>
            <a:pPr marL="0" indent="0">
              <a:buNone/>
            </a:pPr>
            <a:r>
              <a:rPr lang="en-US" sz="2200" dirty="0">
                <a:cs typeface="Calibri"/>
              </a:rPr>
              <a:t>Who is the client? - Firms looking to hire employees for various jobs and employees looking for jobs</a:t>
            </a:r>
          </a:p>
          <a:p>
            <a:pPr marL="0" indent="0">
              <a:buNone/>
            </a:pPr>
            <a:r>
              <a:rPr lang="en-US" sz="2200" dirty="0">
                <a:cs typeface="Calibri"/>
              </a:rPr>
              <a:t>Goals: What factors influence the hunt for a new job? How can companies better position themselves for hiring by having a better understanding of the candidate pool?</a:t>
            </a:r>
          </a:p>
          <a:p>
            <a:pPr marL="0" indent="0">
              <a:buNone/>
            </a:pPr>
            <a:endParaRPr lang="en-US" sz="2200" dirty="0">
              <a:cs typeface="Calibri"/>
            </a:endParaRPr>
          </a:p>
          <a:p>
            <a:endParaRPr lang="en-US" sz="2200" dirty="0">
              <a:cs typeface="Calibri"/>
            </a:endParaRPr>
          </a:p>
          <a:p>
            <a:pPr lvl="1"/>
            <a:endParaRPr lang="en-US" sz="2200" dirty="0">
              <a:cs typeface="Calibri"/>
            </a:endParaRPr>
          </a:p>
          <a:p>
            <a:pPr lvl="1"/>
            <a:endParaRPr lang="en-US" sz="2200" dirty="0">
              <a:cs typeface="Calibri"/>
            </a:endParaRPr>
          </a:p>
          <a:p>
            <a:endParaRPr lang="en-US" sz="2200" dirty="0">
              <a:cs typeface="Calibri"/>
            </a:endParaRPr>
          </a:p>
          <a:p>
            <a:endParaRPr lang="en-US" sz="2200" dirty="0">
              <a:cs typeface="Calibri"/>
            </a:endParaRPr>
          </a:p>
        </p:txBody>
      </p:sp>
    </p:spTree>
    <p:extLst>
      <p:ext uri="{BB962C8B-B14F-4D97-AF65-F5344CB8AC3E}">
        <p14:creationId xmlns:p14="http://schemas.microsoft.com/office/powerpoint/2010/main" val="2065750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016805" y="1345958"/>
            <a:ext cx="4193196" cy="4166085"/>
          </a:xfrm>
        </p:spPr>
        <p:txBody>
          <a:bodyPr vert="horz" lIns="91440" tIns="45720" rIns="91440" bIns="45720" rtlCol="0" anchor="ctr">
            <a:normAutofit/>
          </a:bodyPr>
          <a:lstStyle/>
          <a:p>
            <a:r>
              <a:rPr lang="en-US" sz="4600" kern="1200">
                <a:solidFill>
                  <a:schemeClr val="tx1"/>
                </a:solidFill>
                <a:latin typeface="+mj-lt"/>
                <a:ea typeface="+mj-ea"/>
                <a:cs typeface="+mj-cs"/>
              </a:rPr>
              <a:t>Missing Data Considerations</a:t>
            </a:r>
          </a:p>
        </p:txBody>
      </p:sp>
      <p:grpSp>
        <p:nvGrpSpPr>
          <p:cNvPr id="28" name="Group 27">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9"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744D7F6B-6210-4F94-B3FD-12DFC2F2BEEA}"/>
              </a:ext>
            </a:extLst>
          </p:cNvPr>
          <p:cNvSpPr txBox="1"/>
          <p:nvPr/>
        </p:nvSpPr>
        <p:spPr>
          <a:xfrm>
            <a:off x="6229734" y="750307"/>
            <a:ext cx="5369326" cy="53573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a:ln>
                  <a:noFill/>
                </a:ln>
                <a:solidFill>
                  <a:prstClr val="black"/>
                </a:solidFill>
                <a:effectLst/>
                <a:uLnTx/>
                <a:uFillTx/>
                <a:latin typeface="Calibri" panose="020F0502020204030204"/>
                <a:ea typeface="+mn-ea"/>
                <a:cs typeface="+mn-cs"/>
              </a:rPr>
              <a:t>No missing data – we made sure each survey participant had to answer all questions</a:t>
            </a: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3972690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0F901BB-7A9C-4782-8C5A-6C8718133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8613BD32-1832-419B-B375-14DAB288B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26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594360" y="648393"/>
            <a:ext cx="6562898" cy="1495968"/>
          </a:xfrm>
        </p:spPr>
        <p:txBody>
          <a:bodyPr vert="horz" lIns="91440" tIns="45720" rIns="91440" bIns="45720" rtlCol="0" anchor="ctr">
            <a:normAutofit/>
          </a:bodyPr>
          <a:lstStyle/>
          <a:p>
            <a:r>
              <a:rPr lang="en-US" sz="4200"/>
              <a:t>Data Breakdown</a:t>
            </a:r>
          </a:p>
        </p:txBody>
      </p:sp>
      <p:grpSp>
        <p:nvGrpSpPr>
          <p:cNvPr id="26" name="Group 25">
            <a:extLst>
              <a:ext uri="{FF2B5EF4-FFF2-40B4-BE49-F238E27FC236}">
                <a16:creationId xmlns:a16="http://schemas.microsoft.com/office/drawing/2014/main" id="{6183D245-89BA-4467-96AA-82F1FF4F41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719050"/>
            <a:ext cx="242107" cy="1340860"/>
            <a:chOff x="56167" y="899960"/>
            <a:chExt cx="242107" cy="1340860"/>
          </a:xfrm>
        </p:grpSpPr>
        <p:sp>
          <p:nvSpPr>
            <p:cNvPr id="27" name="Rectangle 2">
              <a:extLst>
                <a:ext uri="{FF2B5EF4-FFF2-40B4-BE49-F238E27FC236}">
                  <a16:creationId xmlns:a16="http://schemas.microsoft.com/office/drawing/2014/main" id="{F97E7674-59E1-4047-B350-C7FF5A6C7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697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59">
              <a:extLst>
                <a:ext uri="{FF2B5EF4-FFF2-40B4-BE49-F238E27FC236}">
                  <a16:creationId xmlns:a16="http://schemas.microsoft.com/office/drawing/2014/main" id="{438CDACF-0584-441A-9ABE-0E9F9ABC9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697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
              <a:extLst>
                <a:ext uri="{FF2B5EF4-FFF2-40B4-BE49-F238E27FC236}">
                  <a16:creationId xmlns:a16="http://schemas.microsoft.com/office/drawing/2014/main" id="{DFD8D1B3-92F3-4C79-BD19-897A8DB5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276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59">
              <a:extLst>
                <a:ext uri="{FF2B5EF4-FFF2-40B4-BE49-F238E27FC236}">
                  <a16:creationId xmlns:a16="http://schemas.microsoft.com/office/drawing/2014/main" id="{CCF3D64D-6A68-457C-A163-60554FCAB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276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2">
              <a:extLst>
                <a:ext uri="{FF2B5EF4-FFF2-40B4-BE49-F238E27FC236}">
                  <a16:creationId xmlns:a16="http://schemas.microsoft.com/office/drawing/2014/main" id="{768FE272-87C9-42DD-8BB5-803E57C29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854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59">
              <a:extLst>
                <a:ext uri="{FF2B5EF4-FFF2-40B4-BE49-F238E27FC236}">
                  <a16:creationId xmlns:a16="http://schemas.microsoft.com/office/drawing/2014/main" id="{FD842696-7308-40F5-B4CE-F04B90F66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854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
              <a:extLst>
                <a:ext uri="{FF2B5EF4-FFF2-40B4-BE49-F238E27FC236}">
                  <a16:creationId xmlns:a16="http://schemas.microsoft.com/office/drawing/2014/main" id="{5AE2AA7E-9094-4767-B58F-E210486EF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433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59">
              <a:extLst>
                <a:ext uri="{FF2B5EF4-FFF2-40B4-BE49-F238E27FC236}">
                  <a16:creationId xmlns:a16="http://schemas.microsoft.com/office/drawing/2014/main" id="{3D4256C7-DD87-4F6D-A61F-AF5EBA935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433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
              <a:extLst>
                <a:ext uri="{FF2B5EF4-FFF2-40B4-BE49-F238E27FC236}">
                  <a16:creationId xmlns:a16="http://schemas.microsoft.com/office/drawing/2014/main" id="{0DF056D5-0BD7-445F-9D1C-79053EAEA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012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59">
              <a:extLst>
                <a:ext uri="{FF2B5EF4-FFF2-40B4-BE49-F238E27FC236}">
                  <a16:creationId xmlns:a16="http://schemas.microsoft.com/office/drawing/2014/main" id="{26DB8559-831C-4903-B3A5-1AC5D4ECA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012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
              <a:extLst>
                <a:ext uri="{FF2B5EF4-FFF2-40B4-BE49-F238E27FC236}">
                  <a16:creationId xmlns:a16="http://schemas.microsoft.com/office/drawing/2014/main" id="{07398A35-E090-4F62-983E-B778852147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1802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59">
              <a:extLst>
                <a:ext uri="{FF2B5EF4-FFF2-40B4-BE49-F238E27FC236}">
                  <a16:creationId xmlns:a16="http://schemas.microsoft.com/office/drawing/2014/main" id="{40417115-F08A-44A5-824E-B29B1FFBE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802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2">
              <a:extLst>
                <a:ext uri="{FF2B5EF4-FFF2-40B4-BE49-F238E27FC236}">
                  <a16:creationId xmlns:a16="http://schemas.microsoft.com/office/drawing/2014/main" id="{9DC6085F-2F2B-46FF-B314-0338F99F6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0381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59">
              <a:extLst>
                <a:ext uri="{FF2B5EF4-FFF2-40B4-BE49-F238E27FC236}">
                  <a16:creationId xmlns:a16="http://schemas.microsoft.com/office/drawing/2014/main" id="{4176FE8B-22D9-4126-A508-85AF2C7B7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381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2">
              <a:extLst>
                <a:ext uri="{FF2B5EF4-FFF2-40B4-BE49-F238E27FC236}">
                  <a16:creationId xmlns:a16="http://schemas.microsoft.com/office/drawing/2014/main" id="{4D8F545D-12A7-4F19-8507-E468A9DFA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8960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59">
              <a:extLst>
                <a:ext uri="{FF2B5EF4-FFF2-40B4-BE49-F238E27FC236}">
                  <a16:creationId xmlns:a16="http://schemas.microsoft.com/office/drawing/2014/main" id="{B084CFAD-8458-46B2-BC3B-4F867ECA2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8960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2">
              <a:extLst>
                <a:ext uri="{FF2B5EF4-FFF2-40B4-BE49-F238E27FC236}">
                  <a16:creationId xmlns:a16="http://schemas.microsoft.com/office/drawing/2014/main" id="{A76DF554-B7B0-4F07-9F01-EBC0DF15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539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59">
              <a:extLst>
                <a:ext uri="{FF2B5EF4-FFF2-40B4-BE49-F238E27FC236}">
                  <a16:creationId xmlns:a16="http://schemas.microsoft.com/office/drawing/2014/main" id="{C7B21668-23BB-4CF1-A769-4118CA99C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539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2">
              <a:extLst>
                <a:ext uri="{FF2B5EF4-FFF2-40B4-BE49-F238E27FC236}">
                  <a16:creationId xmlns:a16="http://schemas.microsoft.com/office/drawing/2014/main" id="{4BCDE7AF-4DFB-4BF6-9462-F12C285FE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118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59">
              <a:extLst>
                <a:ext uri="{FF2B5EF4-FFF2-40B4-BE49-F238E27FC236}">
                  <a16:creationId xmlns:a16="http://schemas.microsoft.com/office/drawing/2014/main" id="{51C576D2-5D65-422C-B26B-F66D41966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118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 name="Picture 3" descr="Text&#10;&#10;Description automatically generated">
            <a:extLst>
              <a:ext uri="{FF2B5EF4-FFF2-40B4-BE49-F238E27FC236}">
                <a16:creationId xmlns:a16="http://schemas.microsoft.com/office/drawing/2014/main" id="{ED5A7CB0-A34F-499F-95AE-503100AB84DA}"/>
              </a:ext>
            </a:extLst>
          </p:cNvPr>
          <p:cNvPicPr>
            <a:picLocks noChangeAspect="1"/>
          </p:cNvPicPr>
          <p:nvPr/>
        </p:nvPicPr>
        <p:blipFill>
          <a:blip r:embed="rId3"/>
          <a:stretch>
            <a:fillRect/>
          </a:stretch>
        </p:blipFill>
        <p:spPr>
          <a:xfrm>
            <a:off x="447779" y="2736622"/>
            <a:ext cx="6399985" cy="2047993"/>
          </a:xfrm>
          <a:prstGeom prst="rect">
            <a:avLst/>
          </a:prstGeom>
        </p:spPr>
      </p:pic>
      <p:sp>
        <p:nvSpPr>
          <p:cNvPr id="6" name="TextBox 5">
            <a:extLst>
              <a:ext uri="{FF2B5EF4-FFF2-40B4-BE49-F238E27FC236}">
                <a16:creationId xmlns:a16="http://schemas.microsoft.com/office/drawing/2014/main" id="{D4E40711-A3EB-4C95-A94C-691899ACD597}"/>
              </a:ext>
            </a:extLst>
          </p:cNvPr>
          <p:cNvSpPr txBox="1"/>
          <p:nvPr/>
        </p:nvSpPr>
        <p:spPr>
          <a:xfrm>
            <a:off x="5034742" y="-293404"/>
            <a:ext cx="6562898" cy="337956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208 total respondents, 116 (55.7%) are job seekers, and 92 (44.2%) are not currently looking to change jobs</a:t>
            </a:r>
          </a:p>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Of the 208 respondents 126 (60.5%) were female, 76 (36.5%) were male. Female job seekers make up the largest proportion of the data set at 72 (34.66%)</a:t>
            </a:r>
          </a:p>
        </p:txBody>
      </p:sp>
      <p:pic>
        <p:nvPicPr>
          <p:cNvPr id="4" name="Picture 4" descr="Graphical user interface, application&#10;&#10;Description automatically generated">
            <a:extLst>
              <a:ext uri="{FF2B5EF4-FFF2-40B4-BE49-F238E27FC236}">
                <a16:creationId xmlns:a16="http://schemas.microsoft.com/office/drawing/2014/main" id="{374F254D-0EFC-474B-A79F-21E356FE17FC}"/>
              </a:ext>
            </a:extLst>
          </p:cNvPr>
          <p:cNvPicPr>
            <a:picLocks noChangeAspect="1"/>
          </p:cNvPicPr>
          <p:nvPr/>
        </p:nvPicPr>
        <p:blipFill>
          <a:blip r:embed="rId4"/>
          <a:stretch>
            <a:fillRect/>
          </a:stretch>
        </p:blipFill>
        <p:spPr>
          <a:xfrm>
            <a:off x="2788938" y="3429000"/>
            <a:ext cx="3566160" cy="795754"/>
          </a:xfrm>
          <a:prstGeom prst="rect">
            <a:avLst/>
          </a:prstGeom>
        </p:spPr>
      </p:pic>
      <p:pic>
        <p:nvPicPr>
          <p:cNvPr id="5" name="Picture 5">
            <a:extLst>
              <a:ext uri="{FF2B5EF4-FFF2-40B4-BE49-F238E27FC236}">
                <a16:creationId xmlns:a16="http://schemas.microsoft.com/office/drawing/2014/main" id="{E34A31B2-ED85-43FB-B5C8-11B4C963CE7D}"/>
              </a:ext>
            </a:extLst>
          </p:cNvPr>
          <p:cNvPicPr>
            <a:picLocks noChangeAspect="1"/>
          </p:cNvPicPr>
          <p:nvPr/>
        </p:nvPicPr>
        <p:blipFill>
          <a:blip r:embed="rId5"/>
          <a:stretch>
            <a:fillRect/>
          </a:stretch>
        </p:blipFill>
        <p:spPr>
          <a:xfrm>
            <a:off x="447778" y="5107946"/>
            <a:ext cx="11556023" cy="1011152"/>
          </a:xfrm>
          <a:prstGeom prst="rect">
            <a:avLst/>
          </a:prstGeom>
        </p:spPr>
      </p:pic>
      <p:sp>
        <p:nvSpPr>
          <p:cNvPr id="48" name="Rectangle 47">
            <a:extLst>
              <a:ext uri="{FF2B5EF4-FFF2-40B4-BE49-F238E27FC236}">
                <a16:creationId xmlns:a16="http://schemas.microsoft.com/office/drawing/2014/main" id="{4E6624E0-4F60-48BC-A7A3-E9E39558C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1426771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701344" y="710273"/>
            <a:ext cx="4352315" cy="2813320"/>
          </a:xfrm>
        </p:spPr>
        <p:txBody>
          <a:bodyPr vert="horz" lIns="91440" tIns="45720" rIns="91440" bIns="45720" rtlCol="0" anchor="ctr">
            <a:normAutofit/>
          </a:bodyPr>
          <a:lstStyle/>
          <a:p>
            <a:r>
              <a:rPr lang="en-US" kern="1200">
                <a:solidFill>
                  <a:schemeClr val="tx1"/>
                </a:solidFill>
                <a:latin typeface="+mj-lt"/>
                <a:ea typeface="+mj-ea"/>
                <a:cs typeface="+mj-cs"/>
              </a:rPr>
              <a:t>Current Industries of Current Job Seekers</a:t>
            </a:r>
          </a:p>
        </p:txBody>
      </p:sp>
      <p:sp>
        <p:nvSpPr>
          <p:cNvPr id="33" name="Rectangle 3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36"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4" name="Picture 4" descr="Chart, bar chart&#10;&#10;Description automatically generated">
            <a:extLst>
              <a:ext uri="{FF2B5EF4-FFF2-40B4-BE49-F238E27FC236}">
                <a16:creationId xmlns:a16="http://schemas.microsoft.com/office/drawing/2014/main" id="{050888C2-5ADD-4E9E-98AF-138548B8846F}"/>
              </a:ext>
            </a:extLst>
          </p:cNvPr>
          <p:cNvPicPr>
            <a:picLocks noChangeAspect="1"/>
          </p:cNvPicPr>
          <p:nvPr/>
        </p:nvPicPr>
        <p:blipFill>
          <a:blip r:embed="rId3"/>
          <a:stretch>
            <a:fillRect/>
          </a:stretch>
        </p:blipFill>
        <p:spPr>
          <a:xfrm>
            <a:off x="5785178" y="132379"/>
            <a:ext cx="6054785" cy="4086980"/>
          </a:xfrm>
          <a:prstGeom prst="rect">
            <a:avLst/>
          </a:prstGeom>
        </p:spPr>
      </p:pic>
      <p:sp>
        <p:nvSpPr>
          <p:cNvPr id="5" name="TextBox 4">
            <a:extLst>
              <a:ext uri="{FF2B5EF4-FFF2-40B4-BE49-F238E27FC236}">
                <a16:creationId xmlns:a16="http://schemas.microsoft.com/office/drawing/2014/main" id="{C6F3A338-9799-4F72-BAF1-AC6E33AD33F5}"/>
              </a:ext>
            </a:extLst>
          </p:cNvPr>
          <p:cNvSpPr txBox="1"/>
          <p:nvPr/>
        </p:nvSpPr>
        <p:spPr>
          <a:xfrm>
            <a:off x="731519" y="4099034"/>
            <a:ext cx="10785191" cy="219677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Education professionals make up the largest proportion of job seekers in our data set, 22 (18.9% of the job seekers are in education currently)</a:t>
            </a:r>
          </a:p>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Healthcare and finance are the next highest (both 14.6% of current job seekers)</a:t>
            </a:r>
          </a:p>
        </p:txBody>
      </p:sp>
      <p:sp>
        <p:nvSpPr>
          <p:cNvPr id="57" name="Rectangle 5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618810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166648" y="721805"/>
            <a:ext cx="4264888" cy="2221992"/>
          </a:xfrm>
        </p:spPr>
        <p:txBody>
          <a:bodyPr vert="horz" lIns="91440" tIns="45720" rIns="91440" bIns="45720" rtlCol="0" anchor="ctr">
            <a:normAutofit/>
          </a:bodyPr>
          <a:lstStyle/>
          <a:p>
            <a:r>
              <a:rPr lang="en-US" sz="4200" kern="1200" dirty="0">
                <a:solidFill>
                  <a:schemeClr val="tx1"/>
                </a:solidFill>
                <a:latin typeface="+mj-lt"/>
                <a:ea typeface="+mj-ea"/>
                <a:cs typeface="+mj-cs"/>
              </a:rPr>
              <a:t>Desired Work Environments</a:t>
            </a:r>
          </a:p>
        </p:txBody>
      </p:sp>
      <p:sp>
        <p:nvSpPr>
          <p:cNvPr id="26"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9"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0" name="Rectangle 4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6F3A338-9799-4F72-BAF1-AC6E33AD33F5}"/>
              </a:ext>
            </a:extLst>
          </p:cNvPr>
          <p:cNvSpPr txBox="1"/>
          <p:nvPr/>
        </p:nvSpPr>
        <p:spPr>
          <a:xfrm>
            <a:off x="1166648" y="3531476"/>
            <a:ext cx="4264888" cy="303486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the respondents seeking a new job, 51.7% (60/116) would desire a hybrid working environment, 31.0% remote and 16.3% in-person</a:t>
            </a:r>
          </a:p>
        </p:txBody>
      </p:sp>
      <p:pic>
        <p:nvPicPr>
          <p:cNvPr id="7" name="Picture 8" descr="Chart, bar chart&#10;&#10;Description automatically generated">
            <a:extLst>
              <a:ext uri="{FF2B5EF4-FFF2-40B4-BE49-F238E27FC236}">
                <a16:creationId xmlns:a16="http://schemas.microsoft.com/office/drawing/2014/main" id="{D6EDA455-D884-4D1F-8DCB-883F6D43A4E8}"/>
              </a:ext>
            </a:extLst>
          </p:cNvPr>
          <p:cNvPicPr>
            <a:picLocks noChangeAspect="1"/>
          </p:cNvPicPr>
          <p:nvPr/>
        </p:nvPicPr>
        <p:blipFill>
          <a:blip r:embed="rId3"/>
          <a:stretch>
            <a:fillRect/>
          </a:stretch>
        </p:blipFill>
        <p:spPr>
          <a:xfrm>
            <a:off x="6377040" y="838318"/>
            <a:ext cx="5526788" cy="5181364"/>
          </a:xfrm>
          <a:prstGeom prst="rect">
            <a:avLst/>
          </a:prstGeom>
        </p:spPr>
      </p:pic>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430863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166648" y="721805"/>
            <a:ext cx="4264888" cy="2221992"/>
          </a:xfrm>
        </p:spPr>
        <p:txBody>
          <a:bodyPr vert="horz" lIns="91440" tIns="45720" rIns="91440" bIns="45720" rtlCol="0" anchor="ctr">
            <a:normAutofit/>
          </a:bodyPr>
          <a:lstStyle/>
          <a:p>
            <a:r>
              <a:rPr lang="en-US" sz="4200" kern="1200" dirty="0">
                <a:solidFill>
                  <a:schemeClr val="tx1"/>
                </a:solidFill>
                <a:latin typeface="+mj-lt"/>
                <a:ea typeface="+mj-ea"/>
                <a:cs typeface="+mj-cs"/>
              </a:rPr>
              <a:t>Key Driving Factors of Job Seekers</a:t>
            </a:r>
          </a:p>
        </p:txBody>
      </p:sp>
      <p:sp>
        <p:nvSpPr>
          <p:cNvPr id="26"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9"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0" name="Rectangle 4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6F3A338-9799-4F72-BAF1-AC6E33AD33F5}"/>
              </a:ext>
            </a:extLst>
          </p:cNvPr>
          <p:cNvSpPr txBox="1"/>
          <p:nvPr/>
        </p:nvSpPr>
        <p:spPr>
          <a:xfrm>
            <a:off x="1215904" y="2305708"/>
            <a:ext cx="4264888" cy="303486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the respondents seeking a new job, 46.5% are driven by higher pay and 18.9% by work-life balance</a:t>
            </a:r>
          </a:p>
        </p:txBody>
      </p:sp>
      <p:pic>
        <p:nvPicPr>
          <p:cNvPr id="3" name="Picture 3" descr="Chart, bubble chart&#10;&#10;Description automatically generated">
            <a:extLst>
              <a:ext uri="{FF2B5EF4-FFF2-40B4-BE49-F238E27FC236}">
                <a16:creationId xmlns:a16="http://schemas.microsoft.com/office/drawing/2014/main" id="{E265119B-59F0-4A40-8D54-37C2D2B9C7D2}"/>
              </a:ext>
            </a:extLst>
          </p:cNvPr>
          <p:cNvPicPr>
            <a:picLocks noChangeAspect="1"/>
          </p:cNvPicPr>
          <p:nvPr/>
        </p:nvPicPr>
        <p:blipFill>
          <a:blip r:embed="rId3"/>
          <a:stretch>
            <a:fillRect/>
          </a:stretch>
        </p:blipFill>
        <p:spPr>
          <a:xfrm>
            <a:off x="6377040" y="1128474"/>
            <a:ext cx="5526788" cy="4601051"/>
          </a:xfrm>
          <a:prstGeom prst="rect">
            <a:avLst/>
          </a:prstGeom>
        </p:spPr>
      </p:pic>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3543300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166648" y="721805"/>
            <a:ext cx="4264888" cy="2221992"/>
          </a:xfrm>
        </p:spPr>
        <p:txBody>
          <a:bodyPr vert="horz" lIns="91440" tIns="45720" rIns="91440" bIns="45720" rtlCol="0" anchor="ctr">
            <a:normAutofit/>
          </a:bodyPr>
          <a:lstStyle/>
          <a:p>
            <a:r>
              <a:rPr lang="en-US" sz="4200" kern="1200" dirty="0">
                <a:solidFill>
                  <a:schemeClr val="tx1"/>
                </a:solidFill>
                <a:latin typeface="+mj-lt"/>
                <a:ea typeface="+mj-ea"/>
                <a:cs typeface="+mj-cs"/>
              </a:rPr>
              <a:t>Salary Increases</a:t>
            </a:r>
          </a:p>
        </p:txBody>
      </p:sp>
      <p:sp>
        <p:nvSpPr>
          <p:cNvPr id="26"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9"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0" name="Rectangle 4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6F3A338-9799-4F72-BAF1-AC6E33AD33F5}"/>
              </a:ext>
            </a:extLst>
          </p:cNvPr>
          <p:cNvSpPr txBox="1"/>
          <p:nvPr/>
        </p:nvSpPr>
        <p:spPr>
          <a:xfrm>
            <a:off x="1188720" y="3233984"/>
            <a:ext cx="4264888" cy="303486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 Salary Increase is most desired % salary increase among all current job seekers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Among job seekers who’s key driving factor is “Higher Salary” 20% is the most common, but with 50% or higher at a close second.</a:t>
            </a: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pic>
        <p:nvPicPr>
          <p:cNvPr id="6" name="Picture 5">
            <a:extLst>
              <a:ext uri="{FF2B5EF4-FFF2-40B4-BE49-F238E27FC236}">
                <a16:creationId xmlns:a16="http://schemas.microsoft.com/office/drawing/2014/main" id="{53C8BBAC-0757-4340-AD7D-65D5890C144B}"/>
              </a:ext>
            </a:extLst>
          </p:cNvPr>
          <p:cNvPicPr>
            <a:picLocks noChangeAspect="1"/>
          </p:cNvPicPr>
          <p:nvPr/>
        </p:nvPicPr>
        <p:blipFill>
          <a:blip r:embed="rId3"/>
          <a:stretch>
            <a:fillRect/>
          </a:stretch>
        </p:blipFill>
        <p:spPr>
          <a:xfrm>
            <a:off x="6965362" y="246888"/>
            <a:ext cx="4264889" cy="3353383"/>
          </a:xfrm>
          <a:prstGeom prst="rect">
            <a:avLst/>
          </a:prstGeom>
        </p:spPr>
      </p:pic>
      <p:pic>
        <p:nvPicPr>
          <p:cNvPr id="8" name="Picture 7">
            <a:extLst>
              <a:ext uri="{FF2B5EF4-FFF2-40B4-BE49-F238E27FC236}">
                <a16:creationId xmlns:a16="http://schemas.microsoft.com/office/drawing/2014/main" id="{DF5C941F-2E50-4428-AFDC-B8E6A33388CC}"/>
              </a:ext>
            </a:extLst>
          </p:cNvPr>
          <p:cNvPicPr>
            <a:picLocks noChangeAspect="1"/>
          </p:cNvPicPr>
          <p:nvPr/>
        </p:nvPicPr>
        <p:blipFill>
          <a:blip r:embed="rId4"/>
          <a:stretch>
            <a:fillRect/>
          </a:stretch>
        </p:blipFill>
        <p:spPr>
          <a:xfrm>
            <a:off x="6040489" y="3657113"/>
            <a:ext cx="5969495" cy="3103609"/>
          </a:xfrm>
          <a:prstGeom prst="rect">
            <a:avLst/>
          </a:prstGeom>
        </p:spPr>
      </p:pic>
    </p:spTree>
    <p:extLst>
      <p:ext uri="{BB962C8B-B14F-4D97-AF65-F5344CB8AC3E}">
        <p14:creationId xmlns:p14="http://schemas.microsoft.com/office/powerpoint/2010/main" val="585571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594360" y="1042416"/>
            <a:ext cx="3800153" cy="4793762"/>
          </a:xfrm>
        </p:spPr>
        <p:txBody>
          <a:bodyPr vert="horz" lIns="91440" tIns="45720" rIns="91440" bIns="45720" rtlCol="0" anchor="ctr">
            <a:normAutofit/>
          </a:bodyPr>
          <a:lstStyle/>
          <a:p>
            <a:r>
              <a:rPr lang="en-US" sz="2000">
                <a:cs typeface="Calibri Light"/>
              </a:rPr>
              <a:t>Of those looking for a new job, it is in large part due to a need for a higher salary.</a:t>
            </a:r>
            <a:br>
              <a:rPr lang="en-US" sz="2000">
                <a:cs typeface="Calibri Light"/>
              </a:rPr>
            </a:br>
            <a:br>
              <a:rPr lang="en-US" sz="2000">
                <a:cs typeface="Calibri Light"/>
              </a:rPr>
            </a:br>
            <a:r>
              <a:rPr lang="en-US" sz="2000">
                <a:cs typeface="Calibri Light"/>
              </a:rPr>
              <a:t>The second highest percentage was due to placing value in work-life balance.</a:t>
            </a:r>
            <a:endParaRPr lang="en-US" sz="2000" kern="1200">
              <a:latin typeface="+mj-lt"/>
              <a:cs typeface="Calibri Light"/>
            </a:endParaRPr>
          </a:p>
        </p:txBody>
      </p:sp>
      <p:grpSp>
        <p:nvGrpSpPr>
          <p:cNvPr id="24" name="Group 23">
            <a:extLst>
              <a:ext uri="{FF2B5EF4-FFF2-40B4-BE49-F238E27FC236}">
                <a16:creationId xmlns:a16="http://schemas.microsoft.com/office/drawing/2014/main" id="{2FA2A407-516C-4590-9403-34038E9BB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761488"/>
            <a:ext cx="242107" cy="1340860"/>
            <a:chOff x="56167" y="2761488"/>
            <a:chExt cx="242107" cy="1340860"/>
          </a:xfrm>
        </p:grpSpPr>
        <p:sp>
          <p:nvSpPr>
            <p:cNvPr id="25" name="Rectangle 2">
              <a:extLst>
                <a:ext uri="{FF2B5EF4-FFF2-40B4-BE49-F238E27FC236}">
                  <a16:creationId xmlns:a16="http://schemas.microsoft.com/office/drawing/2014/main" id="{D3F47A57-50EC-4964-85FA-84B326B77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59">
              <a:extLst>
                <a:ext uri="{FF2B5EF4-FFF2-40B4-BE49-F238E27FC236}">
                  <a16:creationId xmlns:a16="http://schemas.microsoft.com/office/drawing/2014/main" id="{03467C0A-5C92-4A25-BA16-53665D54B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
              <a:extLst>
                <a:ext uri="{FF2B5EF4-FFF2-40B4-BE49-F238E27FC236}">
                  <a16:creationId xmlns:a16="http://schemas.microsoft.com/office/drawing/2014/main" id="{435F4864-0253-4261-9AED-5E798B971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59">
              <a:extLst>
                <a:ext uri="{FF2B5EF4-FFF2-40B4-BE49-F238E27FC236}">
                  <a16:creationId xmlns:a16="http://schemas.microsoft.com/office/drawing/2014/main" id="{6BEA136C-3A72-42D2-9D59-E9403321B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
              <a:extLst>
                <a:ext uri="{FF2B5EF4-FFF2-40B4-BE49-F238E27FC236}">
                  <a16:creationId xmlns:a16="http://schemas.microsoft.com/office/drawing/2014/main" id="{306AAEAC-F37D-46C1-B3C8-293E7014E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59">
              <a:extLst>
                <a:ext uri="{FF2B5EF4-FFF2-40B4-BE49-F238E27FC236}">
                  <a16:creationId xmlns:a16="http://schemas.microsoft.com/office/drawing/2014/main" id="{3139D819-91EA-46A0-93FF-45FF7A8A8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2">
              <a:extLst>
                <a:ext uri="{FF2B5EF4-FFF2-40B4-BE49-F238E27FC236}">
                  <a16:creationId xmlns:a16="http://schemas.microsoft.com/office/drawing/2014/main" id="{08F35BD0-1ED8-41A6-B3CE-C40EAA004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59">
              <a:extLst>
                <a:ext uri="{FF2B5EF4-FFF2-40B4-BE49-F238E27FC236}">
                  <a16:creationId xmlns:a16="http://schemas.microsoft.com/office/drawing/2014/main" id="{C2886557-BD78-4C10-BB29-2E34CD8C8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
              <a:extLst>
                <a:ext uri="{FF2B5EF4-FFF2-40B4-BE49-F238E27FC236}">
                  <a16:creationId xmlns:a16="http://schemas.microsoft.com/office/drawing/2014/main" id="{CACD67D1-ACC3-43BE-9A0A-7713F6F0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59">
              <a:extLst>
                <a:ext uri="{FF2B5EF4-FFF2-40B4-BE49-F238E27FC236}">
                  <a16:creationId xmlns:a16="http://schemas.microsoft.com/office/drawing/2014/main" id="{A4E2C77A-D17B-4792-9ED5-287238323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
              <a:extLst>
                <a:ext uri="{FF2B5EF4-FFF2-40B4-BE49-F238E27FC236}">
                  <a16:creationId xmlns:a16="http://schemas.microsoft.com/office/drawing/2014/main" id="{ABE3CB03-D3EF-45F1-8FBD-E9B86CDD1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59">
              <a:extLst>
                <a:ext uri="{FF2B5EF4-FFF2-40B4-BE49-F238E27FC236}">
                  <a16:creationId xmlns:a16="http://schemas.microsoft.com/office/drawing/2014/main" id="{26C9EA63-B864-4041-AD52-E26240DA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
              <a:extLst>
                <a:ext uri="{FF2B5EF4-FFF2-40B4-BE49-F238E27FC236}">
                  <a16:creationId xmlns:a16="http://schemas.microsoft.com/office/drawing/2014/main" id="{DFD9C0DC-3AA4-48DE-8C65-AB56C588F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59">
              <a:extLst>
                <a:ext uri="{FF2B5EF4-FFF2-40B4-BE49-F238E27FC236}">
                  <a16:creationId xmlns:a16="http://schemas.microsoft.com/office/drawing/2014/main" id="{82D52FD4-9CAA-4610-A07A-289A740AF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2">
              <a:extLst>
                <a:ext uri="{FF2B5EF4-FFF2-40B4-BE49-F238E27FC236}">
                  <a16:creationId xmlns:a16="http://schemas.microsoft.com/office/drawing/2014/main" id="{D0436FA3-25D9-4C12-8F4A-80A407954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59">
              <a:extLst>
                <a:ext uri="{FF2B5EF4-FFF2-40B4-BE49-F238E27FC236}">
                  <a16:creationId xmlns:a16="http://schemas.microsoft.com/office/drawing/2014/main" id="{49101D1B-A82E-40CF-9A50-754308C21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2">
              <a:extLst>
                <a:ext uri="{FF2B5EF4-FFF2-40B4-BE49-F238E27FC236}">
                  <a16:creationId xmlns:a16="http://schemas.microsoft.com/office/drawing/2014/main" id="{4F434848-83AC-4070-8D97-8A006210F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59">
              <a:extLst>
                <a:ext uri="{FF2B5EF4-FFF2-40B4-BE49-F238E27FC236}">
                  <a16:creationId xmlns:a16="http://schemas.microsoft.com/office/drawing/2014/main" id="{40745A98-11F5-47FE-9220-B93A61DA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2">
              <a:extLst>
                <a:ext uri="{FF2B5EF4-FFF2-40B4-BE49-F238E27FC236}">
                  <a16:creationId xmlns:a16="http://schemas.microsoft.com/office/drawing/2014/main" id="{47B6E1B3-283D-4CF7-970C-352DB472E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59">
              <a:extLst>
                <a:ext uri="{FF2B5EF4-FFF2-40B4-BE49-F238E27FC236}">
                  <a16:creationId xmlns:a16="http://schemas.microsoft.com/office/drawing/2014/main" id="{7675737E-FE46-420B-B3AF-75399E8FC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6" name="Rectangle 4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0605" y="1"/>
            <a:ext cx="26813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587" y="767714"/>
            <a:ext cx="6454975"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
            <a:extLst>
              <a:ext uri="{FF2B5EF4-FFF2-40B4-BE49-F238E27FC236}">
                <a16:creationId xmlns:a16="http://schemas.microsoft.com/office/drawing/2014/main" id="{D09CBF2E-A693-46F6-9E92-0926032FAF42}"/>
              </a:ext>
            </a:extLst>
          </p:cNvPr>
          <p:cNvSpPr txBox="1"/>
          <p:nvPr/>
        </p:nvSpPr>
        <p:spPr>
          <a:xfrm>
            <a:off x="5495109" y="1178446"/>
            <a:ext cx="5662845" cy="4543599"/>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rPr>
              <a:t>Mike</a:t>
            </a: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pic>
        <p:nvPicPr>
          <p:cNvPr id="3" name="Picture 3" descr="Chart, bar chart&#10;&#10;Description automatically generated">
            <a:extLst>
              <a:ext uri="{FF2B5EF4-FFF2-40B4-BE49-F238E27FC236}">
                <a16:creationId xmlns:a16="http://schemas.microsoft.com/office/drawing/2014/main" id="{8028AB62-D4FA-4C33-AF16-47C2FB23FAE5}"/>
              </a:ext>
            </a:extLst>
          </p:cNvPr>
          <p:cNvPicPr>
            <a:picLocks noChangeAspect="1"/>
          </p:cNvPicPr>
          <p:nvPr/>
        </p:nvPicPr>
        <p:blipFill>
          <a:blip r:embed="rId3"/>
          <a:stretch>
            <a:fillRect/>
          </a:stretch>
        </p:blipFill>
        <p:spPr>
          <a:xfrm>
            <a:off x="5158451" y="770199"/>
            <a:ext cx="6398871" cy="5279019"/>
          </a:xfrm>
          <a:prstGeom prst="rect">
            <a:avLst/>
          </a:prstGeom>
        </p:spPr>
      </p:pic>
    </p:spTree>
    <p:extLst>
      <p:ext uri="{BB962C8B-B14F-4D97-AF65-F5344CB8AC3E}">
        <p14:creationId xmlns:p14="http://schemas.microsoft.com/office/powerpoint/2010/main" val="3255200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8"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7" name="Picture 7" descr="Chart, bar chart&#10;&#10;Description automatically generated">
            <a:extLst>
              <a:ext uri="{FF2B5EF4-FFF2-40B4-BE49-F238E27FC236}">
                <a16:creationId xmlns:a16="http://schemas.microsoft.com/office/drawing/2014/main" id="{9BF70C24-B3C4-4612-9C87-8C269183A15A}"/>
              </a:ext>
            </a:extLst>
          </p:cNvPr>
          <p:cNvPicPr>
            <a:picLocks noChangeAspect="1"/>
          </p:cNvPicPr>
          <p:nvPr/>
        </p:nvPicPr>
        <p:blipFill>
          <a:blip r:embed="rId4"/>
          <a:stretch>
            <a:fillRect/>
          </a:stretch>
        </p:blipFill>
        <p:spPr>
          <a:xfrm>
            <a:off x="5708248" y="895591"/>
            <a:ext cx="5762263" cy="4324108"/>
          </a:xfrm>
          <a:prstGeom prst="rect">
            <a:avLst/>
          </a:prstGeom>
        </p:spPr>
      </p:pic>
      <p:sp>
        <p:nvSpPr>
          <p:cNvPr id="8" name="TextBox 7">
            <a:extLst>
              <a:ext uri="{FF2B5EF4-FFF2-40B4-BE49-F238E27FC236}">
                <a16:creationId xmlns:a16="http://schemas.microsoft.com/office/drawing/2014/main" id="{ED71CB4E-96E5-491D-AFEB-53C90FE53F25}"/>
              </a:ext>
            </a:extLst>
          </p:cNvPr>
          <p:cNvSpPr txBox="1"/>
          <p:nvPr/>
        </p:nvSpPr>
        <p:spPr>
          <a:xfrm>
            <a:off x="1010856" y="1425614"/>
            <a:ext cx="420932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Participants in the Technology industry make up majority of those seeking a new role.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Majority of participants are not in the hunt for a new position. It would be beneficial to find out what components of their current firm is contributing to their ability to retain employees and what makes their company attractive to those seeking new positions.</a:t>
            </a:r>
          </a:p>
        </p:txBody>
      </p:sp>
    </p:spTree>
    <p:extLst>
      <p:ext uri="{BB962C8B-B14F-4D97-AF65-F5344CB8AC3E}">
        <p14:creationId xmlns:p14="http://schemas.microsoft.com/office/powerpoint/2010/main" val="3165080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950375" y="1052547"/>
            <a:ext cx="4193196" cy="4166085"/>
          </a:xfrm>
        </p:spPr>
        <p:txBody>
          <a:bodyPr vert="horz" lIns="91440" tIns="45720" rIns="91440" bIns="45720" rtlCol="0" anchor="ctr">
            <a:normAutofit/>
          </a:bodyPr>
          <a:lstStyle/>
          <a:p>
            <a:r>
              <a:rPr lang="en-US" sz="2000">
                <a:cs typeface="Calibri Light"/>
              </a:rPr>
              <a:t>1. Job seekers prefer a hybrid role. Partially in-person and remote.</a:t>
            </a:r>
            <a:br>
              <a:rPr lang="en-US" sz="2000">
                <a:cs typeface="Calibri Light"/>
              </a:rPr>
            </a:br>
            <a:br>
              <a:rPr lang="en-US" sz="2000">
                <a:cs typeface="Calibri Light"/>
              </a:rPr>
            </a:br>
            <a:r>
              <a:rPr lang="en-US" sz="2000">
                <a:cs typeface="Calibri Light"/>
              </a:rPr>
              <a:t>2. Second preferred is a purely remote position.</a:t>
            </a:r>
            <a:br>
              <a:rPr lang="en-US" sz="2000">
                <a:cs typeface="Calibri Light"/>
              </a:rPr>
            </a:br>
            <a:br>
              <a:rPr lang="en-US" sz="2000">
                <a:cs typeface="Calibri Light"/>
              </a:rPr>
            </a:br>
            <a:r>
              <a:rPr lang="en-US" sz="2000">
                <a:cs typeface="Calibri Light"/>
              </a:rPr>
              <a:t>3. Those that responded yes for being in the market for a new position, are looking for a full in-person working model at about a frequency of 20.</a:t>
            </a:r>
            <a:br>
              <a:rPr lang="en-US" sz="2000">
                <a:cs typeface="Calibri Light"/>
              </a:rPr>
            </a:br>
            <a:br>
              <a:rPr lang="en-US" sz="2000">
                <a:cs typeface="Calibri Light"/>
              </a:rPr>
            </a:br>
            <a:r>
              <a:rPr lang="en-US" sz="2000">
                <a:cs typeface="Calibri Light"/>
              </a:rPr>
              <a:t>4. </a:t>
            </a:r>
            <a:r>
              <a:rPr lang="en-US" sz="2000">
                <a:ea typeface="+mj-lt"/>
                <a:cs typeface="+mj-lt"/>
              </a:rPr>
              <a:t>Women lead the search for a new position.</a:t>
            </a:r>
            <a:endParaRPr lang="en-US" sz="2000" kern="1200">
              <a:latin typeface="+mj-lt"/>
              <a:cs typeface="Calibri Light"/>
            </a:endParaRPr>
          </a:p>
        </p:txBody>
      </p:sp>
      <p:grpSp>
        <p:nvGrpSpPr>
          <p:cNvPr id="27" name="Group 26">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8"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pic>
        <p:nvPicPr>
          <p:cNvPr id="3" name="Picture 3" descr="Chart, bar chart&#10;&#10;Description automatically generated">
            <a:extLst>
              <a:ext uri="{FF2B5EF4-FFF2-40B4-BE49-F238E27FC236}">
                <a16:creationId xmlns:a16="http://schemas.microsoft.com/office/drawing/2014/main" id="{8581581F-7E9E-4791-9553-52EAB61EFD81}"/>
              </a:ext>
            </a:extLst>
          </p:cNvPr>
          <p:cNvPicPr>
            <a:picLocks noChangeAspect="1"/>
          </p:cNvPicPr>
          <p:nvPr/>
        </p:nvPicPr>
        <p:blipFill>
          <a:blip r:embed="rId4"/>
          <a:stretch>
            <a:fillRect/>
          </a:stretch>
        </p:blipFill>
        <p:spPr>
          <a:xfrm>
            <a:off x="5660021" y="769970"/>
            <a:ext cx="5704389" cy="3041704"/>
          </a:xfrm>
          <a:prstGeom prst="rect">
            <a:avLst/>
          </a:prstGeom>
        </p:spPr>
      </p:pic>
      <p:pic>
        <p:nvPicPr>
          <p:cNvPr id="4" name="Picture 5" descr="Chart, bar chart&#10;&#10;Description automatically generated">
            <a:extLst>
              <a:ext uri="{FF2B5EF4-FFF2-40B4-BE49-F238E27FC236}">
                <a16:creationId xmlns:a16="http://schemas.microsoft.com/office/drawing/2014/main" id="{2249BD2F-96AC-4CBE-914C-C9905A972224}"/>
              </a:ext>
            </a:extLst>
          </p:cNvPr>
          <p:cNvPicPr>
            <a:picLocks noChangeAspect="1"/>
          </p:cNvPicPr>
          <p:nvPr/>
        </p:nvPicPr>
        <p:blipFill>
          <a:blip r:embed="rId5"/>
          <a:stretch>
            <a:fillRect/>
          </a:stretch>
        </p:blipFill>
        <p:spPr>
          <a:xfrm>
            <a:off x="5660021" y="3886268"/>
            <a:ext cx="5704389" cy="2403539"/>
          </a:xfrm>
          <a:prstGeom prst="rect">
            <a:avLst/>
          </a:prstGeom>
        </p:spPr>
      </p:pic>
    </p:spTree>
    <p:extLst>
      <p:ext uri="{BB962C8B-B14F-4D97-AF65-F5344CB8AC3E}">
        <p14:creationId xmlns:p14="http://schemas.microsoft.com/office/powerpoint/2010/main" val="3787509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061547" y="-970565"/>
            <a:ext cx="3926898" cy="3921176"/>
          </a:xfrm>
        </p:spPr>
        <p:txBody>
          <a:bodyPr vert="horz" lIns="91440" tIns="45720" rIns="91440" bIns="45720" rtlCol="0" anchor="ctr">
            <a:normAutofit/>
          </a:bodyPr>
          <a:lstStyle/>
          <a:p>
            <a:r>
              <a:rPr lang="en-US" sz="4200" kern="1200">
                <a:latin typeface="+mj-lt"/>
                <a:ea typeface="+mj-ea"/>
                <a:cs typeface="+mj-cs"/>
              </a:rPr>
              <a:t>Visualizations - Distributions</a:t>
            </a:r>
            <a:endParaRPr lang="en-US" sz="4200" kern="1200">
              <a:latin typeface="+mj-lt"/>
              <a:cs typeface="Calibri Light"/>
            </a:endParaRPr>
          </a:p>
        </p:txBody>
      </p:sp>
      <p:grpSp>
        <p:nvGrpSpPr>
          <p:cNvPr id="96" name="Group 9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9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TextBox 1">
            <a:extLst>
              <a:ext uri="{FF2B5EF4-FFF2-40B4-BE49-F238E27FC236}">
                <a16:creationId xmlns:a16="http://schemas.microsoft.com/office/drawing/2014/main" id="{2629CE9F-C29A-4955-BCDA-01B74409E001}"/>
              </a:ext>
            </a:extLst>
          </p:cNvPr>
          <p:cNvSpPr txBox="1"/>
          <p:nvPr/>
        </p:nvSpPr>
        <p:spPr>
          <a:xfrm>
            <a:off x="1557020" y="2328633"/>
            <a:ext cx="5100320" cy="5581226"/>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2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pic>
        <p:nvPicPr>
          <p:cNvPr id="3" name="Picture 3" descr="Chart, histogram&#10;&#10;Description automatically generated">
            <a:extLst>
              <a:ext uri="{FF2B5EF4-FFF2-40B4-BE49-F238E27FC236}">
                <a16:creationId xmlns:a16="http://schemas.microsoft.com/office/drawing/2014/main" id="{D3DCBC16-688A-4677-A687-DF58F2F0B70D}"/>
              </a:ext>
            </a:extLst>
          </p:cNvPr>
          <p:cNvPicPr>
            <a:picLocks noChangeAspect="1"/>
          </p:cNvPicPr>
          <p:nvPr/>
        </p:nvPicPr>
        <p:blipFill>
          <a:blip r:embed="rId3"/>
          <a:stretch>
            <a:fillRect/>
          </a:stretch>
        </p:blipFill>
        <p:spPr>
          <a:xfrm>
            <a:off x="7031328" y="190700"/>
            <a:ext cx="4214611" cy="3183544"/>
          </a:xfrm>
          <a:prstGeom prst="rect">
            <a:avLst/>
          </a:prstGeom>
        </p:spPr>
      </p:pic>
      <p:sp>
        <p:nvSpPr>
          <p:cNvPr id="9" name="TextBox 8">
            <a:extLst>
              <a:ext uri="{FF2B5EF4-FFF2-40B4-BE49-F238E27FC236}">
                <a16:creationId xmlns:a16="http://schemas.microsoft.com/office/drawing/2014/main" id="{760FBC01-7326-4430-8F05-919C8E2172B7}"/>
              </a:ext>
            </a:extLst>
          </p:cNvPr>
          <p:cNvSpPr txBox="1"/>
          <p:nvPr/>
        </p:nvSpPr>
        <p:spPr>
          <a:xfrm>
            <a:off x="925132" y="1933977"/>
            <a:ext cx="463210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Distribution in selection of respondents and years of experience :</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 6-12 Year Midpoint ranges for the highest bins of responses making up &gt; 70% of the population</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Distribution in selection of respondents and years at current job: new to a midpoint of 6 years make up &gt; 80% of the population</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pic>
        <p:nvPicPr>
          <p:cNvPr id="10" name="Picture 10" descr="Chart, histogram&#10;&#10;Description automatically generated">
            <a:extLst>
              <a:ext uri="{FF2B5EF4-FFF2-40B4-BE49-F238E27FC236}">
                <a16:creationId xmlns:a16="http://schemas.microsoft.com/office/drawing/2014/main" id="{FFB3D1F6-B5A5-4F66-B45B-2EEE9936E427}"/>
              </a:ext>
            </a:extLst>
          </p:cNvPr>
          <p:cNvPicPr>
            <a:picLocks noChangeAspect="1"/>
          </p:cNvPicPr>
          <p:nvPr/>
        </p:nvPicPr>
        <p:blipFill>
          <a:blip r:embed="rId4"/>
          <a:stretch>
            <a:fillRect/>
          </a:stretch>
        </p:blipFill>
        <p:spPr>
          <a:xfrm>
            <a:off x="7035800" y="3467100"/>
            <a:ext cx="4191000" cy="3149600"/>
          </a:xfrm>
          <a:prstGeom prst="rect">
            <a:avLst/>
          </a:prstGeom>
        </p:spPr>
      </p:pic>
    </p:spTree>
    <p:extLst>
      <p:ext uri="{BB962C8B-B14F-4D97-AF65-F5344CB8AC3E}">
        <p14:creationId xmlns:p14="http://schemas.microsoft.com/office/powerpoint/2010/main" val="302539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43803-03B8-41E1-B12B-28D875088EF7}"/>
              </a:ext>
            </a:extLst>
          </p:cNvPr>
          <p:cNvSpPr>
            <a:spLocks noGrp="1"/>
          </p:cNvSpPr>
          <p:nvPr>
            <p:ph type="title"/>
          </p:nvPr>
        </p:nvSpPr>
        <p:spPr>
          <a:xfrm>
            <a:off x="1166650" y="1332952"/>
            <a:ext cx="3926898" cy="3921176"/>
          </a:xfrm>
        </p:spPr>
        <p:txBody>
          <a:bodyPr anchor="ctr">
            <a:normAutofit/>
          </a:bodyPr>
          <a:lstStyle/>
          <a:p>
            <a:r>
              <a:rPr lang="en-US" sz="5400">
                <a:cs typeface="Calibri Light"/>
              </a:rPr>
              <a:t>Data Collection</a:t>
            </a:r>
            <a:endParaRPr lang="en-US" sz="5400"/>
          </a:p>
        </p:txBody>
      </p:sp>
      <p:grpSp>
        <p:nvGrpSpPr>
          <p:cNvPr id="29" name="Group 28">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0"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AC3B8AD-AF94-4BDE-8E27-C0611FB49978}"/>
              </a:ext>
            </a:extLst>
          </p:cNvPr>
          <p:cNvSpPr>
            <a:spLocks noGrp="1"/>
          </p:cNvSpPr>
          <p:nvPr>
            <p:ph idx="1"/>
          </p:nvPr>
        </p:nvSpPr>
        <p:spPr>
          <a:xfrm>
            <a:off x="6421120" y="499833"/>
            <a:ext cx="5100320" cy="5581226"/>
          </a:xfrm>
        </p:spPr>
        <p:txBody>
          <a:bodyPr anchor="ctr">
            <a:normAutofit/>
          </a:bodyPr>
          <a:lstStyle/>
          <a:p>
            <a:r>
              <a:rPr lang="en-US" sz="2200" dirty="0">
                <a:ea typeface="+mn-lt"/>
                <a:cs typeface="+mn-lt"/>
              </a:rPr>
              <a:t>Google Survey</a:t>
            </a:r>
          </a:p>
          <a:p>
            <a:r>
              <a:rPr lang="en-US" sz="2200" dirty="0">
                <a:ea typeface="+mn-lt"/>
                <a:cs typeface="+mn-lt"/>
              </a:rPr>
              <a:t>Distributed to variety of people from a variety of industries</a:t>
            </a:r>
          </a:p>
          <a:p>
            <a:r>
              <a:rPr lang="en-US" sz="2200" dirty="0">
                <a:ea typeface="+mn-lt"/>
                <a:cs typeface="+mn-lt"/>
              </a:rPr>
              <a:t>208 respondents</a:t>
            </a:r>
          </a:p>
          <a:p>
            <a:r>
              <a:rPr lang="en-US" sz="2200" dirty="0">
                <a:ea typeface="+mn-lt"/>
                <a:cs typeface="+mn-lt"/>
              </a:rPr>
              <a:t>2496 data points</a:t>
            </a:r>
          </a:p>
          <a:p>
            <a:r>
              <a:rPr lang="en-US" sz="2200" dirty="0">
                <a:ea typeface="+mn-lt"/>
                <a:cs typeface="+mn-lt"/>
              </a:rPr>
              <a:t>12 variables</a:t>
            </a:r>
            <a:endParaRPr lang="en-US" sz="2200" dirty="0"/>
          </a:p>
        </p:txBody>
      </p:sp>
    </p:spTree>
    <p:extLst>
      <p:ext uri="{BB962C8B-B14F-4D97-AF65-F5344CB8AC3E}">
        <p14:creationId xmlns:p14="http://schemas.microsoft.com/office/powerpoint/2010/main" val="3684481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061547" y="-970565"/>
            <a:ext cx="3926898" cy="3921176"/>
          </a:xfrm>
        </p:spPr>
        <p:txBody>
          <a:bodyPr vert="horz" lIns="91440" tIns="45720" rIns="91440" bIns="45720" rtlCol="0" anchor="ctr">
            <a:normAutofit/>
          </a:bodyPr>
          <a:lstStyle/>
          <a:p>
            <a:r>
              <a:rPr lang="en-US" sz="4200" kern="1200">
                <a:latin typeface="+mj-lt"/>
                <a:ea typeface="+mj-ea"/>
                <a:cs typeface="+mj-cs"/>
              </a:rPr>
              <a:t>Visualizations - Distributions</a:t>
            </a:r>
            <a:endParaRPr lang="en-US" sz="4200" kern="1200">
              <a:latin typeface="+mj-lt"/>
              <a:cs typeface="Calibri Light"/>
            </a:endParaRPr>
          </a:p>
        </p:txBody>
      </p:sp>
      <p:grpSp>
        <p:nvGrpSpPr>
          <p:cNvPr id="96" name="Group 9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9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TextBox 1">
            <a:extLst>
              <a:ext uri="{FF2B5EF4-FFF2-40B4-BE49-F238E27FC236}">
                <a16:creationId xmlns:a16="http://schemas.microsoft.com/office/drawing/2014/main" id="{2629CE9F-C29A-4955-BCDA-01B74409E001}"/>
              </a:ext>
            </a:extLst>
          </p:cNvPr>
          <p:cNvSpPr txBox="1"/>
          <p:nvPr/>
        </p:nvSpPr>
        <p:spPr>
          <a:xfrm>
            <a:off x="6421120" y="499833"/>
            <a:ext cx="5100320" cy="5581226"/>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2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
        <p:nvSpPr>
          <p:cNvPr id="4" name="TextBox 3">
            <a:extLst>
              <a:ext uri="{FF2B5EF4-FFF2-40B4-BE49-F238E27FC236}">
                <a16:creationId xmlns:a16="http://schemas.microsoft.com/office/drawing/2014/main" id="{E8F3B615-878F-4967-A9EA-B242D348AABF}"/>
              </a:ext>
            </a:extLst>
          </p:cNvPr>
          <p:cNvSpPr txBox="1"/>
          <p:nvPr/>
        </p:nvSpPr>
        <p:spPr>
          <a:xfrm>
            <a:off x="925132" y="1933977"/>
            <a:ext cx="463210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Distribution in selection of Job setting in job seekers and years of experience</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Remote work has more representation of selection across all tenure of employees</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Not as experienced employees (Midpoint of 4 Years) that is a favorability towards In person work as shown on the bottom table with 60% of those that chose In-person making up that sample.</a:t>
            </a:r>
          </a:p>
        </p:txBody>
      </p:sp>
      <p:pic>
        <p:nvPicPr>
          <p:cNvPr id="9" name="Picture 9" descr="Chart, histogram&#10;&#10;Description automatically generated">
            <a:extLst>
              <a:ext uri="{FF2B5EF4-FFF2-40B4-BE49-F238E27FC236}">
                <a16:creationId xmlns:a16="http://schemas.microsoft.com/office/drawing/2014/main" id="{B119FAE7-5878-4729-91E2-DE77F5ECFC7F}"/>
              </a:ext>
            </a:extLst>
          </p:cNvPr>
          <p:cNvPicPr>
            <a:picLocks noChangeAspect="1"/>
          </p:cNvPicPr>
          <p:nvPr/>
        </p:nvPicPr>
        <p:blipFill>
          <a:blip r:embed="rId3"/>
          <a:stretch>
            <a:fillRect/>
          </a:stretch>
        </p:blipFill>
        <p:spPr>
          <a:xfrm>
            <a:off x="6958724" y="186952"/>
            <a:ext cx="4011011" cy="3239027"/>
          </a:xfrm>
          <a:prstGeom prst="rect">
            <a:avLst/>
          </a:prstGeom>
        </p:spPr>
      </p:pic>
      <p:pic>
        <p:nvPicPr>
          <p:cNvPr id="10" name="Picture 10" descr="Chart, histogram&#10;&#10;Description automatically generated">
            <a:extLst>
              <a:ext uri="{FF2B5EF4-FFF2-40B4-BE49-F238E27FC236}">
                <a16:creationId xmlns:a16="http://schemas.microsoft.com/office/drawing/2014/main" id="{C0D812A5-7EE1-4C07-8D5B-2F8894409C36}"/>
              </a:ext>
            </a:extLst>
          </p:cNvPr>
          <p:cNvPicPr>
            <a:picLocks noChangeAspect="1"/>
          </p:cNvPicPr>
          <p:nvPr/>
        </p:nvPicPr>
        <p:blipFill>
          <a:blip r:embed="rId4"/>
          <a:stretch>
            <a:fillRect/>
          </a:stretch>
        </p:blipFill>
        <p:spPr>
          <a:xfrm>
            <a:off x="6844424" y="3397762"/>
            <a:ext cx="4235668" cy="3461259"/>
          </a:xfrm>
          <a:prstGeom prst="rect">
            <a:avLst/>
          </a:prstGeom>
        </p:spPr>
      </p:pic>
    </p:spTree>
    <p:extLst>
      <p:ext uri="{BB962C8B-B14F-4D97-AF65-F5344CB8AC3E}">
        <p14:creationId xmlns:p14="http://schemas.microsoft.com/office/powerpoint/2010/main" val="3136285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053080" y="-1021365"/>
            <a:ext cx="3926898" cy="3921176"/>
          </a:xfrm>
        </p:spPr>
        <p:txBody>
          <a:bodyPr vert="horz" lIns="91440" tIns="45720" rIns="91440" bIns="45720" rtlCol="0" anchor="ctr">
            <a:normAutofit/>
          </a:bodyPr>
          <a:lstStyle/>
          <a:p>
            <a:r>
              <a:rPr lang="en-US" sz="4200" kern="1200">
                <a:latin typeface="+mj-lt"/>
                <a:ea typeface="+mj-ea"/>
                <a:cs typeface="+mj-cs"/>
              </a:rPr>
              <a:t>Visualizations - Distributions</a:t>
            </a:r>
            <a:endParaRPr lang="en-US" sz="4200" kern="1200">
              <a:latin typeface="+mj-lt"/>
              <a:cs typeface="Calibri Light"/>
            </a:endParaRPr>
          </a:p>
        </p:txBody>
      </p:sp>
      <p:grpSp>
        <p:nvGrpSpPr>
          <p:cNvPr id="96" name="Group 9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9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TextBox 1">
            <a:extLst>
              <a:ext uri="{FF2B5EF4-FFF2-40B4-BE49-F238E27FC236}">
                <a16:creationId xmlns:a16="http://schemas.microsoft.com/office/drawing/2014/main" id="{2629CE9F-C29A-4955-BCDA-01B74409E001}"/>
              </a:ext>
            </a:extLst>
          </p:cNvPr>
          <p:cNvSpPr txBox="1"/>
          <p:nvPr/>
        </p:nvSpPr>
        <p:spPr>
          <a:xfrm>
            <a:off x="6421120" y="499833"/>
            <a:ext cx="5100320" cy="5581226"/>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2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
        <p:nvSpPr>
          <p:cNvPr id="4" name="TextBox 3">
            <a:extLst>
              <a:ext uri="{FF2B5EF4-FFF2-40B4-BE49-F238E27FC236}">
                <a16:creationId xmlns:a16="http://schemas.microsoft.com/office/drawing/2014/main" id="{E8F3B615-878F-4967-A9EA-B242D348AABF}"/>
              </a:ext>
            </a:extLst>
          </p:cNvPr>
          <p:cNvSpPr txBox="1"/>
          <p:nvPr/>
        </p:nvSpPr>
        <p:spPr>
          <a:xfrm>
            <a:off x="925132" y="1933977"/>
            <a:ext cx="463210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Distribution in selection of respondents that are job seekers:</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Greatest distribution on years of experience making up ~80% of the population are from 5- 15 median years.</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rPr>
              <a:t>Greatest distribution of years of years in current role ~75% of the population are from 1-5 median years.</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pic>
        <p:nvPicPr>
          <p:cNvPr id="3" name="Picture 4" descr="Chart, histogram&#10;&#10;Description automatically generated">
            <a:extLst>
              <a:ext uri="{FF2B5EF4-FFF2-40B4-BE49-F238E27FC236}">
                <a16:creationId xmlns:a16="http://schemas.microsoft.com/office/drawing/2014/main" id="{B1F15B4E-F6F3-4B62-90E6-E33FD4A1824C}"/>
              </a:ext>
            </a:extLst>
          </p:cNvPr>
          <p:cNvPicPr>
            <a:picLocks noChangeAspect="1"/>
          </p:cNvPicPr>
          <p:nvPr/>
        </p:nvPicPr>
        <p:blipFill>
          <a:blip r:embed="rId3"/>
          <a:stretch>
            <a:fillRect/>
          </a:stretch>
        </p:blipFill>
        <p:spPr>
          <a:xfrm>
            <a:off x="7383885" y="104568"/>
            <a:ext cx="4144501" cy="3214471"/>
          </a:xfrm>
          <a:prstGeom prst="rect">
            <a:avLst/>
          </a:prstGeom>
        </p:spPr>
      </p:pic>
      <p:pic>
        <p:nvPicPr>
          <p:cNvPr id="5" name="Picture 5" descr="Chart, histogram&#10;&#10;Description automatically generated">
            <a:extLst>
              <a:ext uri="{FF2B5EF4-FFF2-40B4-BE49-F238E27FC236}">
                <a16:creationId xmlns:a16="http://schemas.microsoft.com/office/drawing/2014/main" id="{E543A12C-8E0A-43E0-AF52-34ABA3C59081}"/>
              </a:ext>
            </a:extLst>
          </p:cNvPr>
          <p:cNvPicPr>
            <a:picLocks noChangeAspect="1"/>
          </p:cNvPicPr>
          <p:nvPr/>
        </p:nvPicPr>
        <p:blipFill>
          <a:blip r:embed="rId4"/>
          <a:stretch>
            <a:fillRect/>
          </a:stretch>
        </p:blipFill>
        <p:spPr>
          <a:xfrm>
            <a:off x="7381107" y="3347737"/>
            <a:ext cx="4119994" cy="3265421"/>
          </a:xfrm>
          <a:prstGeom prst="rect">
            <a:avLst/>
          </a:prstGeom>
        </p:spPr>
      </p:pic>
    </p:spTree>
    <p:extLst>
      <p:ext uri="{BB962C8B-B14F-4D97-AF65-F5344CB8AC3E}">
        <p14:creationId xmlns:p14="http://schemas.microsoft.com/office/powerpoint/2010/main" val="1233800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id="{3ECB324E-DCF3-41CC-B492-685AD9A87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3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7259600" y="-714545"/>
            <a:ext cx="4929352" cy="2315616"/>
          </a:xfrm>
        </p:spPr>
        <p:txBody>
          <a:bodyPr vert="horz" lIns="91440" tIns="45720" rIns="91440" bIns="45720" rtlCol="0" anchor="ctr">
            <a:normAutofit/>
          </a:bodyPr>
          <a:lstStyle/>
          <a:p>
            <a:r>
              <a:rPr lang="en-US" kern="1200" dirty="0">
                <a:solidFill>
                  <a:schemeClr val="tx1"/>
                </a:solidFill>
                <a:latin typeface="+mj-lt"/>
                <a:ea typeface="+mj-ea"/>
                <a:cs typeface="+mj-cs"/>
              </a:rPr>
              <a:t>Descriptive Statistics</a:t>
            </a:r>
          </a:p>
        </p:txBody>
      </p:sp>
      <p:sp>
        <p:nvSpPr>
          <p:cNvPr id="30" name="Rectangle 3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6">
            <a:extLst>
              <a:ext uri="{FF2B5EF4-FFF2-40B4-BE49-F238E27FC236}">
                <a16:creationId xmlns:a16="http://schemas.microsoft.com/office/drawing/2014/main" id="{8581456B-65AE-441F-96D2-6AE89BBC9F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8" name="Rectangle 64">
              <a:extLst>
                <a:ext uri="{FF2B5EF4-FFF2-40B4-BE49-F238E27FC236}">
                  <a16:creationId xmlns:a16="http://schemas.microsoft.com/office/drawing/2014/main" id="{E177B79F-8F52-4967-BD7F-E0399FD40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66">
              <a:extLst>
                <a:ext uri="{FF2B5EF4-FFF2-40B4-BE49-F238E27FC236}">
                  <a16:creationId xmlns:a16="http://schemas.microsoft.com/office/drawing/2014/main" id="{16A0476D-17E6-4E89-93BC-412EC9D249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4">
              <a:extLst>
                <a:ext uri="{FF2B5EF4-FFF2-40B4-BE49-F238E27FC236}">
                  <a16:creationId xmlns:a16="http://schemas.microsoft.com/office/drawing/2014/main" id="{914EA321-6AE4-4E20-A2ED-2D30F808B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6">
              <a:extLst>
                <a:ext uri="{FF2B5EF4-FFF2-40B4-BE49-F238E27FC236}">
                  <a16:creationId xmlns:a16="http://schemas.microsoft.com/office/drawing/2014/main" id="{94F04A16-9065-45BB-94A7-60612AAC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4">
              <a:extLst>
                <a:ext uri="{FF2B5EF4-FFF2-40B4-BE49-F238E27FC236}">
                  <a16:creationId xmlns:a16="http://schemas.microsoft.com/office/drawing/2014/main" id="{5D607BE0-5B0F-4DB5-A6E3-1A3B79AD3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6">
              <a:extLst>
                <a:ext uri="{FF2B5EF4-FFF2-40B4-BE49-F238E27FC236}">
                  <a16:creationId xmlns:a16="http://schemas.microsoft.com/office/drawing/2014/main" id="{7E003358-9DAD-48D9-9B7C-FB6E754D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4">
              <a:extLst>
                <a:ext uri="{FF2B5EF4-FFF2-40B4-BE49-F238E27FC236}">
                  <a16:creationId xmlns:a16="http://schemas.microsoft.com/office/drawing/2014/main" id="{913CC140-5686-47D2-9A4E-4128FE79F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6">
              <a:extLst>
                <a:ext uri="{FF2B5EF4-FFF2-40B4-BE49-F238E27FC236}">
                  <a16:creationId xmlns:a16="http://schemas.microsoft.com/office/drawing/2014/main" id="{12AF8F4F-28F6-4230-8FFF-BBFF5D527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64">
              <a:extLst>
                <a:ext uri="{FF2B5EF4-FFF2-40B4-BE49-F238E27FC236}">
                  <a16:creationId xmlns:a16="http://schemas.microsoft.com/office/drawing/2014/main" id="{F65F8154-C810-474F-9829-63D859A2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66">
              <a:extLst>
                <a:ext uri="{FF2B5EF4-FFF2-40B4-BE49-F238E27FC236}">
                  <a16:creationId xmlns:a16="http://schemas.microsoft.com/office/drawing/2014/main" id="{1773D8A0-6747-46CF-B82B-6C4993CEB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64">
              <a:extLst>
                <a:ext uri="{FF2B5EF4-FFF2-40B4-BE49-F238E27FC236}">
                  <a16:creationId xmlns:a16="http://schemas.microsoft.com/office/drawing/2014/main" id="{7313522C-F296-4AC1-BD6D-E17B86F60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66">
              <a:extLst>
                <a:ext uri="{FF2B5EF4-FFF2-40B4-BE49-F238E27FC236}">
                  <a16:creationId xmlns:a16="http://schemas.microsoft.com/office/drawing/2014/main" id="{DD8152B8-4478-44A2-B211-48131DCD3F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64">
              <a:extLst>
                <a:ext uri="{FF2B5EF4-FFF2-40B4-BE49-F238E27FC236}">
                  <a16:creationId xmlns:a16="http://schemas.microsoft.com/office/drawing/2014/main" id="{B28DCFDB-8466-4457-ACB0-1A0928A14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66">
              <a:extLst>
                <a:ext uri="{FF2B5EF4-FFF2-40B4-BE49-F238E27FC236}">
                  <a16:creationId xmlns:a16="http://schemas.microsoft.com/office/drawing/2014/main" id="{8CFCD0AD-14E5-413C-9A0F-B02A426D1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64">
              <a:extLst>
                <a:ext uri="{FF2B5EF4-FFF2-40B4-BE49-F238E27FC236}">
                  <a16:creationId xmlns:a16="http://schemas.microsoft.com/office/drawing/2014/main" id="{00517725-3352-4486-8494-4428173A5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66">
              <a:extLst>
                <a:ext uri="{FF2B5EF4-FFF2-40B4-BE49-F238E27FC236}">
                  <a16:creationId xmlns:a16="http://schemas.microsoft.com/office/drawing/2014/main" id="{ECD690CE-FA77-46F7-A638-59DF8FE47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64">
              <a:extLst>
                <a:ext uri="{FF2B5EF4-FFF2-40B4-BE49-F238E27FC236}">
                  <a16:creationId xmlns:a16="http://schemas.microsoft.com/office/drawing/2014/main" id="{32A52605-320E-48EE-950C-4BB1542D9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66">
              <a:extLst>
                <a:ext uri="{FF2B5EF4-FFF2-40B4-BE49-F238E27FC236}">
                  <a16:creationId xmlns:a16="http://schemas.microsoft.com/office/drawing/2014/main" id="{823485F0-937D-4FCA-AABD-F4D50615F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64">
              <a:extLst>
                <a:ext uri="{FF2B5EF4-FFF2-40B4-BE49-F238E27FC236}">
                  <a16:creationId xmlns:a16="http://schemas.microsoft.com/office/drawing/2014/main" id="{3A727FF5-2DB5-4CFE-8728-2A011A2BA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66">
              <a:extLst>
                <a:ext uri="{FF2B5EF4-FFF2-40B4-BE49-F238E27FC236}">
                  <a16:creationId xmlns:a16="http://schemas.microsoft.com/office/drawing/2014/main" id="{5C4D227B-7F58-49C4-B80D-A96835193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4" name="Rectangle 5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EBE2E0D-B624-445E-9A2C-ECC9A3AEC800}"/>
              </a:ext>
            </a:extLst>
          </p:cNvPr>
          <p:cNvPicPr>
            <a:picLocks noChangeAspect="1"/>
          </p:cNvPicPr>
          <p:nvPr/>
        </p:nvPicPr>
        <p:blipFill rotWithShape="1">
          <a:blip r:embed="rId3"/>
          <a:srcRect l="-2187" t="947" r="6474" b="-947"/>
          <a:stretch/>
        </p:blipFill>
        <p:spPr>
          <a:xfrm>
            <a:off x="-156948" y="168148"/>
            <a:ext cx="7416548" cy="3331953"/>
          </a:xfrm>
          <a:prstGeom prst="rect">
            <a:avLst/>
          </a:prstGeom>
        </p:spPr>
      </p:pic>
      <p:pic>
        <p:nvPicPr>
          <p:cNvPr id="21" name="Picture 20">
            <a:extLst>
              <a:ext uri="{FF2B5EF4-FFF2-40B4-BE49-F238E27FC236}">
                <a16:creationId xmlns:a16="http://schemas.microsoft.com/office/drawing/2014/main" id="{1BB01184-7807-417E-99E7-9AF552C40DA4}"/>
              </a:ext>
            </a:extLst>
          </p:cNvPr>
          <p:cNvPicPr>
            <a:picLocks noChangeAspect="1"/>
          </p:cNvPicPr>
          <p:nvPr/>
        </p:nvPicPr>
        <p:blipFill rotWithShape="1">
          <a:blip r:embed="rId4"/>
          <a:srcRect l="495" r="1129"/>
          <a:stretch/>
        </p:blipFill>
        <p:spPr>
          <a:xfrm>
            <a:off x="1183249" y="3500101"/>
            <a:ext cx="5019472" cy="1618488"/>
          </a:xfrm>
          <a:prstGeom prst="rect">
            <a:avLst/>
          </a:prstGeom>
        </p:spPr>
      </p:pic>
      <p:pic>
        <p:nvPicPr>
          <p:cNvPr id="18" name="Picture 17">
            <a:extLst>
              <a:ext uri="{FF2B5EF4-FFF2-40B4-BE49-F238E27FC236}">
                <a16:creationId xmlns:a16="http://schemas.microsoft.com/office/drawing/2014/main" id="{0E32B75B-D013-4A45-AA16-1873482E979D}"/>
              </a:ext>
            </a:extLst>
          </p:cNvPr>
          <p:cNvPicPr>
            <a:picLocks noChangeAspect="1"/>
          </p:cNvPicPr>
          <p:nvPr/>
        </p:nvPicPr>
        <p:blipFill rotWithShape="1">
          <a:blip r:embed="rId5"/>
          <a:srcRect l="1915" r="438" b="4"/>
          <a:stretch/>
        </p:blipFill>
        <p:spPr>
          <a:xfrm>
            <a:off x="763919" y="5118589"/>
            <a:ext cx="6181135" cy="1618488"/>
          </a:xfrm>
          <a:prstGeom prst="rect">
            <a:avLst/>
          </a:prstGeom>
        </p:spPr>
      </p:pic>
      <p:sp>
        <p:nvSpPr>
          <p:cNvPr id="26" name="TextBox 25">
            <a:extLst>
              <a:ext uri="{FF2B5EF4-FFF2-40B4-BE49-F238E27FC236}">
                <a16:creationId xmlns:a16="http://schemas.microsoft.com/office/drawing/2014/main" id="{266AF8A8-8E18-4CBE-B516-FABA3C39A4D9}"/>
              </a:ext>
            </a:extLst>
          </p:cNvPr>
          <p:cNvSpPr txBox="1"/>
          <p:nvPr/>
        </p:nvSpPr>
        <p:spPr>
          <a:xfrm>
            <a:off x="7465837" y="618484"/>
            <a:ext cx="4496426" cy="5957789"/>
          </a:xfrm>
          <a:prstGeom prst="rect">
            <a:avLst/>
          </a:prstGeom>
        </p:spPr>
        <p:txBody>
          <a:bodyPr vert="horz" lIns="91440" tIns="45720" rIns="91440" bIns="45720" rtlCol="0" anchor="ctr">
            <a:normAutofit/>
          </a:bodyPr>
          <a:lstStyle/>
          <a:p>
            <a:pPr marL="0" marR="0" lvl="0" indent="0" algn="l" defTabSz="914400" rtl="0" eaLnBrk="1" fontAlgn="base" latinLnBrk="0" hangingPunct="1">
              <a:lnSpc>
                <a:spcPct val="90000"/>
              </a:lnSpc>
              <a:spcBef>
                <a:spcPts val="0"/>
              </a:spcBef>
              <a:spcAft>
                <a:spcPts val="600"/>
              </a:spcAft>
              <a:buClrTx/>
              <a:buSzTx/>
              <a:buFontTx/>
              <a:buNone/>
              <a:tabLst/>
              <a:defRPr/>
            </a:pPr>
            <a:r>
              <a:rPr kumimoji="0" lang="en-US" sz="2200" b="0" i="0" u="sng" strike="noStrike" kern="1200" cap="none" spc="0" normalizeH="0" baseline="0" noProof="0" dirty="0">
                <a:ln>
                  <a:noFill/>
                </a:ln>
                <a:solidFill>
                  <a:prstClr val="black"/>
                </a:solidFill>
                <a:effectLst/>
                <a:uLnTx/>
                <a:uFillTx/>
                <a:latin typeface="Calibri" panose="020F0502020204030204"/>
                <a:ea typeface="+mn-ea"/>
                <a:cs typeface="+mn-cs"/>
              </a:rPr>
              <a:t>New Job</a:t>
            </a: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286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 large majority of the population looking for a new job is Female (62%)</a:t>
            </a:r>
          </a:p>
          <a:p>
            <a:pPr marL="285750" marR="0" lvl="0" indent="-2286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The average work experience of Females ~9.8 years vs. Males at 11.9 years</a:t>
            </a:r>
          </a:p>
          <a:p>
            <a:pPr marL="285750" marR="0" lvl="0" indent="-2286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Years at current job for both Male and Female is ~4 years</a:t>
            </a:r>
          </a:p>
          <a:p>
            <a:pPr marL="0" marR="0" lvl="0" indent="0" algn="l" defTabSz="914400" rtl="0" eaLnBrk="1" fontAlgn="base" latinLnBrk="0" hangingPunct="1">
              <a:lnSpc>
                <a:spcPct val="90000"/>
              </a:lnSpc>
              <a:spcBef>
                <a:spcPts val="0"/>
              </a:spcBef>
              <a:spcAft>
                <a:spcPts val="600"/>
              </a:spcAft>
              <a:buClrTx/>
              <a:buSzTx/>
              <a:buFontTx/>
              <a:buNone/>
              <a:tabLst/>
              <a:defRPr/>
            </a:pPr>
            <a:r>
              <a:rPr kumimoji="0" lang="en-US" sz="2200" b="0" i="0" u="sng" strike="noStrike" kern="1200" cap="none" spc="0" normalizeH="0" baseline="0" noProof="0" dirty="0">
                <a:ln>
                  <a:noFill/>
                </a:ln>
                <a:solidFill>
                  <a:prstClr val="black"/>
                </a:solidFill>
                <a:effectLst/>
                <a:uLnTx/>
                <a:uFillTx/>
                <a:latin typeface="Calibri" panose="020F0502020204030204"/>
                <a:ea typeface="+mn-ea"/>
                <a:cs typeface="+mn-cs"/>
              </a:rPr>
              <a:t>No New Job</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Females were more responsive to our survey representing 61%.</a:t>
            </a:r>
          </a:p>
          <a:p>
            <a:pPr marL="285750" marR="0" lvl="0" indent="-2286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The standard deviation for % vaccinated for Male and Female are statistically similar</a:t>
            </a: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1356706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F82E24-ADBC-4675-85C6-F8ED1E61ACF1}"/>
              </a:ext>
            </a:extLst>
          </p:cNvPr>
          <p:cNvSpPr>
            <a:spLocks noGrp="1"/>
          </p:cNvSpPr>
          <p:nvPr>
            <p:ph type="title"/>
          </p:nvPr>
        </p:nvSpPr>
        <p:spPr>
          <a:xfrm>
            <a:off x="2242734" y="963507"/>
            <a:ext cx="2089825" cy="4930986"/>
          </a:xfrm>
        </p:spPr>
        <p:txBody>
          <a:bodyPr vert="horz" lIns="91440" tIns="45720" rIns="91440" bIns="45720" rtlCol="0" anchor="ctr">
            <a:normAutofit/>
          </a:bodyPr>
          <a:lstStyle/>
          <a:p>
            <a:pPr algn="r"/>
            <a:r>
              <a:rPr lang="en-US" sz="3100" kern="1200" dirty="0">
                <a:solidFill>
                  <a:schemeClr val="accent1"/>
                </a:solidFill>
                <a:latin typeface="+mj-lt"/>
                <a:ea typeface="+mj-ea"/>
                <a:cs typeface="+mj-cs"/>
              </a:rPr>
              <a:t>Possible Outcomes/Business Goals</a:t>
            </a:r>
          </a:p>
        </p:txBody>
      </p:sp>
      <p:cxnSp>
        <p:nvCxnSpPr>
          <p:cNvPr id="27" name="Straight Connector 23">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086647-832B-4117-85DA-B762108D53F4}"/>
              </a:ext>
            </a:extLst>
          </p:cNvPr>
          <p:cNvSpPr>
            <a:spLocks noGrp="1"/>
          </p:cNvSpPr>
          <p:nvPr>
            <p:ph idx="1"/>
          </p:nvPr>
        </p:nvSpPr>
        <p:spPr>
          <a:xfrm>
            <a:off x="4976030" y="963507"/>
            <a:ext cx="6250940" cy="2304627"/>
          </a:xfrm>
        </p:spPr>
        <p:txBody>
          <a:bodyPr vert="horz" lIns="91440" tIns="45720" rIns="91440" bIns="45720" rtlCol="0" anchor="b">
            <a:normAutofit/>
          </a:bodyPr>
          <a:lstStyle/>
          <a:p>
            <a:endParaRPr lang="en-US" sz="2000"/>
          </a:p>
          <a:p>
            <a:endParaRPr lang="en-US" sz="2000"/>
          </a:p>
          <a:p>
            <a:endParaRPr lang="en-US" sz="2000"/>
          </a:p>
        </p:txBody>
      </p:sp>
      <p:sp>
        <p:nvSpPr>
          <p:cNvPr id="4" name="TextBox 3">
            <a:extLst>
              <a:ext uri="{FF2B5EF4-FFF2-40B4-BE49-F238E27FC236}">
                <a16:creationId xmlns:a16="http://schemas.microsoft.com/office/drawing/2014/main" id="{91010384-E5FC-41D1-92CC-25CA0AE0FA48}"/>
              </a:ext>
            </a:extLst>
          </p:cNvPr>
          <p:cNvSpPr txBox="1"/>
          <p:nvPr/>
        </p:nvSpPr>
        <p:spPr>
          <a:xfrm>
            <a:off x="4976029" y="2476877"/>
            <a:ext cx="6250940" cy="23046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Utilize findings to determine what type of candidates are currently in the market for a new job, and analyze if the demographic fits firms' needs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ie</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career level, desired salary)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Utilize findings to determine key needs of potential new hires</a:t>
            </a: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Utilize findings to better understand candidate pools background</a:t>
            </a: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Better help candidates find appropriate jobs to apply for</a:t>
            </a: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a:endParaRPr>
          </a:p>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a:rPr>
              <a:t>We could expand our search to determine why most participants aren't looking for a new position.</a:t>
            </a:r>
          </a:p>
          <a:p>
            <a:pPr marL="914400" marR="0" lvl="2"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a:rPr>
              <a:t>What benefits/working environment does their current company provide that allows them to retain employees and attract those seeking a new role</a:t>
            </a:r>
          </a:p>
        </p:txBody>
      </p:sp>
    </p:spTree>
    <p:extLst>
      <p:ext uri="{BB962C8B-B14F-4D97-AF65-F5344CB8AC3E}">
        <p14:creationId xmlns:p14="http://schemas.microsoft.com/office/powerpoint/2010/main" val="1080964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226507" y="-183588"/>
            <a:ext cx="9942716" cy="1554480"/>
          </a:xfrm>
        </p:spPr>
        <p:txBody>
          <a:bodyPr anchor="ctr">
            <a:normAutofit/>
          </a:bodyPr>
          <a:lstStyle/>
          <a:p>
            <a:r>
              <a:rPr lang="en-US" sz="4800" dirty="0">
                <a:cs typeface="Calibri Light"/>
              </a:rPr>
              <a:t>Descriptive Statistics - Continued</a:t>
            </a:r>
            <a:endParaRPr lang="en-US" dirty="0"/>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20" name="Picture 19">
            <a:extLst>
              <a:ext uri="{FF2B5EF4-FFF2-40B4-BE49-F238E27FC236}">
                <a16:creationId xmlns:a16="http://schemas.microsoft.com/office/drawing/2014/main" id="{DB74CD15-2981-4429-A00E-49BE85E8DA1C}"/>
              </a:ext>
            </a:extLst>
          </p:cNvPr>
          <p:cNvPicPr>
            <a:picLocks noChangeAspect="1"/>
          </p:cNvPicPr>
          <p:nvPr/>
        </p:nvPicPr>
        <p:blipFill>
          <a:blip r:embed="rId3"/>
          <a:stretch>
            <a:fillRect/>
          </a:stretch>
        </p:blipFill>
        <p:spPr>
          <a:xfrm>
            <a:off x="226507" y="1233704"/>
            <a:ext cx="4465707" cy="1585097"/>
          </a:xfrm>
          <a:prstGeom prst="rect">
            <a:avLst/>
          </a:prstGeom>
        </p:spPr>
      </p:pic>
      <p:pic>
        <p:nvPicPr>
          <p:cNvPr id="4" name="Picture 3">
            <a:extLst>
              <a:ext uri="{FF2B5EF4-FFF2-40B4-BE49-F238E27FC236}">
                <a16:creationId xmlns:a16="http://schemas.microsoft.com/office/drawing/2014/main" id="{78DEB274-FB0C-49F9-81F3-F8BDE69A33E8}"/>
              </a:ext>
            </a:extLst>
          </p:cNvPr>
          <p:cNvPicPr>
            <a:picLocks noChangeAspect="1"/>
          </p:cNvPicPr>
          <p:nvPr/>
        </p:nvPicPr>
        <p:blipFill>
          <a:blip r:embed="rId4"/>
          <a:stretch>
            <a:fillRect/>
          </a:stretch>
        </p:blipFill>
        <p:spPr>
          <a:xfrm>
            <a:off x="147180" y="3097648"/>
            <a:ext cx="6271803" cy="1356478"/>
          </a:xfrm>
          <a:prstGeom prst="rect">
            <a:avLst/>
          </a:prstGeom>
        </p:spPr>
      </p:pic>
      <p:pic>
        <p:nvPicPr>
          <p:cNvPr id="6" name="Picture 5">
            <a:extLst>
              <a:ext uri="{FF2B5EF4-FFF2-40B4-BE49-F238E27FC236}">
                <a16:creationId xmlns:a16="http://schemas.microsoft.com/office/drawing/2014/main" id="{8101EB68-91C0-41AC-8190-89AE85676286}"/>
              </a:ext>
            </a:extLst>
          </p:cNvPr>
          <p:cNvPicPr>
            <a:picLocks noChangeAspect="1"/>
          </p:cNvPicPr>
          <p:nvPr/>
        </p:nvPicPr>
        <p:blipFill>
          <a:blip r:embed="rId5"/>
          <a:stretch>
            <a:fillRect/>
          </a:stretch>
        </p:blipFill>
        <p:spPr>
          <a:xfrm>
            <a:off x="147180" y="4809057"/>
            <a:ext cx="4016088" cy="1356478"/>
          </a:xfrm>
          <a:prstGeom prst="rect">
            <a:avLst/>
          </a:prstGeom>
        </p:spPr>
      </p:pic>
      <p:pic>
        <p:nvPicPr>
          <p:cNvPr id="21" name="Picture 20">
            <a:extLst>
              <a:ext uri="{FF2B5EF4-FFF2-40B4-BE49-F238E27FC236}">
                <a16:creationId xmlns:a16="http://schemas.microsoft.com/office/drawing/2014/main" id="{3452D68B-0209-41D5-8849-CD54ED379A05}"/>
              </a:ext>
            </a:extLst>
          </p:cNvPr>
          <p:cNvPicPr>
            <a:picLocks noChangeAspect="1"/>
          </p:cNvPicPr>
          <p:nvPr/>
        </p:nvPicPr>
        <p:blipFill>
          <a:blip r:embed="rId6"/>
          <a:stretch>
            <a:fillRect/>
          </a:stretch>
        </p:blipFill>
        <p:spPr>
          <a:xfrm>
            <a:off x="7157478" y="1346681"/>
            <a:ext cx="4244708" cy="1165961"/>
          </a:xfrm>
          <a:prstGeom prst="rect">
            <a:avLst/>
          </a:prstGeom>
        </p:spPr>
      </p:pic>
      <p:pic>
        <p:nvPicPr>
          <p:cNvPr id="23" name="Picture 22">
            <a:extLst>
              <a:ext uri="{FF2B5EF4-FFF2-40B4-BE49-F238E27FC236}">
                <a16:creationId xmlns:a16="http://schemas.microsoft.com/office/drawing/2014/main" id="{3C907ED1-8BBB-4622-8F95-F4C448D899C9}"/>
              </a:ext>
            </a:extLst>
          </p:cNvPr>
          <p:cNvPicPr>
            <a:picLocks noChangeAspect="1"/>
          </p:cNvPicPr>
          <p:nvPr/>
        </p:nvPicPr>
        <p:blipFill>
          <a:blip r:embed="rId7"/>
          <a:stretch>
            <a:fillRect/>
          </a:stretch>
        </p:blipFill>
        <p:spPr>
          <a:xfrm>
            <a:off x="7081272" y="2951015"/>
            <a:ext cx="4320914" cy="1501270"/>
          </a:xfrm>
          <a:prstGeom prst="rect">
            <a:avLst/>
          </a:prstGeom>
        </p:spPr>
      </p:pic>
      <p:pic>
        <p:nvPicPr>
          <p:cNvPr id="25" name="Picture 24">
            <a:extLst>
              <a:ext uri="{FF2B5EF4-FFF2-40B4-BE49-F238E27FC236}">
                <a16:creationId xmlns:a16="http://schemas.microsoft.com/office/drawing/2014/main" id="{5E40049D-2A22-4652-8CE5-17E574C8C1B0}"/>
              </a:ext>
            </a:extLst>
          </p:cNvPr>
          <p:cNvPicPr>
            <a:picLocks noChangeAspect="1"/>
          </p:cNvPicPr>
          <p:nvPr/>
        </p:nvPicPr>
        <p:blipFill>
          <a:blip r:embed="rId8"/>
          <a:stretch>
            <a:fillRect/>
          </a:stretch>
        </p:blipFill>
        <p:spPr>
          <a:xfrm>
            <a:off x="7119375" y="4749253"/>
            <a:ext cx="3513124" cy="1524132"/>
          </a:xfrm>
          <a:prstGeom prst="rect">
            <a:avLst/>
          </a:prstGeom>
        </p:spPr>
      </p:pic>
    </p:spTree>
    <p:extLst>
      <p:ext uri="{BB962C8B-B14F-4D97-AF65-F5344CB8AC3E}">
        <p14:creationId xmlns:p14="http://schemas.microsoft.com/office/powerpoint/2010/main" val="3253288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0" y="-216299"/>
            <a:ext cx="9942716" cy="1554480"/>
          </a:xfrm>
        </p:spPr>
        <p:txBody>
          <a:bodyPr anchor="ctr">
            <a:normAutofit/>
          </a:bodyPr>
          <a:lstStyle/>
          <a:p>
            <a:r>
              <a:rPr lang="en-US" sz="4800" dirty="0">
                <a:cs typeface="Calibri Light"/>
              </a:rPr>
              <a:t>Descriptive Statistics - Continued</a:t>
            </a:r>
            <a:endParaRPr lang="en-US" dirty="0"/>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5" name="Picture 4">
            <a:extLst>
              <a:ext uri="{FF2B5EF4-FFF2-40B4-BE49-F238E27FC236}">
                <a16:creationId xmlns:a16="http://schemas.microsoft.com/office/drawing/2014/main" id="{0AC9ADA6-920F-494D-94ED-CF6A918AB1EC}"/>
              </a:ext>
            </a:extLst>
          </p:cNvPr>
          <p:cNvPicPr>
            <a:picLocks noChangeAspect="1"/>
          </p:cNvPicPr>
          <p:nvPr/>
        </p:nvPicPr>
        <p:blipFill>
          <a:blip r:embed="rId3"/>
          <a:stretch>
            <a:fillRect/>
          </a:stretch>
        </p:blipFill>
        <p:spPr>
          <a:xfrm>
            <a:off x="310332" y="1250034"/>
            <a:ext cx="5130132" cy="4789385"/>
          </a:xfrm>
          <a:prstGeom prst="rect">
            <a:avLst/>
          </a:prstGeom>
        </p:spPr>
      </p:pic>
      <p:pic>
        <p:nvPicPr>
          <p:cNvPr id="8" name="Picture 7">
            <a:extLst>
              <a:ext uri="{FF2B5EF4-FFF2-40B4-BE49-F238E27FC236}">
                <a16:creationId xmlns:a16="http://schemas.microsoft.com/office/drawing/2014/main" id="{FA1723D5-8483-4340-AFBC-3C6A3C417BF0}"/>
              </a:ext>
            </a:extLst>
          </p:cNvPr>
          <p:cNvPicPr>
            <a:picLocks noChangeAspect="1"/>
          </p:cNvPicPr>
          <p:nvPr/>
        </p:nvPicPr>
        <p:blipFill>
          <a:blip r:embed="rId4"/>
          <a:stretch>
            <a:fillRect/>
          </a:stretch>
        </p:blipFill>
        <p:spPr>
          <a:xfrm>
            <a:off x="5580216" y="1283190"/>
            <a:ext cx="5408014" cy="4789385"/>
          </a:xfrm>
          <a:prstGeom prst="rect">
            <a:avLst/>
          </a:prstGeom>
        </p:spPr>
      </p:pic>
    </p:spTree>
    <p:extLst>
      <p:ext uri="{BB962C8B-B14F-4D97-AF65-F5344CB8AC3E}">
        <p14:creationId xmlns:p14="http://schemas.microsoft.com/office/powerpoint/2010/main" val="192932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166650" y="1332952"/>
            <a:ext cx="3926898" cy="3921176"/>
          </a:xfrm>
        </p:spPr>
        <p:txBody>
          <a:bodyPr vert="horz" lIns="91440" tIns="45720" rIns="91440" bIns="45720" rtlCol="0" anchor="ctr">
            <a:normAutofit/>
          </a:bodyPr>
          <a:lstStyle/>
          <a:p>
            <a:r>
              <a:rPr lang="en-US" sz="5400" kern="1200">
                <a:solidFill>
                  <a:schemeClr val="tx1"/>
                </a:solidFill>
                <a:latin typeface="+mj-lt"/>
                <a:ea typeface="+mj-ea"/>
                <a:cs typeface="+mj-cs"/>
              </a:rPr>
              <a:t>Variables</a:t>
            </a:r>
          </a:p>
        </p:txBody>
      </p:sp>
      <p:grpSp>
        <p:nvGrpSpPr>
          <p:cNvPr id="31" name="Group 30">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2"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DBED774-4084-4A30-BE93-8E82054CE4CA}"/>
              </a:ext>
            </a:extLst>
          </p:cNvPr>
          <p:cNvSpPr txBox="1"/>
          <p:nvPr/>
        </p:nvSpPr>
        <p:spPr>
          <a:xfrm>
            <a:off x="6366971" y="723569"/>
            <a:ext cx="5100320" cy="558122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pPr>
            <a:r>
              <a:rPr lang="en-US" sz="2200" b="1" dirty="0"/>
              <a:t>Independent Variables</a:t>
            </a:r>
          </a:p>
          <a:p>
            <a:pPr marL="742950" lvl="1" indent="-228600">
              <a:lnSpc>
                <a:spcPct val="90000"/>
              </a:lnSpc>
              <a:spcBef>
                <a:spcPts val="500"/>
              </a:spcBef>
              <a:buFont typeface="Arial" panose="020B0604020202020204" pitchFamily="34" charset="0"/>
              <a:buChar char="•"/>
            </a:pPr>
            <a:r>
              <a:rPr lang="en-US" sz="2200" dirty="0"/>
              <a:t>Location (C)</a:t>
            </a:r>
          </a:p>
          <a:p>
            <a:pPr marL="742950" lvl="1" indent="-228600">
              <a:lnSpc>
                <a:spcPct val="90000"/>
              </a:lnSpc>
              <a:spcBef>
                <a:spcPts val="500"/>
              </a:spcBef>
              <a:buFont typeface="Arial" panose="020B0604020202020204" pitchFamily="34" charset="0"/>
              <a:buChar char="•"/>
            </a:pPr>
            <a:r>
              <a:rPr lang="en-US" sz="2200" dirty="0"/>
              <a:t>Work-life-balance/key needs (C)</a:t>
            </a:r>
          </a:p>
          <a:p>
            <a:pPr marL="742950" lvl="1" indent="-228600">
              <a:lnSpc>
                <a:spcPct val="90000"/>
              </a:lnSpc>
              <a:spcBef>
                <a:spcPts val="500"/>
              </a:spcBef>
              <a:buFont typeface="Arial" panose="020B0604020202020204" pitchFamily="34" charset="0"/>
              <a:buChar char="•"/>
            </a:pPr>
            <a:r>
              <a:rPr lang="en-US" sz="2200" dirty="0"/>
              <a:t>Years of Experience (N)</a:t>
            </a:r>
          </a:p>
          <a:p>
            <a:pPr marL="742950" lvl="1" indent="-228600">
              <a:lnSpc>
                <a:spcPct val="90000"/>
              </a:lnSpc>
              <a:spcBef>
                <a:spcPts val="500"/>
              </a:spcBef>
              <a:buFont typeface="Arial" panose="020B0604020202020204" pitchFamily="34" charset="0"/>
              <a:buChar char="•"/>
            </a:pPr>
            <a:r>
              <a:rPr lang="en-US" sz="2200" dirty="0"/>
              <a:t>Willing to relocate (C)</a:t>
            </a:r>
          </a:p>
          <a:p>
            <a:pPr marL="742950" lvl="1" indent="-228600">
              <a:lnSpc>
                <a:spcPct val="90000"/>
              </a:lnSpc>
              <a:spcBef>
                <a:spcPts val="500"/>
              </a:spcBef>
              <a:buFont typeface="Arial" panose="020B0604020202020204" pitchFamily="34" charset="0"/>
              <a:buChar char="•"/>
            </a:pPr>
            <a:r>
              <a:rPr lang="en-US" sz="2200" dirty="0"/>
              <a:t>Remote or in-person or hybrid (C)</a:t>
            </a:r>
          </a:p>
          <a:p>
            <a:pPr marL="742950" lvl="1" indent="-228600">
              <a:lnSpc>
                <a:spcPct val="90000"/>
              </a:lnSpc>
              <a:spcBef>
                <a:spcPts val="500"/>
              </a:spcBef>
              <a:buFont typeface="Arial" panose="020B0604020202020204" pitchFamily="34" charset="0"/>
              <a:buChar char="•"/>
            </a:pPr>
            <a:r>
              <a:rPr lang="en-US" sz="2200" dirty="0"/>
              <a:t>Percentage in salary increase (N)</a:t>
            </a:r>
          </a:p>
          <a:p>
            <a:pPr marL="742950" lvl="1" indent="-228600">
              <a:lnSpc>
                <a:spcPct val="90000"/>
              </a:lnSpc>
              <a:spcBef>
                <a:spcPts val="500"/>
              </a:spcBef>
              <a:buFont typeface="Arial" panose="020B0604020202020204" pitchFamily="34" charset="0"/>
              <a:buChar char="•"/>
            </a:pPr>
            <a:r>
              <a:rPr lang="en-US" sz="2200" dirty="0"/>
              <a:t>Age (N)</a:t>
            </a:r>
          </a:p>
          <a:p>
            <a:pPr marL="742950" lvl="1" indent="-228600">
              <a:lnSpc>
                <a:spcPct val="90000"/>
              </a:lnSpc>
              <a:spcBef>
                <a:spcPts val="500"/>
              </a:spcBef>
              <a:buFont typeface="Arial" panose="020B0604020202020204" pitchFamily="34" charset="0"/>
              <a:buChar char="•"/>
            </a:pPr>
            <a:r>
              <a:rPr lang="en-US" sz="2200" dirty="0"/>
              <a:t>Gender (C)</a:t>
            </a:r>
          </a:p>
          <a:p>
            <a:pPr marL="742950" lvl="1" indent="-228600">
              <a:lnSpc>
                <a:spcPct val="90000"/>
              </a:lnSpc>
              <a:spcBef>
                <a:spcPts val="500"/>
              </a:spcBef>
              <a:buFont typeface="Arial" panose="020B0604020202020204" pitchFamily="34" charset="0"/>
              <a:buChar char="•"/>
            </a:pPr>
            <a:r>
              <a:rPr lang="en-US" sz="2200" dirty="0"/>
              <a:t>Current industry (C)</a:t>
            </a:r>
          </a:p>
          <a:p>
            <a:pPr marL="742950" lvl="1" indent="-228600">
              <a:lnSpc>
                <a:spcPct val="90000"/>
              </a:lnSpc>
              <a:spcBef>
                <a:spcPts val="500"/>
              </a:spcBef>
              <a:buFont typeface="Arial" panose="020B0604020202020204" pitchFamily="34" charset="0"/>
              <a:buChar char="•"/>
            </a:pPr>
            <a:r>
              <a:rPr lang="en-US" sz="2200" dirty="0"/>
              <a:t>New industry or same industry (C)</a:t>
            </a:r>
          </a:p>
          <a:p>
            <a:pPr marL="742950" lvl="1" indent="-228600">
              <a:lnSpc>
                <a:spcPct val="90000"/>
              </a:lnSpc>
              <a:spcBef>
                <a:spcPts val="500"/>
              </a:spcBef>
              <a:buFont typeface="Arial" panose="020B0604020202020204" pitchFamily="34" charset="0"/>
              <a:buChar char="•"/>
            </a:pPr>
            <a:r>
              <a:rPr lang="en-US" sz="2200" dirty="0"/>
              <a:t>Years at current job (N)</a:t>
            </a:r>
          </a:p>
          <a:p>
            <a:pPr marL="742950" lvl="1" indent="-228600">
              <a:lnSpc>
                <a:spcPct val="90000"/>
              </a:lnSpc>
              <a:spcBef>
                <a:spcPts val="500"/>
              </a:spcBef>
              <a:buFont typeface="Arial" panose="020B0604020202020204" pitchFamily="34" charset="0"/>
              <a:buChar char="•"/>
            </a:pPr>
            <a:endParaRPr lang="en-US" sz="2200" dirty="0"/>
          </a:p>
          <a:p>
            <a:pPr>
              <a:lnSpc>
                <a:spcPct val="90000"/>
              </a:lnSpc>
              <a:spcBef>
                <a:spcPts val="500"/>
              </a:spcBef>
            </a:pPr>
            <a:r>
              <a:rPr lang="en-US" sz="2200" b="1" dirty="0"/>
              <a:t>Dependent Variables</a:t>
            </a:r>
          </a:p>
          <a:p>
            <a:pPr marL="742950" lvl="1" indent="-228600">
              <a:lnSpc>
                <a:spcPct val="90000"/>
              </a:lnSpc>
              <a:spcBef>
                <a:spcPts val="500"/>
              </a:spcBef>
              <a:buFont typeface="Arial" panose="020B0604020202020204" pitchFamily="34" charset="0"/>
              <a:buChar char="•"/>
            </a:pPr>
            <a:r>
              <a:rPr lang="en-US" sz="2200" dirty="0"/>
              <a:t>Searching for new job</a:t>
            </a:r>
          </a:p>
          <a:p>
            <a:pPr indent="-228600">
              <a:lnSpc>
                <a:spcPct val="90000"/>
              </a:lnSpc>
              <a:spcBef>
                <a:spcPts val="500"/>
              </a:spcBef>
              <a:buFont typeface="Arial" panose="020B0604020202020204" pitchFamily="34" charset="0"/>
              <a:buChar char="•"/>
            </a:pPr>
            <a:endParaRPr lang="en-US" sz="2200" dirty="0"/>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3" name="TextBox 2">
            <a:extLst>
              <a:ext uri="{FF2B5EF4-FFF2-40B4-BE49-F238E27FC236}">
                <a16:creationId xmlns:a16="http://schemas.microsoft.com/office/drawing/2014/main" id="{35FE065C-6FED-46F2-B82D-216EA049A352}"/>
              </a:ext>
            </a:extLst>
          </p:cNvPr>
          <p:cNvSpPr txBox="1"/>
          <p:nvPr/>
        </p:nvSpPr>
        <p:spPr>
          <a:xfrm>
            <a:off x="3678264" y="3329552"/>
            <a:ext cx="3866826"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600"/>
              </a:spcAft>
              <a:buFont typeface="Arial,Sans-Serif"/>
              <a:buChar char="•"/>
            </a:pPr>
            <a:endParaRPr lang="en-US">
              <a:ea typeface="+mn-lt"/>
              <a:cs typeface="+mn-lt"/>
            </a:endParaRPr>
          </a:p>
          <a:p>
            <a:pPr algn="l">
              <a:spcAft>
                <a:spcPts val="600"/>
              </a:spcAft>
            </a:pPr>
            <a:endParaRPr lang="en-US">
              <a:cs typeface="Calibri"/>
            </a:endParaRPr>
          </a:p>
        </p:txBody>
      </p:sp>
    </p:spTree>
    <p:extLst>
      <p:ext uri="{BB962C8B-B14F-4D97-AF65-F5344CB8AC3E}">
        <p14:creationId xmlns:p14="http://schemas.microsoft.com/office/powerpoint/2010/main" val="336917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43803-03B8-41E1-B12B-28D875088EF7}"/>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kern="1200" dirty="0">
                <a:solidFill>
                  <a:schemeClr val="tx1">
                    <a:lumMod val="85000"/>
                    <a:lumOff val="15000"/>
                  </a:schemeClr>
                </a:solidFill>
                <a:latin typeface="+mj-lt"/>
                <a:ea typeface="+mj-ea"/>
                <a:cs typeface="+mj-cs"/>
              </a:rPr>
              <a:t>Secondary Data Set</a:t>
            </a:r>
          </a:p>
        </p:txBody>
      </p:sp>
      <p:cxnSp>
        <p:nvCxnSpPr>
          <p:cNvPr id="23" name="Straight Connector 2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C3B8AD-AF94-4BDE-8E27-C0611FB49978}"/>
              </a:ext>
            </a:extLst>
          </p:cNvPr>
          <p:cNvSpPr>
            <a:spLocks noGrp="1"/>
          </p:cNvSpPr>
          <p:nvPr>
            <p:ph idx="1"/>
          </p:nvPr>
        </p:nvSpPr>
        <p:spPr>
          <a:xfrm>
            <a:off x="4976030" y="963507"/>
            <a:ext cx="6250940" cy="2304627"/>
          </a:xfrm>
        </p:spPr>
        <p:txBody>
          <a:bodyPr vert="horz" lIns="91440" tIns="45720" rIns="91440" bIns="45720" rtlCol="0" anchor="b">
            <a:normAutofit/>
          </a:bodyPr>
          <a:lstStyle/>
          <a:p>
            <a:r>
              <a:rPr lang="en-US" sz="2000"/>
              <a:t>US COVID – 19 Vaccinations</a:t>
            </a:r>
          </a:p>
          <a:p>
            <a:r>
              <a:rPr lang="en-US" sz="2000"/>
              <a:t>About: Vaccination rate by state/region</a:t>
            </a:r>
          </a:p>
          <a:p>
            <a:r>
              <a:rPr lang="en-US" sz="2000"/>
              <a:t>Created by: John Hopkins</a:t>
            </a:r>
          </a:p>
          <a:p>
            <a:r>
              <a:rPr lang="en-US" sz="2000"/>
              <a:t>4 columns, 5 rows – data was provided by state, we utilized the data to calculate by region</a:t>
            </a:r>
          </a:p>
          <a:p>
            <a:r>
              <a:rPr lang="en-US" sz="2000"/>
              <a:t>LINK: https://coronavirus.jhu.edu/vaccines/us-states</a:t>
            </a:r>
          </a:p>
        </p:txBody>
      </p:sp>
      <p:sp>
        <p:nvSpPr>
          <p:cNvPr id="15" name="TextBox 14">
            <a:extLst>
              <a:ext uri="{FF2B5EF4-FFF2-40B4-BE49-F238E27FC236}">
                <a16:creationId xmlns:a16="http://schemas.microsoft.com/office/drawing/2014/main" id="{85B9D571-9C64-47C5-9B17-0B6BB72170B2}"/>
              </a:ext>
            </a:extLst>
          </p:cNvPr>
          <p:cNvSpPr txBox="1"/>
          <p:nvPr/>
        </p:nvSpPr>
        <p:spPr>
          <a:xfrm>
            <a:off x="4976030" y="3589866"/>
            <a:ext cx="6250940" cy="230462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b="1" dirty="0"/>
              <a:t>Independent Variables</a:t>
            </a:r>
            <a:endParaRPr lang="en-US" sz="2000" dirty="0"/>
          </a:p>
          <a:p>
            <a:pPr marL="285750" indent="-228600">
              <a:lnSpc>
                <a:spcPct val="90000"/>
              </a:lnSpc>
              <a:spcAft>
                <a:spcPts val="600"/>
              </a:spcAft>
              <a:buFont typeface="Arial" panose="020B0604020202020204" pitchFamily="34" charset="0"/>
              <a:buChar char="•"/>
            </a:pPr>
            <a:r>
              <a:rPr lang="en-US" sz="2000" dirty="0"/>
              <a:t>Region (South, Midwest, West, Northeast) (C)</a:t>
            </a:r>
          </a:p>
          <a:p>
            <a:pPr>
              <a:lnSpc>
                <a:spcPct val="90000"/>
              </a:lnSpc>
              <a:spcAft>
                <a:spcPts val="600"/>
              </a:spcAft>
            </a:pPr>
            <a:r>
              <a:rPr lang="en-US" sz="2000" b="1" dirty="0"/>
              <a:t>Calculated Dependent Variables</a:t>
            </a:r>
          </a:p>
          <a:p>
            <a:pPr marL="285750" indent="-228600">
              <a:lnSpc>
                <a:spcPct val="90000"/>
              </a:lnSpc>
              <a:spcAft>
                <a:spcPts val="600"/>
              </a:spcAft>
              <a:buFont typeface="Arial" panose="020B0604020202020204" pitchFamily="34" charset="0"/>
              <a:buChar char="•"/>
            </a:pPr>
            <a:r>
              <a:rPr lang="en-US" sz="2000" dirty="0"/>
              <a:t>Population of Region (N)</a:t>
            </a:r>
          </a:p>
          <a:p>
            <a:pPr marL="285750" indent="-228600">
              <a:lnSpc>
                <a:spcPct val="90000"/>
              </a:lnSpc>
              <a:spcAft>
                <a:spcPts val="600"/>
              </a:spcAft>
              <a:buFont typeface="Arial" panose="020B0604020202020204" pitchFamily="34" charset="0"/>
              <a:buChar char="•"/>
            </a:pPr>
            <a:r>
              <a:rPr lang="en-US" sz="2000" dirty="0"/>
              <a:t>Vaccinated Population of Region (N)</a:t>
            </a:r>
          </a:p>
          <a:p>
            <a:pPr marL="285750" indent="-228600">
              <a:lnSpc>
                <a:spcPct val="90000"/>
              </a:lnSpc>
              <a:spcAft>
                <a:spcPts val="600"/>
              </a:spcAft>
              <a:buFont typeface="Arial" panose="020B0604020202020204" pitchFamily="34" charset="0"/>
              <a:buChar char="•"/>
            </a:pPr>
            <a:r>
              <a:rPr lang="en-US" sz="2000" dirty="0"/>
              <a:t>% Vaccinated by Region (N)</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00814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78AB447-A4B7-44D2-A99D-2E39CCFBD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7375"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166649" y="1200457"/>
            <a:ext cx="3771111" cy="4075386"/>
          </a:xfrm>
        </p:spPr>
        <p:txBody>
          <a:bodyPr vert="horz" lIns="91440" tIns="45720" rIns="91440" bIns="45720" rtlCol="0" anchor="ctr">
            <a:normAutofit/>
          </a:bodyPr>
          <a:lstStyle/>
          <a:p>
            <a:r>
              <a:rPr lang="en-US" sz="5400"/>
              <a:t>Collected Data Set + Joined </a:t>
            </a:r>
            <a:r>
              <a:rPr lang="en-US" sz="5400" kern="1200">
                <a:latin typeface="+mj-lt"/>
                <a:ea typeface="+mj-ea"/>
                <a:cs typeface="+mj-cs"/>
              </a:rPr>
              <a:t>Set</a:t>
            </a:r>
            <a:r>
              <a:rPr lang="en-US" sz="5400"/>
              <a:t> </a:t>
            </a:r>
            <a:endParaRPr lang="en-US" sz="5400" kern="1200">
              <a:latin typeface="+mj-lt"/>
              <a:ea typeface="+mj-ea"/>
              <a:cs typeface="+mj-cs"/>
            </a:endParaRPr>
          </a:p>
        </p:txBody>
      </p:sp>
      <p:grpSp>
        <p:nvGrpSpPr>
          <p:cNvPr id="42" name="Group 41">
            <a:extLst>
              <a:ext uri="{FF2B5EF4-FFF2-40B4-BE49-F238E27FC236}">
                <a16:creationId xmlns:a16="http://schemas.microsoft.com/office/drawing/2014/main" id="{0F06CE9D-DF08-4313-8DD2-D81E1D59F3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3" name="Rectangle 64">
              <a:extLst>
                <a:ext uri="{FF2B5EF4-FFF2-40B4-BE49-F238E27FC236}">
                  <a16:creationId xmlns:a16="http://schemas.microsoft.com/office/drawing/2014/main" id="{55C105DD-77F3-4287-BFFC-B818D6A28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6173F360-EE51-4521-A25E-5869A978B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5414DD3E-CFF7-4BD5-A220-D2F970E5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27190517-FE45-416F-8FE4-7DCF37655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A671D49D-B542-48F6-8659-58E9BC5CB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E481E675-7AFA-43FE-9992-A964F7BC0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55B95BBC-B6C8-4343-A351-48F84A004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19DD17FE-BE4B-4643-B60F-5EAA77F1C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873D554F-3F0D-4969-8C06-D24F273A4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74151414-E46C-4BF0-A630-1D31400AA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1FBE19C0-69DE-489C-9704-81240B4ED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C8E575F5-CB03-436A-BE1E-AD4850209B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9AE75E9D-C62E-455C-BA30-DE18FA494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CC34A54D-BBB2-4EE0-A8F9-802D52AF5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347BC20E-7862-49A8-BCE2-39521B23C9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3EF1615E-D362-4BBF-A307-4118B72F3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2EF7D2F7-E167-41F3-ADBF-F6D4B97F4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EB1CB26D-EDEF-4AD8-943C-049BD149C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8CB27CB8-B8B6-4C05-9CB1-DF62FE4E1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A78DBF5B-2276-4A2A-945F-3E81A93C1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graphicFrame>
        <p:nvGraphicFramePr>
          <p:cNvPr id="24" name="Text Placeholder 3">
            <a:extLst>
              <a:ext uri="{FF2B5EF4-FFF2-40B4-BE49-F238E27FC236}">
                <a16:creationId xmlns:a16="http://schemas.microsoft.com/office/drawing/2014/main" id="{AD93A649-4097-4EA8-9D9D-CCD6F73F0BA2}"/>
              </a:ext>
            </a:extLst>
          </p:cNvPr>
          <p:cNvGraphicFramePr>
            <a:graphicFrameLocks noGrp="1"/>
          </p:cNvGraphicFramePr>
          <p:nvPr>
            <p:ph idx="1"/>
            <p:extLst>
              <p:ext uri="{D42A27DB-BD31-4B8C-83A1-F6EECF244321}">
                <p14:modId xmlns:p14="http://schemas.microsoft.com/office/powerpoint/2010/main" val="2831184825"/>
              </p:ext>
            </p:extLst>
          </p:nvPr>
        </p:nvGraphicFramePr>
        <p:xfrm>
          <a:off x="6400800" y="382385"/>
          <a:ext cx="5286895" cy="6159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07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1016805" y="1345958"/>
            <a:ext cx="4193196" cy="4166085"/>
          </a:xfrm>
        </p:spPr>
        <p:txBody>
          <a:bodyPr vert="horz" lIns="91440" tIns="45720" rIns="91440" bIns="45720" rtlCol="0" anchor="ctr">
            <a:normAutofit/>
          </a:bodyPr>
          <a:lstStyle/>
          <a:p>
            <a:r>
              <a:rPr lang="en-US" sz="4600" kern="1200">
                <a:solidFill>
                  <a:schemeClr val="tx1"/>
                </a:solidFill>
                <a:latin typeface="+mj-lt"/>
                <a:ea typeface="+mj-ea"/>
                <a:cs typeface="+mj-cs"/>
              </a:rPr>
              <a:t>Missing Data Considerations</a:t>
            </a:r>
          </a:p>
        </p:txBody>
      </p:sp>
      <p:grpSp>
        <p:nvGrpSpPr>
          <p:cNvPr id="28" name="Group 27">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9"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744D7F6B-6210-4F94-B3FD-12DFC2F2BEEA}"/>
              </a:ext>
            </a:extLst>
          </p:cNvPr>
          <p:cNvSpPr txBox="1"/>
          <p:nvPr/>
        </p:nvSpPr>
        <p:spPr>
          <a:xfrm>
            <a:off x="6229734" y="750307"/>
            <a:ext cx="5369326" cy="53573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200"/>
              <a:t>No missing data – we made sure each survey participant had to answer all questions</a:t>
            </a:r>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407799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0F901BB-7A9C-4782-8C5A-6C8718133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13BD32-1832-419B-B375-14DAB288B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26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F685-1C43-4924-9CC3-3197B1F76D77}"/>
              </a:ext>
            </a:extLst>
          </p:cNvPr>
          <p:cNvSpPr>
            <a:spLocks noGrp="1"/>
          </p:cNvSpPr>
          <p:nvPr>
            <p:ph type="title"/>
          </p:nvPr>
        </p:nvSpPr>
        <p:spPr>
          <a:xfrm>
            <a:off x="594360" y="648393"/>
            <a:ext cx="6562898" cy="1495968"/>
          </a:xfrm>
        </p:spPr>
        <p:txBody>
          <a:bodyPr vert="horz" lIns="91440" tIns="45720" rIns="91440" bIns="45720" rtlCol="0" anchor="ctr">
            <a:normAutofit/>
          </a:bodyPr>
          <a:lstStyle/>
          <a:p>
            <a:r>
              <a:rPr lang="en-US" sz="4200"/>
              <a:t>Data Breakdown</a:t>
            </a:r>
          </a:p>
        </p:txBody>
      </p:sp>
      <p:grpSp>
        <p:nvGrpSpPr>
          <p:cNvPr id="26" name="Group 25">
            <a:extLst>
              <a:ext uri="{FF2B5EF4-FFF2-40B4-BE49-F238E27FC236}">
                <a16:creationId xmlns:a16="http://schemas.microsoft.com/office/drawing/2014/main" id="{6183D245-89BA-4467-96AA-82F1FF4F41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719050"/>
            <a:ext cx="242107" cy="1340860"/>
            <a:chOff x="56167" y="899960"/>
            <a:chExt cx="242107" cy="1340860"/>
          </a:xfrm>
        </p:grpSpPr>
        <p:sp>
          <p:nvSpPr>
            <p:cNvPr id="27" name="Rectangle 2">
              <a:extLst>
                <a:ext uri="{FF2B5EF4-FFF2-40B4-BE49-F238E27FC236}">
                  <a16:creationId xmlns:a16="http://schemas.microsoft.com/office/drawing/2014/main" id="{F97E7674-59E1-4047-B350-C7FF5A6C7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697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438CDACF-0584-441A-9ABE-0E9F9ABC9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697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FD8D1B3-92F3-4C79-BD19-897A8DB5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276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CCF3D64D-6A68-457C-A163-60554FCAB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276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68FE272-87C9-42DD-8BB5-803E57C29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854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FD842696-7308-40F5-B4CE-F04B90F66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854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5AE2AA7E-9094-4767-B58F-E210486EF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433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3D4256C7-DD87-4F6D-A61F-AF5EBA935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433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0DF056D5-0BD7-445F-9D1C-79053EAEA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012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26DB8559-831C-4903-B3A5-1AC5D4ECA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012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07398A35-E090-4F62-983E-B778852147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1802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40417115-F08A-44A5-824E-B29B1FFBE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802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9DC6085F-2F2B-46FF-B314-0338F99F6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0381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4176FE8B-22D9-4126-A508-85AF2C7B7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381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
              <a:extLst>
                <a:ext uri="{FF2B5EF4-FFF2-40B4-BE49-F238E27FC236}">
                  <a16:creationId xmlns:a16="http://schemas.microsoft.com/office/drawing/2014/main" id="{4D8F545D-12A7-4F19-8507-E468A9DFA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8960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B084CFAD-8458-46B2-BC3B-4F867ECA2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8960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A76DF554-B7B0-4F07-9F01-EBC0DF15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539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C7B21668-23BB-4CF1-A769-4118CA99C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539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
              <a:extLst>
                <a:ext uri="{FF2B5EF4-FFF2-40B4-BE49-F238E27FC236}">
                  <a16:creationId xmlns:a16="http://schemas.microsoft.com/office/drawing/2014/main" id="{4BCDE7AF-4DFB-4BF6-9462-F12C285FE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118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9">
              <a:extLst>
                <a:ext uri="{FF2B5EF4-FFF2-40B4-BE49-F238E27FC236}">
                  <a16:creationId xmlns:a16="http://schemas.microsoft.com/office/drawing/2014/main" id="{51C576D2-5D65-422C-B26B-F66D41966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118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descr="Text&#10;&#10;Description automatically generated">
            <a:extLst>
              <a:ext uri="{FF2B5EF4-FFF2-40B4-BE49-F238E27FC236}">
                <a16:creationId xmlns:a16="http://schemas.microsoft.com/office/drawing/2014/main" id="{ED5A7CB0-A34F-499F-95AE-503100AB84DA}"/>
              </a:ext>
            </a:extLst>
          </p:cNvPr>
          <p:cNvPicPr>
            <a:picLocks noChangeAspect="1"/>
          </p:cNvPicPr>
          <p:nvPr/>
        </p:nvPicPr>
        <p:blipFill>
          <a:blip r:embed="rId3"/>
          <a:stretch>
            <a:fillRect/>
          </a:stretch>
        </p:blipFill>
        <p:spPr>
          <a:xfrm>
            <a:off x="447779" y="2736622"/>
            <a:ext cx="6399985" cy="2047993"/>
          </a:xfrm>
          <a:prstGeom prst="rect">
            <a:avLst/>
          </a:prstGeom>
        </p:spPr>
      </p:pic>
      <p:sp>
        <p:nvSpPr>
          <p:cNvPr id="6" name="TextBox 5">
            <a:extLst>
              <a:ext uri="{FF2B5EF4-FFF2-40B4-BE49-F238E27FC236}">
                <a16:creationId xmlns:a16="http://schemas.microsoft.com/office/drawing/2014/main" id="{D4E40711-A3EB-4C95-A94C-691899ACD597}"/>
              </a:ext>
            </a:extLst>
          </p:cNvPr>
          <p:cNvSpPr txBox="1"/>
          <p:nvPr/>
        </p:nvSpPr>
        <p:spPr>
          <a:xfrm>
            <a:off x="5034742" y="-293404"/>
            <a:ext cx="6562898" cy="337956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lvl="1" indent="-228600">
              <a:lnSpc>
                <a:spcPct val="90000"/>
              </a:lnSpc>
              <a:spcAft>
                <a:spcPts val="600"/>
              </a:spcAft>
              <a:buFont typeface="Arial" panose="020B0604020202020204" pitchFamily="34" charset="0"/>
              <a:buChar char="•"/>
            </a:pPr>
            <a:r>
              <a:rPr lang="en-US" sz="2000" dirty="0"/>
              <a:t>208 total respondents, 116 (55.7%) are job seekers, and 92 (44.2%) are not currently looking to change jobs</a:t>
            </a:r>
          </a:p>
          <a:p>
            <a:pPr lvl="1" indent="-228600">
              <a:lnSpc>
                <a:spcPct val="90000"/>
              </a:lnSpc>
              <a:spcAft>
                <a:spcPts val="600"/>
              </a:spcAft>
              <a:buFont typeface="Arial" panose="020B0604020202020204" pitchFamily="34" charset="0"/>
              <a:buChar char="•"/>
            </a:pPr>
            <a:r>
              <a:rPr lang="en-US" sz="2000" dirty="0"/>
              <a:t>Of the 208 respondents 126 (60.5%) were female, 76 (36.5%) were male. Female job seekers make up the largest proportion of the data set at 72 (34.66%)</a:t>
            </a:r>
          </a:p>
        </p:txBody>
      </p:sp>
      <p:pic>
        <p:nvPicPr>
          <p:cNvPr id="4" name="Picture 4" descr="Graphical user interface, application&#10;&#10;Description automatically generated">
            <a:extLst>
              <a:ext uri="{FF2B5EF4-FFF2-40B4-BE49-F238E27FC236}">
                <a16:creationId xmlns:a16="http://schemas.microsoft.com/office/drawing/2014/main" id="{374F254D-0EFC-474B-A79F-21E356FE17FC}"/>
              </a:ext>
            </a:extLst>
          </p:cNvPr>
          <p:cNvPicPr>
            <a:picLocks noChangeAspect="1"/>
          </p:cNvPicPr>
          <p:nvPr/>
        </p:nvPicPr>
        <p:blipFill>
          <a:blip r:embed="rId4"/>
          <a:stretch>
            <a:fillRect/>
          </a:stretch>
        </p:blipFill>
        <p:spPr>
          <a:xfrm>
            <a:off x="2788938" y="3429000"/>
            <a:ext cx="3566160" cy="795754"/>
          </a:xfrm>
          <a:prstGeom prst="rect">
            <a:avLst/>
          </a:prstGeom>
        </p:spPr>
      </p:pic>
      <p:pic>
        <p:nvPicPr>
          <p:cNvPr id="5" name="Picture 5">
            <a:extLst>
              <a:ext uri="{FF2B5EF4-FFF2-40B4-BE49-F238E27FC236}">
                <a16:creationId xmlns:a16="http://schemas.microsoft.com/office/drawing/2014/main" id="{E34A31B2-ED85-43FB-B5C8-11B4C963CE7D}"/>
              </a:ext>
            </a:extLst>
          </p:cNvPr>
          <p:cNvPicPr>
            <a:picLocks noChangeAspect="1"/>
          </p:cNvPicPr>
          <p:nvPr/>
        </p:nvPicPr>
        <p:blipFill>
          <a:blip r:embed="rId5"/>
          <a:stretch>
            <a:fillRect/>
          </a:stretch>
        </p:blipFill>
        <p:spPr>
          <a:xfrm>
            <a:off x="447778" y="5107946"/>
            <a:ext cx="11556023" cy="1011152"/>
          </a:xfrm>
          <a:prstGeom prst="rect">
            <a:avLst/>
          </a:prstGeom>
        </p:spPr>
      </p:pic>
      <p:sp>
        <p:nvSpPr>
          <p:cNvPr id="48" name="Rectangle 47">
            <a:extLst>
              <a:ext uri="{FF2B5EF4-FFF2-40B4-BE49-F238E27FC236}">
                <a16:creationId xmlns:a16="http://schemas.microsoft.com/office/drawing/2014/main" id="{4E6624E0-4F60-48BC-A7A3-E9E39558C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25612C1-652A-4039-B576-FBCDCE543368}"/>
              </a:ext>
            </a:extLst>
          </p:cNvPr>
          <p:cNvSpPr txBox="1"/>
          <p:nvPr/>
        </p:nvSpPr>
        <p:spPr>
          <a:xfrm>
            <a:off x="6624577" y="2766349"/>
            <a:ext cx="4363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1149430101"/>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ppt/theme/themeOverride2.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ppt/theme/themeOverride3.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ppt/theme/themeOverride4.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docProps/app.xml><?xml version="1.0" encoding="utf-8"?>
<Properties xmlns="http://schemas.openxmlformats.org/officeDocument/2006/extended-properties" xmlns:vt="http://schemas.openxmlformats.org/officeDocument/2006/docPropsVTypes">
  <Template/>
  <TotalTime>20</TotalTime>
  <Words>2652</Words>
  <Application>Microsoft Office PowerPoint</Application>
  <PresentationFormat>Widescreen</PresentationFormat>
  <Paragraphs>295</Paragraphs>
  <Slides>45</Slides>
  <Notes>28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Arial,Sans-Serif</vt:lpstr>
      <vt:lpstr>Calibri</vt:lpstr>
      <vt:lpstr>Calibri Light</vt:lpstr>
      <vt:lpstr>Office Theme</vt:lpstr>
      <vt:lpstr>Project 3 – Phase 3/4/5</vt:lpstr>
      <vt:lpstr>Agenda</vt:lpstr>
      <vt:lpstr>Goal Definition</vt:lpstr>
      <vt:lpstr>Data Collection</vt:lpstr>
      <vt:lpstr>Variables</vt:lpstr>
      <vt:lpstr>Secondary Data Set</vt:lpstr>
      <vt:lpstr>Collected Data Set + Joined Set </vt:lpstr>
      <vt:lpstr>Missing Data Considerations</vt:lpstr>
      <vt:lpstr>Data Breakdown</vt:lpstr>
      <vt:lpstr>Current Industries of Current Job Seekers</vt:lpstr>
      <vt:lpstr>Desired Work Environments</vt:lpstr>
      <vt:lpstr>Key Driving Factors of Job Seekers</vt:lpstr>
      <vt:lpstr>Salary Increases</vt:lpstr>
      <vt:lpstr>Of those looking for a new job, it is in large part due to a need for a higher salary.  The second highest percentage was due to placing value in work-life balance.</vt:lpstr>
      <vt:lpstr>PowerPoint Presentation</vt:lpstr>
      <vt:lpstr>1. Job seekers prefer a hybrid role. Partially in-person and remote.  2. Second preferred is a purely remote position.  3. Those that responded yes for being in the market for a new position, are looking for a full in-person working model at about a frequency of 20.  4. Women lead the search for a new position.</vt:lpstr>
      <vt:lpstr>Visualizations - Distributions</vt:lpstr>
      <vt:lpstr>Visualizations - Distributions</vt:lpstr>
      <vt:lpstr>Visualizations - Distributions</vt:lpstr>
      <vt:lpstr>Descriptive Statistics</vt:lpstr>
      <vt:lpstr>Possible Outcomes/Business Goals</vt:lpstr>
      <vt:lpstr>Appendix </vt:lpstr>
      <vt:lpstr>Project 3 – Phase 1/2</vt:lpstr>
      <vt:lpstr>Agenda</vt:lpstr>
      <vt:lpstr>Goal Definition</vt:lpstr>
      <vt:lpstr>Data Collection</vt:lpstr>
      <vt:lpstr>Variables</vt:lpstr>
      <vt:lpstr>Secondary Data Set</vt:lpstr>
      <vt:lpstr>Collected Data Set + Joined Set </vt:lpstr>
      <vt:lpstr>Missing Data Considerations</vt:lpstr>
      <vt:lpstr>Data Breakdown</vt:lpstr>
      <vt:lpstr>Current Industries of Current Job Seekers</vt:lpstr>
      <vt:lpstr>Desired Work Environments</vt:lpstr>
      <vt:lpstr>Key Driving Factors of Job Seekers</vt:lpstr>
      <vt:lpstr>Salary Increases</vt:lpstr>
      <vt:lpstr>Of those looking for a new job, it is in large part due to a need for a higher salary.  The second highest percentage was due to placing value in work-life balance.</vt:lpstr>
      <vt:lpstr>PowerPoint Presentation</vt:lpstr>
      <vt:lpstr>1. Job seekers prefer a hybrid role. Partially in-person and remote.  2. Second preferred is a purely remote position.  3. Those that responded yes for being in the market for a new position, are looking for a full in-person working model at about a frequency of 20.  4. Women lead the search for a new position.</vt:lpstr>
      <vt:lpstr>Visualizations - Distributions</vt:lpstr>
      <vt:lpstr>Visualizations - Distributions</vt:lpstr>
      <vt:lpstr>Visualizations - Distributions</vt:lpstr>
      <vt:lpstr>Descriptive Statistics</vt:lpstr>
      <vt:lpstr>Possible Outcomes/Business Goals</vt:lpstr>
      <vt:lpstr>Descriptive Statistics - Continued</vt:lpstr>
      <vt:lpstr>Descriptive Statistics -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Allie Kozulla</dc:creator>
  <cp:lastModifiedBy>Kozulla, Allison</cp:lastModifiedBy>
  <cp:revision>10</cp:revision>
  <dcterms:created xsi:type="dcterms:W3CDTF">2021-11-15T15:44:33Z</dcterms:created>
  <dcterms:modified xsi:type="dcterms:W3CDTF">2021-11-21T22:37:20Z</dcterms:modified>
</cp:coreProperties>
</file>