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9" r:id="rId4"/>
    <p:sldId id="284" r:id="rId5"/>
    <p:sldId id="285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Encode Sans" panose="020B0604020202020204" charset="0"/>
      <p:regular r:id="rId33"/>
      <p:bold r:id="rId34"/>
    </p:embeddedFont>
    <p:embeddedFont>
      <p:font typeface="Encode Sans Extra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58677-9658-448F-9CB4-D403958F16A0}">
  <a:tblStyle styleId="{6D258677-9658-448F-9CB4-D403958F1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0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7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23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6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79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7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17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0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0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82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67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85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055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18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927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53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656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71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4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827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32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876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5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7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19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5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88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7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6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1" y="0"/>
            <a:ext cx="7175700" cy="349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BA3B2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7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7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27272D"/>
              </a:buClr>
              <a:buSzPct val="1000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1" y="887200"/>
            <a:ext cx="9155051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hort + 1 column +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1051" y="887200"/>
            <a:ext cx="9155051" cy="42561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1" y="887200"/>
            <a:ext cx="9155051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1" y="887200"/>
            <a:ext cx="9155051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9603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89851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1" y="887200"/>
            <a:ext cx="9155051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400"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ct val="1000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ct val="1000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1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1300" b="1" smtClean="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pPr algn="ctr"/>
              <a:t>‹nº›</a:t>
            </a:fld>
            <a:endParaRPr lang="en" sz="1300" b="1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testing/encod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84051" y="1"/>
            <a:ext cx="7175700" cy="3493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5400" dirty="0" smtClean="0"/>
              <a:t>SEMINÁRIO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Sistemas Operacionais</a:t>
            </a:r>
            <a:br>
              <a:rPr lang="en" sz="4000" dirty="0" smtClean="0"/>
            </a:br>
            <a:r>
              <a:rPr lang="en" sz="4000" dirty="0" smtClean="0"/>
              <a:t>2017-2</a:t>
            </a:r>
            <a:endParaRPr lang="en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7" y="3650894"/>
            <a:ext cx="1292848" cy="1292848"/>
          </a:xfrm>
          <a:prstGeom prst="rect">
            <a:avLst/>
          </a:prstGeom>
        </p:spPr>
      </p:pic>
      <p:sp>
        <p:nvSpPr>
          <p:cNvPr id="5" name="Shape 102"/>
          <p:cNvSpPr txBox="1">
            <a:spLocks/>
          </p:cNvSpPr>
          <p:nvPr/>
        </p:nvSpPr>
        <p:spPr>
          <a:xfrm>
            <a:off x="6080339" y="3870116"/>
            <a:ext cx="1668356" cy="854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Encode Sans"/>
              <a:buNone/>
              <a:defRPr sz="4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algn="r"/>
            <a:r>
              <a:rPr lang="en" sz="1400" dirty="0" smtClean="0">
                <a:latin typeface="Encode Sans" panose="020B0604020202020204" charset="0"/>
              </a:rPr>
              <a:t>Allisson Barros</a:t>
            </a:r>
          </a:p>
          <a:p>
            <a:pPr algn="r"/>
            <a:r>
              <a:rPr lang="en" sz="1400" dirty="0" smtClean="0">
                <a:latin typeface="Encode Sans" panose="020B0604020202020204" charset="0"/>
              </a:rPr>
              <a:t>Mateus Denucci</a:t>
            </a:r>
            <a:endParaRPr lang="en" sz="1400" dirty="0">
              <a:latin typeface="Encode Sans" panose="020B0604020202020204" charset="0"/>
            </a:endParaRPr>
          </a:p>
          <a:p>
            <a:pPr algn="r"/>
            <a:r>
              <a:rPr lang="en" sz="1400" dirty="0" smtClean="0">
                <a:latin typeface="Encode Sans" panose="020B0604020202020204" charset="0"/>
              </a:rPr>
              <a:t>Renan Lobato</a:t>
            </a:r>
            <a:endParaRPr lang="en" sz="1400" dirty="0">
              <a:latin typeface="Encode Sans" panose="020B0604020202020204" charset="0"/>
            </a:endParaRPr>
          </a:p>
        </p:txBody>
      </p:sp>
      <p:sp>
        <p:nvSpPr>
          <p:cNvPr id="6" name="Shape 102"/>
          <p:cNvSpPr txBox="1">
            <a:spLocks/>
          </p:cNvSpPr>
          <p:nvPr/>
        </p:nvSpPr>
        <p:spPr>
          <a:xfrm>
            <a:off x="7706781" y="4009813"/>
            <a:ext cx="1586230" cy="714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Encode Sans"/>
              <a:buNone/>
              <a:defRPr sz="4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Encode Sans"/>
              <a:buNone/>
              <a:defRPr sz="4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algn="l"/>
            <a:r>
              <a:rPr lang="en" sz="1400" dirty="0" smtClean="0">
                <a:latin typeface="Encode Sans" panose="020B0604020202020204" charset="0"/>
              </a:rPr>
              <a:t>12/0055619</a:t>
            </a:r>
          </a:p>
          <a:p>
            <a:pPr algn="l"/>
            <a:r>
              <a:rPr lang="en" sz="1400" dirty="0">
                <a:latin typeface="Encode Sans" panose="020B0604020202020204" charset="0"/>
              </a:rPr>
              <a:t>1</a:t>
            </a:r>
            <a:r>
              <a:rPr lang="en" sz="1400" dirty="0" smtClean="0">
                <a:latin typeface="Encode Sans" panose="020B0604020202020204" charset="0"/>
              </a:rPr>
              <a:t>2/0055619</a:t>
            </a:r>
            <a:endParaRPr lang="en" sz="1400" dirty="0">
              <a:latin typeface="Encode Sans" panose="020B0604020202020204" charset="0"/>
            </a:endParaRPr>
          </a:p>
          <a:p>
            <a:pPr algn="l"/>
            <a:r>
              <a:rPr lang="en" sz="1400" dirty="0" smtClean="0">
                <a:latin typeface="Encode Sans" panose="020B0604020202020204" charset="0"/>
              </a:rPr>
              <a:t>12/0055619</a:t>
            </a:r>
            <a:endParaRPr lang="en" sz="1400" dirty="0">
              <a:latin typeface="Encode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549600" y="1200153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White</a:t>
            </a:r>
          </a:p>
          <a:p>
            <a:pPr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407604" y="1200153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Black</a:t>
            </a:r>
          </a:p>
          <a:p>
            <a:pPr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49603" y="1200153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Yellow</a:t>
            </a:r>
          </a:p>
          <a:p>
            <a:pPr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3089851" y="1200153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Blue</a:t>
            </a:r>
          </a:p>
          <a:p>
            <a:pPr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5630099" y="1200153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Red</a:t>
            </a:r>
          </a:p>
          <a:p>
            <a:pPr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A PICTURE IS WORTH A THOUSAND WORDS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49600" y="1200153"/>
            <a:ext cx="37404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83" name="Shape 183" descr="buildings1.jpg"/>
          <p:cNvPicPr preferRelativeResize="0"/>
          <p:nvPr/>
        </p:nvPicPr>
        <p:blipFill rotWithShape="1">
          <a:blip r:embed="rId3">
            <a:alphaModFix/>
          </a:blip>
          <a:srcRect l="51162"/>
          <a:stretch/>
        </p:blipFill>
        <p:spPr>
          <a:xfrm>
            <a:off x="5155375" y="-1"/>
            <a:ext cx="3988624" cy="45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9144000" cy="4593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0">
                <a:solidFill>
                  <a:srgbClr val="BA3B21"/>
                </a:solidFill>
              </a:rPr>
              <a:t>Want big impact?</a:t>
            </a:r>
          </a:p>
          <a:p>
            <a:pPr algn="ctr"/>
            <a:r>
              <a:rPr lang="en">
                <a:solidFill>
                  <a:srgbClr val="BA3B21"/>
                </a:solidFill>
              </a:rPr>
              <a:t>Use big image.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USE CHARTS TO EXPLAIN YOUR IDEAS</a:t>
            </a:r>
          </a:p>
        </p:txBody>
      </p:sp>
      <p:sp>
        <p:nvSpPr>
          <p:cNvPr id="196" name="Shape 196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w="19050" cap="flat" cmpd="sng">
            <a:solidFill>
              <a:srgbClr val="F55C2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</a:p>
        </p:txBody>
      </p:sp>
      <p:sp>
        <p:nvSpPr>
          <p:cNvPr id="197" name="Shape 197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w="9525" cap="flat" cmpd="sng">
            <a:solidFill>
              <a:srgbClr val="BA3B2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</a:p>
        </p:txBody>
      </p:sp>
      <p:sp>
        <p:nvSpPr>
          <p:cNvPr id="198" name="Shape 198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w="9525" cap="flat" cmpd="sng">
            <a:solidFill>
              <a:srgbClr val="BA3B2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554600" y="1564481"/>
          <a:ext cx="7488400" cy="2419900"/>
        </p:xfrm>
        <a:graphic>
          <a:graphicData uri="http://schemas.openxmlformats.org/drawingml/2006/table">
            <a:tbl>
              <a:tblPr>
                <a:noFill/>
                <a:tableStyleId>{6D258677-9658-448F-9CB4-D403958F16A0}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9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95725" y="777179"/>
            <a:ext cx="7301627" cy="347833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title" idx="4294967295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MAPS</a:t>
            </a:r>
          </a:p>
        </p:txBody>
      </p:sp>
      <p:sp>
        <p:nvSpPr>
          <p:cNvPr id="213" name="Shape 213"/>
          <p:cNvSpPr/>
          <p:nvPr/>
        </p:nvSpPr>
        <p:spPr>
          <a:xfrm>
            <a:off x="2138251" y="1601901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sz="1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cxnSp>
        <p:nvCxnSpPr>
          <p:cNvPr id="215" name="Shape 215"/>
          <p:cNvCxnSpPr/>
          <p:nvPr/>
        </p:nvCxnSpPr>
        <p:spPr>
          <a:xfrm rot="10800000">
            <a:off x="1535275" y="1804401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3077500" y="3192177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530175" y="2018301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7193351" y="3584277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4546539" y="3487225"/>
            <a:ext cx="0" cy="21390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lg" len="lg"/>
            <a:tailEnd type="diamond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9600" dirty="0"/>
              <a:t>89,526,124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4294967295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dirty="0">
                <a:solidFill>
                  <a:srgbClr val="27272D"/>
                </a:solidFill>
              </a:rPr>
              <a:t>http://gs.statcounter.com/os-market-share/desktop/worldwide</a:t>
            </a:r>
            <a:endParaRPr lang="en" dirty="0">
              <a:solidFill>
                <a:srgbClr val="27272D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685800" y="267001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>
                <a:solidFill>
                  <a:srgbClr val="F55C21"/>
                </a:solidFill>
              </a:rPr>
              <a:t>89,526,124$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685800" y="2895901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>
                <a:solidFill>
                  <a:srgbClr val="F55C21"/>
                </a:solidFill>
              </a:rPr>
              <a:t>100%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685800" y="1581453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" sz="3000">
                <a:solidFill>
                  <a:srgbClr val="F55C21"/>
                </a:solidFill>
              </a:rPr>
              <a:t>185,244 users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cxnSp>
        <p:nvCxnSpPr>
          <p:cNvPr id="239" name="Shape 239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3527100" y="2999601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247" name="Shape 247"/>
          <p:cNvSpPr/>
          <p:nvPr/>
        </p:nvSpPr>
        <p:spPr>
          <a:xfrm>
            <a:off x="549600" y="1962153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</a:p>
        </p:txBody>
      </p:sp>
      <p:sp>
        <p:nvSpPr>
          <p:cNvPr id="248" name="Shape 248"/>
          <p:cNvSpPr/>
          <p:nvPr/>
        </p:nvSpPr>
        <p:spPr>
          <a:xfrm>
            <a:off x="6109887" y="1962153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</a:p>
        </p:txBody>
      </p:sp>
      <p:sp>
        <p:nvSpPr>
          <p:cNvPr id="249" name="Shape 24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</a:p>
        </p:txBody>
      </p:sp>
      <p:cxnSp>
        <p:nvCxnSpPr>
          <p:cNvPr id="250" name="Shape 250"/>
          <p:cNvCxnSpPr>
            <a:stCxn id="247" idx="3"/>
            <a:endCxn id="249" idx="1"/>
          </p:cNvCxnSpPr>
          <p:nvPr/>
        </p:nvCxnSpPr>
        <p:spPr>
          <a:xfrm>
            <a:off x="2486403" y="2731501"/>
            <a:ext cx="843300" cy="0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251" name="Shape 251"/>
          <p:cNvCxnSpPr>
            <a:stCxn id="249" idx="3"/>
            <a:endCxn id="248" idx="1"/>
          </p:cNvCxnSpPr>
          <p:nvPr/>
        </p:nvCxnSpPr>
        <p:spPr>
          <a:xfrm>
            <a:off x="5266547" y="2731503"/>
            <a:ext cx="843300" cy="0"/>
          </a:xfrm>
          <a:prstGeom prst="straightConnector1">
            <a:avLst/>
          </a:prstGeom>
          <a:noFill/>
          <a:ln w="9525" cap="flat" cmpd="sng">
            <a:solidFill>
              <a:srgbClr val="F55C21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dirty="0"/>
              <a:t>INSTRUCTIONS FOR USE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407603" y="1200150"/>
            <a:ext cx="3639000" cy="194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200" b="1" dirty="0"/>
              <a:t>EDIT IN POWERPOINT®</a:t>
            </a:r>
          </a:p>
          <a:p>
            <a:pPr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"Download as PowerPoint template"</a:t>
            </a:r>
            <a:r>
              <a:rPr lang="en" sz="1200" dirty="0"/>
              <a:t>. You will get a .pptx file that you can edit in PowerPoint. </a:t>
            </a:r>
          </a:p>
          <a:p>
            <a:pPr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/>
              </a:rPr>
              <a:t>Presentation design slide</a:t>
            </a:r>
            <a:r>
              <a:rPr lang="en" sz="1200" dirty="0"/>
              <a:t>)</a:t>
            </a:r>
          </a:p>
          <a:p>
            <a:pPr>
              <a:buClr>
                <a:schemeClr val="dk1"/>
              </a:buClr>
              <a:buSzPct val="91666"/>
              <a:buNone/>
            </a:pPr>
            <a:endParaRPr sz="1200" b="1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91666"/>
              <a:buNone/>
            </a:pPr>
            <a:r>
              <a:rPr lang="en" sz="1200" b="1" dirty="0"/>
              <a:t>EDIT IN GOOGLE SLIDES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" sz="1200" b="1" dirty="0"/>
              <a:t>You have to be signed in to your Google account.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55C21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55C21"/>
                </a:solidFill>
                <a:hlinkClick r:id="rId4"/>
              </a:rPr>
              <a:t>www.slidescarnival.com/help-use-presentation-template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</a:p>
          <a:p>
            <a:pPr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None/>
            </a:pPr>
            <a:endParaRPr sz="1200">
              <a:solidFill>
                <a:srgbClr val="F55C21"/>
              </a:solidFill>
            </a:endParaRPr>
          </a:p>
          <a:p>
            <a:pPr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55C21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549603" y="1200153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Yellow</a:t>
            </a:r>
          </a:p>
          <a:p>
            <a:pPr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3089851" y="1200153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Blue</a:t>
            </a:r>
          </a:p>
          <a:p>
            <a:pPr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3"/>
          </p:nvPr>
        </p:nvSpPr>
        <p:spPr>
          <a:xfrm>
            <a:off x="5630103" y="1200153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Red</a:t>
            </a:r>
          </a:p>
          <a:p>
            <a:pPr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>
              <a:buNone/>
            </a:pPr>
            <a:endParaRPr sz="1200"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549603" y="2800353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Yellow</a:t>
            </a:r>
          </a:p>
          <a:p>
            <a:pPr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3089851" y="2800353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Blue</a:t>
            </a:r>
          </a:p>
          <a:p>
            <a:pPr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3"/>
          </p:nvPr>
        </p:nvSpPr>
        <p:spPr>
          <a:xfrm>
            <a:off x="5630103" y="2800353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Red</a:t>
            </a:r>
          </a:p>
          <a:p>
            <a:pPr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1"/>
            <a:ext cx="8229600" cy="88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/>
          </a:p>
        </p:txBody>
      </p:sp>
      <p:pic>
        <p:nvPicPr>
          <p:cNvPr id="270" name="Shape 27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030" y="790056"/>
            <a:ext cx="4515949" cy="38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074085" y="2150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4023303" y="1"/>
            <a:ext cx="4493700" cy="4593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77" name="Shape 277"/>
          <p:cNvSpPr/>
          <p:nvPr/>
        </p:nvSpPr>
        <p:spPr>
          <a:xfrm>
            <a:off x="1167403" y="564201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200839" y="35387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332567" y="919689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/>
          </a:p>
        </p:txBody>
      </p:sp>
      <p:sp>
        <p:nvSpPr>
          <p:cNvPr id="286" name="Shape 286"/>
          <p:cNvSpPr txBox="1">
            <a:spLocks noGrp="1"/>
          </p:cNvSpPr>
          <p:nvPr>
            <p:ph type="body" idx="4294967295"/>
          </p:nvPr>
        </p:nvSpPr>
        <p:spPr>
          <a:xfrm>
            <a:off x="4023303" y="1"/>
            <a:ext cx="4493700" cy="4593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iPHONE PROJECT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62245" y="298030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860947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  <p:sp>
        <p:nvSpPr>
          <p:cNvPr id="294" name="Shape 294"/>
          <p:cNvSpPr txBox="1">
            <a:spLocks noGrp="1"/>
          </p:cNvSpPr>
          <p:nvPr>
            <p:ph type="body" idx="4294967295"/>
          </p:nvPr>
        </p:nvSpPr>
        <p:spPr>
          <a:xfrm>
            <a:off x="4023303" y="1"/>
            <a:ext cx="4493700" cy="4593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TABLET PROJECT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46854" y="348503"/>
            <a:ext cx="4944887" cy="384965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w="9525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5696525" y="1"/>
            <a:ext cx="3125400" cy="4593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DESKTOP PROJECT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762002" y="440350"/>
            <a:ext cx="4635195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dirty="0" smtClean="0">
                <a:solidFill>
                  <a:srgbClr val="F55C21"/>
                </a:solidFill>
              </a:rPr>
              <a:t>OBRIGADO!</a:t>
            </a:r>
            <a:endParaRPr lang="en" sz="6000" dirty="0">
              <a:solidFill>
                <a:srgbClr val="F55C21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4294967295"/>
          </p:nvPr>
        </p:nvSpPr>
        <p:spPr>
          <a:xfrm>
            <a:off x="762003" y="1938000"/>
            <a:ext cx="4373700" cy="315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PERGUNTAS</a:t>
            </a:r>
            <a:r>
              <a:rPr lang="en" dirty="0" smtClean="0"/>
              <a:t>?</a:t>
            </a:r>
            <a:endParaRPr lang="en" dirty="0"/>
          </a:p>
        </p:txBody>
      </p:sp>
      <p:grpSp>
        <p:nvGrpSpPr>
          <p:cNvPr id="310" name="Shape 310"/>
          <p:cNvGrpSpPr/>
          <p:nvPr/>
        </p:nvGrpSpPr>
        <p:grpSpPr>
          <a:xfrm>
            <a:off x="5397198" y="1023203"/>
            <a:ext cx="2668517" cy="2466839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549600" y="1200153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167" indent="-380972"/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marL="457167" indent="-380972"/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 dirty="0"/>
              <a:t>This presentation uses the following typographies and colors:</a:t>
            </a:r>
          </a:p>
          <a:p>
            <a:pPr marL="457167" indent="-342874"/>
            <a:r>
              <a:rPr lang="en" sz="1800" dirty="0"/>
              <a:t>Titles: Encode Sans Bold</a:t>
            </a:r>
          </a:p>
          <a:p>
            <a:pPr marL="457167" indent="-342874"/>
            <a:r>
              <a:rPr lang="en" sz="1800" dirty="0"/>
              <a:t>Body copy: Encode Sans Extra Light</a:t>
            </a:r>
          </a:p>
          <a:p>
            <a:pPr>
              <a:buNone/>
            </a:pPr>
            <a:r>
              <a:rPr lang="en" sz="1800" dirty="0"/>
              <a:t>You can download the fonts on this page:</a:t>
            </a:r>
          </a:p>
          <a:p>
            <a:pPr>
              <a:buNone/>
            </a:pPr>
            <a:r>
              <a:rPr lang="en" sz="1800" u="sng" dirty="0">
                <a:solidFill>
                  <a:srgbClr val="F55C21"/>
                </a:solidFill>
                <a:hlinkClick r:id="rId3"/>
              </a:rPr>
              <a:t>http://www.impallari.com/testing/encode/</a:t>
            </a:r>
          </a:p>
          <a:p>
            <a:pPr>
              <a:buNone/>
            </a:pPr>
            <a:endParaRPr sz="1800" dirty="0"/>
          </a:p>
          <a:p>
            <a:pPr>
              <a:buNone/>
            </a:pPr>
            <a:r>
              <a:rPr lang="en" sz="1800" dirty="0"/>
              <a:t>Bright red </a:t>
            </a:r>
            <a:r>
              <a:rPr lang="en" sz="1800" b="1" dirty="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lang="en" sz="1800" b="1" dirty="0"/>
              <a:t> </a:t>
            </a:r>
            <a:r>
              <a:rPr lang="en" sz="1800" dirty="0"/>
              <a:t>· </a:t>
            </a:r>
            <a:r>
              <a:rPr lang="en" sz="1800" dirty="0">
                <a:solidFill>
                  <a:schemeClr val="lt1"/>
                </a:solidFill>
              </a:rPr>
              <a:t>Dark red </a:t>
            </a:r>
            <a:r>
              <a:rPr lang="en" sz="1800" b="1" dirty="0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lang="en" sz="1800" b="1" dirty="0"/>
              <a:t> </a:t>
            </a:r>
            <a:r>
              <a:rPr lang="en" sz="1800" dirty="0"/>
              <a:t>· </a:t>
            </a:r>
            <a:r>
              <a:rPr lang="en" sz="1800" dirty="0">
                <a:solidFill>
                  <a:schemeClr val="lt1"/>
                </a:solidFill>
              </a:rPr>
              <a:t>Light gray </a:t>
            </a:r>
            <a:r>
              <a:rPr lang="en" sz="1800" b="1" dirty="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lang="en" sz="1800" b="1" dirty="0"/>
              <a:t> </a:t>
            </a:r>
            <a:r>
              <a:rPr lang="en" sz="1800" dirty="0"/>
              <a:t>· </a:t>
            </a:r>
            <a:r>
              <a:rPr lang="en" sz="1800" dirty="0">
                <a:solidFill>
                  <a:schemeClr val="lt1"/>
                </a:solidFill>
              </a:rPr>
              <a:t>Dark gray </a:t>
            </a:r>
            <a:r>
              <a:rPr lang="en" sz="1800" b="1" dirty="0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9600" y="3790653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91666"/>
            </a:pPr>
            <a:r>
              <a:rPr lang="en" sz="12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>
              <a:buClr>
                <a:schemeClr val="dk1"/>
              </a:buClr>
            </a:pPr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endParaRPr sz="12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Shape 332"/>
          <p:cNvGrpSpPr/>
          <p:nvPr/>
        </p:nvGrpSpPr>
        <p:grpSpPr>
          <a:xfrm>
            <a:off x="734822" y="342341"/>
            <a:ext cx="317047" cy="400967"/>
            <a:chOff x="584925" y="238125"/>
            <a:chExt cx="415200" cy="525100"/>
          </a:xfrm>
        </p:grpSpPr>
        <p:sp>
          <p:nvSpPr>
            <p:cNvPr id="333" name="Shape 33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1238342" y="400605"/>
            <a:ext cx="339439" cy="282571"/>
            <a:chOff x="1244325" y="314425"/>
            <a:chExt cx="444525" cy="370050"/>
          </a:xfrm>
        </p:grpSpPr>
        <p:sp>
          <p:nvSpPr>
            <p:cNvPr id="340" name="Shape 3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1760527" y="399212"/>
            <a:ext cx="324531" cy="285357"/>
            <a:chOff x="1928175" y="312600"/>
            <a:chExt cx="425000" cy="373700"/>
          </a:xfrm>
        </p:grpSpPr>
        <p:sp>
          <p:nvSpPr>
            <p:cNvPr id="343" name="Shape 34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2304832" y="388981"/>
            <a:ext cx="265771" cy="305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837779" y="389917"/>
            <a:ext cx="229424" cy="303989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>
            <a:off x="3280455" y="384302"/>
            <a:ext cx="373019" cy="315195"/>
            <a:chOff x="3918650" y="293075"/>
            <a:chExt cx="488500" cy="412775"/>
          </a:xfrm>
        </p:grpSpPr>
        <p:sp>
          <p:nvSpPr>
            <p:cNvPr id="348" name="Shape 3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828282" y="360513"/>
            <a:ext cx="306815" cy="362748"/>
            <a:chOff x="4636075" y="261925"/>
            <a:chExt cx="401800" cy="475050"/>
          </a:xfrm>
        </p:grpSpPr>
        <p:sp>
          <p:nvSpPr>
            <p:cNvPr id="352" name="Shape 35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56" name="Shape 356"/>
          <p:cNvSpPr/>
          <p:nvPr/>
        </p:nvSpPr>
        <p:spPr>
          <a:xfrm>
            <a:off x="4321036" y="388507"/>
            <a:ext cx="351561" cy="30681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4857268" y="390829"/>
            <a:ext cx="307731" cy="301660"/>
            <a:chOff x="5983625" y="301625"/>
            <a:chExt cx="403000" cy="395050"/>
          </a:xfrm>
        </p:grpSpPr>
        <p:sp>
          <p:nvSpPr>
            <p:cNvPr id="358" name="Shape 35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5374325" y="388484"/>
            <a:ext cx="303073" cy="302615"/>
            <a:chOff x="6660750" y="298550"/>
            <a:chExt cx="396900" cy="396300"/>
          </a:xfrm>
        </p:grpSpPr>
        <p:sp>
          <p:nvSpPr>
            <p:cNvPr id="379" name="Shape 37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34822" y="864985"/>
            <a:ext cx="317047" cy="383728"/>
            <a:chOff x="584925" y="922575"/>
            <a:chExt cx="415200" cy="502525"/>
          </a:xfrm>
        </p:grpSpPr>
        <p:sp>
          <p:nvSpPr>
            <p:cNvPr id="382" name="Shape 38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240211" y="856130"/>
            <a:ext cx="335717" cy="400051"/>
            <a:chOff x="1246775" y="910975"/>
            <a:chExt cx="439650" cy="523900"/>
          </a:xfrm>
        </p:grpSpPr>
        <p:sp>
          <p:nvSpPr>
            <p:cNvPr id="386" name="Shape 38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1759135" y="920461"/>
            <a:ext cx="327317" cy="272300"/>
            <a:chOff x="1926350" y="995225"/>
            <a:chExt cx="428650" cy="356600"/>
          </a:xfrm>
        </p:grpSpPr>
        <p:sp>
          <p:nvSpPr>
            <p:cNvPr id="390" name="Shape 39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>
            <a:off x="2277775" y="897687"/>
            <a:ext cx="319872" cy="318001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793033" y="913552"/>
            <a:ext cx="318919" cy="28629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312464" y="915877"/>
            <a:ext cx="309603" cy="2816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837492" y="918671"/>
            <a:ext cx="289099" cy="27604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4336954" y="899957"/>
            <a:ext cx="318919" cy="319376"/>
            <a:chOff x="5302225" y="968375"/>
            <a:chExt cx="417650" cy="418250"/>
          </a:xfrm>
        </p:grpSpPr>
        <p:sp>
          <p:nvSpPr>
            <p:cNvPr id="399" name="Shape 39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13435" y="864053"/>
            <a:ext cx="395392" cy="385123"/>
            <a:chOff x="5926225" y="921350"/>
            <a:chExt cx="517800" cy="504350"/>
          </a:xfrm>
        </p:grpSpPr>
        <p:sp>
          <p:nvSpPr>
            <p:cNvPr id="402" name="Shape 40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341219" y="871513"/>
            <a:ext cx="369277" cy="370212"/>
            <a:chOff x="6617400" y="931125"/>
            <a:chExt cx="483600" cy="484825"/>
          </a:xfrm>
        </p:grpSpPr>
        <p:sp>
          <p:nvSpPr>
            <p:cNvPr id="405" name="Shape 40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715233" y="1446373"/>
            <a:ext cx="356219" cy="249927"/>
            <a:chOff x="559275" y="1683950"/>
            <a:chExt cx="466500" cy="327300"/>
          </a:xfrm>
        </p:grpSpPr>
        <p:sp>
          <p:nvSpPr>
            <p:cNvPr id="408" name="Shape 40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1229960" y="1396970"/>
            <a:ext cx="356219" cy="348755"/>
            <a:chOff x="1233350" y="1619250"/>
            <a:chExt cx="466500" cy="456725"/>
          </a:xfrm>
        </p:grpSpPr>
        <p:sp>
          <p:nvSpPr>
            <p:cNvPr id="411" name="Shape 41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755870" y="1404416"/>
            <a:ext cx="333847" cy="333847"/>
            <a:chOff x="1922075" y="1629000"/>
            <a:chExt cx="437200" cy="437200"/>
          </a:xfrm>
        </p:grpSpPr>
        <p:sp>
          <p:nvSpPr>
            <p:cNvPr id="416" name="Shape 41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269201" y="1403023"/>
            <a:ext cx="336633" cy="336633"/>
            <a:chOff x="2594325" y="1627175"/>
            <a:chExt cx="440850" cy="440850"/>
          </a:xfrm>
        </p:grpSpPr>
        <p:sp>
          <p:nvSpPr>
            <p:cNvPr id="419" name="Shape 4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2799086" y="1418074"/>
            <a:ext cx="306815" cy="306795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24" name="Shape 42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801709" y="1460821"/>
            <a:ext cx="359961" cy="221024"/>
            <a:chOff x="4601275" y="1702875"/>
            <a:chExt cx="471400" cy="289450"/>
          </a:xfrm>
        </p:grpSpPr>
        <p:sp>
          <p:nvSpPr>
            <p:cNvPr id="427" name="Shape 42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4333690" y="1406741"/>
            <a:ext cx="325447" cy="329188"/>
            <a:chOff x="5297950" y="1632050"/>
            <a:chExt cx="426200" cy="431100"/>
          </a:xfrm>
        </p:grpSpPr>
        <p:sp>
          <p:nvSpPr>
            <p:cNvPr id="433" name="Shape 43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847475" y="1396970"/>
            <a:ext cx="327317" cy="348755"/>
            <a:chOff x="5970800" y="1619250"/>
            <a:chExt cx="428650" cy="456725"/>
          </a:xfrm>
        </p:grpSpPr>
        <p:sp>
          <p:nvSpPr>
            <p:cNvPr id="436" name="Shape 4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5347293" y="1392769"/>
            <a:ext cx="366929" cy="334763"/>
            <a:chOff x="6625350" y="1613750"/>
            <a:chExt cx="480525" cy="438400"/>
          </a:xfrm>
        </p:grpSpPr>
        <p:sp>
          <p:nvSpPr>
            <p:cNvPr id="442" name="Shape 44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754865" y="1937331"/>
            <a:ext cx="276959" cy="297479"/>
            <a:chOff x="611175" y="2326900"/>
            <a:chExt cx="362700" cy="389575"/>
          </a:xfrm>
        </p:grpSpPr>
        <p:sp>
          <p:nvSpPr>
            <p:cNvPr id="448" name="Shape 4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1262225" y="1940296"/>
            <a:ext cx="291887" cy="29188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776998" y="1940296"/>
            <a:ext cx="291887" cy="29188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291774" y="1940296"/>
            <a:ext cx="291887" cy="29188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5" name="Shape 455"/>
          <p:cNvGrpSpPr/>
          <p:nvPr/>
        </p:nvGrpSpPr>
        <p:grpSpPr>
          <a:xfrm>
            <a:off x="2874368" y="1889780"/>
            <a:ext cx="155736" cy="388863"/>
            <a:chOff x="3386850" y="2264625"/>
            <a:chExt cx="203950" cy="509250"/>
          </a:xfrm>
        </p:grpSpPr>
        <p:sp>
          <p:nvSpPr>
            <p:cNvPr id="456" name="Shape 45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917814" y="1939204"/>
            <a:ext cx="127751" cy="290015"/>
            <a:chOff x="4753325" y="2329350"/>
            <a:chExt cx="167300" cy="379800"/>
          </a:xfrm>
        </p:grpSpPr>
        <p:sp>
          <p:nvSpPr>
            <p:cNvPr id="459" name="Shape 45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3400742" y="1891629"/>
            <a:ext cx="132447" cy="385141"/>
            <a:chOff x="4076175" y="2267050"/>
            <a:chExt cx="173450" cy="504375"/>
          </a:xfrm>
        </p:grpSpPr>
        <p:sp>
          <p:nvSpPr>
            <p:cNvPr id="462" name="Shape 46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4350874" y="1932370"/>
            <a:ext cx="291887" cy="307731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850739" y="1937785"/>
            <a:ext cx="320788" cy="296544"/>
            <a:chOff x="5975075" y="2327500"/>
            <a:chExt cx="420100" cy="388350"/>
          </a:xfrm>
        </p:grpSpPr>
        <p:sp>
          <p:nvSpPr>
            <p:cNvPr id="466" name="Shape 46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5427467" y="1928929"/>
            <a:ext cx="196780" cy="320788"/>
            <a:chOff x="6730350" y="2315900"/>
            <a:chExt cx="257700" cy="420100"/>
          </a:xfrm>
        </p:grpSpPr>
        <p:sp>
          <p:nvSpPr>
            <p:cNvPr id="469" name="Shape 46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843441" y="2418949"/>
            <a:ext cx="99803" cy="363684"/>
            <a:chOff x="727175" y="2957625"/>
            <a:chExt cx="130700" cy="476275"/>
          </a:xfrm>
        </p:grpSpPr>
        <p:sp>
          <p:nvSpPr>
            <p:cNvPr id="475" name="Shape 47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1770007" y="2404722"/>
            <a:ext cx="305860" cy="392587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294870" y="2404722"/>
            <a:ext cx="226599" cy="392587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2260796" y="2430600"/>
            <a:ext cx="353432" cy="340375"/>
            <a:chOff x="2583325" y="2972875"/>
            <a:chExt cx="462850" cy="445750"/>
          </a:xfrm>
        </p:grpSpPr>
        <p:sp>
          <p:nvSpPr>
            <p:cNvPr id="480" name="Shape 48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2763402" y="2481430"/>
            <a:ext cx="377677" cy="238720"/>
            <a:chOff x="3241525" y="3039450"/>
            <a:chExt cx="494600" cy="312625"/>
          </a:xfrm>
        </p:grpSpPr>
        <p:sp>
          <p:nvSpPr>
            <p:cNvPr id="483" name="Shape 48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3819775" y="2438767"/>
            <a:ext cx="324531" cy="32451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6" name="Shape 486"/>
          <p:cNvGrpSpPr/>
          <p:nvPr/>
        </p:nvGrpSpPr>
        <p:grpSpPr>
          <a:xfrm>
            <a:off x="4301046" y="2456250"/>
            <a:ext cx="390735" cy="289080"/>
            <a:chOff x="5255200" y="3006475"/>
            <a:chExt cx="511700" cy="378575"/>
          </a:xfrm>
        </p:grpSpPr>
        <p:sp>
          <p:nvSpPr>
            <p:cNvPr id="487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308896" y="2439470"/>
            <a:ext cx="316131" cy="322640"/>
            <a:chOff x="3955900" y="2984500"/>
            <a:chExt cx="414000" cy="422525"/>
          </a:xfrm>
        </p:grpSpPr>
        <p:sp>
          <p:nvSpPr>
            <p:cNvPr id="490" name="Shape 49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93" name="Shape 493"/>
          <p:cNvSpPr/>
          <p:nvPr/>
        </p:nvSpPr>
        <p:spPr>
          <a:xfrm>
            <a:off x="718540" y="2976846"/>
            <a:ext cx="353413" cy="27789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888505" y="2423830"/>
            <a:ext cx="246185" cy="354368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405098" y="2434797"/>
            <a:ext cx="241527" cy="343181"/>
            <a:chOff x="6701050" y="2978375"/>
            <a:chExt cx="316300" cy="449425"/>
          </a:xfrm>
        </p:grpSpPr>
        <p:sp>
          <p:nvSpPr>
            <p:cNvPr id="496" name="Shape 49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1236007" y="2999881"/>
            <a:ext cx="344116" cy="231275"/>
            <a:chOff x="1241275" y="3718400"/>
            <a:chExt cx="450650" cy="302875"/>
          </a:xfrm>
        </p:grpSpPr>
        <p:sp>
          <p:nvSpPr>
            <p:cNvPr id="499" name="Shape 49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1755411" y="2982165"/>
            <a:ext cx="334763" cy="267165"/>
            <a:chOff x="1921475" y="3695200"/>
            <a:chExt cx="438400" cy="349875"/>
          </a:xfrm>
        </p:grpSpPr>
        <p:sp>
          <p:nvSpPr>
            <p:cNvPr id="504" name="Shape 50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2273401" y="2977965"/>
            <a:ext cx="328233" cy="275107"/>
            <a:chOff x="2599825" y="3689700"/>
            <a:chExt cx="429850" cy="360275"/>
          </a:xfrm>
        </p:grpSpPr>
        <p:sp>
          <p:nvSpPr>
            <p:cNvPr id="508" name="Shape 50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803964" y="2949521"/>
            <a:ext cx="296544" cy="309603"/>
            <a:chOff x="3294650" y="3652450"/>
            <a:chExt cx="388350" cy="405450"/>
          </a:xfrm>
        </p:grpSpPr>
        <p:sp>
          <p:nvSpPr>
            <p:cNvPr id="511" name="Shape 51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293990" y="2988695"/>
            <a:ext cx="345949" cy="253649"/>
            <a:chOff x="3936375" y="3703750"/>
            <a:chExt cx="453050" cy="332175"/>
          </a:xfrm>
        </p:grpSpPr>
        <p:sp>
          <p:nvSpPr>
            <p:cNvPr id="515" name="Shape 51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3808714" y="2988695"/>
            <a:ext cx="345949" cy="253649"/>
            <a:chOff x="4610450" y="3703750"/>
            <a:chExt cx="453050" cy="332175"/>
          </a:xfrm>
        </p:grpSpPr>
        <p:sp>
          <p:nvSpPr>
            <p:cNvPr id="521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335561" y="2963056"/>
            <a:ext cx="321705" cy="304925"/>
            <a:chOff x="5300400" y="3670175"/>
            <a:chExt cx="421300" cy="399325"/>
          </a:xfrm>
        </p:grpSpPr>
        <p:sp>
          <p:nvSpPr>
            <p:cNvPr id="524" name="Shape 52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4832544" y="2936760"/>
            <a:ext cx="358091" cy="35807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5369663" y="2959310"/>
            <a:ext cx="312389" cy="312408"/>
            <a:chOff x="6654650" y="3665275"/>
            <a:chExt cx="409100" cy="409125"/>
          </a:xfrm>
        </p:grpSpPr>
        <p:sp>
          <p:nvSpPr>
            <p:cNvPr id="531" name="Shape 53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724089" y="3460979"/>
            <a:ext cx="338504" cy="338523"/>
            <a:chOff x="570875" y="4322250"/>
            <a:chExt cx="443300" cy="443325"/>
          </a:xfrm>
        </p:grpSpPr>
        <p:sp>
          <p:nvSpPr>
            <p:cNvPr id="534" name="Shape 5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38" name="Shape 538"/>
          <p:cNvSpPr/>
          <p:nvPr/>
        </p:nvSpPr>
        <p:spPr>
          <a:xfrm>
            <a:off x="1224916" y="3527060"/>
            <a:ext cx="366491" cy="20703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1799701" y="3435817"/>
            <a:ext cx="246185" cy="388844"/>
            <a:chOff x="1979475" y="4289300"/>
            <a:chExt cx="322400" cy="509225"/>
          </a:xfrm>
        </p:grpSpPr>
        <p:sp>
          <p:nvSpPr>
            <p:cNvPr id="540" name="Shape 5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2292509" y="3440933"/>
            <a:ext cx="290473" cy="378612"/>
            <a:chOff x="2624850" y="4296000"/>
            <a:chExt cx="380400" cy="495825"/>
          </a:xfrm>
        </p:grpSpPr>
        <p:sp>
          <p:nvSpPr>
            <p:cNvPr id="544" name="Shape 54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7" name="Shape 547"/>
          <p:cNvSpPr/>
          <p:nvPr/>
        </p:nvSpPr>
        <p:spPr>
          <a:xfrm>
            <a:off x="3312009" y="3475303"/>
            <a:ext cx="310519" cy="310537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797234" y="3494885"/>
            <a:ext cx="310519" cy="27136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3825370" y="3473905"/>
            <a:ext cx="313343" cy="313324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4316910" y="3478233"/>
            <a:ext cx="359007" cy="304008"/>
            <a:chOff x="5275975" y="4344850"/>
            <a:chExt cx="470150" cy="398125"/>
          </a:xfrm>
        </p:grpSpPr>
        <p:sp>
          <p:nvSpPr>
            <p:cNvPr id="551" name="Shape 55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4850260" y="3469245"/>
            <a:ext cx="322659" cy="32264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5" name="Shape 555"/>
          <p:cNvGrpSpPr/>
          <p:nvPr/>
        </p:nvGrpSpPr>
        <p:grpSpPr>
          <a:xfrm>
            <a:off x="5360328" y="3453536"/>
            <a:ext cx="331059" cy="353413"/>
            <a:chOff x="6642425" y="4312500"/>
            <a:chExt cx="433550" cy="462825"/>
          </a:xfrm>
        </p:grpSpPr>
        <p:sp>
          <p:nvSpPr>
            <p:cNvPr id="556" name="Shape 55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9" name="Shape 559"/>
          <p:cNvSpPr/>
          <p:nvPr/>
        </p:nvSpPr>
        <p:spPr>
          <a:xfrm>
            <a:off x="680777" y="4019915"/>
            <a:ext cx="425211" cy="250863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0" name="Shape 560"/>
          <p:cNvGrpSpPr/>
          <p:nvPr/>
        </p:nvGrpSpPr>
        <p:grpSpPr>
          <a:xfrm>
            <a:off x="1238342" y="3978052"/>
            <a:ext cx="339439" cy="333847"/>
            <a:chOff x="1244325" y="4999400"/>
            <a:chExt cx="444525" cy="437200"/>
          </a:xfrm>
        </p:grpSpPr>
        <p:sp>
          <p:nvSpPr>
            <p:cNvPr id="561" name="Shape 56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1783379" y="3967321"/>
            <a:ext cx="278829" cy="355284"/>
            <a:chOff x="1958100" y="4985350"/>
            <a:chExt cx="365150" cy="465275"/>
          </a:xfrm>
        </p:grpSpPr>
        <p:sp>
          <p:nvSpPr>
            <p:cNvPr id="567" name="Shape 56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2277576" y="3980840"/>
            <a:ext cx="319872" cy="328711"/>
            <a:chOff x="2605300" y="5003050"/>
            <a:chExt cx="418900" cy="430475"/>
          </a:xfrm>
        </p:grpSpPr>
        <p:sp>
          <p:nvSpPr>
            <p:cNvPr id="571" name="Shape 57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2761074" y="3987841"/>
            <a:ext cx="382335" cy="314260"/>
            <a:chOff x="3238475" y="5012225"/>
            <a:chExt cx="500700" cy="411550"/>
          </a:xfrm>
        </p:grpSpPr>
        <p:sp>
          <p:nvSpPr>
            <p:cNvPr id="575" name="Shape 57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3771867" y="3954268"/>
            <a:ext cx="419636" cy="381399"/>
            <a:chOff x="4562200" y="4968250"/>
            <a:chExt cx="549550" cy="499475"/>
          </a:xfrm>
        </p:grpSpPr>
        <p:sp>
          <p:nvSpPr>
            <p:cNvPr id="581" name="Shape 58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3321495" y="3975722"/>
            <a:ext cx="290932" cy="338027"/>
            <a:chOff x="3972400" y="4996350"/>
            <a:chExt cx="381000" cy="442675"/>
          </a:xfrm>
        </p:grpSpPr>
        <p:sp>
          <p:nvSpPr>
            <p:cNvPr id="587" name="Shape 58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290331" y="3947280"/>
            <a:ext cx="412172" cy="395373"/>
            <a:chOff x="5241175" y="4959100"/>
            <a:chExt cx="539775" cy="517775"/>
          </a:xfrm>
        </p:grpSpPr>
        <p:sp>
          <p:nvSpPr>
            <p:cNvPr id="590" name="Shape 5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4830211" y="4045100"/>
            <a:ext cx="362748" cy="20050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5392976" y="4006014"/>
            <a:ext cx="264377" cy="304008"/>
            <a:chOff x="6685175" y="5036025"/>
            <a:chExt cx="346225" cy="398125"/>
          </a:xfrm>
        </p:grpSpPr>
        <p:sp>
          <p:nvSpPr>
            <p:cNvPr id="598" name="Shape 59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6359620" y="1877604"/>
            <a:ext cx="432571" cy="421335"/>
            <a:chOff x="5926225" y="921350"/>
            <a:chExt cx="517800" cy="504350"/>
          </a:xfrm>
        </p:grpSpPr>
        <p:sp>
          <p:nvSpPr>
            <p:cNvPr id="604" name="Shape 60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6" name="Shape 606"/>
          <p:cNvSpPr/>
          <p:nvPr/>
        </p:nvSpPr>
        <p:spPr>
          <a:xfrm>
            <a:off x="6553542" y="2113658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07" name="Shape 607"/>
          <p:cNvGrpSpPr/>
          <p:nvPr/>
        </p:nvGrpSpPr>
        <p:grpSpPr>
          <a:xfrm>
            <a:off x="7244608" y="1856984"/>
            <a:ext cx="432571" cy="421335"/>
            <a:chOff x="5926225" y="921350"/>
            <a:chExt cx="517800" cy="504350"/>
          </a:xfrm>
        </p:grpSpPr>
        <p:sp>
          <p:nvSpPr>
            <p:cNvPr id="608" name="Shape 60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7438530" y="2093038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1" name="Shape 611"/>
          <p:cNvGrpSpPr/>
          <p:nvPr/>
        </p:nvGrpSpPr>
        <p:grpSpPr>
          <a:xfrm>
            <a:off x="6359892" y="2606025"/>
            <a:ext cx="1075937" cy="1047989"/>
            <a:chOff x="5926225" y="921350"/>
            <a:chExt cx="517800" cy="504350"/>
          </a:xfrm>
        </p:grpSpPr>
        <p:sp>
          <p:nvSpPr>
            <p:cNvPr id="612" name="Shape 61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55C2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55C2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4" name="Shape 614"/>
          <p:cNvSpPr/>
          <p:nvPr/>
        </p:nvSpPr>
        <p:spPr>
          <a:xfrm>
            <a:off x="6842199" y="3193122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22222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</a:p>
          <a:p>
            <a:pPr>
              <a:buClr>
                <a:schemeClr val="dk1"/>
              </a:buClr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>
              <a:buClr>
                <a:schemeClr val="dk1"/>
              </a:buClr>
              <a:buSzPct val="122222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</a:p>
          <a:p>
            <a:pPr marL="457167" indent="-285730">
              <a:buClr>
                <a:srgbClr val="FFFFFF"/>
              </a:buClr>
              <a:buSzPct val="1000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</a:p>
          <a:p>
            <a:pPr marL="457167" indent="-285730">
              <a:buClr>
                <a:srgbClr val="FFFFFF"/>
              </a:buClr>
              <a:buSzPct val="1000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</a:p>
          <a:p>
            <a:pPr marL="457167" indent="-285730">
              <a:buClr>
                <a:srgbClr val="FFFFFF"/>
              </a:buClr>
              <a:buSzPct val="1000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</a:p>
          <a:p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</a:p>
          <a:p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</a:p>
          <a:p>
            <a:pPr>
              <a:buClr>
                <a:schemeClr val="dk1"/>
              </a:buClr>
            </a:pP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7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dirty="0"/>
              <a:t>1.</a:t>
            </a:r>
          </a:p>
          <a:p>
            <a:r>
              <a:rPr lang="en" dirty="0" smtClean="0"/>
              <a:t>INTRODUÇÃO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7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 smtClean="0"/>
              <a:t>Visão de mercado e propóito do SO</a:t>
            </a:r>
            <a:endParaRPr lang="en" dirty="0"/>
          </a:p>
        </p:txBody>
      </p:sp>
      <p:grpSp>
        <p:nvGrpSpPr>
          <p:cNvPr id="10" name="Shape 482"/>
          <p:cNvGrpSpPr/>
          <p:nvPr/>
        </p:nvGrpSpPr>
        <p:grpSpPr>
          <a:xfrm>
            <a:off x="4239989" y="4341707"/>
            <a:ext cx="670995" cy="424119"/>
            <a:chOff x="3241525" y="3039450"/>
            <a:chExt cx="494600" cy="312625"/>
          </a:xfrm>
        </p:grpSpPr>
        <p:sp>
          <p:nvSpPr>
            <p:cNvPr id="11" name="Shape 48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48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2240051" y="609477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</a:p>
          <a:p>
            <a:pPr>
              <a:buClr>
                <a:schemeClr val="dk1"/>
              </a:buClr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</a:p>
          <a:p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</a:p>
          <a:p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>
              <a:buClr>
                <a:schemeClr val="dk1"/>
              </a:buClr>
            </a:pP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884303" y="2069453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 dirty="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9600">
                <a:solidFill>
                  <a:srgbClr val="F55C21"/>
                </a:solidFill>
              </a:rPr>
              <a:t>😉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7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dirty="0"/>
              <a:t>2</a:t>
            </a:r>
            <a:r>
              <a:rPr lang="en" dirty="0" smtClean="0"/>
              <a:t>.</a:t>
            </a:r>
            <a:endParaRPr lang="en" dirty="0"/>
          </a:p>
          <a:p>
            <a:r>
              <a:rPr lang="en" dirty="0" smtClean="0"/>
              <a:t>ARQUITETURA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7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 smtClean="0"/>
              <a:t>BLABALBALBALBALABLABLABAL</a:t>
            </a:r>
          </a:p>
        </p:txBody>
      </p:sp>
      <p:sp>
        <p:nvSpPr>
          <p:cNvPr id="7" name="Shape 485"/>
          <p:cNvSpPr/>
          <p:nvPr/>
        </p:nvSpPr>
        <p:spPr>
          <a:xfrm>
            <a:off x="4281018" y="4285244"/>
            <a:ext cx="589009" cy="58897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20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7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dirty="0"/>
              <a:t>3</a:t>
            </a:r>
            <a:r>
              <a:rPr lang="en" dirty="0" smtClean="0"/>
              <a:t>.</a:t>
            </a:r>
            <a:endParaRPr lang="en" dirty="0"/>
          </a:p>
          <a:p>
            <a:r>
              <a:rPr lang="en" dirty="0" smtClean="0"/>
              <a:t>GERÊNCIA DE MEMÓRIA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7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 smtClean="0"/>
              <a:t>BLABALBALBALBALABLABLABAL</a:t>
            </a:r>
          </a:p>
        </p:txBody>
      </p:sp>
      <p:sp>
        <p:nvSpPr>
          <p:cNvPr id="7" name="Shape 485"/>
          <p:cNvSpPr/>
          <p:nvPr/>
        </p:nvSpPr>
        <p:spPr>
          <a:xfrm>
            <a:off x="4281018" y="4285244"/>
            <a:ext cx="589009" cy="58897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5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 idx="4294967295"/>
          </p:nvPr>
        </p:nvSpPr>
        <p:spPr>
          <a:xfrm>
            <a:off x="762003" y="440350"/>
            <a:ext cx="437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F55C21"/>
                </a:solidFill>
              </a:rPr>
              <a:t>HELLO!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4294967295"/>
          </p:nvPr>
        </p:nvSpPr>
        <p:spPr>
          <a:xfrm>
            <a:off x="762003" y="1639975"/>
            <a:ext cx="4373700" cy="315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</a:p>
        </p:txBody>
      </p:sp>
      <p:pic>
        <p:nvPicPr>
          <p:cNvPr id="113" name="Shape 113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4210" r="10084"/>
          <a:stretch/>
        </p:blipFill>
        <p:spPr>
          <a:xfrm>
            <a:off x="5666180" y="-1"/>
            <a:ext cx="3477825" cy="45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404225" y="1194153"/>
            <a:ext cx="6335400" cy="309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/>
              <a:t>THIS IS A SLIDE TITLE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3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167" indent="-228584"/>
            <a:r>
              <a:rPr lang="en"/>
              <a:t>Here you have a list of items</a:t>
            </a:r>
          </a:p>
          <a:p>
            <a:pPr marL="457167" indent="-228584"/>
            <a:r>
              <a:rPr lang="en"/>
              <a:t>And some text</a:t>
            </a:r>
          </a:p>
          <a:p>
            <a:pPr marL="457167" indent="-228584"/>
            <a:r>
              <a:rPr lang="en"/>
              <a:t>But remember not to overload your slides with content</a:t>
            </a:r>
          </a:p>
          <a:p>
            <a:pPr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 idx="4294967295"/>
          </p:nvPr>
        </p:nvSpPr>
        <p:spPr>
          <a:xfrm>
            <a:off x="685803" y="1354750"/>
            <a:ext cx="4434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/>
              <a:t>BIG CONCEPT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4294967295"/>
          </p:nvPr>
        </p:nvSpPr>
        <p:spPr>
          <a:xfrm>
            <a:off x="685803" y="2497155"/>
            <a:ext cx="4434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46" name="Shape 146"/>
          <p:cNvSpPr/>
          <p:nvPr/>
        </p:nvSpPr>
        <p:spPr>
          <a:xfrm>
            <a:off x="7270666" y="3329857"/>
            <a:ext cx="332071" cy="31707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6858625" y="1549386"/>
            <a:ext cx="1422687" cy="1423059"/>
            <a:chOff x="6654650" y="3665275"/>
            <a:chExt cx="409100" cy="409125"/>
          </a:xfrm>
        </p:grpSpPr>
        <p:sp>
          <p:nvSpPr>
            <p:cNvPr id="148" name="Shape 1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 rot="1056978">
            <a:off x="5487385" y="2667861"/>
            <a:ext cx="939944" cy="940012"/>
            <a:chOff x="570875" y="4322250"/>
            <a:chExt cx="443300" cy="443325"/>
          </a:xfrm>
        </p:grpSpPr>
        <p:sp>
          <p:nvSpPr>
            <p:cNvPr id="151" name="Shape 15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5" name="Shape 155"/>
          <p:cNvSpPr/>
          <p:nvPr/>
        </p:nvSpPr>
        <p:spPr>
          <a:xfrm rot="2466644">
            <a:off x="5592889" y="1825071"/>
            <a:ext cx="461391" cy="4405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 rot="-1609331">
            <a:off x="6267635" y="2102275"/>
            <a:ext cx="332013" cy="31701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 rot="2925939">
            <a:off x="8280861" y="2353421"/>
            <a:ext cx="248651" cy="23742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 rot="-1609494">
            <a:off x="7246106" y="762894"/>
            <a:ext cx="224007" cy="21388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1006</Words>
  <Application>Microsoft Office PowerPoint</Application>
  <PresentationFormat>Apresentação na tela (16:9)</PresentationFormat>
  <Paragraphs>173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Encode Sans</vt:lpstr>
      <vt:lpstr>Encode Sans ExtraLight</vt:lpstr>
      <vt:lpstr>Arial</vt:lpstr>
      <vt:lpstr>Laertes template</vt:lpstr>
      <vt:lpstr>SEMINÁRIO  Sistemas Operacionais 2017-2</vt:lpstr>
      <vt:lpstr>INSTRUCTIONS FOR USE</vt:lpstr>
      <vt:lpstr>1. INTRODUÇÃO</vt:lpstr>
      <vt:lpstr>2. ARQUITETURA</vt:lpstr>
      <vt:lpstr>3. GERÊNCIA DE MEMÓRIA</vt:lpstr>
      <vt:lpstr>HELLO!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Allisson Barros</dc:creator>
  <cp:lastModifiedBy>Allisson Barros</cp:lastModifiedBy>
  <cp:revision>9</cp:revision>
  <dcterms:modified xsi:type="dcterms:W3CDTF">2017-10-06T14:50:02Z</dcterms:modified>
</cp:coreProperties>
</file>