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52" r:id="rId1"/>
  </p:sldMasterIdLst>
  <p:sldIdLst>
    <p:sldId id="256" r:id="rId2"/>
    <p:sldId id="258" r:id="rId3"/>
    <p:sldId id="261" r:id="rId4"/>
    <p:sldId id="270" r:id="rId5"/>
    <p:sldId id="263" r:id="rId6"/>
    <p:sldId id="264" r:id="rId7"/>
    <p:sldId id="265" r:id="rId8"/>
    <p:sldId id="266" r:id="rId9"/>
    <p:sldId id="267" r:id="rId10"/>
    <p:sldId id="262" r:id="rId11"/>
    <p:sldId id="268" r:id="rId12"/>
    <p:sldId id="269" r:id="rId13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408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3695843"/>
            <a:ext cx="10080625" cy="3863833"/>
            <a:chOff x="0" y="3352801"/>
            <a:chExt cx="9144000" cy="350519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502351" y="1818652"/>
            <a:ext cx="9072563" cy="1082532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7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 hasCustomPrompt="1"/>
          </p:nvPr>
        </p:nvSpPr>
        <p:spPr>
          <a:xfrm>
            <a:off x="502351" y="5984743"/>
            <a:ext cx="4571526" cy="835022"/>
          </a:xfrm>
        </p:spPr>
        <p:txBody>
          <a:bodyPr/>
          <a:lstStyle>
            <a:lvl1pPr marL="0" indent="0" algn="l">
              <a:buNone/>
              <a:defRPr sz="1800" kern="100" cap="none" spc="110" baseline="0">
                <a:solidFill>
                  <a:schemeClr val="bg1"/>
                </a:solidFill>
                <a:latin typeface="+mn-lt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Author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610161" y="5984743"/>
            <a:ext cx="2964753" cy="835024"/>
          </a:xfrm>
        </p:spPr>
        <p:txBody>
          <a:bodyPr numCol="1"/>
          <a:lstStyle>
            <a:lvl2pPr marL="57747" indent="0">
              <a:spcAft>
                <a:spcPts val="0"/>
              </a:spcAft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02281" y="2901375"/>
            <a:ext cx="9072563" cy="1457688"/>
          </a:xfrm>
        </p:spPr>
        <p:txBody>
          <a:bodyPr>
            <a:normAutofit/>
          </a:bodyPr>
          <a:lstStyle>
            <a:lvl1pPr>
              <a:buNone/>
              <a:defRPr sz="3200">
                <a:latin typeface="Bookman Old Style"/>
                <a:cs typeface="Bookman Old Style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88037" y="503978"/>
            <a:ext cx="8904552" cy="11854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0" y="0"/>
            <a:ext cx="10080625" cy="7559675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88039" y="4367815"/>
            <a:ext cx="8988556" cy="1511934"/>
          </a:xfrm>
        </p:spPr>
        <p:txBody>
          <a:bodyPr anchor="b" anchorCtr="0"/>
          <a:lstStyle>
            <a:lvl1pPr algn="l"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14358" y="5995244"/>
            <a:ext cx="8962236" cy="997457"/>
          </a:xfrm>
        </p:spPr>
        <p:txBody>
          <a:bodyPr anchor="t" anchorCtr="0"/>
          <a:lstStyle>
            <a:lvl1pPr marL="0" indent="0">
              <a:buNone/>
              <a:defRPr sz="1500" cap="all" spc="110" baseline="0">
                <a:solidFill>
                  <a:schemeClr val="bg1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88036" y="1763925"/>
            <a:ext cx="4368271" cy="487179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368271" cy="487179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88037" y="1763926"/>
            <a:ext cx="4370021" cy="63347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88037" y="2397400"/>
            <a:ext cx="4370021" cy="42383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0820" y="1763926"/>
            <a:ext cx="4371770" cy="63347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0820" y="2397400"/>
            <a:ext cx="4371770" cy="42383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88036" y="503979"/>
            <a:ext cx="3232452" cy="1067454"/>
          </a:xfrm>
        </p:spPr>
        <p:txBody>
          <a:bodyPr anchor="b"/>
          <a:lstStyle>
            <a:lvl1pPr algn="l">
              <a:defRPr sz="2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941244" y="503978"/>
            <a:ext cx="5551344" cy="613173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88036" y="1581933"/>
            <a:ext cx="3232452" cy="505378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7192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001" y="-14000"/>
            <a:ext cx="10108627" cy="7587674"/>
          </a:xfrm>
          <a:prstGeom prst="rect">
            <a:avLst/>
          </a:prstGeom>
        </p:spPr>
      </p:pic>
      <p:grpSp>
        <p:nvGrpSpPr>
          <p:cNvPr id="7" name="Group 19"/>
          <p:cNvGrpSpPr/>
          <p:nvPr/>
        </p:nvGrpSpPr>
        <p:grpSpPr>
          <a:xfrm>
            <a:off x="336021" y="0"/>
            <a:ext cx="9408583" cy="7559675"/>
            <a:chOff x="304800" y="0"/>
            <a:chExt cx="8534400" cy="685800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81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503978"/>
            <a:ext cx="8904552" cy="1185458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1763928"/>
            <a:ext cx="8904552" cy="486386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036" y="6729220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6729220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443" y="6729220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  <a:latin typeface="+mj-lt"/>
              </a:defRPr>
            </a:lvl1pPr>
          </a:lstStyle>
          <a:p>
            <a:pPr algn="r"/>
            <a:fld id="{D1B1C171-3171-41E1-B191-0101C1F1B1B1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6" name="Picture 15" descr="lasr_logo_small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2916" y="4930"/>
            <a:ext cx="1074819" cy="6280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7223690"/>
            <a:ext cx="10080625" cy="30534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1300" dirty="0" smtClean="0"/>
              <a:t>Laboratory</a:t>
            </a:r>
            <a:r>
              <a:rPr lang="en-US" sz="1300" baseline="0" dirty="0" smtClean="0"/>
              <a:t> for Advanced Systems Research, Computer Science Department, UCLA</a:t>
            </a:r>
            <a:endParaRPr lang="en-US" sz="13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012916" y="632962"/>
            <a:ext cx="108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CS239</a:t>
            </a:r>
            <a:endParaRPr lang="en-US" sz="200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FriendDetector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Alexander Afanasyev</a:t>
            </a:r>
          </a:p>
          <a:p>
            <a:r>
              <a:rPr lang="en-US" dirty="0" smtClean="0"/>
              <a:t>Charles Fleming</a:t>
            </a:r>
          </a:p>
          <a:p>
            <a:r>
              <a:rPr lang="en-US" dirty="0" err="1" smtClean="0"/>
              <a:t>Karthikeyan</a:t>
            </a:r>
            <a:r>
              <a:rPr lang="en-US" dirty="0" smtClean="0"/>
              <a:t> </a:t>
            </a:r>
            <a:r>
              <a:rPr lang="en-US" dirty="0" err="1" smtClean="0"/>
              <a:t>Natarajan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400" dirty="0" smtClean="0"/>
              <a:t>May 25, 2010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Face Recognition System for Android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face detector and face recognizer</a:t>
            </a:r>
          </a:p>
          <a:p>
            <a:r>
              <a:rPr lang="en-US" dirty="0" smtClean="0"/>
              <a:t>Remote detector and face recognizer over 3G</a:t>
            </a:r>
          </a:p>
          <a:p>
            <a:r>
              <a:rPr lang="en-US" dirty="0" smtClean="0"/>
              <a:t>Remote detector and face recognizer over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Local face detector and remote face recognizer over 3G</a:t>
            </a:r>
          </a:p>
          <a:p>
            <a:r>
              <a:rPr lang="en-US" dirty="0" smtClean="0"/>
              <a:t>Local face detector and remote face recognizer over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4" name="Content Placeholder 3" descr="graph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6547" r="-6547"/>
              <a:stretch>
                <a:fillRect/>
              </a:stretch>
            </p:blipFill>
          </mc:Choice>
          <mc:Fallback>
            <p:blipFill>
              <a:blip r:embed="rId3"/>
              <a:srcRect l="-6547" r="-6547"/>
              <a:stretch>
                <a:fillRect/>
              </a:stretch>
            </p:blipFill>
          </mc:Fallback>
        </mc:AlternateContent>
        <p:spPr/>
      </p:pic>
      <p:sp>
        <p:nvSpPr>
          <p:cNvPr id="5" name="TextBox 4"/>
          <p:cNvSpPr txBox="1"/>
          <p:nvPr/>
        </p:nvSpPr>
        <p:spPr>
          <a:xfrm rot="16200000">
            <a:off x="-150932" y="3790638"/>
            <a:ext cx="184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milliseconds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Facebook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smtClean="0"/>
              <a:t>leveraging friend graphs to improve recognition quality</a:t>
            </a:r>
          </a:p>
          <a:p>
            <a:pPr lvl="1"/>
            <a:r>
              <a:rPr lang="en-US" dirty="0" smtClean="0"/>
              <a:t>pull images directly from </a:t>
            </a:r>
            <a:r>
              <a:rPr lang="en-US" dirty="0" err="1" smtClean="0"/>
              <a:t>Facebook</a:t>
            </a:r>
            <a:r>
              <a:rPr lang="en-US" dirty="0" smtClean="0"/>
              <a:t> without slow mobile connection</a:t>
            </a:r>
          </a:p>
          <a:p>
            <a:r>
              <a:rPr lang="en-US" dirty="0" smtClean="0"/>
              <a:t>Release software to Android Market and start making big money</a:t>
            </a:r>
          </a:p>
          <a:p>
            <a:pPr lvl="2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7" name="Content Placeholder 6" descr="basic_block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9941" b="-19941"/>
              <a:stretch>
                <a:fillRect/>
              </a:stretch>
            </p:blipFill>
          </mc:Choice>
          <mc:Fallback>
            <p:blipFill>
              <a:blip r:embed="rId3"/>
              <a:srcRect t="-19941" b="-1994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image importer</a:t>
            </a:r>
          </a:p>
          <a:p>
            <a:pPr lvl="1"/>
            <a:r>
              <a:rPr lang="en-US" dirty="0" smtClean="0"/>
              <a:t>from gallery</a:t>
            </a:r>
          </a:p>
          <a:p>
            <a:pPr lvl="1"/>
            <a:r>
              <a:rPr lang="en-US" dirty="0" smtClean="0"/>
              <a:t>from camera through gallery</a:t>
            </a:r>
          </a:p>
          <a:p>
            <a:pPr lvl="1"/>
            <a:r>
              <a:rPr lang="en-US" dirty="0" smtClean="0"/>
              <a:t>from camera directly from our app</a:t>
            </a:r>
          </a:p>
          <a:p>
            <a:r>
              <a:rPr lang="en-US" dirty="0" smtClean="0"/>
              <a:t>NO REAL-TIME VIDEO SUPPORT </a:t>
            </a:r>
            <a:r>
              <a:rPr lang="en-US" dirty="0" err="1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Local face detection (using Android API)</a:t>
            </a:r>
          </a:p>
          <a:p>
            <a:r>
              <a:rPr lang="en-US" dirty="0" smtClean="0"/>
              <a:t>Local face recognition (Java implementation of </a:t>
            </a:r>
            <a:r>
              <a:rPr lang="en-US" dirty="0" err="1" smtClean="0"/>
              <a:t>EigenFaces</a:t>
            </a:r>
            <a:r>
              <a:rPr lang="en-US" dirty="0" smtClean="0"/>
              <a:t> algorithm)</a:t>
            </a:r>
          </a:p>
          <a:p>
            <a:r>
              <a:rPr lang="en-US" dirty="0" smtClean="0"/>
              <a:t>Remote face detection and recognition (</a:t>
            </a:r>
            <a:r>
              <a:rPr lang="en-US" dirty="0" err="1" smtClean="0"/>
              <a:t>OpenCV</a:t>
            </a:r>
            <a:r>
              <a:rPr lang="en-US" dirty="0" smtClean="0"/>
              <a:t> library)</a:t>
            </a:r>
          </a:p>
          <a:p>
            <a:r>
              <a:rPr lang="en-US" dirty="0" smtClean="0"/>
              <a:t>RPC using </a:t>
            </a:r>
            <a:r>
              <a:rPr lang="en-US" dirty="0" err="1" smtClean="0"/>
              <a:t>ZeroC</a:t>
            </a:r>
            <a:r>
              <a:rPr lang="en-US" dirty="0" smtClean="0"/>
              <a:t> Ice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ZeroC</a:t>
            </a:r>
            <a:r>
              <a:rPr lang="en-US" dirty="0" smtClean="0"/>
              <a:t> Ice for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1763928"/>
            <a:ext cx="5088478" cy="352760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…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sequence</a:t>
            </a:r>
            <a:r>
              <a:rPr lang="en-US" dirty="0" smtClean="0">
                <a:latin typeface="Monaco"/>
                <a:cs typeface="Monaco"/>
              </a:rPr>
              <a:t>&lt;</a:t>
            </a:r>
            <a:r>
              <a:rPr lang="en-US" dirty="0" err="1" smtClean="0">
                <a:latin typeface="Monaco"/>
                <a:cs typeface="Monaco"/>
              </a:rPr>
              <a:t>FacePictureWithName</a:t>
            </a:r>
            <a:r>
              <a:rPr lang="en-US" dirty="0" smtClean="0">
                <a:latin typeface="Monaco"/>
                <a:cs typeface="Monaco"/>
              </a:rPr>
              <a:t>&gt; </a:t>
            </a:r>
            <a:r>
              <a:rPr lang="en-US" dirty="0" err="1" smtClean="0">
                <a:latin typeface="Monaco"/>
                <a:cs typeface="Monaco"/>
              </a:rPr>
              <a:t>FacePicturesWithNames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interface Recognizer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Faces </a:t>
            </a:r>
            <a:r>
              <a:rPr lang="en-US" dirty="0" err="1" smtClean="0">
                <a:latin typeface="Monaco"/>
                <a:cs typeface="Monaco"/>
              </a:rPr>
              <a:t>findFacesAndRecognizePeople</a:t>
            </a:r>
            <a:r>
              <a:rPr lang="en-US" dirty="0" smtClean="0">
                <a:latin typeface="Monaco"/>
                <a:cs typeface="Monaco"/>
              </a:rPr>
              <a:t>( File </a:t>
            </a:r>
            <a:r>
              <a:rPr lang="en-US" dirty="0" err="1" smtClean="0">
                <a:latin typeface="Monaco"/>
                <a:cs typeface="Monaco"/>
              </a:rPr>
              <a:t>jpegFile</a:t>
            </a:r>
            <a:r>
              <a:rPr lang="en-US" dirty="0" smtClean="0">
                <a:latin typeface="Monaco"/>
                <a:cs typeface="Monaco"/>
              </a:rPr>
              <a:t>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Faces </a:t>
            </a:r>
            <a:r>
              <a:rPr lang="en-US" dirty="0" err="1" smtClean="0">
                <a:latin typeface="Monaco"/>
                <a:cs typeface="Monaco"/>
              </a:rPr>
              <a:t>findFaces</a:t>
            </a:r>
            <a:r>
              <a:rPr lang="en-US" dirty="0" smtClean="0">
                <a:latin typeface="Monaco"/>
                <a:cs typeface="Monaco"/>
              </a:rPr>
              <a:t>( File </a:t>
            </a:r>
            <a:r>
              <a:rPr lang="en-US" dirty="0" err="1" smtClean="0">
                <a:latin typeface="Monaco"/>
                <a:cs typeface="Monaco"/>
              </a:rPr>
              <a:t>jpegFile</a:t>
            </a:r>
            <a:r>
              <a:rPr lang="en-US" dirty="0" smtClean="0">
                <a:latin typeface="Monaco"/>
                <a:cs typeface="Monaco"/>
              </a:rPr>
              <a:t>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string </a:t>
            </a:r>
            <a:r>
              <a:rPr lang="en-US" dirty="0" err="1" smtClean="0">
                <a:latin typeface="Monaco"/>
                <a:cs typeface="Monaco"/>
              </a:rPr>
              <a:t>recognizeFace</a:t>
            </a:r>
            <a:r>
              <a:rPr lang="en-US" dirty="0" smtClean="0">
                <a:latin typeface="Monaco"/>
                <a:cs typeface="Monaco"/>
              </a:rPr>
              <a:t>( File </a:t>
            </a:r>
            <a:r>
              <a:rPr lang="en-US" dirty="0" err="1" smtClean="0">
                <a:latin typeface="Monaco"/>
                <a:cs typeface="Monaco"/>
              </a:rPr>
              <a:t>jpegFileOfFace</a:t>
            </a:r>
            <a:r>
              <a:rPr lang="en-US" dirty="0" smtClean="0">
                <a:latin typeface="Monaco"/>
                <a:cs typeface="Monaco"/>
              </a:rPr>
              <a:t>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void learn( File </a:t>
            </a:r>
            <a:r>
              <a:rPr lang="en-US" dirty="0" err="1" smtClean="0">
                <a:latin typeface="Monaco"/>
                <a:cs typeface="Monaco"/>
              </a:rPr>
              <a:t>jpegFileOfFace</a:t>
            </a:r>
            <a:r>
              <a:rPr lang="en-US" dirty="0" smtClean="0">
                <a:latin typeface="Monaco"/>
                <a:cs typeface="Monaco"/>
              </a:rPr>
              <a:t>, string name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u="sng" dirty="0" err="1" smtClean="0">
                <a:latin typeface="Monaco"/>
                <a:cs typeface="Monaco"/>
              </a:rPr>
              <a:t>int</a:t>
            </a:r>
            <a:r>
              <a:rPr lang="en-US" u="sng" dirty="0" smtClean="0">
                <a:latin typeface="Monaco"/>
                <a:cs typeface="Monaco"/>
              </a:rPr>
              <a:t> </a:t>
            </a:r>
            <a:r>
              <a:rPr lang="en-US" u="sng" dirty="0" err="1" smtClean="0">
                <a:latin typeface="Monaco"/>
                <a:cs typeface="Monaco"/>
              </a:rPr>
              <a:t>getTrainSetSize</a:t>
            </a:r>
            <a:r>
              <a:rPr lang="en-US" u="sng" dirty="0" smtClean="0">
                <a:latin typeface="Monaco"/>
                <a:cs typeface="Monaco"/>
              </a:rPr>
              <a:t>(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FacePictureWithName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getTrainSetFace</a:t>
            </a:r>
            <a:r>
              <a:rPr lang="en-US" dirty="0" smtClean="0">
                <a:latin typeface="Monaco"/>
                <a:cs typeface="Monaco"/>
              </a:rPr>
              <a:t>( </a:t>
            </a:r>
            <a:r>
              <a:rPr lang="en-US" u="sng" dirty="0" err="1" smtClean="0">
                <a:latin typeface="Monaco"/>
                <a:cs typeface="Monaco"/>
              </a:rPr>
              <a:t>int</a:t>
            </a:r>
            <a:r>
              <a:rPr lang="en-US" u="sng" dirty="0" smtClean="0">
                <a:latin typeface="Monaco"/>
                <a:cs typeface="Monaco"/>
              </a:rPr>
              <a:t> num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void </a:t>
            </a:r>
            <a:r>
              <a:rPr lang="en-US" dirty="0" err="1" smtClean="0">
                <a:latin typeface="Monaco"/>
                <a:cs typeface="Monaco"/>
              </a:rPr>
              <a:t>unLearn</a:t>
            </a:r>
            <a:r>
              <a:rPr lang="en-US" dirty="0" smtClean="0">
                <a:latin typeface="Monaco"/>
                <a:cs typeface="Monaco"/>
              </a:rPr>
              <a:t>( </a:t>
            </a:r>
            <a:r>
              <a:rPr lang="en-US" u="sng" dirty="0" err="1" smtClean="0">
                <a:latin typeface="Monaco"/>
                <a:cs typeface="Monaco"/>
              </a:rPr>
              <a:t>int</a:t>
            </a:r>
            <a:r>
              <a:rPr lang="en-US" u="sng" dirty="0" smtClean="0">
                <a:latin typeface="Monaco"/>
                <a:cs typeface="Monaco"/>
              </a:rPr>
              <a:t> id );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}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…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34731" y="2590262"/>
            <a:ext cx="1719965" cy="58465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ight Arrow 4"/>
          <p:cNvSpPr/>
          <p:nvPr/>
        </p:nvSpPr>
        <p:spPr>
          <a:xfrm rot="942773">
            <a:off x="6081763" y="4484898"/>
            <a:ext cx="1719965" cy="58465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ight Arrow 5"/>
          <p:cNvSpPr/>
          <p:nvPr/>
        </p:nvSpPr>
        <p:spPr>
          <a:xfrm rot="2118315">
            <a:off x="4303984" y="5734778"/>
            <a:ext cx="1719965" cy="58465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8235758" y="2590262"/>
            <a:ext cx="125683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35758" y="4645200"/>
            <a:ext cx="125683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C++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4731" y="6174079"/>
            <a:ext cx="372117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Python, PHP,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8037" y="503978"/>
            <a:ext cx="8473551" cy="118545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Selection image from the gallery or take image directly from camera</a:t>
            </a:r>
            <a:endParaRPr lang="en-US" sz="3600" dirty="0"/>
          </a:p>
        </p:txBody>
      </p:sp>
      <p:pic>
        <p:nvPicPr>
          <p:cNvPr id="9" name="Picture 8" descr="scre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64" y="1688232"/>
            <a:ext cx="2944665" cy="5239049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63" y="1689436"/>
            <a:ext cx="2943988" cy="523784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Contacts and </a:t>
            </a:r>
            <a:r>
              <a:rPr lang="en-US" dirty="0" err="1" smtClean="0"/>
              <a:t>Facebook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3" name="Picture 2" descr="scree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7" y="1978065"/>
            <a:ext cx="2586985" cy="4602677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pic>
        <p:nvPicPr>
          <p:cNvPr id="4" name="Picture 3" descr="scree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16" y="1824129"/>
            <a:ext cx="2586985" cy="4602677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pic>
        <p:nvPicPr>
          <p:cNvPr id="5" name="Picture 4" descr="screen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73" y="2151242"/>
            <a:ext cx="2586985" cy="4602677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pic>
        <p:nvPicPr>
          <p:cNvPr id="6" name="Picture 5" descr="screen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401" y="2382145"/>
            <a:ext cx="2586985" cy="4602677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3" name="Picture 2" descr="screen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7" y="2035791"/>
            <a:ext cx="2623170" cy="4667056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pic>
        <p:nvPicPr>
          <p:cNvPr id="4" name="Picture 3" descr="screen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67" y="2035791"/>
            <a:ext cx="2623170" cy="4667056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pic>
        <p:nvPicPr>
          <p:cNvPr id="5" name="Picture 4" descr="screen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19" y="2035791"/>
            <a:ext cx="2623170" cy="4667056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2674697" y="3059469"/>
            <a:ext cx="1013170" cy="615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561016" y="4829774"/>
            <a:ext cx="1404661" cy="1212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face detection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1400" dirty="0" smtClean="0"/>
              <a:t>Local detection: search is limited to 5 faces (limit has to be hardcoded)</a:t>
            </a:r>
            <a:endParaRPr lang="en-US" sz="1400" dirty="0"/>
          </a:p>
        </p:txBody>
      </p:sp>
      <p:pic>
        <p:nvPicPr>
          <p:cNvPr id="8" name="Content Placeholder 7" descr="screen1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41724" r="-41724"/>
          <a:stretch>
            <a:fillRect/>
          </a:stretch>
        </p:blipFill>
        <p:spPr>
          <a:xfrm>
            <a:off x="568795" y="2397400"/>
            <a:ext cx="4829173" cy="4683632"/>
          </a:xfrm>
          <a:effectLst>
            <a:glow rad="63500">
              <a:schemeClr val="accent1">
                <a:alpha val="75000"/>
              </a:schemeClr>
            </a:glo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 fontScale="55000" lnSpcReduction="20000"/>
          </a:bodyPr>
          <a:lstStyle/>
          <a:p>
            <a:pPr algn="ctr"/>
            <a:r>
              <a:rPr lang="en-US" dirty="0" smtClean="0"/>
              <a:t>Remote detection: different order, unlimited number of detected faces, slightly different rectangles</a:t>
            </a:r>
            <a:endParaRPr lang="en-US" dirty="0"/>
          </a:p>
        </p:txBody>
      </p:sp>
      <p:pic>
        <p:nvPicPr>
          <p:cNvPr id="9" name="Content Placeholder 8" descr="screen12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41757" r="-41757"/>
          <a:stretch>
            <a:fillRect/>
          </a:stretch>
        </p:blipFill>
        <p:spPr>
          <a:xfrm>
            <a:off x="5120820" y="2397400"/>
            <a:ext cx="4831106" cy="4683632"/>
          </a:xfrm>
          <a:effectLst>
            <a:glow rad="63500">
              <a:schemeClr val="accent1">
                <a:alpha val="75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works…. Sometimes…</a:t>
            </a:r>
            <a:endParaRPr lang="en-US" dirty="0"/>
          </a:p>
        </p:txBody>
      </p:sp>
      <p:pic>
        <p:nvPicPr>
          <p:cNvPr id="11" name="Picture 10" descr="screen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7" y="1927882"/>
            <a:ext cx="2669267" cy="4749070"/>
          </a:xfrm>
          <a:prstGeom prst="rect">
            <a:avLst/>
          </a:prstGeom>
        </p:spPr>
      </p:pic>
      <p:pic>
        <p:nvPicPr>
          <p:cNvPr id="12" name="Picture 11" descr="screen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84" y="1927882"/>
            <a:ext cx="2606448" cy="4637305"/>
          </a:xfrm>
          <a:prstGeom prst="rect">
            <a:avLst/>
          </a:prstGeom>
        </p:spPr>
      </p:pic>
      <p:pic>
        <p:nvPicPr>
          <p:cNvPr id="13" name="Picture 12" descr="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22" y="1927882"/>
            <a:ext cx="2669267" cy="474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Style">
  <a:themeElements>
    <a:clrScheme name="Custom 1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313625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Style.thmx</Template>
  <TotalTime>443</TotalTime>
  <Words>298</Words>
  <Application>Microsoft Macintosh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 Style</vt:lpstr>
      <vt:lpstr>FriendDetector</vt:lpstr>
      <vt:lpstr>Components</vt:lpstr>
      <vt:lpstr>Features</vt:lpstr>
      <vt:lpstr>ZeroC Ice for RPC</vt:lpstr>
      <vt:lpstr>Selection image from the gallery or take image directly from camera</vt:lpstr>
      <vt:lpstr>Contacts and Facebook integration</vt:lpstr>
      <vt:lpstr>Settings</vt:lpstr>
      <vt:lpstr>Differences in face detection</vt:lpstr>
      <vt:lpstr>It works…. Sometimes…</vt:lpstr>
      <vt:lpstr>Evaluation</vt:lpstr>
      <vt:lpstr>Numbers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FriendDetector</dc:title>
  <cp:lastModifiedBy>Alexander Afanasyev</cp:lastModifiedBy>
  <cp:revision>6</cp:revision>
  <dcterms:created xsi:type="dcterms:W3CDTF">2010-05-26T17:30:44Z</dcterms:created>
  <dcterms:modified xsi:type="dcterms:W3CDTF">2010-05-27T00:57:33Z</dcterms:modified>
</cp:coreProperties>
</file>