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W731aMqSfboDwgplm6gPBWf5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Burn Down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912073490813653E-2"/>
          <c:y val="0.29430883639545058"/>
          <c:w val="0.89164348206474187"/>
          <c:h val="0.62459499854184897"/>
        </c:manualLayout>
      </c:layout>
      <c:lineChart>
        <c:grouping val="standard"/>
        <c:varyColors val="0"/>
        <c:ser>
          <c:idx val="0"/>
          <c:order val="0"/>
          <c:tx>
            <c:strRef>
              <c:f>Sheet1!$B$3</c:f>
              <c:strCache>
                <c:ptCount val="1"/>
                <c:pt idx="0">
                  <c:v>Predicted work remaining</c:v>
                </c:pt>
              </c:strCache>
            </c:strRef>
          </c:tx>
          <c:spPr>
            <a:ln w="28575" cap="rnd">
              <a:solidFill>
                <a:schemeClr val="accent1"/>
              </a:solidFill>
              <a:round/>
            </a:ln>
            <a:effectLst/>
          </c:spPr>
          <c:marker>
            <c:symbol val="none"/>
          </c:marker>
          <c:val>
            <c:numRef>
              <c:f>Sheet1!$B$4:$B$14</c:f>
              <c:numCache>
                <c:formatCode>General</c:formatCode>
                <c:ptCount val="11"/>
                <c:pt idx="0">
                  <c:v>100</c:v>
                </c:pt>
                <c:pt idx="1">
                  <c:v>90</c:v>
                </c:pt>
                <c:pt idx="2">
                  <c:v>80</c:v>
                </c:pt>
                <c:pt idx="3">
                  <c:v>70</c:v>
                </c:pt>
                <c:pt idx="4">
                  <c:v>60</c:v>
                </c:pt>
                <c:pt idx="5">
                  <c:v>50</c:v>
                </c:pt>
                <c:pt idx="6">
                  <c:v>40</c:v>
                </c:pt>
                <c:pt idx="7">
                  <c:v>30</c:v>
                </c:pt>
                <c:pt idx="8">
                  <c:v>20</c:v>
                </c:pt>
                <c:pt idx="9">
                  <c:v>10</c:v>
                </c:pt>
                <c:pt idx="10">
                  <c:v>0</c:v>
                </c:pt>
              </c:numCache>
            </c:numRef>
          </c:val>
          <c:smooth val="0"/>
          <c:extLst>
            <c:ext xmlns:c16="http://schemas.microsoft.com/office/drawing/2014/chart" uri="{C3380CC4-5D6E-409C-BE32-E72D297353CC}">
              <c16:uniqueId val="{00000000-E61E-FD4D-A726-564455786EF7}"/>
            </c:ext>
          </c:extLst>
        </c:ser>
        <c:ser>
          <c:idx val="1"/>
          <c:order val="1"/>
          <c:tx>
            <c:strRef>
              <c:f>Sheet1!$C$3</c:f>
              <c:strCache>
                <c:ptCount val="1"/>
                <c:pt idx="0">
                  <c:v>Actual work remaining</c:v>
                </c:pt>
              </c:strCache>
            </c:strRef>
          </c:tx>
          <c:spPr>
            <a:ln w="28575" cap="rnd">
              <a:solidFill>
                <a:schemeClr val="accent6"/>
              </a:solidFill>
              <a:round/>
            </a:ln>
            <a:effectLst/>
          </c:spPr>
          <c:marker>
            <c:symbol val="none"/>
          </c:marker>
          <c:val>
            <c:numRef>
              <c:f>Sheet1!$C$4:$C$14</c:f>
              <c:numCache>
                <c:formatCode>General</c:formatCode>
                <c:ptCount val="11"/>
                <c:pt idx="0">
                  <c:v>100</c:v>
                </c:pt>
                <c:pt idx="1">
                  <c:v>94</c:v>
                </c:pt>
                <c:pt idx="2">
                  <c:v>76</c:v>
                </c:pt>
                <c:pt idx="3">
                  <c:v>70</c:v>
                </c:pt>
                <c:pt idx="4">
                  <c:v>65</c:v>
                </c:pt>
                <c:pt idx="5">
                  <c:v>63</c:v>
                </c:pt>
                <c:pt idx="6">
                  <c:v>60</c:v>
                </c:pt>
                <c:pt idx="7">
                  <c:v>55</c:v>
                </c:pt>
                <c:pt idx="8">
                  <c:v>30</c:v>
                </c:pt>
                <c:pt idx="9">
                  <c:v>5</c:v>
                </c:pt>
                <c:pt idx="10">
                  <c:v>0</c:v>
                </c:pt>
              </c:numCache>
            </c:numRef>
          </c:val>
          <c:smooth val="0"/>
          <c:extLst>
            <c:ext xmlns:c16="http://schemas.microsoft.com/office/drawing/2014/chart" uri="{C3380CC4-5D6E-409C-BE32-E72D297353CC}">
              <c16:uniqueId val="{00000001-E61E-FD4D-A726-564455786EF7}"/>
            </c:ext>
          </c:extLst>
        </c:ser>
        <c:dLbls>
          <c:showLegendKey val="0"/>
          <c:showVal val="0"/>
          <c:showCatName val="0"/>
          <c:showSerName val="0"/>
          <c:showPercent val="0"/>
          <c:showBubbleSize val="0"/>
        </c:dLbls>
        <c:smooth val="0"/>
        <c:axId val="1599580799"/>
        <c:axId val="1599582447"/>
      </c:lineChart>
      <c:catAx>
        <c:axId val="159958079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9582447"/>
        <c:crosses val="autoZero"/>
        <c:auto val="1"/>
        <c:lblAlgn val="ctr"/>
        <c:lblOffset val="100"/>
        <c:noMultiLvlLbl val="0"/>
      </c:catAx>
      <c:valAx>
        <c:axId val="1599582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9580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f24a2af7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af24a2af7e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f24a2af7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af24a2af7e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f24a2af7e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f24a2af7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f24a2af7e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f24a2af7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f24a2af7e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f24a2af7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f24a2af7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f24a2af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f24a2af7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af24a2af7e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6"/>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lt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6"/>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24"/>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24"/>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0" name="Google Shape;90;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3" name="Google Shape;93;p24"/>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4" name="Shape 94"/>
        <p:cNvGrpSpPr/>
        <p:nvPr/>
      </p:nvGrpSpPr>
      <p:grpSpPr>
        <a:xfrm>
          <a:off x="0" y="0"/>
          <a:ext cx="0" cy="0"/>
          <a:chOff x="0" y="0"/>
          <a:chExt cx="0" cy="0"/>
        </a:xfrm>
      </p:grpSpPr>
      <p:grpSp>
        <p:nvGrpSpPr>
          <p:cNvPr id="95" name="Google Shape;95;p25"/>
          <p:cNvGrpSpPr/>
          <p:nvPr/>
        </p:nvGrpSpPr>
        <p:grpSpPr>
          <a:xfrm>
            <a:off x="7477387" y="482170"/>
            <a:ext cx="4074533" cy="5149101"/>
            <a:chOff x="7477387" y="482170"/>
            <a:chExt cx="4074533" cy="5149101"/>
          </a:xfrm>
        </p:grpSpPr>
        <p:sp>
          <p:nvSpPr>
            <p:cNvPr id="96" name="Google Shape;96;p25"/>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5"/>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5"/>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5"/>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100" name="Google Shape;100;p25"/>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1" name="Google Shape;101;p25"/>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25"/>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6"/>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8" name="Google Shape;108;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11" name="Google Shape;111;p2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27"/>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7"/>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15" name="Google Shape;115;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18" name="Google Shape;118;p27"/>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0" name="Google Shape;40;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1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4" name="Shape 44"/>
        <p:cNvGrpSpPr/>
        <p:nvPr/>
      </p:nvGrpSpPr>
      <p:grpSpPr>
        <a:xfrm>
          <a:off x="0" y="0"/>
          <a:ext cx="0" cy="0"/>
          <a:chOff x="0" y="0"/>
          <a:chExt cx="0" cy="0"/>
        </a:xfrm>
      </p:grpSpPr>
      <p:sp>
        <p:nvSpPr>
          <p:cNvPr id="45" name="Google Shape;45;p15"/>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5"/>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47" name="Google Shape;47;p1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0" name="Google Shape;50;p1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19"/>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9"/>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54" name="Google Shape;54;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19"/>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20"/>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1" name="Google Shape;61;p20"/>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2" name="Google Shape;62;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2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21"/>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1"/>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9" name="Google Shape;69;p21"/>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21"/>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71" name="Google Shape;71;p21"/>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2" name="Google Shape;72;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2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image" Target="../media/image1.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4"/>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4"/>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3200"/>
              <a:buFont typeface="Gill Sans"/>
              <a:buNone/>
              <a:defRPr b="0" i="0" sz="32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lt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lt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lt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lt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10" name="Google Shape;10;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1" name="Google Shape;11;p1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2" name="Google Shape;12;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8" name="Shape 28"/>
        <p:cNvGrpSpPr/>
        <p:nvPr/>
      </p:nvGrpSpPr>
      <p:grpSpPr>
        <a:xfrm>
          <a:off x="0" y="0"/>
          <a:ext cx="0" cy="0"/>
          <a:chOff x="0" y="0"/>
          <a:chExt cx="0" cy="0"/>
        </a:xfrm>
      </p:grpSpPr>
      <p:sp>
        <p:nvSpPr>
          <p:cNvPr id="29" name="Google Shape;29;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13"/>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31" name="Google Shape;31;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33" name="Google Shape;33;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4" name="Google Shape;34;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5" name="Google Shape;35;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36" name="Google Shape;36;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firebase.google.com/" TargetMode="External"/><Relationship Id="rId4" Type="http://schemas.openxmlformats.org/officeDocument/2006/relationships/hyperlink" Target="https://vuetifyjs.com/en/" TargetMode="External"/><Relationship Id="rId5" Type="http://schemas.openxmlformats.org/officeDocument/2006/relationships/hyperlink" Target="https://stackoverflow.com/" TargetMode="External"/><Relationship Id="rId6" Type="http://schemas.openxmlformats.org/officeDocument/2006/relationships/hyperlink" Target="https://medium.com/" TargetMode="External"/><Relationship Id="rId7" Type="http://schemas.openxmlformats.org/officeDocument/2006/relationships/hyperlink" Target="https://vuejs.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B4B4B"/>
            </a:gs>
            <a:gs pos="100000">
              <a:schemeClr val="dk1"/>
            </a:gs>
          </a:gsLst>
          <a:path path="circle">
            <a:fillToRect b="50%" l="50%" r="50%" t="50%"/>
          </a:path>
          <a:tileRect/>
        </a:gradFill>
      </p:bgPr>
    </p:bg>
    <p:spTree>
      <p:nvGrpSpPr>
        <p:cNvPr id="122" name="Shape 122"/>
        <p:cNvGrpSpPr/>
        <p:nvPr/>
      </p:nvGrpSpPr>
      <p:grpSpPr>
        <a:xfrm>
          <a:off x="0" y="0"/>
          <a:ext cx="0" cy="0"/>
          <a:chOff x="0" y="0"/>
          <a:chExt cx="0" cy="0"/>
        </a:xfrm>
      </p:grpSpPr>
      <p:sp>
        <p:nvSpPr>
          <p:cNvPr id="123" name="Google Shape;123;p1"/>
          <p:cNvSpPr/>
          <p:nvPr/>
        </p:nvSpPr>
        <p:spPr>
          <a:xfrm>
            <a:off x="2" y="0"/>
            <a:ext cx="12191696" cy="6858000"/>
          </a:xfrm>
          <a:prstGeom prst="rect">
            <a:avLst/>
          </a:prstGeom>
          <a:gradFill>
            <a:gsLst>
              <a:gs pos="0">
                <a:srgbClr val="4B4B4B"/>
              </a:gs>
              <a:gs pos="100000">
                <a:schemeClr val="dk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4" name="Google Shape;124;p1"/>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5" name="Google Shape;125;p1"/>
          <p:cNvSpPr txBox="1"/>
          <p:nvPr>
            <p:ph type="ctrTitle"/>
          </p:nvPr>
        </p:nvSpPr>
        <p:spPr>
          <a:xfrm>
            <a:off x="960933" y="960241"/>
            <a:ext cx="6849699" cy="4203872"/>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Gill Sans"/>
              <a:buNone/>
            </a:pPr>
            <a:r>
              <a:rPr lang="en-US" sz="5400"/>
              <a:t>WEB</a:t>
            </a:r>
            <a:r>
              <a:rPr lang="en-US" sz="5400"/>
              <a:t>SITE</a:t>
            </a:r>
            <a:r>
              <a:rPr lang="en-US" sz="5400"/>
              <a:t> </a:t>
            </a:r>
            <a:r>
              <a:rPr lang="en-US" sz="5400"/>
              <a:t>DEVELOPMENT</a:t>
            </a:r>
            <a:r>
              <a:rPr lang="en-US" sz="5400"/>
              <a:t> </a:t>
            </a:r>
            <a:r>
              <a:rPr lang="en-US" sz="5400"/>
              <a:t>PROJECT</a:t>
            </a:r>
            <a:endParaRPr/>
          </a:p>
        </p:txBody>
      </p:sp>
      <p:sp>
        <p:nvSpPr>
          <p:cNvPr id="126" name="Google Shape;126;p1"/>
          <p:cNvSpPr txBox="1"/>
          <p:nvPr>
            <p:ph idx="1" type="subTitle"/>
          </p:nvPr>
        </p:nvSpPr>
        <p:spPr>
          <a:xfrm>
            <a:off x="8453071" y="964028"/>
            <a:ext cx="2770873" cy="4196299"/>
          </a:xfrm>
          <a:prstGeom prst="rect">
            <a:avLst/>
          </a:prstGeom>
          <a:noFill/>
          <a:ln>
            <a:noFill/>
          </a:ln>
        </p:spPr>
        <p:txBody>
          <a:bodyPr anchorCtr="0" anchor="ctr" bIns="91425" lIns="91425" spcFirstLastPara="1" rIns="91425" wrap="square" tIns="91425">
            <a:normAutofit/>
          </a:bodyPr>
          <a:lstStyle/>
          <a:p>
            <a:pPr indent="0" lvl="0" marL="0" rtl="0" algn="l">
              <a:lnSpc>
                <a:spcPct val="120000"/>
              </a:lnSpc>
              <a:spcBef>
                <a:spcPts val="0"/>
              </a:spcBef>
              <a:spcAft>
                <a:spcPts val="0"/>
              </a:spcAft>
              <a:buSzPts val="2800"/>
              <a:buNone/>
            </a:pPr>
            <a:r>
              <a:rPr lang="en-US" sz="2800"/>
              <a:t>BAGEL BUNCH</a:t>
            </a:r>
            <a:endParaRPr/>
          </a:p>
          <a:p>
            <a:pPr indent="0" lvl="0" marL="0" rtl="0" algn="l">
              <a:lnSpc>
                <a:spcPct val="120000"/>
              </a:lnSpc>
              <a:spcBef>
                <a:spcPts val="1000"/>
              </a:spcBef>
              <a:spcAft>
                <a:spcPts val="0"/>
              </a:spcAft>
              <a:buSzPts val="1800"/>
              <a:buNone/>
            </a:pPr>
            <a:r>
              <a:rPr lang="en-US"/>
              <a:t>WESLEY DASHNER: SENIOR DEVELOPER</a:t>
            </a:r>
            <a:endParaRPr/>
          </a:p>
          <a:p>
            <a:pPr indent="0" lvl="0" marL="0" rtl="0" algn="l">
              <a:lnSpc>
                <a:spcPct val="120000"/>
              </a:lnSpc>
              <a:spcBef>
                <a:spcPts val="1000"/>
              </a:spcBef>
              <a:spcAft>
                <a:spcPts val="0"/>
              </a:spcAft>
              <a:buSzPts val="1800"/>
              <a:buNone/>
            </a:pPr>
            <a:r>
              <a:rPr lang="en-US"/>
              <a:t>ELI HERMANN:  TECHNICAL COORDINATOR</a:t>
            </a:r>
            <a:endParaRPr/>
          </a:p>
          <a:p>
            <a:pPr indent="0" lvl="0" marL="0" rtl="0" algn="l">
              <a:lnSpc>
                <a:spcPct val="120000"/>
              </a:lnSpc>
              <a:spcBef>
                <a:spcPts val="1000"/>
              </a:spcBef>
              <a:spcAft>
                <a:spcPts val="0"/>
              </a:spcAft>
              <a:buSzPts val="1800"/>
              <a:buNone/>
            </a:pPr>
            <a:r>
              <a:rPr lang="en-US"/>
              <a:t>ANDREW MCMULLIN: SYSTEM INTEGRATOR</a:t>
            </a:r>
            <a:endParaRPr/>
          </a:p>
          <a:p>
            <a:pPr indent="0" lvl="0" marL="0" rtl="0" algn="l">
              <a:lnSpc>
                <a:spcPct val="120000"/>
              </a:lnSpc>
              <a:spcBef>
                <a:spcPts val="1000"/>
              </a:spcBef>
              <a:spcAft>
                <a:spcPts val="0"/>
              </a:spcAft>
              <a:buSzPts val="1800"/>
              <a:buNone/>
            </a:pPr>
            <a:r>
              <a:rPr lang="en-US"/>
              <a:t>ALLISON OBORN: PROJECT MANAGER</a:t>
            </a:r>
            <a:endParaRPr/>
          </a:p>
        </p:txBody>
      </p:sp>
      <p:cxnSp>
        <p:nvCxnSpPr>
          <p:cNvPr id="127" name="Google Shape;127;p1"/>
          <p:cNvCxnSpPr/>
          <p:nvPr/>
        </p:nvCxnSpPr>
        <p:spPr>
          <a:xfrm>
            <a:off x="8127685" y="1328764"/>
            <a:ext cx="0" cy="3466826"/>
          </a:xfrm>
          <a:prstGeom prst="straightConnector1">
            <a:avLst/>
          </a:prstGeom>
          <a:noFill/>
          <a:ln cap="flat" cmpd="sng" w="31750">
            <a:solidFill>
              <a:schemeClr val="accent1"/>
            </a:solidFill>
            <a:prstDash val="solid"/>
            <a:round/>
            <a:headEnd len="sm" w="sm" type="none"/>
            <a:tailEnd len="sm" w="sm" type="none"/>
          </a:ln>
        </p:spPr>
      </p:cxnSp>
      <p:pic>
        <p:nvPicPr>
          <p:cNvPr id="128" name="Google Shape;128;p1"/>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29" name="Google Shape;129;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f24a2af7e_1_7"/>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REQUIREMENT #6 - MODELING</a:t>
            </a:r>
            <a:endParaRPr/>
          </a:p>
        </p:txBody>
      </p:sp>
      <p:sp>
        <p:nvSpPr>
          <p:cNvPr id="188" name="Google Shape;188;gaf24a2af7e_1_7"/>
          <p:cNvSpPr txBox="1"/>
          <p:nvPr>
            <p:ph idx="1" type="body"/>
          </p:nvPr>
        </p:nvSpPr>
        <p:spPr>
          <a:xfrm>
            <a:off x="3363775" y="2015725"/>
            <a:ext cx="7691100" cy="4007400"/>
          </a:xfrm>
          <a:prstGeom prst="rect">
            <a:avLst/>
          </a:prstGeom>
          <a:noFill/>
          <a:ln>
            <a:noFill/>
          </a:ln>
        </p:spPr>
        <p:txBody>
          <a:bodyPr anchorCtr="0" anchor="t" bIns="45700" lIns="91425" spcFirstLastPara="1" rIns="91425" wrap="square" tIns="45700">
            <a:noAutofit/>
          </a:bodyPr>
          <a:lstStyle/>
          <a:p>
            <a:pPr indent="-349250" lvl="0" marL="457200" rtl="0" algn="l">
              <a:lnSpc>
                <a:spcPct val="120000"/>
              </a:lnSpc>
              <a:spcBef>
                <a:spcPts val="0"/>
              </a:spcBef>
              <a:spcAft>
                <a:spcPts val="0"/>
              </a:spcAft>
              <a:buSzPts val="1900"/>
              <a:buChar char="•"/>
            </a:pPr>
            <a:r>
              <a:rPr lang="en-US" sz="2100"/>
              <a:t>We decided to store all orders and the menu in a Firebase collection.</a:t>
            </a:r>
            <a:endParaRPr sz="2100"/>
          </a:p>
          <a:p>
            <a:pPr indent="-361950" lvl="0" marL="457200" rtl="0" algn="l">
              <a:lnSpc>
                <a:spcPct val="120000"/>
              </a:lnSpc>
              <a:spcBef>
                <a:spcPts val="0"/>
              </a:spcBef>
              <a:spcAft>
                <a:spcPts val="0"/>
              </a:spcAft>
              <a:buSzPts val="2100"/>
              <a:buChar char="•"/>
            </a:pPr>
            <a:r>
              <a:rPr lang="en-US" sz="2100"/>
              <a:t>We stored the inventory amounts of each item in the menu as well.</a:t>
            </a:r>
            <a:endParaRPr sz="2100"/>
          </a:p>
          <a:p>
            <a:pPr indent="-349250" lvl="0" marL="457200" rtl="0" algn="l">
              <a:lnSpc>
                <a:spcPct val="120000"/>
              </a:lnSpc>
              <a:spcBef>
                <a:spcPts val="0"/>
              </a:spcBef>
              <a:spcAft>
                <a:spcPts val="0"/>
              </a:spcAft>
              <a:buSzPts val="1900"/>
              <a:buChar char="•"/>
            </a:pPr>
            <a:r>
              <a:rPr lang="en-US" sz="2100"/>
              <a:t>This required several backend functions:</a:t>
            </a:r>
            <a:endParaRPr sz="2100"/>
          </a:p>
          <a:p>
            <a:pPr indent="-349250" lvl="1" marL="914400" rtl="0" algn="l">
              <a:lnSpc>
                <a:spcPct val="120000"/>
              </a:lnSpc>
              <a:spcBef>
                <a:spcPts val="0"/>
              </a:spcBef>
              <a:spcAft>
                <a:spcPts val="0"/>
              </a:spcAft>
              <a:buSzPts val="1900"/>
              <a:buChar char="•"/>
            </a:pPr>
            <a:r>
              <a:rPr lang="en-US" sz="1900"/>
              <a:t>/getMenu</a:t>
            </a:r>
            <a:endParaRPr sz="1900"/>
          </a:p>
          <a:p>
            <a:pPr indent="-349250" lvl="1" marL="914400" rtl="0" algn="l">
              <a:lnSpc>
                <a:spcPct val="120000"/>
              </a:lnSpc>
              <a:spcBef>
                <a:spcPts val="0"/>
              </a:spcBef>
              <a:spcAft>
                <a:spcPts val="0"/>
              </a:spcAft>
              <a:buSzPts val="1900"/>
              <a:buChar char="•"/>
            </a:pPr>
            <a:r>
              <a:rPr lang="en-US" sz="1900"/>
              <a:t>/updateMenu</a:t>
            </a:r>
            <a:endParaRPr sz="1900"/>
          </a:p>
          <a:p>
            <a:pPr indent="-349250" lvl="1" marL="914400" rtl="0" algn="l">
              <a:lnSpc>
                <a:spcPct val="120000"/>
              </a:lnSpc>
              <a:spcBef>
                <a:spcPts val="0"/>
              </a:spcBef>
              <a:spcAft>
                <a:spcPts val="0"/>
              </a:spcAft>
              <a:buSzPts val="1900"/>
              <a:buChar char="•"/>
            </a:pPr>
            <a:r>
              <a:rPr lang="en-US" sz="1900"/>
              <a:t>/order</a:t>
            </a:r>
            <a:endParaRPr sz="1900"/>
          </a:p>
          <a:p>
            <a:pPr indent="-349250" lvl="1" marL="914400" rtl="0" algn="l">
              <a:lnSpc>
                <a:spcPct val="120000"/>
              </a:lnSpc>
              <a:spcBef>
                <a:spcPts val="0"/>
              </a:spcBef>
              <a:spcAft>
                <a:spcPts val="0"/>
              </a:spcAft>
              <a:buSzPts val="1900"/>
              <a:buChar char="•"/>
            </a:pPr>
            <a:r>
              <a:rPr lang="en-US" sz="1900"/>
              <a:t>/getOrders</a:t>
            </a:r>
            <a:endParaRPr sz="1900"/>
          </a:p>
          <a:p>
            <a:pPr indent="-349250" lvl="1" marL="914400" rtl="0" algn="l">
              <a:lnSpc>
                <a:spcPct val="120000"/>
              </a:lnSpc>
              <a:spcBef>
                <a:spcPts val="0"/>
              </a:spcBef>
              <a:spcAft>
                <a:spcPts val="0"/>
              </a:spcAft>
              <a:buSzPts val="1900"/>
              <a:buChar char="•"/>
            </a:pPr>
            <a:r>
              <a:rPr lang="en-US" sz="1900"/>
              <a:t>/updateOrderStatus</a:t>
            </a:r>
            <a:endParaRPr sz="1900"/>
          </a:p>
        </p:txBody>
      </p:sp>
      <p:pic>
        <p:nvPicPr>
          <p:cNvPr id="189" name="Google Shape;189;gaf24a2af7e_1_7"/>
          <p:cNvPicPr preferRelativeResize="0"/>
          <p:nvPr/>
        </p:nvPicPr>
        <p:blipFill>
          <a:blip r:embed="rId3">
            <a:alphaModFix/>
          </a:blip>
          <a:stretch>
            <a:fillRect/>
          </a:stretch>
        </p:blipFill>
        <p:spPr>
          <a:xfrm>
            <a:off x="0" y="2822250"/>
            <a:ext cx="3444674" cy="2632526"/>
          </a:xfrm>
          <a:prstGeom prst="rect">
            <a:avLst/>
          </a:prstGeom>
          <a:noFill/>
          <a:ln>
            <a:noFill/>
          </a:ln>
        </p:spPr>
      </p:pic>
      <p:pic>
        <p:nvPicPr>
          <p:cNvPr id="190" name="Google Shape;190;gaf24a2af7e_1_7"/>
          <p:cNvPicPr preferRelativeResize="0"/>
          <p:nvPr/>
        </p:nvPicPr>
        <p:blipFill>
          <a:blip r:embed="rId4">
            <a:alphaModFix/>
          </a:blip>
          <a:stretch>
            <a:fillRect/>
          </a:stretch>
        </p:blipFill>
        <p:spPr>
          <a:xfrm>
            <a:off x="8369847" y="3340050"/>
            <a:ext cx="3822150" cy="3260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af24a2af7e_1_13"/>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Gill Sans"/>
              <a:buNone/>
            </a:pPr>
            <a:r>
              <a:rPr lang="en-US"/>
              <a:t>REQUIREMENT #6 - DEVELOPMENT AND TESTING</a:t>
            </a:r>
            <a:endParaRPr/>
          </a:p>
        </p:txBody>
      </p:sp>
      <p:sp>
        <p:nvSpPr>
          <p:cNvPr id="196" name="Google Shape;196;gaf24a2af7e_1_13"/>
          <p:cNvSpPr txBox="1"/>
          <p:nvPr>
            <p:ph idx="1" type="body"/>
          </p:nvPr>
        </p:nvSpPr>
        <p:spPr>
          <a:xfrm>
            <a:off x="1451575" y="2015724"/>
            <a:ext cx="9603300" cy="4014900"/>
          </a:xfrm>
          <a:prstGeom prst="rect">
            <a:avLst/>
          </a:prstGeom>
          <a:noFill/>
          <a:ln>
            <a:noFill/>
          </a:ln>
        </p:spPr>
        <p:txBody>
          <a:bodyPr anchorCtr="0" anchor="t" bIns="45700" lIns="91425" spcFirstLastPara="1" rIns="91425" wrap="square" tIns="45700">
            <a:noAutofit/>
          </a:bodyPr>
          <a:lstStyle/>
          <a:p>
            <a:pPr indent="-406400" lvl="0" marL="457200" rtl="0" algn="l">
              <a:lnSpc>
                <a:spcPct val="120000"/>
              </a:lnSpc>
              <a:spcBef>
                <a:spcPts val="0"/>
              </a:spcBef>
              <a:spcAft>
                <a:spcPts val="0"/>
              </a:spcAft>
              <a:buSzPts val="2800"/>
              <a:buChar char="•"/>
            </a:pPr>
            <a:r>
              <a:rPr lang="en-US" sz="3000"/>
              <a:t>Issue #22 - Completed by Eli Hermann</a:t>
            </a:r>
            <a:endParaRPr sz="3000"/>
          </a:p>
          <a:p>
            <a:pPr indent="-406400" lvl="0" marL="457200" rtl="0" algn="l">
              <a:lnSpc>
                <a:spcPct val="120000"/>
              </a:lnSpc>
              <a:spcBef>
                <a:spcPts val="0"/>
              </a:spcBef>
              <a:spcAft>
                <a:spcPts val="0"/>
              </a:spcAft>
              <a:buSzPts val="2800"/>
              <a:buChar char="•"/>
            </a:pPr>
            <a:r>
              <a:rPr lang="en-US" sz="3000"/>
              <a:t>Issue #26 - Completed by Wesley Dashner</a:t>
            </a:r>
            <a:endParaRPr sz="3000"/>
          </a:p>
          <a:p>
            <a:pPr indent="-406400" lvl="0" marL="457200" rtl="0" algn="l">
              <a:lnSpc>
                <a:spcPct val="120000"/>
              </a:lnSpc>
              <a:spcBef>
                <a:spcPts val="0"/>
              </a:spcBef>
              <a:spcAft>
                <a:spcPts val="0"/>
              </a:spcAft>
              <a:buSzPts val="2800"/>
              <a:buChar char="•"/>
            </a:pPr>
            <a:r>
              <a:rPr lang="en-US" sz="3000"/>
              <a:t>For testing, we created a bunch of orders and updated their statuses and followed them throughout the system. We confirmed that everything worked as expected each step of the way. We also tested the backend functions with an automated Python script.</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af24a2af7e_2_10"/>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Gill Sans"/>
              <a:buNone/>
            </a:pPr>
            <a:r>
              <a:rPr lang="en-US"/>
              <a:t>REQUIREMENT #25 - DESCRIPTION</a:t>
            </a:r>
            <a:endParaRPr/>
          </a:p>
          <a:p>
            <a:pPr indent="0" lvl="0" marL="0" rtl="0" algn="l">
              <a:spcBef>
                <a:spcPts val="0"/>
              </a:spcBef>
              <a:spcAft>
                <a:spcPts val="0"/>
              </a:spcAft>
              <a:buNone/>
            </a:pPr>
            <a:r>
              <a:t/>
            </a:r>
            <a:endParaRPr/>
          </a:p>
        </p:txBody>
      </p:sp>
      <p:sp>
        <p:nvSpPr>
          <p:cNvPr id="202" name="Google Shape;202;gaf24a2af7e_2_10"/>
          <p:cNvSpPr txBox="1"/>
          <p:nvPr>
            <p:ph idx="1" type="body"/>
          </p:nvPr>
        </p:nvSpPr>
        <p:spPr>
          <a:xfrm>
            <a:off x="1603979" y="2168132"/>
            <a:ext cx="9603300" cy="3450600"/>
          </a:xfrm>
          <a:prstGeom prst="rect">
            <a:avLst/>
          </a:prstGeom>
          <a:noFill/>
          <a:ln>
            <a:noFill/>
          </a:ln>
        </p:spPr>
        <p:txBody>
          <a:bodyPr anchorCtr="0" anchor="t" bIns="45700" lIns="91425" spcFirstLastPara="1" rIns="91425" wrap="square" tIns="45700">
            <a:noAutofit/>
          </a:bodyPr>
          <a:lstStyle/>
          <a:p>
            <a:pPr indent="-419100" lvl="0" marL="457200" rtl="0" algn="l">
              <a:lnSpc>
                <a:spcPct val="90000"/>
              </a:lnSpc>
              <a:spcBef>
                <a:spcPts val="0"/>
              </a:spcBef>
              <a:spcAft>
                <a:spcPts val="0"/>
              </a:spcAft>
              <a:buSzPts val="3000"/>
              <a:buChar char="•"/>
            </a:pPr>
            <a:r>
              <a:rPr lang="en-US" sz="3200"/>
              <a:t>Managers are able to see all future and past orders.</a:t>
            </a:r>
            <a:endParaRPr sz="3200"/>
          </a:p>
          <a:p>
            <a:pPr indent="-431800" lvl="0" marL="457200" rtl="0" algn="l">
              <a:lnSpc>
                <a:spcPct val="90000"/>
              </a:lnSpc>
              <a:spcBef>
                <a:spcPts val="0"/>
              </a:spcBef>
              <a:spcAft>
                <a:spcPts val="0"/>
              </a:spcAft>
              <a:buSzPts val="3200"/>
              <a:buChar char="•"/>
            </a:pPr>
            <a:r>
              <a:rPr lang="en-US" sz="3200"/>
              <a:t>Chef, Cashier are able to see all current Orders</a:t>
            </a:r>
            <a:endParaRPr sz="3200"/>
          </a:p>
          <a:p>
            <a:pPr indent="-419100" lvl="0" marL="457200" rtl="0" algn="l">
              <a:lnSpc>
                <a:spcPct val="120000"/>
              </a:lnSpc>
              <a:spcBef>
                <a:spcPts val="0"/>
              </a:spcBef>
              <a:spcAft>
                <a:spcPts val="0"/>
              </a:spcAft>
              <a:buSzPts val="3000"/>
              <a:buChar char="•"/>
            </a:pPr>
            <a:r>
              <a:rPr lang="en-US" sz="3000"/>
              <a:t>FURPS - Functionality</a:t>
            </a:r>
            <a:endParaRPr sz="3000"/>
          </a:p>
          <a:p>
            <a:pPr indent="-419100" lvl="0" marL="457200" rtl="0" algn="l">
              <a:lnSpc>
                <a:spcPct val="120000"/>
              </a:lnSpc>
              <a:spcBef>
                <a:spcPts val="0"/>
              </a:spcBef>
              <a:spcAft>
                <a:spcPts val="0"/>
              </a:spcAft>
              <a:buSzPts val="3000"/>
              <a:buChar char="•"/>
            </a:pPr>
            <a:r>
              <a:rPr lang="en-US" sz="3000"/>
              <a:t>Audience Oriented - User and Functional</a:t>
            </a:r>
            <a:endParaRPr sz="3000"/>
          </a:p>
          <a:p>
            <a:pPr indent="-419100" lvl="0" marL="457200" rtl="0" algn="l">
              <a:lnSpc>
                <a:spcPct val="120000"/>
              </a:lnSpc>
              <a:spcBef>
                <a:spcPts val="0"/>
              </a:spcBef>
              <a:spcAft>
                <a:spcPts val="0"/>
              </a:spcAft>
              <a:buSzPts val="3000"/>
              <a:buChar char="•"/>
            </a:pPr>
            <a:r>
              <a:rPr lang="en-US" sz="3000"/>
              <a:t>MOSCOW - Must</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af24a2af7e_2_0"/>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Gill Sans"/>
              <a:buNone/>
            </a:pPr>
            <a:r>
              <a:rPr lang="en-US"/>
              <a:t>REQUIREMENT #25 - MODELING</a:t>
            </a:r>
            <a:endParaRPr/>
          </a:p>
          <a:p>
            <a:pPr indent="0" lvl="0" marL="0" rtl="0" algn="l">
              <a:spcBef>
                <a:spcPts val="0"/>
              </a:spcBef>
              <a:spcAft>
                <a:spcPts val="0"/>
              </a:spcAft>
              <a:buNone/>
            </a:pPr>
            <a:r>
              <a:t/>
            </a:r>
            <a:endParaRPr/>
          </a:p>
        </p:txBody>
      </p:sp>
      <p:sp>
        <p:nvSpPr>
          <p:cNvPr id="208" name="Google Shape;208;gaf24a2af7e_2_0"/>
          <p:cNvSpPr txBox="1"/>
          <p:nvPr>
            <p:ph idx="1" type="body"/>
          </p:nvPr>
        </p:nvSpPr>
        <p:spPr>
          <a:xfrm>
            <a:off x="6241650" y="2015725"/>
            <a:ext cx="4813200" cy="3167100"/>
          </a:xfrm>
          <a:prstGeom prst="rect">
            <a:avLst/>
          </a:prstGeom>
        </p:spPr>
        <p:txBody>
          <a:bodyPr anchorCtr="0" anchor="t" bIns="45700" lIns="91425" spcFirstLastPara="1" rIns="91425" wrap="square" tIns="45700">
            <a:noAutofit/>
          </a:bodyPr>
          <a:lstStyle/>
          <a:p>
            <a:pPr indent="-361950" lvl="0" marL="457200" rtl="0" algn="l">
              <a:spcBef>
                <a:spcPts val="0"/>
              </a:spcBef>
              <a:spcAft>
                <a:spcPts val="0"/>
              </a:spcAft>
              <a:buSzPts val="2100"/>
              <a:buChar char="•"/>
            </a:pPr>
            <a:r>
              <a:rPr lang="en-US" sz="2300"/>
              <a:t>All Orders are tracked using</a:t>
            </a:r>
            <a:r>
              <a:rPr lang="en-US" sz="2300"/>
              <a:t> another Firebase collection called orders.</a:t>
            </a:r>
            <a:endParaRPr sz="2300"/>
          </a:p>
          <a:p>
            <a:pPr indent="0" lvl="0" marL="457200" rtl="0" algn="l">
              <a:spcBef>
                <a:spcPts val="0"/>
              </a:spcBef>
              <a:spcAft>
                <a:spcPts val="0"/>
              </a:spcAft>
              <a:buNone/>
            </a:pPr>
            <a:r>
              <a:t/>
            </a:r>
            <a:endParaRPr sz="2300"/>
          </a:p>
          <a:p>
            <a:pPr indent="-361950" lvl="0" marL="457200" rtl="0" algn="l">
              <a:spcBef>
                <a:spcPts val="0"/>
              </a:spcBef>
              <a:spcAft>
                <a:spcPts val="0"/>
              </a:spcAft>
              <a:buSzPts val="2100"/>
              <a:buChar char="•"/>
            </a:pPr>
            <a:r>
              <a:rPr lang="en-US" sz="2300"/>
              <a:t>Required backend functions:</a:t>
            </a:r>
            <a:endParaRPr sz="2300"/>
          </a:p>
          <a:p>
            <a:pPr indent="-361950" lvl="1" marL="914400" rtl="0" algn="l">
              <a:spcBef>
                <a:spcPts val="0"/>
              </a:spcBef>
              <a:spcAft>
                <a:spcPts val="0"/>
              </a:spcAft>
              <a:buSzPts val="2100"/>
              <a:buChar char="•"/>
            </a:pPr>
            <a:r>
              <a:rPr lang="en-US" sz="2100"/>
              <a:t>/getOrders</a:t>
            </a:r>
            <a:endParaRPr sz="2100"/>
          </a:p>
          <a:p>
            <a:pPr indent="-361950" lvl="1" marL="914400" rtl="0" algn="l">
              <a:spcBef>
                <a:spcPts val="0"/>
              </a:spcBef>
              <a:spcAft>
                <a:spcPts val="0"/>
              </a:spcAft>
              <a:buSzPts val="2100"/>
              <a:buChar char="•"/>
            </a:pPr>
            <a:r>
              <a:rPr lang="en-US" sz="2100"/>
              <a:t>/updateOrderStatus</a:t>
            </a:r>
            <a:endParaRPr sz="2100"/>
          </a:p>
        </p:txBody>
      </p:sp>
      <p:pic>
        <p:nvPicPr>
          <p:cNvPr id="209" name="Google Shape;209;gaf24a2af7e_2_0"/>
          <p:cNvPicPr preferRelativeResize="0"/>
          <p:nvPr/>
        </p:nvPicPr>
        <p:blipFill rotWithShape="1">
          <a:blip r:embed="rId3">
            <a:alphaModFix/>
          </a:blip>
          <a:srcRect b="0" l="0" r="0" t="49685"/>
          <a:stretch/>
        </p:blipFill>
        <p:spPr>
          <a:xfrm>
            <a:off x="591500" y="2015725"/>
            <a:ext cx="5141850" cy="3450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af24a2af7e_2_5"/>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Gill Sans"/>
              <a:buNone/>
            </a:pPr>
            <a:r>
              <a:rPr lang="en-US"/>
              <a:t>REQUIREMENT #25 - DEVELOPMENT AND TESTING</a:t>
            </a:r>
            <a:endParaRPr/>
          </a:p>
          <a:p>
            <a:pPr indent="0" lvl="0" marL="0" rtl="0" algn="l">
              <a:spcBef>
                <a:spcPts val="0"/>
              </a:spcBef>
              <a:spcAft>
                <a:spcPts val="0"/>
              </a:spcAft>
              <a:buNone/>
            </a:pPr>
            <a:r>
              <a:t/>
            </a:r>
            <a:endParaRPr/>
          </a:p>
        </p:txBody>
      </p:sp>
      <p:sp>
        <p:nvSpPr>
          <p:cNvPr id="215" name="Google Shape;215;gaf24a2af7e_2_5"/>
          <p:cNvSpPr txBox="1"/>
          <p:nvPr>
            <p:ph idx="1" type="body"/>
          </p:nvPr>
        </p:nvSpPr>
        <p:spPr>
          <a:xfrm>
            <a:off x="1451575" y="2015725"/>
            <a:ext cx="9603300" cy="3447900"/>
          </a:xfrm>
          <a:prstGeom prst="rect">
            <a:avLst/>
          </a:prstGeom>
          <a:noFill/>
          <a:ln>
            <a:noFill/>
          </a:ln>
        </p:spPr>
        <p:txBody>
          <a:bodyPr anchorCtr="0" anchor="t" bIns="45700" lIns="91425" spcFirstLastPara="1" rIns="91425" wrap="square" tIns="45700">
            <a:noAutofit/>
          </a:bodyPr>
          <a:lstStyle/>
          <a:p>
            <a:pPr indent="-374650" lvl="0" marL="457200" rtl="0" algn="l">
              <a:lnSpc>
                <a:spcPct val="120000"/>
              </a:lnSpc>
              <a:spcBef>
                <a:spcPts val="0"/>
              </a:spcBef>
              <a:spcAft>
                <a:spcPts val="0"/>
              </a:spcAft>
              <a:buSzPts val="2300"/>
              <a:buChar char="•"/>
            </a:pPr>
            <a:r>
              <a:rPr lang="en-US" sz="2500"/>
              <a:t>Issue #25 - Completed by Andrew McMullin</a:t>
            </a:r>
            <a:endParaRPr sz="2500"/>
          </a:p>
          <a:p>
            <a:pPr indent="-374650" lvl="0" marL="457200" rtl="0" algn="l">
              <a:lnSpc>
                <a:spcPct val="120000"/>
              </a:lnSpc>
              <a:spcBef>
                <a:spcPts val="0"/>
              </a:spcBef>
              <a:spcAft>
                <a:spcPts val="0"/>
              </a:spcAft>
              <a:buSzPts val="2300"/>
              <a:buChar char="•"/>
            </a:pPr>
            <a:r>
              <a:rPr lang="en-US" sz="2500"/>
              <a:t>Issue #24 - Completed by Andrew McMullin</a:t>
            </a:r>
            <a:endParaRPr sz="2500"/>
          </a:p>
          <a:p>
            <a:pPr indent="0" lvl="0" marL="0" rtl="0" algn="l">
              <a:lnSpc>
                <a:spcPct val="120000"/>
              </a:lnSpc>
              <a:spcBef>
                <a:spcPts val="0"/>
              </a:spcBef>
              <a:spcAft>
                <a:spcPts val="0"/>
              </a:spcAft>
              <a:buNone/>
            </a:pPr>
            <a:r>
              <a:t/>
            </a:r>
            <a:endParaRPr sz="2500"/>
          </a:p>
          <a:p>
            <a:pPr indent="-374650" lvl="0" marL="457200" rtl="0" algn="l">
              <a:spcBef>
                <a:spcPts val="0"/>
              </a:spcBef>
              <a:spcAft>
                <a:spcPts val="0"/>
              </a:spcAft>
              <a:buSzPts val="2300"/>
              <a:buChar char="•"/>
            </a:pPr>
            <a:r>
              <a:rPr lang="en-US" sz="2500"/>
              <a:t>For testing, we created a bunch of orders and tried viewing them while signed into different types of accounts. We confirmed that everything worked as expected each step of the way. We also tested the backend functions with an automated Python script.</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type="title"/>
          </p:nvPr>
        </p:nvSpPr>
        <p:spPr>
          <a:xfrm>
            <a:off x="1451575" y="1237077"/>
            <a:ext cx="9603300" cy="61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RESOURCES</a:t>
            </a:r>
            <a:endParaRPr/>
          </a:p>
        </p:txBody>
      </p:sp>
      <p:sp>
        <p:nvSpPr>
          <p:cNvPr id="221" name="Google Shape;221;p11"/>
          <p:cNvSpPr txBox="1"/>
          <p:nvPr>
            <p:ph idx="1" type="body"/>
          </p:nvPr>
        </p:nvSpPr>
        <p:spPr>
          <a:xfrm>
            <a:off x="1451563" y="1926299"/>
            <a:ext cx="9603300" cy="40056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a:t>A Comprehensive App Development Platform. (2016). Retrieved October 01, 2020, from</a:t>
            </a:r>
            <a:endParaRPr/>
          </a:p>
          <a:p>
            <a:pPr indent="457200" lvl="0" marL="0" rtl="0" algn="l">
              <a:lnSpc>
                <a:spcPct val="150000"/>
              </a:lnSpc>
              <a:spcBef>
                <a:spcPts val="0"/>
              </a:spcBef>
              <a:spcAft>
                <a:spcPts val="0"/>
              </a:spcAft>
              <a:buSzPts val="2000"/>
              <a:buNone/>
            </a:pPr>
            <a:r>
              <a:rPr lang="en-US" u="sng">
                <a:solidFill>
                  <a:srgbClr val="000000"/>
                </a:solidFill>
                <a:hlinkClick r:id="rId3">
                  <a:extLst>
                    <a:ext uri="{A12FA001-AC4F-418D-AE19-62706E023703}">
                      <ahyp:hlinkClr val="tx"/>
                    </a:ext>
                  </a:extLst>
                </a:hlinkClick>
              </a:rPr>
              <a:t>https://firebase.google.com</a:t>
            </a:r>
            <a:r>
              <a:rPr lang="en-US"/>
              <a:t> </a:t>
            </a:r>
            <a:endParaRPr/>
          </a:p>
          <a:p>
            <a:pPr indent="0" lvl="0" marL="0" rtl="0" algn="l">
              <a:lnSpc>
                <a:spcPct val="100000"/>
              </a:lnSpc>
              <a:spcBef>
                <a:spcPts val="1200"/>
              </a:spcBef>
              <a:spcAft>
                <a:spcPts val="0"/>
              </a:spcAft>
              <a:buSzPts val="1100"/>
              <a:buNone/>
            </a:pPr>
            <a:r>
              <a:rPr lang="en-US"/>
              <a:t>A Material Design Framework for Vue.js. (2016). Retrieved November 01, 2020, from</a:t>
            </a:r>
            <a:endParaRPr/>
          </a:p>
          <a:p>
            <a:pPr indent="457200" lvl="0" marL="0" rtl="0" algn="l">
              <a:lnSpc>
                <a:spcPct val="100000"/>
              </a:lnSpc>
              <a:spcBef>
                <a:spcPts val="1200"/>
              </a:spcBef>
              <a:spcAft>
                <a:spcPts val="0"/>
              </a:spcAft>
              <a:buClr>
                <a:schemeClr val="dk1"/>
              </a:buClr>
              <a:buSzPts val="1100"/>
              <a:buFont typeface="Arial"/>
              <a:buNone/>
            </a:pPr>
            <a:r>
              <a:rPr lang="en-US" u="sng">
                <a:solidFill>
                  <a:srgbClr val="000000"/>
                </a:solidFill>
                <a:hlinkClick r:id="rId4">
                  <a:extLst>
                    <a:ext uri="{A12FA001-AC4F-418D-AE19-62706E023703}">
                      <ahyp:hlinkClr val="tx"/>
                    </a:ext>
                  </a:extLst>
                </a:hlinkClick>
              </a:rPr>
              <a:t>https://vuetifyjs.com/en/</a:t>
            </a:r>
            <a:r>
              <a:rPr lang="en-US">
                <a:solidFill>
                  <a:srgbClr val="000000"/>
                </a:solidFill>
              </a:rPr>
              <a:t> </a:t>
            </a:r>
            <a:endParaRPr>
              <a:solidFill>
                <a:srgbClr val="000000"/>
              </a:solidFill>
            </a:endParaRPr>
          </a:p>
          <a:p>
            <a:pPr indent="0" lvl="0" marL="0" rtl="0" algn="l">
              <a:lnSpc>
                <a:spcPct val="100000"/>
              </a:lnSpc>
              <a:spcBef>
                <a:spcPts val="1200"/>
              </a:spcBef>
              <a:spcAft>
                <a:spcPts val="0"/>
              </a:spcAft>
              <a:buSzPts val="1100"/>
              <a:buNone/>
            </a:pPr>
            <a:r>
              <a:rPr lang="en-US"/>
              <a:t>Where Developers Learn, Share, &amp; Build Careers. (2008). Retrieved December 04, 2020,</a:t>
            </a:r>
            <a:endParaRPr/>
          </a:p>
          <a:p>
            <a:pPr indent="457200" lvl="0" marL="0" rtl="0" algn="l">
              <a:lnSpc>
                <a:spcPct val="100000"/>
              </a:lnSpc>
              <a:spcBef>
                <a:spcPts val="1200"/>
              </a:spcBef>
              <a:spcAft>
                <a:spcPts val="0"/>
              </a:spcAft>
              <a:buSzPts val="1100"/>
              <a:buNone/>
            </a:pPr>
            <a:r>
              <a:rPr lang="en-US"/>
              <a:t>from </a:t>
            </a:r>
            <a:r>
              <a:rPr lang="en-US" u="sng">
                <a:solidFill>
                  <a:srgbClr val="000000"/>
                </a:solidFill>
                <a:hlinkClick r:id="rId5">
                  <a:extLst>
                    <a:ext uri="{A12FA001-AC4F-418D-AE19-62706E023703}">
                      <ahyp:hlinkClr val="tx"/>
                    </a:ext>
                  </a:extLst>
                </a:hlinkClick>
              </a:rPr>
              <a:t>https://stackoverflow.com/</a:t>
            </a:r>
            <a:endParaRPr>
              <a:solidFill>
                <a:srgbClr val="000000"/>
              </a:solidFill>
            </a:endParaRPr>
          </a:p>
          <a:p>
            <a:pPr indent="0" lvl="0" marL="0" rtl="0" algn="l">
              <a:lnSpc>
                <a:spcPct val="100000"/>
              </a:lnSpc>
              <a:spcBef>
                <a:spcPts val="1200"/>
              </a:spcBef>
              <a:spcAft>
                <a:spcPts val="0"/>
              </a:spcAft>
              <a:buSzPts val="1100"/>
              <a:buNone/>
            </a:pPr>
            <a:r>
              <a:rPr lang="en-US"/>
              <a:t>Where good ideas find you. (2014). Retrieved November 04, 2020, from</a:t>
            </a:r>
            <a:endParaRPr/>
          </a:p>
          <a:p>
            <a:pPr indent="457200" lvl="0" marL="0" rtl="0" algn="l">
              <a:lnSpc>
                <a:spcPct val="100000"/>
              </a:lnSpc>
              <a:spcBef>
                <a:spcPts val="1200"/>
              </a:spcBef>
              <a:spcAft>
                <a:spcPts val="0"/>
              </a:spcAft>
              <a:buSzPts val="1100"/>
              <a:buNone/>
            </a:pPr>
            <a:r>
              <a:rPr lang="en-US" u="sng">
                <a:solidFill>
                  <a:srgbClr val="000000"/>
                </a:solidFill>
                <a:hlinkClick r:id="rId6">
                  <a:extLst>
                    <a:ext uri="{A12FA001-AC4F-418D-AE19-62706E023703}">
                      <ahyp:hlinkClr val="tx"/>
                    </a:ext>
                  </a:extLst>
                </a:hlinkClick>
              </a:rPr>
              <a:t>https://medium.com/</a:t>
            </a:r>
            <a:r>
              <a:rPr lang="en-US">
                <a:solidFill>
                  <a:srgbClr val="000000"/>
                </a:solidFill>
              </a:rPr>
              <a:t> </a:t>
            </a:r>
            <a:endParaRPr>
              <a:solidFill>
                <a:srgbClr val="000000"/>
              </a:solidFill>
            </a:endParaRPr>
          </a:p>
          <a:p>
            <a:pPr indent="0" lvl="0" marL="0" rtl="0" algn="l">
              <a:lnSpc>
                <a:spcPct val="100000"/>
              </a:lnSpc>
              <a:spcBef>
                <a:spcPts val="1200"/>
              </a:spcBef>
              <a:spcAft>
                <a:spcPts val="0"/>
              </a:spcAft>
              <a:buSzPts val="2000"/>
              <a:buNone/>
            </a:pPr>
            <a:r>
              <a:rPr lang="en-US"/>
              <a:t>You, E. (2014). Vue.js. Retrieved November 01, 2020, from </a:t>
            </a:r>
            <a:r>
              <a:rPr lang="en-US" u="sng">
                <a:solidFill>
                  <a:srgbClr val="000000"/>
                </a:solidFill>
                <a:hlinkClick r:id="rId7">
                  <a:extLst>
                    <a:ext uri="{A12FA001-AC4F-418D-AE19-62706E023703}">
                      <ahyp:hlinkClr val="tx"/>
                    </a:ext>
                  </a:extLst>
                </a:hlinkClick>
              </a:rPr>
              <a:t>https://vuejs.org</a:t>
            </a:r>
            <a:endParaRPr>
              <a:solidFill>
                <a:srgbClr val="000000"/>
              </a:solidFil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20000"/>
              </a:lnSpc>
              <a:spcBef>
                <a:spcPts val="1200"/>
              </a:spcBef>
              <a:spcAft>
                <a:spcPts val="0"/>
              </a:spcAft>
              <a:buSzPts val="2000"/>
              <a:buNone/>
            </a:pPr>
            <a:r>
              <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225" name="Shape 225"/>
        <p:cNvGrpSpPr/>
        <p:nvPr/>
      </p:nvGrpSpPr>
      <p:grpSpPr>
        <a:xfrm>
          <a:off x="0" y="0"/>
          <a:ext cx="0" cy="0"/>
          <a:chOff x="0" y="0"/>
          <a:chExt cx="0" cy="0"/>
        </a:xfrm>
      </p:grpSpPr>
      <p:sp>
        <p:nvSpPr>
          <p:cNvPr id="226" name="Google Shape;226;p12"/>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12"/>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28" name="Google Shape;228;p1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29" name="Google Shape;229;p1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230" name="Google Shape;230;p12"/>
          <p:cNvSpPr/>
          <p:nvPr/>
        </p:nvSpPr>
        <p:spPr>
          <a:xfrm>
            <a:off x="2" y="0"/>
            <a:ext cx="12191696" cy="6858000"/>
          </a:xfrm>
          <a:prstGeom prst="rect">
            <a:avLst/>
          </a:prstGeom>
          <a:gradFill>
            <a:gsLst>
              <a:gs pos="0">
                <a:srgbClr val="646464"/>
              </a:gs>
              <a:gs pos="100000">
                <a:srgbClr val="3E3E3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1" name="Google Shape;231;p12"/>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2" name="Google Shape;232;p12"/>
          <p:cNvSpPr/>
          <p:nvPr/>
        </p:nvSpPr>
        <p:spPr>
          <a:xfrm>
            <a:off x="643331" y="638508"/>
            <a:ext cx="10905339" cy="4843439"/>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3" name="Google Shape;233;p12"/>
          <p:cNvSpPr/>
          <p:nvPr/>
        </p:nvSpPr>
        <p:spPr>
          <a:xfrm>
            <a:off x="870204" y="865667"/>
            <a:ext cx="10451592" cy="4389120"/>
          </a:xfrm>
          <a:prstGeom prst="rect">
            <a:avLst/>
          </a:prstGeom>
          <a:gradFill>
            <a:gsLst>
              <a:gs pos="0">
                <a:srgbClr val="EBE9E6"/>
              </a:gs>
              <a:gs pos="100000">
                <a:srgbClr val="C9C5C0"/>
              </a:gs>
            </a:gsLst>
            <a:path path="circle">
              <a:fillToRect b="50%" l="50%" r="50%" t="50%"/>
            </a:path>
            <a:tileRect/>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4" name="Google Shape;234;p12"/>
          <p:cNvSpPr/>
          <p:nvPr/>
        </p:nvSpPr>
        <p:spPr>
          <a:xfrm>
            <a:off x="1034796" y="1030259"/>
            <a:ext cx="10122408" cy="4059936"/>
          </a:xfrm>
          <a:prstGeom prst="rect">
            <a:avLst/>
          </a:prstGeom>
          <a:gradFill>
            <a:gsLst>
              <a:gs pos="0">
                <a:schemeClr val="lt1"/>
              </a:gs>
              <a:gs pos="100000">
                <a:srgbClr val="E6E6E6"/>
              </a:gs>
            </a:gsLst>
            <a:path path="circle">
              <a:fillToRect b="50%" l="50%" r="50%" t="50%"/>
            </a:path>
            <a:tileRect/>
          </a:gradFill>
          <a:ln cap="flat" cmpd="sng" w="15875">
            <a:solidFill>
              <a:srgbClr val="94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5" name="Google Shape;235;p12"/>
          <p:cNvSpPr txBox="1"/>
          <p:nvPr>
            <p:ph type="title"/>
          </p:nvPr>
        </p:nvSpPr>
        <p:spPr>
          <a:xfrm>
            <a:off x="1557071" y="1584552"/>
            <a:ext cx="9099255" cy="2537251"/>
          </a:xfrm>
          <a:prstGeom prst="rect">
            <a:avLst/>
          </a:prstGeom>
          <a:noFill/>
          <a:ln>
            <a:noFill/>
          </a:ln>
        </p:spPr>
        <p:txBody>
          <a:bodyPr anchorCtr="0" anchor="ctr" bIns="0" lIns="91425" spcFirstLastPara="1" rIns="91425" wrap="square" tIns="45700">
            <a:normAutofit/>
          </a:bodyPr>
          <a:lstStyle/>
          <a:p>
            <a:pPr indent="0" lvl="0" marL="0" rtl="0" algn="ctr">
              <a:lnSpc>
                <a:spcPct val="90000"/>
              </a:lnSpc>
              <a:spcBef>
                <a:spcPts val="0"/>
              </a:spcBef>
              <a:spcAft>
                <a:spcPts val="0"/>
              </a:spcAft>
              <a:buClr>
                <a:srgbClr val="454545"/>
              </a:buClr>
              <a:buSzPts val="7200"/>
              <a:buFont typeface="Gill Sans"/>
              <a:buNone/>
            </a:pPr>
            <a:r>
              <a:rPr lang="en-US" sz="7200">
                <a:solidFill>
                  <a:srgbClr val="454545"/>
                </a:solidFill>
              </a:rPr>
              <a:t>QUESTIONS?</a:t>
            </a:r>
            <a:endParaRPr/>
          </a:p>
        </p:txBody>
      </p:sp>
      <p:pic>
        <p:nvPicPr>
          <p:cNvPr id="236" name="Google Shape;236;p12"/>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37" name="Google Shape;237;p1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DESIGN</a:t>
            </a:r>
            <a:endParaRPr/>
          </a:p>
        </p:txBody>
      </p:sp>
      <p:sp>
        <p:nvSpPr>
          <p:cNvPr id="135" name="Google Shape;135;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2250" lvl="0" marL="228600" rtl="0" algn="l">
              <a:spcBef>
                <a:spcPts val="0"/>
              </a:spcBef>
              <a:spcAft>
                <a:spcPts val="0"/>
              </a:spcAft>
              <a:buSzPts val="1700"/>
              <a:buChar char="•"/>
            </a:pPr>
            <a:r>
              <a:rPr lang="en-US" sz="1900"/>
              <a:t>We decided to use Vue and Firebase. Eli and Andrew had a lot of experience with Vue. Wesley had a lot of experience with Firebase and backend functionality.</a:t>
            </a:r>
            <a:endParaRPr sz="1900"/>
          </a:p>
          <a:p>
            <a:pPr indent="-222250" lvl="0" marL="228600" rtl="0" algn="l">
              <a:spcBef>
                <a:spcPts val="0"/>
              </a:spcBef>
              <a:spcAft>
                <a:spcPts val="0"/>
              </a:spcAft>
              <a:buSzPts val="1700"/>
              <a:buChar char="•"/>
            </a:pPr>
            <a:r>
              <a:rPr lang="en-US" sz="1900"/>
              <a:t>We felt that our design and Vue/Firebase definitely had the power to fulfill the requirements.</a:t>
            </a:r>
            <a:endParaRPr sz="1900"/>
          </a:p>
          <a:p>
            <a:pPr indent="-209550" lvl="0" marL="228600" rtl="0" algn="l">
              <a:lnSpc>
                <a:spcPct val="120000"/>
              </a:lnSpc>
              <a:spcBef>
                <a:spcPts val="0"/>
              </a:spcBef>
              <a:spcAft>
                <a:spcPts val="0"/>
              </a:spcAft>
              <a:buSzPts val="1700"/>
              <a:buChar char="•"/>
            </a:pPr>
            <a:r>
              <a:rPr lang="en-US" sz="1900"/>
              <a:t>The hardest decisions were how to design the backend and database for ordering and the menu. We had long discussions and drew lots of pictures on a whiteboard to decide the best way to do it.</a:t>
            </a:r>
            <a:endParaRPr sz="1900"/>
          </a:p>
          <a:p>
            <a:pPr indent="-209550" lvl="0" marL="228600" rtl="0" algn="l">
              <a:lnSpc>
                <a:spcPct val="120000"/>
              </a:lnSpc>
              <a:spcBef>
                <a:spcPts val="0"/>
              </a:spcBef>
              <a:spcAft>
                <a:spcPts val="0"/>
              </a:spcAft>
              <a:buSzPts val="1700"/>
              <a:buChar char="•"/>
            </a:pPr>
            <a:r>
              <a:rPr lang="en-US" sz="1900"/>
              <a:t>We decided to represent the menu as a list of items. We used the name of the item as the unique ID. We also stored the inventory in each item object.</a:t>
            </a:r>
            <a:endParaRPr sz="1900"/>
          </a:p>
          <a:p>
            <a:pPr indent="-209550" lvl="0" marL="228600" rtl="0" algn="l">
              <a:lnSpc>
                <a:spcPct val="120000"/>
              </a:lnSpc>
              <a:spcBef>
                <a:spcPts val="0"/>
              </a:spcBef>
              <a:spcAft>
                <a:spcPts val="0"/>
              </a:spcAft>
              <a:buSzPts val="1700"/>
              <a:buChar char="•"/>
            </a:pPr>
            <a:r>
              <a:rPr lang="en-US" sz="1900"/>
              <a:t>Writing the backend for ordering was tough. We decided to have the backend do everything when an order is placed or updated, so that the frontend didn’t have to make more API calls.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1451575" y="819750"/>
            <a:ext cx="9603300" cy="924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AGILE PRACTICES</a:t>
            </a:r>
            <a:endParaRPr/>
          </a:p>
        </p:txBody>
      </p:sp>
      <p:sp>
        <p:nvSpPr>
          <p:cNvPr id="141" name="Google Shape;141;p4"/>
          <p:cNvSpPr txBox="1"/>
          <p:nvPr>
            <p:ph idx="1" type="body"/>
          </p:nvPr>
        </p:nvSpPr>
        <p:spPr>
          <a:xfrm>
            <a:off x="1451575" y="2030650"/>
            <a:ext cx="5404500" cy="34506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rPr lang="en-US" sz="1700"/>
              <a:t>Our team became much better at coordinating our efforts towards the end of the project. At the beginning our scrum meetings consisted of assigning tasks to different team members and then completing them on our own. This worked well at the beginning when the tasks were easily separated, but became harder as we needed more coordination. We eventually changed our scrum meetings to assigning tentative tasks and then working together until someone completed their task and then we would reevaluate what needed to be completed. This was much more effective and our productivity velocity improved significantly at this point.</a:t>
            </a:r>
            <a:endParaRPr sz="1700"/>
          </a:p>
        </p:txBody>
      </p:sp>
      <p:graphicFrame>
        <p:nvGraphicFramePr>
          <p:cNvPr id="142" name="Google Shape;142;p4"/>
          <p:cNvGraphicFramePr/>
          <p:nvPr/>
        </p:nvGraphicFramePr>
        <p:xfrm>
          <a:off x="7137850" y="2189550"/>
          <a:ext cx="4776300" cy="2639700"/>
        </p:xfrm>
        <a:graphic>
          <a:graphicData uri="http://schemas.openxmlformats.org/drawingml/2006/chart">
            <c:chart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af24a2af7e_0_0"/>
          <p:cNvSpPr txBox="1"/>
          <p:nvPr>
            <p:ph type="title"/>
          </p:nvPr>
        </p:nvSpPr>
        <p:spPr>
          <a:xfrm>
            <a:off x="1451573" y="804525"/>
            <a:ext cx="95778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FIVE COLOR BURN DOWN CHART</a:t>
            </a:r>
            <a:endParaRPr/>
          </a:p>
        </p:txBody>
      </p:sp>
      <p:sp>
        <p:nvSpPr>
          <p:cNvPr id="148" name="Google Shape;148;gaf24a2af7e_0_0"/>
          <p:cNvSpPr txBox="1"/>
          <p:nvPr>
            <p:ph idx="1" type="body"/>
          </p:nvPr>
        </p:nvSpPr>
        <p:spPr>
          <a:xfrm>
            <a:off x="1451575" y="2157225"/>
            <a:ext cx="2838600" cy="37608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t/>
            </a:r>
            <a:endParaRPr sz="1500"/>
          </a:p>
          <a:p>
            <a:pPr indent="-311150" lvl="0" marL="457200" rtl="0" algn="l">
              <a:lnSpc>
                <a:spcPct val="100000"/>
              </a:lnSpc>
              <a:spcBef>
                <a:spcPts val="1000"/>
              </a:spcBef>
              <a:spcAft>
                <a:spcPts val="0"/>
              </a:spcAft>
              <a:buClr>
                <a:srgbClr val="38761D"/>
              </a:buClr>
              <a:buSzPts val="1300"/>
              <a:buChar char="•"/>
            </a:pPr>
            <a:r>
              <a:rPr lang="en-US" sz="1500">
                <a:solidFill>
                  <a:srgbClr val="38761D"/>
                </a:solidFill>
              </a:rPr>
              <a:t>Use Case Diagrams</a:t>
            </a:r>
            <a:endParaRPr sz="1500">
              <a:solidFill>
                <a:srgbClr val="38761D"/>
              </a:solidFill>
            </a:endParaRPr>
          </a:p>
          <a:p>
            <a:pPr indent="-311150" lvl="0" marL="457200" rtl="0" algn="l">
              <a:lnSpc>
                <a:spcPct val="100000"/>
              </a:lnSpc>
              <a:spcBef>
                <a:spcPts val="0"/>
              </a:spcBef>
              <a:spcAft>
                <a:spcPts val="0"/>
              </a:spcAft>
              <a:buClr>
                <a:srgbClr val="38761D"/>
              </a:buClr>
              <a:buSzPts val="1300"/>
              <a:buChar char="•"/>
            </a:pPr>
            <a:r>
              <a:rPr lang="en-US" sz="1500">
                <a:solidFill>
                  <a:srgbClr val="38761D"/>
                </a:solidFill>
              </a:rPr>
              <a:t>Project Plan</a:t>
            </a:r>
            <a:endParaRPr sz="1500">
              <a:solidFill>
                <a:srgbClr val="38761D"/>
              </a:solidFill>
            </a:endParaRPr>
          </a:p>
          <a:p>
            <a:pPr indent="-311150" lvl="0" marL="457200" rtl="0" algn="l">
              <a:lnSpc>
                <a:spcPct val="100000"/>
              </a:lnSpc>
              <a:spcBef>
                <a:spcPts val="0"/>
              </a:spcBef>
              <a:spcAft>
                <a:spcPts val="0"/>
              </a:spcAft>
              <a:buClr>
                <a:srgbClr val="38761D"/>
              </a:buClr>
              <a:buSzPts val="1300"/>
              <a:buChar char="•"/>
            </a:pPr>
            <a:r>
              <a:rPr lang="en-US" sz="1500">
                <a:solidFill>
                  <a:srgbClr val="38761D"/>
                </a:solidFill>
              </a:rPr>
              <a:t>readMe.md</a:t>
            </a:r>
            <a:endParaRPr sz="1500">
              <a:solidFill>
                <a:srgbClr val="38761D"/>
              </a:solidFill>
            </a:endParaRPr>
          </a:p>
          <a:p>
            <a:pPr indent="-311150" lvl="0" marL="457200" rtl="0" algn="l">
              <a:lnSpc>
                <a:spcPct val="100000"/>
              </a:lnSpc>
              <a:spcBef>
                <a:spcPts val="0"/>
              </a:spcBef>
              <a:spcAft>
                <a:spcPts val="0"/>
              </a:spcAft>
              <a:buClr>
                <a:srgbClr val="666666"/>
              </a:buClr>
              <a:buSzPts val="1300"/>
              <a:buChar char="•"/>
            </a:pPr>
            <a:r>
              <a:rPr lang="en-US" sz="1500">
                <a:solidFill>
                  <a:srgbClr val="666666"/>
                </a:solidFill>
              </a:rPr>
              <a:t>Requirements Definition</a:t>
            </a:r>
            <a:endParaRPr sz="1500">
              <a:solidFill>
                <a:srgbClr val="666666"/>
              </a:solidFill>
            </a:endParaRPr>
          </a:p>
          <a:p>
            <a:pPr indent="-311150" lvl="0" marL="457200" rtl="0" algn="l">
              <a:lnSpc>
                <a:spcPct val="100000"/>
              </a:lnSpc>
              <a:spcBef>
                <a:spcPts val="0"/>
              </a:spcBef>
              <a:spcAft>
                <a:spcPts val="0"/>
              </a:spcAft>
              <a:buClr>
                <a:srgbClr val="BF9000"/>
              </a:buClr>
              <a:buSzPts val="1300"/>
              <a:buChar char="•"/>
            </a:pPr>
            <a:r>
              <a:rPr lang="en-US" sz="1500">
                <a:solidFill>
                  <a:srgbClr val="BF9000"/>
                </a:solidFill>
              </a:rPr>
              <a:t>Class Diagram</a:t>
            </a:r>
            <a:endParaRPr sz="1500">
              <a:solidFill>
                <a:srgbClr val="BF9000"/>
              </a:solidFill>
            </a:endParaRPr>
          </a:p>
          <a:p>
            <a:pPr indent="-311150" lvl="0" marL="457200" rtl="0" algn="l">
              <a:lnSpc>
                <a:spcPct val="100000"/>
              </a:lnSpc>
              <a:spcBef>
                <a:spcPts val="0"/>
              </a:spcBef>
              <a:spcAft>
                <a:spcPts val="0"/>
              </a:spcAft>
              <a:buClr>
                <a:srgbClr val="BF9000"/>
              </a:buClr>
              <a:buSzPts val="1300"/>
              <a:buChar char="•"/>
            </a:pPr>
            <a:r>
              <a:rPr lang="en-US" sz="1500">
                <a:solidFill>
                  <a:srgbClr val="BF9000"/>
                </a:solidFill>
              </a:rPr>
              <a:t>High Fidelity Prototype</a:t>
            </a:r>
            <a:endParaRPr sz="1500">
              <a:solidFill>
                <a:srgbClr val="BF9000"/>
              </a:solidFill>
            </a:endParaRPr>
          </a:p>
          <a:p>
            <a:pPr indent="-311150" lvl="0" marL="457200" rtl="0" algn="l">
              <a:lnSpc>
                <a:spcPct val="100000"/>
              </a:lnSpc>
              <a:spcBef>
                <a:spcPts val="0"/>
              </a:spcBef>
              <a:spcAft>
                <a:spcPts val="0"/>
              </a:spcAft>
              <a:buClr>
                <a:srgbClr val="38761D"/>
              </a:buClr>
              <a:buSzPts val="1300"/>
              <a:buChar char="•"/>
            </a:pPr>
            <a:r>
              <a:rPr lang="en-US" sz="1500">
                <a:solidFill>
                  <a:srgbClr val="38761D"/>
                </a:solidFill>
              </a:rPr>
              <a:t>Low Fidelity Prototype</a:t>
            </a:r>
            <a:endParaRPr sz="1500">
              <a:solidFill>
                <a:srgbClr val="38761D"/>
              </a:solidFill>
            </a:endParaRPr>
          </a:p>
          <a:p>
            <a:pPr indent="-311150" lvl="0" marL="457200" rtl="0" algn="l">
              <a:lnSpc>
                <a:spcPct val="100000"/>
              </a:lnSpc>
              <a:spcBef>
                <a:spcPts val="0"/>
              </a:spcBef>
              <a:spcAft>
                <a:spcPts val="0"/>
              </a:spcAft>
              <a:buClr>
                <a:srgbClr val="BF9000"/>
              </a:buClr>
              <a:buSzPts val="1300"/>
              <a:buChar char="•"/>
            </a:pPr>
            <a:r>
              <a:rPr lang="en-US" sz="1500">
                <a:solidFill>
                  <a:srgbClr val="BF9000"/>
                </a:solidFill>
              </a:rPr>
              <a:t>Users Activity Diagram</a:t>
            </a:r>
            <a:endParaRPr sz="1500">
              <a:solidFill>
                <a:srgbClr val="BF9000"/>
              </a:solidFill>
            </a:endParaRPr>
          </a:p>
          <a:p>
            <a:pPr indent="-323850" lvl="0" marL="457200" rtl="0" algn="l">
              <a:lnSpc>
                <a:spcPct val="100000"/>
              </a:lnSpc>
              <a:spcBef>
                <a:spcPts val="0"/>
              </a:spcBef>
              <a:spcAft>
                <a:spcPts val="0"/>
              </a:spcAft>
              <a:buClr>
                <a:srgbClr val="BF9000"/>
              </a:buClr>
              <a:buSzPts val="1500"/>
              <a:buChar char="•"/>
            </a:pPr>
            <a:r>
              <a:rPr lang="en-US" sz="1500">
                <a:solidFill>
                  <a:srgbClr val="BF9000"/>
                </a:solidFill>
              </a:rPr>
              <a:t>Employees Activity Diagram</a:t>
            </a:r>
            <a:endParaRPr sz="1500">
              <a:solidFill>
                <a:srgbClr val="BF9000"/>
              </a:solidFill>
            </a:endParaRPr>
          </a:p>
          <a:p>
            <a:pPr indent="-323850" lvl="0" marL="457200" rtl="0" algn="l">
              <a:lnSpc>
                <a:spcPct val="100000"/>
              </a:lnSpc>
              <a:spcBef>
                <a:spcPts val="0"/>
              </a:spcBef>
              <a:spcAft>
                <a:spcPts val="0"/>
              </a:spcAft>
              <a:buClr>
                <a:srgbClr val="38761D"/>
              </a:buClr>
              <a:buSzPts val="1500"/>
              <a:buChar char="•"/>
            </a:pPr>
            <a:r>
              <a:rPr lang="en-US" sz="1500">
                <a:solidFill>
                  <a:srgbClr val="38761D"/>
                </a:solidFill>
              </a:rPr>
              <a:t>Low Fidelity User View</a:t>
            </a:r>
            <a:endParaRPr sz="1500">
              <a:solidFill>
                <a:srgbClr val="38761D"/>
              </a:solidFill>
            </a:endParaRPr>
          </a:p>
          <a:p>
            <a:pPr indent="-323850" lvl="0" marL="457200" rtl="0" algn="l">
              <a:lnSpc>
                <a:spcPct val="115000"/>
              </a:lnSpc>
              <a:spcBef>
                <a:spcPts val="0"/>
              </a:spcBef>
              <a:spcAft>
                <a:spcPts val="0"/>
              </a:spcAft>
              <a:buClr>
                <a:srgbClr val="38761D"/>
              </a:buClr>
              <a:buSzPts val="1500"/>
              <a:buChar char="•"/>
            </a:pPr>
            <a:r>
              <a:rPr lang="en-US" sz="1500">
                <a:solidFill>
                  <a:srgbClr val="38761D"/>
                </a:solidFill>
              </a:rPr>
              <a:t>Low Fidelity Admin View</a:t>
            </a:r>
            <a:endParaRPr sz="1500">
              <a:solidFill>
                <a:srgbClr val="38761D"/>
              </a:solidFill>
            </a:endParaRPr>
          </a:p>
          <a:p>
            <a:pPr indent="-323850" lvl="0" marL="457200" rtl="0" algn="l">
              <a:lnSpc>
                <a:spcPct val="115000"/>
              </a:lnSpc>
              <a:spcBef>
                <a:spcPts val="0"/>
              </a:spcBef>
              <a:spcAft>
                <a:spcPts val="0"/>
              </a:spcAft>
              <a:buClr>
                <a:srgbClr val="CC4125"/>
              </a:buClr>
              <a:buSzPts val="1500"/>
              <a:buChar char="•"/>
            </a:pPr>
            <a:r>
              <a:rPr lang="en-US" sz="1500">
                <a:solidFill>
                  <a:srgbClr val="CC4125"/>
                </a:solidFill>
              </a:rPr>
              <a:t>Backend for Account info/login</a:t>
            </a:r>
            <a:endParaRPr sz="1500">
              <a:solidFill>
                <a:srgbClr val="CC4125"/>
              </a:solidFill>
            </a:endParaRPr>
          </a:p>
        </p:txBody>
      </p:sp>
      <p:pic>
        <p:nvPicPr>
          <p:cNvPr id="149" name="Google Shape;149;gaf24a2af7e_0_0"/>
          <p:cNvPicPr preferRelativeResize="0"/>
          <p:nvPr/>
        </p:nvPicPr>
        <p:blipFill>
          <a:blip r:embed="rId3">
            <a:alphaModFix/>
          </a:blip>
          <a:stretch>
            <a:fillRect/>
          </a:stretch>
        </p:blipFill>
        <p:spPr>
          <a:xfrm>
            <a:off x="6762550" y="1983125"/>
            <a:ext cx="4823431" cy="3515800"/>
          </a:xfrm>
          <a:prstGeom prst="rect">
            <a:avLst/>
          </a:prstGeom>
          <a:noFill/>
          <a:ln>
            <a:noFill/>
          </a:ln>
        </p:spPr>
      </p:pic>
      <p:sp>
        <p:nvSpPr>
          <p:cNvPr id="150" name="Google Shape;150;gaf24a2af7e_0_0"/>
          <p:cNvSpPr txBox="1"/>
          <p:nvPr/>
        </p:nvSpPr>
        <p:spPr>
          <a:xfrm>
            <a:off x="4096325" y="2157225"/>
            <a:ext cx="2666100" cy="3902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500">
              <a:solidFill>
                <a:schemeClr val="dk1"/>
              </a:solidFill>
              <a:latin typeface="Gill Sans"/>
              <a:ea typeface="Gill Sans"/>
              <a:cs typeface="Gill Sans"/>
              <a:sym typeface="Gill Sans"/>
            </a:endParaRPr>
          </a:p>
          <a:p>
            <a:pPr indent="-323850" lvl="0" marL="457200" rtl="0" algn="l">
              <a:spcBef>
                <a:spcPts val="100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Account info page</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Login page</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Create Account page</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Backend/Front end communication</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Menu backend</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Admin create accounts</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Customer menu/ordering</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Admin edit menu</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Chef view</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Cashier view</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CC4125"/>
              </a:buClr>
              <a:buSzPts val="1500"/>
              <a:buFont typeface="Gill Sans"/>
              <a:buChar char="•"/>
            </a:pPr>
            <a:r>
              <a:rPr lang="en-US" sz="1500">
                <a:solidFill>
                  <a:srgbClr val="CC4125"/>
                </a:solidFill>
                <a:latin typeface="Gill Sans"/>
                <a:ea typeface="Gill Sans"/>
                <a:cs typeface="Gill Sans"/>
                <a:sym typeface="Gill Sans"/>
              </a:rPr>
              <a:t>Ordering Backend</a:t>
            </a:r>
            <a:endParaRPr sz="1500">
              <a:solidFill>
                <a:srgbClr val="CC4125"/>
              </a:solidFill>
              <a:latin typeface="Gill Sans"/>
              <a:ea typeface="Gill Sans"/>
              <a:cs typeface="Gill Sans"/>
              <a:sym typeface="Gill Sans"/>
            </a:endParaRPr>
          </a:p>
          <a:p>
            <a:pPr indent="-323850" lvl="0" marL="457200" rtl="0" algn="l">
              <a:spcBef>
                <a:spcPts val="0"/>
              </a:spcBef>
              <a:spcAft>
                <a:spcPts val="0"/>
              </a:spcAft>
              <a:buClr>
                <a:srgbClr val="0B5394"/>
              </a:buClr>
              <a:buSzPts val="1500"/>
              <a:buFont typeface="Gill Sans"/>
              <a:buChar char="•"/>
            </a:pPr>
            <a:r>
              <a:rPr lang="en-US" sz="1500">
                <a:solidFill>
                  <a:srgbClr val="0B5394"/>
                </a:solidFill>
                <a:latin typeface="Gill Sans"/>
                <a:ea typeface="Gill Sans"/>
                <a:cs typeface="Gill Sans"/>
                <a:sym typeface="Gill Sans"/>
              </a:rPr>
              <a:t>Testing</a:t>
            </a:r>
            <a:endParaRPr sz="1500">
              <a:solidFill>
                <a:srgbClr val="0B5394"/>
              </a:solidFill>
              <a:latin typeface="Gill Sans"/>
              <a:ea typeface="Gill Sans"/>
              <a:cs typeface="Gill Sans"/>
              <a:sym typeface="Gill Sans"/>
            </a:endParaRPr>
          </a:p>
        </p:txBody>
      </p:sp>
      <p:sp>
        <p:nvSpPr>
          <p:cNvPr id="151" name="Google Shape;151;gaf24a2af7e_0_0"/>
          <p:cNvSpPr txBox="1"/>
          <p:nvPr/>
        </p:nvSpPr>
        <p:spPr>
          <a:xfrm>
            <a:off x="1793650" y="1987575"/>
            <a:ext cx="46053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ill Sans"/>
                <a:ea typeface="Gill Sans"/>
                <a:cs typeface="Gill Sans"/>
                <a:sym typeface="Gill Sans"/>
              </a:rPr>
              <a:t>Average Team Velocity: 9.09 story points per week</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Tasks include: </a:t>
            </a:r>
            <a:endParaRPr>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TESTING AND DEPLOYMENT</a:t>
            </a:r>
            <a:endParaRPr/>
          </a:p>
        </p:txBody>
      </p:sp>
      <p:sp>
        <p:nvSpPr>
          <p:cNvPr id="157" name="Google Shape;157;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lang="en-US"/>
              <a:t>The project is ready to move into deployment because we have fulfilled the necessary requirements and thoroughly tested it.</a:t>
            </a:r>
            <a:endParaRPr/>
          </a:p>
          <a:p>
            <a:pPr indent="-215900" lvl="0" marL="228600" rtl="0" algn="l">
              <a:lnSpc>
                <a:spcPct val="120000"/>
              </a:lnSpc>
              <a:spcBef>
                <a:spcPts val="0"/>
              </a:spcBef>
              <a:spcAft>
                <a:spcPts val="0"/>
              </a:spcAft>
              <a:buSzPts val="1800"/>
              <a:buChar char="•"/>
            </a:pPr>
            <a:r>
              <a:rPr lang="en-US"/>
              <a:t>We </a:t>
            </a:r>
            <a:r>
              <a:rPr lang="en-US"/>
              <a:t>coordinated</a:t>
            </a:r>
            <a:r>
              <a:rPr lang="en-US"/>
              <a:t> our efforts to connect the backend and frontend seamlessly. We made everything as organized and simple as possible, so it would be easy to use. </a:t>
            </a:r>
            <a:endParaRPr/>
          </a:p>
          <a:p>
            <a:pPr indent="-215900" lvl="0" marL="228600" rtl="0" algn="l">
              <a:lnSpc>
                <a:spcPct val="120000"/>
              </a:lnSpc>
              <a:spcBef>
                <a:spcPts val="0"/>
              </a:spcBef>
              <a:spcAft>
                <a:spcPts val="0"/>
              </a:spcAft>
              <a:buSzPts val="1800"/>
              <a:buChar char="•"/>
            </a:pPr>
            <a:r>
              <a:rPr lang="en-US"/>
              <a:t>Good documentation was also important to make sure everything was correct and easy to connect together.</a:t>
            </a:r>
            <a:endParaRPr/>
          </a:p>
          <a:p>
            <a:pPr indent="-215900" lvl="0" marL="228600" rtl="0" algn="l">
              <a:lnSpc>
                <a:spcPct val="120000"/>
              </a:lnSpc>
              <a:spcBef>
                <a:spcPts val="0"/>
              </a:spcBef>
              <a:spcAft>
                <a:spcPts val="0"/>
              </a:spcAft>
              <a:buSzPts val="1800"/>
              <a:buChar char="•"/>
            </a:pPr>
            <a:r>
              <a:rPr lang="en-US"/>
              <a:t>We wrote automated tests to test the backend and the connection to the frontend. We thoroughly tested the frontend and confirmed that it worked as expected every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a:t>
            </a:r>
            <a:r>
              <a:rPr lang="en-US"/>
              <a:t>EQUIREMENT</a:t>
            </a:r>
            <a:r>
              <a:rPr lang="en-US"/>
              <a:t> #1 - DESCRIPTION</a:t>
            </a:r>
            <a:endParaRPr/>
          </a:p>
        </p:txBody>
      </p:sp>
      <p:sp>
        <p:nvSpPr>
          <p:cNvPr id="163" name="Google Shape;163;p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419100" lvl="0" marL="457200" rtl="0" algn="l">
              <a:lnSpc>
                <a:spcPct val="90000"/>
              </a:lnSpc>
              <a:spcBef>
                <a:spcPts val="0"/>
              </a:spcBef>
              <a:spcAft>
                <a:spcPts val="0"/>
              </a:spcAft>
              <a:buSzPts val="3000"/>
              <a:buChar char="•"/>
            </a:pPr>
            <a:r>
              <a:rPr lang="en-US" sz="3200"/>
              <a:t>All the actors need to have a login</a:t>
            </a:r>
            <a:endParaRPr sz="3000"/>
          </a:p>
          <a:p>
            <a:pPr indent="-419100" lvl="0" marL="457200" rtl="0" algn="l">
              <a:lnSpc>
                <a:spcPct val="120000"/>
              </a:lnSpc>
              <a:spcBef>
                <a:spcPts val="0"/>
              </a:spcBef>
              <a:spcAft>
                <a:spcPts val="0"/>
              </a:spcAft>
              <a:buSzPts val="3000"/>
              <a:buChar char="•"/>
            </a:pPr>
            <a:r>
              <a:rPr lang="en-US" sz="3000"/>
              <a:t>FURPS - Functionality</a:t>
            </a:r>
            <a:endParaRPr sz="3000"/>
          </a:p>
          <a:p>
            <a:pPr indent="-419100" lvl="0" marL="457200" rtl="0" algn="l">
              <a:lnSpc>
                <a:spcPct val="120000"/>
              </a:lnSpc>
              <a:spcBef>
                <a:spcPts val="0"/>
              </a:spcBef>
              <a:spcAft>
                <a:spcPts val="0"/>
              </a:spcAft>
              <a:buSzPts val="3000"/>
              <a:buChar char="•"/>
            </a:pPr>
            <a:r>
              <a:rPr lang="en-US" sz="3000"/>
              <a:t>Audience Oriented - User and Functional</a:t>
            </a:r>
            <a:endParaRPr sz="3000"/>
          </a:p>
          <a:p>
            <a:pPr indent="-419100" lvl="0" marL="457200" rtl="0" algn="l">
              <a:lnSpc>
                <a:spcPct val="120000"/>
              </a:lnSpc>
              <a:spcBef>
                <a:spcPts val="0"/>
              </a:spcBef>
              <a:spcAft>
                <a:spcPts val="0"/>
              </a:spcAft>
              <a:buSzPts val="3000"/>
              <a:buChar char="•"/>
            </a:pPr>
            <a:r>
              <a:rPr lang="en-US" sz="3000"/>
              <a:t>MOSCOW</a:t>
            </a:r>
            <a:r>
              <a:rPr lang="en-US" sz="3000"/>
              <a:t> </a:t>
            </a:r>
            <a:r>
              <a:rPr lang="en-US" sz="3000"/>
              <a:t>- Must</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REQUIREMENT #1 - MODELING</a:t>
            </a:r>
            <a:endParaRPr/>
          </a:p>
        </p:txBody>
      </p:sp>
      <p:sp>
        <p:nvSpPr>
          <p:cNvPr id="169" name="Google Shape;169;p8"/>
          <p:cNvSpPr txBox="1"/>
          <p:nvPr>
            <p:ph idx="1" type="body"/>
          </p:nvPr>
        </p:nvSpPr>
        <p:spPr>
          <a:xfrm>
            <a:off x="7436300" y="2015725"/>
            <a:ext cx="3618600" cy="4007400"/>
          </a:xfrm>
          <a:prstGeom prst="rect">
            <a:avLst/>
          </a:prstGeom>
          <a:noFill/>
          <a:ln>
            <a:noFill/>
          </a:ln>
        </p:spPr>
        <p:txBody>
          <a:bodyPr anchorCtr="0" anchor="t" bIns="45700" lIns="91425" spcFirstLastPara="1" rIns="91425" wrap="square" tIns="45700">
            <a:normAutofit/>
          </a:bodyPr>
          <a:lstStyle/>
          <a:p>
            <a:pPr indent="-361950" lvl="0" marL="457200" rtl="0" algn="l">
              <a:lnSpc>
                <a:spcPct val="120000"/>
              </a:lnSpc>
              <a:spcBef>
                <a:spcPts val="0"/>
              </a:spcBef>
              <a:spcAft>
                <a:spcPts val="0"/>
              </a:spcAft>
              <a:buSzPts val="2100"/>
              <a:buChar char="•"/>
            </a:pPr>
            <a:r>
              <a:rPr lang="en-US" sz="2300"/>
              <a:t>We decided to store all accounts in a Firebase collection.</a:t>
            </a:r>
            <a:endParaRPr sz="2300"/>
          </a:p>
          <a:p>
            <a:pPr indent="-361950" lvl="0" marL="457200" rtl="0" algn="l">
              <a:lnSpc>
                <a:spcPct val="120000"/>
              </a:lnSpc>
              <a:spcBef>
                <a:spcPts val="0"/>
              </a:spcBef>
              <a:spcAft>
                <a:spcPts val="0"/>
              </a:spcAft>
              <a:buSzPts val="2100"/>
              <a:buChar char="•"/>
            </a:pPr>
            <a:r>
              <a:rPr lang="en-US" sz="2300"/>
              <a:t>This required several backend functions:</a:t>
            </a:r>
            <a:endParaRPr sz="2300"/>
          </a:p>
          <a:p>
            <a:pPr indent="-361950" lvl="1" marL="914400" rtl="0" algn="l">
              <a:lnSpc>
                <a:spcPct val="120000"/>
              </a:lnSpc>
              <a:spcBef>
                <a:spcPts val="0"/>
              </a:spcBef>
              <a:spcAft>
                <a:spcPts val="0"/>
              </a:spcAft>
              <a:buSzPts val="2100"/>
              <a:buChar char="•"/>
            </a:pPr>
            <a:r>
              <a:rPr lang="en-US" sz="2100"/>
              <a:t>/createAccount</a:t>
            </a:r>
            <a:endParaRPr sz="2100"/>
          </a:p>
          <a:p>
            <a:pPr indent="-361950" lvl="1" marL="914400" rtl="0" algn="l">
              <a:lnSpc>
                <a:spcPct val="120000"/>
              </a:lnSpc>
              <a:spcBef>
                <a:spcPts val="0"/>
              </a:spcBef>
              <a:spcAft>
                <a:spcPts val="0"/>
              </a:spcAft>
              <a:buSzPts val="2100"/>
              <a:buChar char="•"/>
            </a:pPr>
            <a:r>
              <a:rPr lang="en-US" sz="2100"/>
              <a:t>/login</a:t>
            </a:r>
            <a:endParaRPr sz="2100"/>
          </a:p>
          <a:p>
            <a:pPr indent="-361950" lvl="1" marL="914400" rtl="0" algn="l">
              <a:lnSpc>
                <a:spcPct val="120000"/>
              </a:lnSpc>
              <a:spcBef>
                <a:spcPts val="0"/>
              </a:spcBef>
              <a:spcAft>
                <a:spcPts val="0"/>
              </a:spcAft>
              <a:buSzPts val="2100"/>
              <a:buChar char="•"/>
            </a:pPr>
            <a:r>
              <a:rPr lang="en-US" sz="2100"/>
              <a:t>/updateName</a:t>
            </a:r>
            <a:endParaRPr sz="2100"/>
          </a:p>
          <a:p>
            <a:pPr indent="-361950" lvl="1" marL="914400" rtl="0" algn="l">
              <a:lnSpc>
                <a:spcPct val="120000"/>
              </a:lnSpc>
              <a:spcBef>
                <a:spcPts val="0"/>
              </a:spcBef>
              <a:spcAft>
                <a:spcPts val="0"/>
              </a:spcAft>
              <a:buSzPts val="2100"/>
              <a:buChar char="•"/>
            </a:pPr>
            <a:r>
              <a:rPr lang="en-US" sz="2100"/>
              <a:t>/updatePassword</a:t>
            </a:r>
            <a:endParaRPr sz="2100"/>
          </a:p>
          <a:p>
            <a:pPr indent="-361950" lvl="1" marL="914400" rtl="0" algn="l">
              <a:lnSpc>
                <a:spcPct val="120000"/>
              </a:lnSpc>
              <a:spcBef>
                <a:spcPts val="0"/>
              </a:spcBef>
              <a:spcAft>
                <a:spcPts val="0"/>
              </a:spcAft>
              <a:buSzPts val="2100"/>
              <a:buChar char="•"/>
            </a:pPr>
            <a:r>
              <a:rPr lang="en-US" sz="2100"/>
              <a:t>/addMoney</a:t>
            </a:r>
            <a:endParaRPr sz="2100"/>
          </a:p>
        </p:txBody>
      </p:sp>
      <p:pic>
        <p:nvPicPr>
          <p:cNvPr id="170" name="Google Shape;170;p8"/>
          <p:cNvPicPr preferRelativeResize="0"/>
          <p:nvPr/>
        </p:nvPicPr>
        <p:blipFill>
          <a:blip r:embed="rId3">
            <a:alphaModFix/>
          </a:blip>
          <a:stretch>
            <a:fillRect/>
          </a:stretch>
        </p:blipFill>
        <p:spPr>
          <a:xfrm>
            <a:off x="1451575" y="2015725"/>
            <a:ext cx="5984726" cy="400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Gill Sans"/>
              <a:buNone/>
            </a:pPr>
            <a:r>
              <a:rPr lang="en-US"/>
              <a:t>REQUIREMENT #1 - DEVELOPMENT AND TESTING</a:t>
            </a:r>
            <a:endParaRPr/>
          </a:p>
        </p:txBody>
      </p:sp>
      <p:sp>
        <p:nvSpPr>
          <p:cNvPr id="176" name="Google Shape;176;p9"/>
          <p:cNvSpPr txBox="1"/>
          <p:nvPr>
            <p:ph idx="1" type="body"/>
          </p:nvPr>
        </p:nvSpPr>
        <p:spPr>
          <a:xfrm>
            <a:off x="1451575" y="2015724"/>
            <a:ext cx="9603300" cy="4091700"/>
          </a:xfrm>
          <a:prstGeom prst="rect">
            <a:avLst/>
          </a:prstGeom>
          <a:noFill/>
          <a:ln>
            <a:noFill/>
          </a:ln>
        </p:spPr>
        <p:txBody>
          <a:bodyPr anchorCtr="0" anchor="t" bIns="45700" lIns="91425" spcFirstLastPara="1" rIns="91425" wrap="square" tIns="45700">
            <a:normAutofit/>
          </a:bodyPr>
          <a:lstStyle/>
          <a:p>
            <a:pPr indent="-374650" lvl="0" marL="457200" rtl="0" algn="l">
              <a:lnSpc>
                <a:spcPct val="120000"/>
              </a:lnSpc>
              <a:spcBef>
                <a:spcPts val="0"/>
              </a:spcBef>
              <a:spcAft>
                <a:spcPts val="0"/>
              </a:spcAft>
              <a:buSzPts val="2300"/>
              <a:buChar char="•"/>
            </a:pPr>
            <a:r>
              <a:rPr lang="en-US" sz="2500"/>
              <a:t>Issue #17 - Completed by Eli Hermann</a:t>
            </a:r>
            <a:endParaRPr sz="2500"/>
          </a:p>
          <a:p>
            <a:pPr indent="-374650" lvl="0" marL="457200" rtl="0" algn="l">
              <a:lnSpc>
                <a:spcPct val="120000"/>
              </a:lnSpc>
              <a:spcBef>
                <a:spcPts val="0"/>
              </a:spcBef>
              <a:spcAft>
                <a:spcPts val="0"/>
              </a:spcAft>
              <a:buSzPts val="2300"/>
              <a:buChar char="•"/>
            </a:pPr>
            <a:r>
              <a:rPr lang="en-US" sz="2500"/>
              <a:t>Issue #16, #21 - Completed by Allie Oborn</a:t>
            </a:r>
            <a:endParaRPr sz="2500"/>
          </a:p>
          <a:p>
            <a:pPr indent="-374650" lvl="0" marL="457200" rtl="0" algn="l">
              <a:lnSpc>
                <a:spcPct val="120000"/>
              </a:lnSpc>
              <a:spcBef>
                <a:spcPts val="0"/>
              </a:spcBef>
              <a:spcAft>
                <a:spcPts val="0"/>
              </a:spcAft>
              <a:buSzPts val="2300"/>
              <a:buChar char="•"/>
            </a:pPr>
            <a:r>
              <a:rPr lang="en-US" sz="2500"/>
              <a:t>Issue #15 - Completed by Andrew McMullin</a:t>
            </a:r>
            <a:endParaRPr sz="2500"/>
          </a:p>
          <a:p>
            <a:pPr indent="-374650" lvl="0" marL="457200" rtl="0" algn="l">
              <a:lnSpc>
                <a:spcPct val="120000"/>
              </a:lnSpc>
              <a:spcBef>
                <a:spcPts val="0"/>
              </a:spcBef>
              <a:spcAft>
                <a:spcPts val="0"/>
              </a:spcAft>
              <a:buSzPts val="2300"/>
              <a:buChar char="•"/>
            </a:pPr>
            <a:r>
              <a:rPr lang="en-US" sz="2500"/>
              <a:t>Issue #14 - Completed by Wesley Dashner</a:t>
            </a:r>
            <a:endParaRPr sz="2500"/>
          </a:p>
          <a:p>
            <a:pPr indent="-374650" lvl="0" marL="457200" rtl="0" algn="l">
              <a:lnSpc>
                <a:spcPct val="120000"/>
              </a:lnSpc>
              <a:spcBef>
                <a:spcPts val="0"/>
              </a:spcBef>
              <a:spcAft>
                <a:spcPts val="0"/>
              </a:spcAft>
              <a:buSzPts val="2300"/>
              <a:buChar char="•"/>
            </a:pPr>
            <a:r>
              <a:rPr lang="en-US" sz="2500"/>
              <a:t>For testing, we created multiple accounts for each account type. We checked and confirmed that we could login and edit each account. We also confirmed that an account could only access the features it is supposed to be able to access. We also tested the backend functions with an automated Python script.</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af24a2af7e_1_2"/>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REQUIREMENT #6 - DESCRIPTION</a:t>
            </a:r>
            <a:endParaRPr/>
          </a:p>
        </p:txBody>
      </p:sp>
      <p:sp>
        <p:nvSpPr>
          <p:cNvPr id="182" name="Google Shape;182;gaf24a2af7e_1_2"/>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Autofit/>
          </a:bodyPr>
          <a:lstStyle/>
          <a:p>
            <a:pPr indent="-419100" lvl="0" marL="457200" rtl="0" algn="l">
              <a:lnSpc>
                <a:spcPct val="90000"/>
              </a:lnSpc>
              <a:spcBef>
                <a:spcPts val="0"/>
              </a:spcBef>
              <a:spcAft>
                <a:spcPts val="0"/>
              </a:spcAft>
              <a:buSzPts val="3000"/>
              <a:buChar char="•"/>
            </a:pPr>
            <a:r>
              <a:rPr lang="en-US" sz="3200"/>
              <a:t>All the actors need to be able to view the menu and order</a:t>
            </a:r>
            <a:endParaRPr sz="3000"/>
          </a:p>
          <a:p>
            <a:pPr indent="-419100" lvl="0" marL="457200" rtl="0" algn="l">
              <a:lnSpc>
                <a:spcPct val="120000"/>
              </a:lnSpc>
              <a:spcBef>
                <a:spcPts val="0"/>
              </a:spcBef>
              <a:spcAft>
                <a:spcPts val="0"/>
              </a:spcAft>
              <a:buSzPts val="3000"/>
              <a:buChar char="•"/>
            </a:pPr>
            <a:r>
              <a:rPr lang="en-US" sz="3000"/>
              <a:t>FURPS - Functionality</a:t>
            </a:r>
            <a:endParaRPr sz="3000"/>
          </a:p>
          <a:p>
            <a:pPr indent="-419100" lvl="0" marL="457200" rtl="0" algn="l">
              <a:lnSpc>
                <a:spcPct val="120000"/>
              </a:lnSpc>
              <a:spcBef>
                <a:spcPts val="0"/>
              </a:spcBef>
              <a:spcAft>
                <a:spcPts val="0"/>
              </a:spcAft>
              <a:buSzPts val="3000"/>
              <a:buChar char="•"/>
            </a:pPr>
            <a:r>
              <a:rPr lang="en-US" sz="3000"/>
              <a:t>Audience Oriented - User and Functional</a:t>
            </a:r>
            <a:endParaRPr sz="3000"/>
          </a:p>
          <a:p>
            <a:pPr indent="-419100" lvl="0" marL="457200" rtl="0" algn="l">
              <a:lnSpc>
                <a:spcPct val="120000"/>
              </a:lnSpc>
              <a:spcBef>
                <a:spcPts val="0"/>
              </a:spcBef>
              <a:spcAft>
                <a:spcPts val="0"/>
              </a:spcAft>
              <a:buSzPts val="3000"/>
              <a:buChar char="•"/>
            </a:pPr>
            <a:r>
              <a:rPr lang="en-US" sz="3000"/>
              <a:t>MOSCOW - Must</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2020-12-01T01:54:00Z</dcterms:created>
  <dc:creator>Allison Oborn</dc:creator>
</cp:coreProperties>
</file>