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3" r:id="rId7"/>
    <p:sldId id="262"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0"/>
    <p:restoredTop sz="95329"/>
  </p:normalViewPr>
  <p:slideViewPr>
    <p:cSldViewPr snapToGrid="0" snapToObjects="1">
      <p:cViewPr varScale="1">
        <p:scale>
          <a:sx n="95" d="100"/>
          <a:sy n="95" d="100"/>
        </p:scale>
        <p:origin x="208"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6211A-EB79-094A-98B5-1A769B72BA50}"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US"/>
        </a:p>
      </dgm:t>
    </dgm:pt>
    <dgm:pt modelId="{1C88D66F-1798-E74C-B8DB-4934EE9DB796}">
      <dgm:prSet phldrT="[Text]"/>
      <dgm:spPr/>
      <dgm:t>
        <a:bodyPr/>
        <a:lstStyle/>
        <a:p>
          <a:r>
            <a:rPr lang="en-US" dirty="0"/>
            <a:t>Which movies contributed the most/least revenue gain?</a:t>
          </a:r>
        </a:p>
      </dgm:t>
    </dgm:pt>
    <dgm:pt modelId="{F950D462-28DA-9441-8C0A-5788F94F9EF0}" type="parTrans" cxnId="{123549C3-1C5E-5642-A24F-4812A0445AA0}">
      <dgm:prSet/>
      <dgm:spPr/>
      <dgm:t>
        <a:bodyPr/>
        <a:lstStyle/>
        <a:p>
          <a:endParaRPr lang="en-US"/>
        </a:p>
      </dgm:t>
    </dgm:pt>
    <dgm:pt modelId="{7ABAA8A2-6B85-EE40-B2A8-CA050F3F3F5D}" type="sibTrans" cxnId="{123549C3-1C5E-5642-A24F-4812A0445AA0}">
      <dgm:prSet/>
      <dgm:spPr/>
      <dgm:t>
        <a:bodyPr/>
        <a:lstStyle/>
        <a:p>
          <a:endParaRPr lang="en-US"/>
        </a:p>
      </dgm:t>
    </dgm:pt>
    <dgm:pt modelId="{5740607B-F0A2-F74D-8563-B9A86775B985}">
      <dgm:prSet phldrT="[Text]"/>
      <dgm:spPr/>
      <dgm:t>
        <a:bodyPr/>
        <a:lstStyle/>
        <a:p>
          <a:r>
            <a:rPr lang="en-US" dirty="0"/>
            <a:t>What was the average rental duration for all videos?</a:t>
          </a:r>
        </a:p>
      </dgm:t>
    </dgm:pt>
    <dgm:pt modelId="{1BE7BEDB-0F7A-9B43-991E-BE448099927F}" type="parTrans" cxnId="{E29EBE25-8C4A-BE44-B026-EC930CABC141}">
      <dgm:prSet/>
      <dgm:spPr/>
      <dgm:t>
        <a:bodyPr/>
        <a:lstStyle/>
        <a:p>
          <a:endParaRPr lang="en-US"/>
        </a:p>
      </dgm:t>
    </dgm:pt>
    <dgm:pt modelId="{18DF6636-4BCC-5B44-B4E3-82D85EF74DEF}" type="sibTrans" cxnId="{E29EBE25-8C4A-BE44-B026-EC930CABC141}">
      <dgm:prSet/>
      <dgm:spPr/>
      <dgm:t>
        <a:bodyPr/>
        <a:lstStyle/>
        <a:p>
          <a:endParaRPr lang="en-US"/>
        </a:p>
      </dgm:t>
    </dgm:pt>
    <dgm:pt modelId="{9FD639EE-8571-1446-932C-72091F670400}">
      <dgm:prSet phldrT="[Text]"/>
      <dgm:spPr/>
      <dgm:t>
        <a:bodyPr/>
        <a:lstStyle/>
        <a:p>
          <a:r>
            <a:rPr lang="en-US" dirty="0"/>
            <a:t>Which countries are Rockbuster customers based in?</a:t>
          </a:r>
        </a:p>
      </dgm:t>
    </dgm:pt>
    <dgm:pt modelId="{2E8864CF-56E0-A84A-8A6D-F5193E87E4AA}" type="parTrans" cxnId="{0137F7E1-6E5F-9B41-BED7-F6FC54AD2B96}">
      <dgm:prSet/>
      <dgm:spPr/>
      <dgm:t>
        <a:bodyPr/>
        <a:lstStyle/>
        <a:p>
          <a:endParaRPr lang="en-US"/>
        </a:p>
      </dgm:t>
    </dgm:pt>
    <dgm:pt modelId="{3C6674F2-BDB7-DC4D-BBAF-06CBFF7C69E6}" type="sibTrans" cxnId="{0137F7E1-6E5F-9B41-BED7-F6FC54AD2B96}">
      <dgm:prSet/>
      <dgm:spPr/>
      <dgm:t>
        <a:bodyPr/>
        <a:lstStyle/>
        <a:p>
          <a:endParaRPr lang="en-US"/>
        </a:p>
      </dgm:t>
    </dgm:pt>
    <dgm:pt modelId="{71B781E2-CDFE-3B43-B920-7B276189DAEC}">
      <dgm:prSet phldrT="[Text]"/>
      <dgm:spPr/>
      <dgm:t>
        <a:bodyPr/>
        <a:lstStyle/>
        <a:p>
          <a:r>
            <a:rPr lang="en-US" dirty="0"/>
            <a:t>Where are customers with a high lifetime value based?</a:t>
          </a:r>
        </a:p>
      </dgm:t>
    </dgm:pt>
    <dgm:pt modelId="{9367A76F-DEB3-2243-A54C-8D4BF66A9D96}" type="parTrans" cxnId="{93F9A4A2-5D4B-434E-B641-092AB96449EC}">
      <dgm:prSet/>
      <dgm:spPr/>
      <dgm:t>
        <a:bodyPr/>
        <a:lstStyle/>
        <a:p>
          <a:endParaRPr lang="en-US"/>
        </a:p>
      </dgm:t>
    </dgm:pt>
    <dgm:pt modelId="{EE29A8D2-8C5E-8A44-9B48-653322BEA865}" type="sibTrans" cxnId="{93F9A4A2-5D4B-434E-B641-092AB96449EC}">
      <dgm:prSet/>
      <dgm:spPr/>
      <dgm:t>
        <a:bodyPr/>
        <a:lstStyle/>
        <a:p>
          <a:endParaRPr lang="en-US"/>
        </a:p>
      </dgm:t>
    </dgm:pt>
    <dgm:pt modelId="{9A26AC5B-47AC-5E42-9A18-B9C7B5A8F679}">
      <dgm:prSet phldrT="[Text]"/>
      <dgm:spPr/>
      <dgm:t>
        <a:bodyPr/>
        <a:lstStyle/>
        <a:p>
          <a:r>
            <a:rPr lang="en-US" dirty="0"/>
            <a:t>Do sales figures vary between geographic regions?</a:t>
          </a:r>
        </a:p>
      </dgm:t>
    </dgm:pt>
    <dgm:pt modelId="{30D10498-B584-B042-AABC-FB5E1735369A}" type="parTrans" cxnId="{3FFA2ECB-39FE-934C-9D63-8D4BFA4B4B6F}">
      <dgm:prSet/>
      <dgm:spPr/>
      <dgm:t>
        <a:bodyPr/>
        <a:lstStyle/>
        <a:p>
          <a:endParaRPr lang="en-US"/>
        </a:p>
      </dgm:t>
    </dgm:pt>
    <dgm:pt modelId="{476F69AA-24BB-E04A-A41F-10066DE56F3F}" type="sibTrans" cxnId="{3FFA2ECB-39FE-934C-9D63-8D4BFA4B4B6F}">
      <dgm:prSet/>
      <dgm:spPr/>
      <dgm:t>
        <a:bodyPr/>
        <a:lstStyle/>
        <a:p>
          <a:endParaRPr lang="en-US"/>
        </a:p>
      </dgm:t>
    </dgm:pt>
    <dgm:pt modelId="{73758027-60EF-EC4E-BA8D-9BE539456E69}" type="pres">
      <dgm:prSet presAssocID="{6A76211A-EB79-094A-98B5-1A769B72BA50}" presName="diagram" presStyleCnt="0">
        <dgm:presLayoutVars>
          <dgm:dir/>
          <dgm:resizeHandles val="exact"/>
        </dgm:presLayoutVars>
      </dgm:prSet>
      <dgm:spPr/>
    </dgm:pt>
    <dgm:pt modelId="{E340E1D4-FA77-9949-A74F-31F8C79F8E46}" type="pres">
      <dgm:prSet presAssocID="{1C88D66F-1798-E74C-B8DB-4934EE9DB796}" presName="node" presStyleLbl="node1" presStyleIdx="0" presStyleCnt="5">
        <dgm:presLayoutVars>
          <dgm:bulletEnabled val="1"/>
        </dgm:presLayoutVars>
      </dgm:prSet>
      <dgm:spPr/>
    </dgm:pt>
    <dgm:pt modelId="{8ECC16F8-7600-EC48-9B58-906779CF219C}" type="pres">
      <dgm:prSet presAssocID="{7ABAA8A2-6B85-EE40-B2A8-CA050F3F3F5D}" presName="sibTrans" presStyleCnt="0"/>
      <dgm:spPr/>
    </dgm:pt>
    <dgm:pt modelId="{EE656CF1-820C-A24F-A5F7-630310639E33}" type="pres">
      <dgm:prSet presAssocID="{5740607B-F0A2-F74D-8563-B9A86775B985}" presName="node" presStyleLbl="node1" presStyleIdx="1" presStyleCnt="5">
        <dgm:presLayoutVars>
          <dgm:bulletEnabled val="1"/>
        </dgm:presLayoutVars>
      </dgm:prSet>
      <dgm:spPr/>
    </dgm:pt>
    <dgm:pt modelId="{15D5E3B3-BA3D-8A4D-A99A-2952B4299B01}" type="pres">
      <dgm:prSet presAssocID="{18DF6636-4BCC-5B44-B4E3-82D85EF74DEF}" presName="sibTrans" presStyleCnt="0"/>
      <dgm:spPr/>
    </dgm:pt>
    <dgm:pt modelId="{36FFD9A6-50D5-AF49-9B17-1838C806DC82}" type="pres">
      <dgm:prSet presAssocID="{9FD639EE-8571-1446-932C-72091F670400}" presName="node" presStyleLbl="node1" presStyleIdx="2" presStyleCnt="5">
        <dgm:presLayoutVars>
          <dgm:bulletEnabled val="1"/>
        </dgm:presLayoutVars>
      </dgm:prSet>
      <dgm:spPr/>
    </dgm:pt>
    <dgm:pt modelId="{D61E096A-A61B-3645-AACF-013536C240D3}" type="pres">
      <dgm:prSet presAssocID="{3C6674F2-BDB7-DC4D-BBAF-06CBFF7C69E6}" presName="sibTrans" presStyleCnt="0"/>
      <dgm:spPr/>
    </dgm:pt>
    <dgm:pt modelId="{A06EE205-7562-2B44-B9B7-66ECDC6DEE01}" type="pres">
      <dgm:prSet presAssocID="{71B781E2-CDFE-3B43-B920-7B276189DAEC}" presName="node" presStyleLbl="node1" presStyleIdx="3" presStyleCnt="5">
        <dgm:presLayoutVars>
          <dgm:bulletEnabled val="1"/>
        </dgm:presLayoutVars>
      </dgm:prSet>
      <dgm:spPr/>
    </dgm:pt>
    <dgm:pt modelId="{05FAD2A9-1214-5649-A751-F6449477BA25}" type="pres">
      <dgm:prSet presAssocID="{EE29A8D2-8C5E-8A44-9B48-653322BEA865}" presName="sibTrans" presStyleCnt="0"/>
      <dgm:spPr/>
    </dgm:pt>
    <dgm:pt modelId="{5D2113F3-6FFB-9742-A1D0-587E9EBF21DA}" type="pres">
      <dgm:prSet presAssocID="{9A26AC5B-47AC-5E42-9A18-B9C7B5A8F679}" presName="node" presStyleLbl="node1" presStyleIdx="4" presStyleCnt="5">
        <dgm:presLayoutVars>
          <dgm:bulletEnabled val="1"/>
        </dgm:presLayoutVars>
      </dgm:prSet>
      <dgm:spPr/>
    </dgm:pt>
  </dgm:ptLst>
  <dgm:cxnLst>
    <dgm:cxn modelId="{E29EBE25-8C4A-BE44-B026-EC930CABC141}" srcId="{6A76211A-EB79-094A-98B5-1A769B72BA50}" destId="{5740607B-F0A2-F74D-8563-B9A86775B985}" srcOrd="1" destOrd="0" parTransId="{1BE7BEDB-0F7A-9B43-991E-BE448099927F}" sibTransId="{18DF6636-4BCC-5B44-B4E3-82D85EF74DEF}"/>
    <dgm:cxn modelId="{26869F72-87A3-B54E-84EB-CEFE77DF0AAF}" type="presOf" srcId="{71B781E2-CDFE-3B43-B920-7B276189DAEC}" destId="{A06EE205-7562-2B44-B9B7-66ECDC6DEE01}" srcOrd="0" destOrd="0" presId="urn:microsoft.com/office/officeart/2005/8/layout/default"/>
    <dgm:cxn modelId="{88F33E87-EDB4-F54D-9636-FB22E60F5F48}" type="presOf" srcId="{6A76211A-EB79-094A-98B5-1A769B72BA50}" destId="{73758027-60EF-EC4E-BA8D-9BE539456E69}" srcOrd="0" destOrd="0" presId="urn:microsoft.com/office/officeart/2005/8/layout/default"/>
    <dgm:cxn modelId="{93F9A4A2-5D4B-434E-B641-092AB96449EC}" srcId="{6A76211A-EB79-094A-98B5-1A769B72BA50}" destId="{71B781E2-CDFE-3B43-B920-7B276189DAEC}" srcOrd="3" destOrd="0" parTransId="{9367A76F-DEB3-2243-A54C-8D4BF66A9D96}" sibTransId="{EE29A8D2-8C5E-8A44-9B48-653322BEA865}"/>
    <dgm:cxn modelId="{84033EAB-9372-154E-81A6-47D3B398CF89}" type="presOf" srcId="{9FD639EE-8571-1446-932C-72091F670400}" destId="{36FFD9A6-50D5-AF49-9B17-1838C806DC82}" srcOrd="0" destOrd="0" presId="urn:microsoft.com/office/officeart/2005/8/layout/default"/>
    <dgm:cxn modelId="{7594F3B7-FC0F-0341-8F32-EEAAB67EEDE9}" type="presOf" srcId="{5740607B-F0A2-F74D-8563-B9A86775B985}" destId="{EE656CF1-820C-A24F-A5F7-630310639E33}" srcOrd="0" destOrd="0" presId="urn:microsoft.com/office/officeart/2005/8/layout/default"/>
    <dgm:cxn modelId="{123549C3-1C5E-5642-A24F-4812A0445AA0}" srcId="{6A76211A-EB79-094A-98B5-1A769B72BA50}" destId="{1C88D66F-1798-E74C-B8DB-4934EE9DB796}" srcOrd="0" destOrd="0" parTransId="{F950D462-28DA-9441-8C0A-5788F94F9EF0}" sibTransId="{7ABAA8A2-6B85-EE40-B2A8-CA050F3F3F5D}"/>
    <dgm:cxn modelId="{E81211C6-465B-1749-9BCA-6BBD04EDE562}" type="presOf" srcId="{9A26AC5B-47AC-5E42-9A18-B9C7B5A8F679}" destId="{5D2113F3-6FFB-9742-A1D0-587E9EBF21DA}" srcOrd="0" destOrd="0" presId="urn:microsoft.com/office/officeart/2005/8/layout/default"/>
    <dgm:cxn modelId="{3FFA2ECB-39FE-934C-9D63-8D4BFA4B4B6F}" srcId="{6A76211A-EB79-094A-98B5-1A769B72BA50}" destId="{9A26AC5B-47AC-5E42-9A18-B9C7B5A8F679}" srcOrd="4" destOrd="0" parTransId="{30D10498-B584-B042-AABC-FB5E1735369A}" sibTransId="{476F69AA-24BB-E04A-A41F-10066DE56F3F}"/>
    <dgm:cxn modelId="{0137F7E1-6E5F-9B41-BED7-F6FC54AD2B96}" srcId="{6A76211A-EB79-094A-98B5-1A769B72BA50}" destId="{9FD639EE-8571-1446-932C-72091F670400}" srcOrd="2" destOrd="0" parTransId="{2E8864CF-56E0-A84A-8A6D-F5193E87E4AA}" sibTransId="{3C6674F2-BDB7-DC4D-BBAF-06CBFF7C69E6}"/>
    <dgm:cxn modelId="{75B64EE5-D274-F94A-A5B3-62EA735882A0}" type="presOf" srcId="{1C88D66F-1798-E74C-B8DB-4934EE9DB796}" destId="{E340E1D4-FA77-9949-A74F-31F8C79F8E46}" srcOrd="0" destOrd="0" presId="urn:microsoft.com/office/officeart/2005/8/layout/default"/>
    <dgm:cxn modelId="{6223C63E-C38E-2A40-894E-13C439C9D491}" type="presParOf" srcId="{73758027-60EF-EC4E-BA8D-9BE539456E69}" destId="{E340E1D4-FA77-9949-A74F-31F8C79F8E46}" srcOrd="0" destOrd="0" presId="urn:microsoft.com/office/officeart/2005/8/layout/default"/>
    <dgm:cxn modelId="{C4B598EC-DDB5-434F-BC1D-C564D578406B}" type="presParOf" srcId="{73758027-60EF-EC4E-BA8D-9BE539456E69}" destId="{8ECC16F8-7600-EC48-9B58-906779CF219C}" srcOrd="1" destOrd="0" presId="urn:microsoft.com/office/officeart/2005/8/layout/default"/>
    <dgm:cxn modelId="{E924F940-84FA-0449-99CC-12968945808E}" type="presParOf" srcId="{73758027-60EF-EC4E-BA8D-9BE539456E69}" destId="{EE656CF1-820C-A24F-A5F7-630310639E33}" srcOrd="2" destOrd="0" presId="urn:microsoft.com/office/officeart/2005/8/layout/default"/>
    <dgm:cxn modelId="{35B9D077-67E2-8642-9683-ACC6ED0B3A7B}" type="presParOf" srcId="{73758027-60EF-EC4E-BA8D-9BE539456E69}" destId="{15D5E3B3-BA3D-8A4D-A99A-2952B4299B01}" srcOrd="3" destOrd="0" presId="urn:microsoft.com/office/officeart/2005/8/layout/default"/>
    <dgm:cxn modelId="{CF7DE5C6-80CF-E34A-ACB8-601760E15B07}" type="presParOf" srcId="{73758027-60EF-EC4E-BA8D-9BE539456E69}" destId="{36FFD9A6-50D5-AF49-9B17-1838C806DC82}" srcOrd="4" destOrd="0" presId="urn:microsoft.com/office/officeart/2005/8/layout/default"/>
    <dgm:cxn modelId="{8370F39B-0DF4-834F-8307-5E94F5C95842}" type="presParOf" srcId="{73758027-60EF-EC4E-BA8D-9BE539456E69}" destId="{D61E096A-A61B-3645-AACF-013536C240D3}" srcOrd="5" destOrd="0" presId="urn:microsoft.com/office/officeart/2005/8/layout/default"/>
    <dgm:cxn modelId="{E7D67EB4-E604-044F-B7B2-19B3AC0C3E6F}" type="presParOf" srcId="{73758027-60EF-EC4E-BA8D-9BE539456E69}" destId="{A06EE205-7562-2B44-B9B7-66ECDC6DEE01}" srcOrd="6" destOrd="0" presId="urn:microsoft.com/office/officeart/2005/8/layout/default"/>
    <dgm:cxn modelId="{0EA70072-BBE3-1B4E-A976-870AAC3ED3F6}" type="presParOf" srcId="{73758027-60EF-EC4E-BA8D-9BE539456E69}" destId="{05FAD2A9-1214-5649-A751-F6449477BA25}" srcOrd="7" destOrd="0" presId="urn:microsoft.com/office/officeart/2005/8/layout/default"/>
    <dgm:cxn modelId="{475447DA-8C28-7347-8174-498AF437722F}" type="presParOf" srcId="{73758027-60EF-EC4E-BA8D-9BE539456E69}" destId="{5D2113F3-6FFB-9742-A1D0-587E9EBF21D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10B574-5033-A440-97D2-8FB69F63900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99A0787-1A7A-8C49-BA9B-368656C78B70}">
      <dgm:prSet custT="1"/>
      <dgm:spPr/>
      <dgm:t>
        <a:bodyPr/>
        <a:lstStyle/>
        <a:p>
          <a:r>
            <a:rPr lang="en-US" sz="2400" dirty="0"/>
            <a:t>Which movies contributed the most/least revenue gain? </a:t>
          </a:r>
          <a:br>
            <a:rPr lang="en-US" sz="1700" dirty="0"/>
          </a:br>
          <a:endParaRPr lang="en-US" sz="1700" dirty="0"/>
        </a:p>
      </dgm:t>
    </dgm:pt>
    <dgm:pt modelId="{D2DCC84C-2067-DB44-9AE6-667904545845}" type="parTrans" cxnId="{3F5F303B-0D77-2F4D-B658-27FD7244C964}">
      <dgm:prSet/>
      <dgm:spPr/>
      <dgm:t>
        <a:bodyPr/>
        <a:lstStyle/>
        <a:p>
          <a:endParaRPr lang="en-US"/>
        </a:p>
      </dgm:t>
    </dgm:pt>
    <dgm:pt modelId="{AAA48A43-9D8B-F743-9413-56FF8F8AADA9}" type="sibTrans" cxnId="{3F5F303B-0D77-2F4D-B658-27FD7244C964}">
      <dgm:prSet/>
      <dgm:spPr/>
      <dgm:t>
        <a:bodyPr/>
        <a:lstStyle/>
        <a:p>
          <a:endParaRPr lang="en-US"/>
        </a:p>
      </dgm:t>
    </dgm:pt>
    <dgm:pt modelId="{3E9167E8-DBE3-6A49-960A-94BE65B2DB52}" type="pres">
      <dgm:prSet presAssocID="{AE10B574-5033-A440-97D2-8FB69F639002}" presName="linear" presStyleCnt="0">
        <dgm:presLayoutVars>
          <dgm:animLvl val="lvl"/>
          <dgm:resizeHandles val="exact"/>
        </dgm:presLayoutVars>
      </dgm:prSet>
      <dgm:spPr/>
    </dgm:pt>
    <dgm:pt modelId="{64D45ED6-84A1-D544-A806-D73122A222BB}" type="pres">
      <dgm:prSet presAssocID="{999A0787-1A7A-8C49-BA9B-368656C78B70}" presName="parentText" presStyleLbl="node1" presStyleIdx="0" presStyleCnt="1">
        <dgm:presLayoutVars>
          <dgm:chMax val="0"/>
          <dgm:bulletEnabled val="1"/>
        </dgm:presLayoutVars>
      </dgm:prSet>
      <dgm:spPr/>
    </dgm:pt>
  </dgm:ptLst>
  <dgm:cxnLst>
    <dgm:cxn modelId="{3F5F303B-0D77-2F4D-B658-27FD7244C964}" srcId="{AE10B574-5033-A440-97D2-8FB69F639002}" destId="{999A0787-1A7A-8C49-BA9B-368656C78B70}" srcOrd="0" destOrd="0" parTransId="{D2DCC84C-2067-DB44-9AE6-667904545845}" sibTransId="{AAA48A43-9D8B-F743-9413-56FF8F8AADA9}"/>
    <dgm:cxn modelId="{D6D20043-0D8F-9C4B-95DF-AA1F883228F8}" type="presOf" srcId="{999A0787-1A7A-8C49-BA9B-368656C78B70}" destId="{64D45ED6-84A1-D544-A806-D73122A222BB}" srcOrd="0" destOrd="0" presId="urn:microsoft.com/office/officeart/2005/8/layout/vList2"/>
    <dgm:cxn modelId="{081490C8-7184-B244-8040-128A9FEE0157}" type="presOf" srcId="{AE10B574-5033-A440-97D2-8FB69F639002}" destId="{3E9167E8-DBE3-6A49-960A-94BE65B2DB52}" srcOrd="0" destOrd="0" presId="urn:microsoft.com/office/officeart/2005/8/layout/vList2"/>
    <dgm:cxn modelId="{8326BA0A-B6C0-3149-B58A-18DD922974EE}" type="presParOf" srcId="{3E9167E8-DBE3-6A49-960A-94BE65B2DB52}" destId="{64D45ED6-84A1-D544-A806-D73122A222B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560388-9FA0-8B4B-A258-5C6E3DA6002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4B5D4B0-A323-F64A-AB7C-AB705B9722D8}">
      <dgm:prSet/>
      <dgm:spPr/>
      <dgm:t>
        <a:bodyPr/>
        <a:lstStyle/>
        <a:p>
          <a:r>
            <a:rPr lang="en-US"/>
            <a:t>What was the average rental duration for all videos? </a:t>
          </a:r>
          <a:br>
            <a:rPr lang="en-US"/>
          </a:br>
          <a:endParaRPr lang="en-US"/>
        </a:p>
      </dgm:t>
    </dgm:pt>
    <dgm:pt modelId="{501379A5-577D-BF47-B7F3-F9B8470E75DC}" type="parTrans" cxnId="{4B072F09-5109-D04E-8C62-296F96B6B781}">
      <dgm:prSet/>
      <dgm:spPr/>
      <dgm:t>
        <a:bodyPr/>
        <a:lstStyle/>
        <a:p>
          <a:endParaRPr lang="en-US"/>
        </a:p>
      </dgm:t>
    </dgm:pt>
    <dgm:pt modelId="{3FA0D4CC-A08E-784F-9739-85EF3A808F92}" type="sibTrans" cxnId="{4B072F09-5109-D04E-8C62-296F96B6B781}">
      <dgm:prSet/>
      <dgm:spPr/>
      <dgm:t>
        <a:bodyPr/>
        <a:lstStyle/>
        <a:p>
          <a:endParaRPr lang="en-US"/>
        </a:p>
      </dgm:t>
    </dgm:pt>
    <dgm:pt modelId="{0F0BAE69-558B-0947-858F-2D69566FDA23}" type="pres">
      <dgm:prSet presAssocID="{83560388-9FA0-8B4B-A258-5C6E3DA6002C}" presName="linear" presStyleCnt="0">
        <dgm:presLayoutVars>
          <dgm:animLvl val="lvl"/>
          <dgm:resizeHandles val="exact"/>
        </dgm:presLayoutVars>
      </dgm:prSet>
      <dgm:spPr/>
    </dgm:pt>
    <dgm:pt modelId="{50357ADA-37A5-554B-B700-461F477F05EE}" type="pres">
      <dgm:prSet presAssocID="{B4B5D4B0-A323-F64A-AB7C-AB705B9722D8}" presName="parentText" presStyleLbl="node1" presStyleIdx="0" presStyleCnt="1">
        <dgm:presLayoutVars>
          <dgm:chMax val="0"/>
          <dgm:bulletEnabled val="1"/>
        </dgm:presLayoutVars>
      </dgm:prSet>
      <dgm:spPr/>
    </dgm:pt>
  </dgm:ptLst>
  <dgm:cxnLst>
    <dgm:cxn modelId="{4B072F09-5109-D04E-8C62-296F96B6B781}" srcId="{83560388-9FA0-8B4B-A258-5C6E3DA6002C}" destId="{B4B5D4B0-A323-F64A-AB7C-AB705B9722D8}" srcOrd="0" destOrd="0" parTransId="{501379A5-577D-BF47-B7F3-F9B8470E75DC}" sibTransId="{3FA0D4CC-A08E-784F-9739-85EF3A808F92}"/>
    <dgm:cxn modelId="{74A862B4-AC69-654A-8E58-557DC29E5A78}" type="presOf" srcId="{B4B5D4B0-A323-F64A-AB7C-AB705B9722D8}" destId="{50357ADA-37A5-554B-B700-461F477F05EE}" srcOrd="0" destOrd="0" presId="urn:microsoft.com/office/officeart/2005/8/layout/vList2"/>
    <dgm:cxn modelId="{D2D29AEA-0D9F-E24C-92A6-E82572C7CF5A}" type="presOf" srcId="{83560388-9FA0-8B4B-A258-5C6E3DA6002C}" destId="{0F0BAE69-558B-0947-858F-2D69566FDA23}" srcOrd="0" destOrd="0" presId="urn:microsoft.com/office/officeart/2005/8/layout/vList2"/>
    <dgm:cxn modelId="{E9429C90-9B14-1948-B187-127442712333}" type="presParOf" srcId="{0F0BAE69-558B-0947-858F-2D69566FDA23}" destId="{50357ADA-37A5-554B-B700-461F477F05E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EE1912-0254-E948-8F24-25B2D89BF3B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2E10A9E-B415-FE44-979A-5C10579B1851}">
      <dgm:prSet custT="1"/>
      <dgm:spPr/>
      <dgm:t>
        <a:bodyPr/>
        <a:lstStyle/>
        <a:p>
          <a:pPr algn="l"/>
          <a:r>
            <a:rPr lang="en-US" sz="1900" dirty="0"/>
            <a:t>Do sales figures vary between geographic region?</a:t>
          </a:r>
          <a:br>
            <a:rPr lang="en-US" sz="1600" dirty="0"/>
          </a:br>
          <a:endParaRPr lang="en-US" sz="1600" dirty="0"/>
        </a:p>
      </dgm:t>
    </dgm:pt>
    <dgm:pt modelId="{3C3858BF-E09E-0B4C-82A4-41DC6D74329A}" type="parTrans" cxnId="{C99BF0A9-B280-9341-92E8-7BB56D0A860F}">
      <dgm:prSet/>
      <dgm:spPr/>
      <dgm:t>
        <a:bodyPr/>
        <a:lstStyle/>
        <a:p>
          <a:endParaRPr lang="en-US"/>
        </a:p>
      </dgm:t>
    </dgm:pt>
    <dgm:pt modelId="{4F3C3DAB-4AD8-6D45-BEED-BD2325048453}" type="sibTrans" cxnId="{C99BF0A9-B280-9341-92E8-7BB56D0A860F}">
      <dgm:prSet/>
      <dgm:spPr/>
      <dgm:t>
        <a:bodyPr/>
        <a:lstStyle/>
        <a:p>
          <a:endParaRPr lang="en-US"/>
        </a:p>
      </dgm:t>
    </dgm:pt>
    <dgm:pt modelId="{42032F07-0ACF-0C4E-9D61-F3E2C290A94D}" type="pres">
      <dgm:prSet presAssocID="{C7EE1912-0254-E948-8F24-25B2D89BF3BA}" presName="linear" presStyleCnt="0">
        <dgm:presLayoutVars>
          <dgm:animLvl val="lvl"/>
          <dgm:resizeHandles val="exact"/>
        </dgm:presLayoutVars>
      </dgm:prSet>
      <dgm:spPr/>
    </dgm:pt>
    <dgm:pt modelId="{79D76096-FBC2-214E-834B-B44F2A412152}" type="pres">
      <dgm:prSet presAssocID="{D2E10A9E-B415-FE44-979A-5C10579B1851}" presName="parentText" presStyleLbl="node1" presStyleIdx="0" presStyleCnt="1" custLinFactNeighborX="-18990" custLinFactNeighborY="-4368">
        <dgm:presLayoutVars>
          <dgm:chMax val="0"/>
          <dgm:bulletEnabled val="1"/>
        </dgm:presLayoutVars>
      </dgm:prSet>
      <dgm:spPr/>
    </dgm:pt>
  </dgm:ptLst>
  <dgm:cxnLst>
    <dgm:cxn modelId="{C99BF0A9-B280-9341-92E8-7BB56D0A860F}" srcId="{C7EE1912-0254-E948-8F24-25B2D89BF3BA}" destId="{D2E10A9E-B415-FE44-979A-5C10579B1851}" srcOrd="0" destOrd="0" parTransId="{3C3858BF-E09E-0B4C-82A4-41DC6D74329A}" sibTransId="{4F3C3DAB-4AD8-6D45-BEED-BD2325048453}"/>
    <dgm:cxn modelId="{FA29C8B5-59BD-1642-A081-D43EA34F2CCC}" type="presOf" srcId="{D2E10A9E-B415-FE44-979A-5C10579B1851}" destId="{79D76096-FBC2-214E-834B-B44F2A412152}" srcOrd="0" destOrd="0" presId="urn:microsoft.com/office/officeart/2005/8/layout/vList2"/>
    <dgm:cxn modelId="{2CF0EDE5-4794-754C-AB88-F26B0FCA21D9}" type="presOf" srcId="{C7EE1912-0254-E948-8F24-25B2D89BF3BA}" destId="{42032F07-0ACF-0C4E-9D61-F3E2C290A94D}" srcOrd="0" destOrd="0" presId="urn:microsoft.com/office/officeart/2005/8/layout/vList2"/>
    <dgm:cxn modelId="{713CA980-DCE4-8E46-B672-725AECEDF7A5}" type="presParOf" srcId="{42032F07-0ACF-0C4E-9D61-F3E2C290A94D}" destId="{79D76096-FBC2-214E-834B-B44F2A41215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41910A-E17A-7147-A061-9135FF24E1A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09295ED-DDD5-8843-BC26-6813DF310E5C}">
      <dgm:prSet custT="1"/>
      <dgm:spPr/>
      <dgm:t>
        <a:bodyPr/>
        <a:lstStyle/>
        <a:p>
          <a:r>
            <a:rPr lang="en-US" sz="2800" dirty="0"/>
            <a:t>Which countries are Rockbuster customers based in?</a:t>
          </a:r>
          <a:br>
            <a:rPr lang="en-US" sz="1600" dirty="0"/>
          </a:br>
          <a:endParaRPr lang="en-US" sz="1600" dirty="0"/>
        </a:p>
      </dgm:t>
    </dgm:pt>
    <dgm:pt modelId="{C626141B-8A11-FB40-8281-23A4833C6B1E}" type="parTrans" cxnId="{BA5B596D-A490-0046-835A-343EE4440500}">
      <dgm:prSet/>
      <dgm:spPr/>
      <dgm:t>
        <a:bodyPr/>
        <a:lstStyle/>
        <a:p>
          <a:endParaRPr lang="en-US"/>
        </a:p>
      </dgm:t>
    </dgm:pt>
    <dgm:pt modelId="{804F7645-3856-D74A-AD87-432204AA7AB7}" type="sibTrans" cxnId="{BA5B596D-A490-0046-835A-343EE4440500}">
      <dgm:prSet/>
      <dgm:spPr/>
      <dgm:t>
        <a:bodyPr/>
        <a:lstStyle/>
        <a:p>
          <a:endParaRPr lang="en-US"/>
        </a:p>
      </dgm:t>
    </dgm:pt>
    <dgm:pt modelId="{663B3569-976D-7C48-8F97-9F2ABB042B13}" type="pres">
      <dgm:prSet presAssocID="{0841910A-E17A-7147-A061-9135FF24E1A1}" presName="linear" presStyleCnt="0">
        <dgm:presLayoutVars>
          <dgm:animLvl val="lvl"/>
          <dgm:resizeHandles val="exact"/>
        </dgm:presLayoutVars>
      </dgm:prSet>
      <dgm:spPr/>
    </dgm:pt>
    <dgm:pt modelId="{226D3BD9-9CCE-6642-8D1E-216041634C68}" type="pres">
      <dgm:prSet presAssocID="{F09295ED-DDD5-8843-BC26-6813DF310E5C}" presName="parentText" presStyleLbl="node1" presStyleIdx="0" presStyleCnt="1">
        <dgm:presLayoutVars>
          <dgm:chMax val="0"/>
          <dgm:bulletEnabled val="1"/>
        </dgm:presLayoutVars>
      </dgm:prSet>
      <dgm:spPr/>
    </dgm:pt>
  </dgm:ptLst>
  <dgm:cxnLst>
    <dgm:cxn modelId="{DC93C353-DAAD-DE44-BADC-EE859A520693}" type="presOf" srcId="{F09295ED-DDD5-8843-BC26-6813DF310E5C}" destId="{226D3BD9-9CCE-6642-8D1E-216041634C68}" srcOrd="0" destOrd="0" presId="urn:microsoft.com/office/officeart/2005/8/layout/vList2"/>
    <dgm:cxn modelId="{BA5B596D-A490-0046-835A-343EE4440500}" srcId="{0841910A-E17A-7147-A061-9135FF24E1A1}" destId="{F09295ED-DDD5-8843-BC26-6813DF310E5C}" srcOrd="0" destOrd="0" parTransId="{C626141B-8A11-FB40-8281-23A4833C6B1E}" sibTransId="{804F7645-3856-D74A-AD87-432204AA7AB7}"/>
    <dgm:cxn modelId="{09FF8BB4-B8F1-914E-9036-9DF86D51E631}" type="presOf" srcId="{0841910A-E17A-7147-A061-9135FF24E1A1}" destId="{663B3569-976D-7C48-8F97-9F2ABB042B13}" srcOrd="0" destOrd="0" presId="urn:microsoft.com/office/officeart/2005/8/layout/vList2"/>
    <dgm:cxn modelId="{CC6BA820-8E69-0F45-9E08-F0C9C65B417E}" type="presParOf" srcId="{663B3569-976D-7C48-8F97-9F2ABB042B13}" destId="{226D3BD9-9CCE-6642-8D1E-216041634C6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F5096EE-AC89-E742-810A-7C9F6D23CE3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02FBE2B-DF93-BF43-BC75-111A7FD311DB}">
      <dgm:prSet/>
      <dgm:spPr/>
      <dgm:t>
        <a:bodyPr/>
        <a:lstStyle/>
        <a:p>
          <a:r>
            <a:rPr lang="en-US" dirty="0"/>
            <a:t>These top ten countries have the loyalist customers. With the least amount of customers bringing in the most amount of revenue:</a:t>
          </a:r>
        </a:p>
        <a:p>
          <a:r>
            <a:rPr lang="en-US" dirty="0"/>
            <a:t>1. Lithuania</a:t>
          </a:r>
        </a:p>
        <a:p>
          <a:r>
            <a:rPr lang="en-US" dirty="0"/>
            <a:t>2. Anguilla</a:t>
          </a:r>
        </a:p>
        <a:p>
          <a:r>
            <a:rPr lang="en-US" dirty="0"/>
            <a:t>3. Brunei</a:t>
          </a:r>
        </a:p>
        <a:p>
          <a:r>
            <a:rPr lang="en-US" dirty="0"/>
            <a:t>4. American Samoa</a:t>
          </a:r>
        </a:p>
        <a:p>
          <a:r>
            <a:rPr lang="en-US" dirty="0"/>
            <a:t>5. Tunisia</a:t>
          </a:r>
        </a:p>
        <a:p>
          <a:r>
            <a:rPr lang="en-US" dirty="0"/>
            <a:t>6. Slovakia</a:t>
          </a:r>
        </a:p>
        <a:p>
          <a:r>
            <a:rPr lang="en-US" dirty="0"/>
            <a:t>7. Saint Vincent </a:t>
          </a:r>
        </a:p>
        <a:p>
          <a:r>
            <a:rPr lang="en-US" dirty="0"/>
            <a:t>8. Cameroon</a:t>
          </a:r>
        </a:p>
        <a:p>
          <a:r>
            <a:rPr lang="en-US" dirty="0"/>
            <a:t>9. Cambodia</a:t>
          </a:r>
        </a:p>
        <a:p>
          <a:r>
            <a:rPr lang="en-US" dirty="0"/>
            <a:t>10. Oman</a:t>
          </a:r>
          <a:br>
            <a:rPr lang="en-US" dirty="0"/>
          </a:br>
          <a:endParaRPr lang="en-US" dirty="0"/>
        </a:p>
      </dgm:t>
    </dgm:pt>
    <dgm:pt modelId="{F52E1AFC-48A1-BB4C-8588-02BA222E6B84}" type="parTrans" cxnId="{14A71FC7-EBE4-9540-9EBB-C253F89A92F2}">
      <dgm:prSet/>
      <dgm:spPr/>
      <dgm:t>
        <a:bodyPr/>
        <a:lstStyle/>
        <a:p>
          <a:endParaRPr lang="en-US"/>
        </a:p>
      </dgm:t>
    </dgm:pt>
    <dgm:pt modelId="{C83BFBF9-1B63-9646-AB7F-9A2F1B84E89D}" type="sibTrans" cxnId="{14A71FC7-EBE4-9540-9EBB-C253F89A92F2}">
      <dgm:prSet/>
      <dgm:spPr/>
      <dgm:t>
        <a:bodyPr/>
        <a:lstStyle/>
        <a:p>
          <a:endParaRPr lang="en-US"/>
        </a:p>
      </dgm:t>
    </dgm:pt>
    <dgm:pt modelId="{CB59111C-0EBE-334B-9735-48D4FB12CB44}" type="pres">
      <dgm:prSet presAssocID="{9F5096EE-AC89-E742-810A-7C9F6D23CE3D}" presName="linear" presStyleCnt="0">
        <dgm:presLayoutVars>
          <dgm:animLvl val="lvl"/>
          <dgm:resizeHandles val="exact"/>
        </dgm:presLayoutVars>
      </dgm:prSet>
      <dgm:spPr/>
    </dgm:pt>
    <dgm:pt modelId="{4C5A3EDE-242E-B842-8BAD-166E4063AD9E}" type="pres">
      <dgm:prSet presAssocID="{602FBE2B-DF93-BF43-BC75-111A7FD311DB}" presName="parentText" presStyleLbl="node1" presStyleIdx="0" presStyleCnt="1" custScaleY="70420">
        <dgm:presLayoutVars>
          <dgm:chMax val="0"/>
          <dgm:bulletEnabled val="1"/>
        </dgm:presLayoutVars>
      </dgm:prSet>
      <dgm:spPr/>
    </dgm:pt>
  </dgm:ptLst>
  <dgm:cxnLst>
    <dgm:cxn modelId="{86A311BE-9E83-D44C-AA5D-BD441446F7B4}" type="presOf" srcId="{9F5096EE-AC89-E742-810A-7C9F6D23CE3D}" destId="{CB59111C-0EBE-334B-9735-48D4FB12CB44}" srcOrd="0" destOrd="0" presId="urn:microsoft.com/office/officeart/2005/8/layout/vList2"/>
    <dgm:cxn modelId="{14A71FC7-EBE4-9540-9EBB-C253F89A92F2}" srcId="{9F5096EE-AC89-E742-810A-7C9F6D23CE3D}" destId="{602FBE2B-DF93-BF43-BC75-111A7FD311DB}" srcOrd="0" destOrd="0" parTransId="{F52E1AFC-48A1-BB4C-8588-02BA222E6B84}" sibTransId="{C83BFBF9-1B63-9646-AB7F-9A2F1B84E89D}"/>
    <dgm:cxn modelId="{C16B5DCD-EAEB-8C44-BF0F-7F7BDC83A883}" type="presOf" srcId="{602FBE2B-DF93-BF43-BC75-111A7FD311DB}" destId="{4C5A3EDE-242E-B842-8BAD-166E4063AD9E}" srcOrd="0" destOrd="0" presId="urn:microsoft.com/office/officeart/2005/8/layout/vList2"/>
    <dgm:cxn modelId="{8326D62A-F393-A24F-B8E7-0D885A07A46E}" type="presParOf" srcId="{CB59111C-0EBE-334B-9735-48D4FB12CB44}" destId="{4C5A3EDE-242E-B842-8BAD-166E4063AD9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059111-6AC9-8448-A094-B9466ADDCE4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92081C3-3B40-B840-BECB-F8FF4CC02547}">
      <dgm:prSet/>
      <dgm:spPr/>
      <dgm:t>
        <a:bodyPr/>
        <a:lstStyle/>
        <a:p>
          <a:r>
            <a:rPr lang="en-US" dirty="0"/>
            <a:t>Where are customers with a high lifetime value based? </a:t>
          </a:r>
          <a:br>
            <a:rPr lang="en-US" dirty="0"/>
          </a:br>
          <a:endParaRPr lang="en-US" dirty="0"/>
        </a:p>
      </dgm:t>
    </dgm:pt>
    <dgm:pt modelId="{01FF02DC-92F4-874D-8271-680B2088AA6F}" type="parTrans" cxnId="{B449F89E-7BCB-C547-B6FB-36E73481D3FC}">
      <dgm:prSet/>
      <dgm:spPr/>
      <dgm:t>
        <a:bodyPr/>
        <a:lstStyle/>
        <a:p>
          <a:endParaRPr lang="en-US"/>
        </a:p>
      </dgm:t>
    </dgm:pt>
    <dgm:pt modelId="{C333A8A0-E8F3-DA41-A3AE-4512259B9681}" type="sibTrans" cxnId="{B449F89E-7BCB-C547-B6FB-36E73481D3FC}">
      <dgm:prSet/>
      <dgm:spPr/>
      <dgm:t>
        <a:bodyPr/>
        <a:lstStyle/>
        <a:p>
          <a:endParaRPr lang="en-US"/>
        </a:p>
      </dgm:t>
    </dgm:pt>
    <dgm:pt modelId="{49BC57D9-AB1E-1142-810B-75883E23B81B}" type="pres">
      <dgm:prSet presAssocID="{FE059111-6AC9-8448-A094-B9466ADDCE43}" presName="linear" presStyleCnt="0">
        <dgm:presLayoutVars>
          <dgm:animLvl val="lvl"/>
          <dgm:resizeHandles val="exact"/>
        </dgm:presLayoutVars>
      </dgm:prSet>
      <dgm:spPr/>
    </dgm:pt>
    <dgm:pt modelId="{D6BB09D0-1A14-F446-AC69-D0D93C9C20A6}" type="pres">
      <dgm:prSet presAssocID="{C92081C3-3B40-B840-BECB-F8FF4CC02547}" presName="parentText" presStyleLbl="node1" presStyleIdx="0" presStyleCnt="1">
        <dgm:presLayoutVars>
          <dgm:chMax val="0"/>
          <dgm:bulletEnabled val="1"/>
        </dgm:presLayoutVars>
      </dgm:prSet>
      <dgm:spPr/>
    </dgm:pt>
  </dgm:ptLst>
  <dgm:cxnLst>
    <dgm:cxn modelId="{53198B2C-3E88-EF42-89DC-4F3CF3156ED5}" type="presOf" srcId="{FE059111-6AC9-8448-A094-B9466ADDCE43}" destId="{49BC57D9-AB1E-1142-810B-75883E23B81B}" srcOrd="0" destOrd="0" presId="urn:microsoft.com/office/officeart/2005/8/layout/vList2"/>
    <dgm:cxn modelId="{B449F89E-7BCB-C547-B6FB-36E73481D3FC}" srcId="{FE059111-6AC9-8448-A094-B9466ADDCE43}" destId="{C92081C3-3B40-B840-BECB-F8FF4CC02547}" srcOrd="0" destOrd="0" parTransId="{01FF02DC-92F4-874D-8271-680B2088AA6F}" sibTransId="{C333A8A0-E8F3-DA41-A3AE-4512259B9681}"/>
    <dgm:cxn modelId="{E7CFE6B5-282D-F442-9A6D-3E7F56C49097}" type="presOf" srcId="{C92081C3-3B40-B840-BECB-F8FF4CC02547}" destId="{D6BB09D0-1A14-F446-AC69-D0D93C9C20A6}" srcOrd="0" destOrd="0" presId="urn:microsoft.com/office/officeart/2005/8/layout/vList2"/>
    <dgm:cxn modelId="{CC948D6A-2CE4-8E41-94AF-BE8EDE5244DB}" type="presParOf" srcId="{49BC57D9-AB1E-1142-810B-75883E23B81B}" destId="{D6BB09D0-1A14-F446-AC69-D0D93C9C20A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0E1D4-FA77-9949-A74F-31F8C79F8E46}">
      <dsp:nvSpPr>
        <dsp:cNvPr id="0" name=""/>
        <dsp:cNvSpPr/>
      </dsp:nvSpPr>
      <dsp:spPr>
        <a:xfrm>
          <a:off x="880704" y="2477"/>
          <a:ext cx="2580408" cy="15482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Which movies contributed the most/least revenue gain?</a:t>
          </a:r>
        </a:p>
      </dsp:txBody>
      <dsp:txXfrm>
        <a:off x="880704" y="2477"/>
        <a:ext cx="2580408" cy="1548245"/>
      </dsp:txXfrm>
    </dsp:sp>
    <dsp:sp modelId="{EE656CF1-820C-A24F-A5F7-630310639E33}">
      <dsp:nvSpPr>
        <dsp:cNvPr id="0" name=""/>
        <dsp:cNvSpPr/>
      </dsp:nvSpPr>
      <dsp:spPr>
        <a:xfrm>
          <a:off x="3719153" y="2477"/>
          <a:ext cx="2580408" cy="15482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What was the average rental duration for all videos?</a:t>
          </a:r>
        </a:p>
      </dsp:txBody>
      <dsp:txXfrm>
        <a:off x="3719153" y="2477"/>
        <a:ext cx="2580408" cy="1548245"/>
      </dsp:txXfrm>
    </dsp:sp>
    <dsp:sp modelId="{36FFD9A6-50D5-AF49-9B17-1838C806DC82}">
      <dsp:nvSpPr>
        <dsp:cNvPr id="0" name=""/>
        <dsp:cNvSpPr/>
      </dsp:nvSpPr>
      <dsp:spPr>
        <a:xfrm>
          <a:off x="880704" y="1808763"/>
          <a:ext cx="2580408" cy="15482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Which countries are Rockbuster customers based in?</a:t>
          </a:r>
        </a:p>
      </dsp:txBody>
      <dsp:txXfrm>
        <a:off x="880704" y="1808763"/>
        <a:ext cx="2580408" cy="1548245"/>
      </dsp:txXfrm>
    </dsp:sp>
    <dsp:sp modelId="{A06EE205-7562-2B44-B9B7-66ECDC6DEE01}">
      <dsp:nvSpPr>
        <dsp:cNvPr id="0" name=""/>
        <dsp:cNvSpPr/>
      </dsp:nvSpPr>
      <dsp:spPr>
        <a:xfrm>
          <a:off x="3719153" y="1808763"/>
          <a:ext cx="2580408" cy="15482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Where are customers with a high lifetime value based?</a:t>
          </a:r>
        </a:p>
      </dsp:txBody>
      <dsp:txXfrm>
        <a:off x="3719153" y="1808763"/>
        <a:ext cx="2580408" cy="1548245"/>
      </dsp:txXfrm>
    </dsp:sp>
    <dsp:sp modelId="{5D2113F3-6FFB-9742-A1D0-587E9EBF21DA}">
      <dsp:nvSpPr>
        <dsp:cNvPr id="0" name=""/>
        <dsp:cNvSpPr/>
      </dsp:nvSpPr>
      <dsp:spPr>
        <a:xfrm>
          <a:off x="2299929" y="3615049"/>
          <a:ext cx="2580408" cy="15482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Do sales figures vary between geographic regions?</a:t>
          </a:r>
        </a:p>
      </dsp:txBody>
      <dsp:txXfrm>
        <a:off x="2299929" y="3615049"/>
        <a:ext cx="2580408" cy="15482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45ED6-84A1-D544-A806-D73122A222BB}">
      <dsp:nvSpPr>
        <dsp:cNvPr id="0" name=""/>
        <dsp:cNvSpPr/>
      </dsp:nvSpPr>
      <dsp:spPr>
        <a:xfrm>
          <a:off x="0" y="21"/>
          <a:ext cx="10571921" cy="7288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Which movies contributed the most/least revenue gain? </a:t>
          </a:r>
          <a:br>
            <a:rPr lang="en-US" sz="1700" kern="1200" dirty="0"/>
          </a:br>
          <a:endParaRPr lang="en-US" sz="1700" kern="1200" dirty="0"/>
        </a:p>
      </dsp:txBody>
      <dsp:txXfrm>
        <a:off x="35578" y="35599"/>
        <a:ext cx="10500765" cy="6576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57ADA-37A5-554B-B700-461F477F05EE}">
      <dsp:nvSpPr>
        <dsp:cNvPr id="0" name=""/>
        <dsp:cNvSpPr/>
      </dsp:nvSpPr>
      <dsp:spPr>
        <a:xfrm>
          <a:off x="0" y="7581"/>
          <a:ext cx="10515600" cy="131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What was the average rental duration for all videos? </a:t>
          </a:r>
          <a:br>
            <a:rPr lang="en-US" sz="3200" kern="1200"/>
          </a:br>
          <a:endParaRPr lang="en-US" sz="3200" kern="1200"/>
        </a:p>
      </dsp:txBody>
      <dsp:txXfrm>
        <a:off x="63968" y="71549"/>
        <a:ext cx="10387664" cy="11824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76096-FBC2-214E-834B-B44F2A412152}">
      <dsp:nvSpPr>
        <dsp:cNvPr id="0" name=""/>
        <dsp:cNvSpPr/>
      </dsp:nvSpPr>
      <dsp:spPr>
        <a:xfrm>
          <a:off x="0" y="0"/>
          <a:ext cx="11117240" cy="898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Do sales figures vary between geographic region?</a:t>
          </a:r>
          <a:br>
            <a:rPr lang="en-US" sz="1600" kern="1200" dirty="0"/>
          </a:br>
          <a:endParaRPr lang="en-US" sz="1600" kern="1200" dirty="0"/>
        </a:p>
      </dsp:txBody>
      <dsp:txXfrm>
        <a:off x="43864" y="43864"/>
        <a:ext cx="11029512" cy="8108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D3BD9-9CCE-6642-8D1E-216041634C68}">
      <dsp:nvSpPr>
        <dsp:cNvPr id="0" name=""/>
        <dsp:cNvSpPr/>
      </dsp:nvSpPr>
      <dsp:spPr>
        <a:xfrm>
          <a:off x="0" y="42"/>
          <a:ext cx="10515600" cy="6626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Which countries are Rockbuster customers based in?</a:t>
          </a:r>
          <a:br>
            <a:rPr lang="en-US" sz="1600" kern="1200" dirty="0"/>
          </a:br>
          <a:endParaRPr lang="en-US" sz="1600" kern="1200" dirty="0"/>
        </a:p>
      </dsp:txBody>
      <dsp:txXfrm>
        <a:off x="32350" y="32392"/>
        <a:ext cx="10450900" cy="5979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A3EDE-242E-B842-8BAD-166E4063AD9E}">
      <dsp:nvSpPr>
        <dsp:cNvPr id="0" name=""/>
        <dsp:cNvSpPr/>
      </dsp:nvSpPr>
      <dsp:spPr>
        <a:xfrm>
          <a:off x="0" y="35533"/>
          <a:ext cx="4434721" cy="616946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These top ten countries have the loyalist customers. With the least amount of customers bringing in the most amount of revenue:</a:t>
          </a:r>
        </a:p>
        <a:p>
          <a:pPr marL="0" lvl="0" indent="0" algn="l" defTabSz="844550">
            <a:lnSpc>
              <a:spcPct val="90000"/>
            </a:lnSpc>
            <a:spcBef>
              <a:spcPct val="0"/>
            </a:spcBef>
            <a:spcAft>
              <a:spcPct val="35000"/>
            </a:spcAft>
            <a:buNone/>
          </a:pPr>
          <a:r>
            <a:rPr lang="en-US" sz="1900" kern="1200" dirty="0"/>
            <a:t>1. Lithuania</a:t>
          </a:r>
        </a:p>
        <a:p>
          <a:pPr marL="0" lvl="0" indent="0" algn="l" defTabSz="844550">
            <a:lnSpc>
              <a:spcPct val="90000"/>
            </a:lnSpc>
            <a:spcBef>
              <a:spcPct val="0"/>
            </a:spcBef>
            <a:spcAft>
              <a:spcPct val="35000"/>
            </a:spcAft>
            <a:buNone/>
          </a:pPr>
          <a:r>
            <a:rPr lang="en-US" sz="1900" kern="1200" dirty="0"/>
            <a:t>2. Anguilla</a:t>
          </a:r>
        </a:p>
        <a:p>
          <a:pPr marL="0" lvl="0" indent="0" algn="l" defTabSz="844550">
            <a:lnSpc>
              <a:spcPct val="90000"/>
            </a:lnSpc>
            <a:spcBef>
              <a:spcPct val="0"/>
            </a:spcBef>
            <a:spcAft>
              <a:spcPct val="35000"/>
            </a:spcAft>
            <a:buNone/>
          </a:pPr>
          <a:r>
            <a:rPr lang="en-US" sz="1900" kern="1200" dirty="0"/>
            <a:t>3. Brunei</a:t>
          </a:r>
        </a:p>
        <a:p>
          <a:pPr marL="0" lvl="0" indent="0" algn="l" defTabSz="844550">
            <a:lnSpc>
              <a:spcPct val="90000"/>
            </a:lnSpc>
            <a:spcBef>
              <a:spcPct val="0"/>
            </a:spcBef>
            <a:spcAft>
              <a:spcPct val="35000"/>
            </a:spcAft>
            <a:buNone/>
          </a:pPr>
          <a:r>
            <a:rPr lang="en-US" sz="1900" kern="1200" dirty="0"/>
            <a:t>4. American Samoa</a:t>
          </a:r>
        </a:p>
        <a:p>
          <a:pPr marL="0" lvl="0" indent="0" algn="l" defTabSz="844550">
            <a:lnSpc>
              <a:spcPct val="90000"/>
            </a:lnSpc>
            <a:spcBef>
              <a:spcPct val="0"/>
            </a:spcBef>
            <a:spcAft>
              <a:spcPct val="35000"/>
            </a:spcAft>
            <a:buNone/>
          </a:pPr>
          <a:r>
            <a:rPr lang="en-US" sz="1900" kern="1200" dirty="0"/>
            <a:t>5. Tunisia</a:t>
          </a:r>
        </a:p>
        <a:p>
          <a:pPr marL="0" lvl="0" indent="0" algn="l" defTabSz="844550">
            <a:lnSpc>
              <a:spcPct val="90000"/>
            </a:lnSpc>
            <a:spcBef>
              <a:spcPct val="0"/>
            </a:spcBef>
            <a:spcAft>
              <a:spcPct val="35000"/>
            </a:spcAft>
            <a:buNone/>
          </a:pPr>
          <a:r>
            <a:rPr lang="en-US" sz="1900" kern="1200" dirty="0"/>
            <a:t>6. Slovakia</a:t>
          </a:r>
        </a:p>
        <a:p>
          <a:pPr marL="0" lvl="0" indent="0" algn="l" defTabSz="844550">
            <a:lnSpc>
              <a:spcPct val="90000"/>
            </a:lnSpc>
            <a:spcBef>
              <a:spcPct val="0"/>
            </a:spcBef>
            <a:spcAft>
              <a:spcPct val="35000"/>
            </a:spcAft>
            <a:buNone/>
          </a:pPr>
          <a:r>
            <a:rPr lang="en-US" sz="1900" kern="1200" dirty="0"/>
            <a:t>7. Saint Vincent </a:t>
          </a:r>
        </a:p>
        <a:p>
          <a:pPr marL="0" lvl="0" indent="0" algn="l" defTabSz="844550">
            <a:lnSpc>
              <a:spcPct val="90000"/>
            </a:lnSpc>
            <a:spcBef>
              <a:spcPct val="0"/>
            </a:spcBef>
            <a:spcAft>
              <a:spcPct val="35000"/>
            </a:spcAft>
            <a:buNone/>
          </a:pPr>
          <a:r>
            <a:rPr lang="en-US" sz="1900" kern="1200" dirty="0"/>
            <a:t>8. Cameroon</a:t>
          </a:r>
        </a:p>
        <a:p>
          <a:pPr marL="0" lvl="0" indent="0" algn="l" defTabSz="844550">
            <a:lnSpc>
              <a:spcPct val="90000"/>
            </a:lnSpc>
            <a:spcBef>
              <a:spcPct val="0"/>
            </a:spcBef>
            <a:spcAft>
              <a:spcPct val="35000"/>
            </a:spcAft>
            <a:buNone/>
          </a:pPr>
          <a:r>
            <a:rPr lang="en-US" sz="1900" kern="1200" dirty="0"/>
            <a:t>9. Cambodia</a:t>
          </a:r>
        </a:p>
        <a:p>
          <a:pPr marL="0" lvl="0" indent="0" algn="l" defTabSz="844550">
            <a:lnSpc>
              <a:spcPct val="90000"/>
            </a:lnSpc>
            <a:spcBef>
              <a:spcPct val="0"/>
            </a:spcBef>
            <a:spcAft>
              <a:spcPct val="35000"/>
            </a:spcAft>
            <a:buNone/>
          </a:pPr>
          <a:r>
            <a:rPr lang="en-US" sz="1900" kern="1200" dirty="0"/>
            <a:t>10. Oman</a:t>
          </a:r>
          <a:br>
            <a:rPr lang="en-US" sz="1900" kern="1200" dirty="0"/>
          </a:br>
          <a:endParaRPr lang="en-US" sz="1900" kern="1200" dirty="0"/>
        </a:p>
      </dsp:txBody>
      <dsp:txXfrm>
        <a:off x="216485" y="252018"/>
        <a:ext cx="4001751" cy="57364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B09D0-1A14-F446-AC69-D0D93C9C20A6}">
      <dsp:nvSpPr>
        <dsp:cNvPr id="0" name=""/>
        <dsp:cNvSpPr/>
      </dsp:nvSpPr>
      <dsp:spPr>
        <a:xfrm>
          <a:off x="0" y="10911"/>
          <a:ext cx="8374037" cy="819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Where are customers with a high lifetime value based? </a:t>
          </a:r>
          <a:br>
            <a:rPr lang="en-US" sz="2000" kern="1200" dirty="0"/>
          </a:br>
          <a:endParaRPr lang="en-US" sz="2000" kern="1200" dirty="0"/>
        </a:p>
      </dsp:txBody>
      <dsp:txXfrm>
        <a:off x="39980" y="50891"/>
        <a:ext cx="8294077" cy="7390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5/31/22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734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5/31/22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803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5/31/22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337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5/31/22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261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5/31/22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290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5/31/22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837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5/31/22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697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5/31/22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71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5/31/22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2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5/31/22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901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5/31/22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365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5/31/22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4886640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5.xml"/><Relationship Id="rId7" Type="http://schemas.openxmlformats.org/officeDocument/2006/relationships/image" Target="../media/image4.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7.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4680660-7E23-4F0F-A679-BF913E945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a:extLst>
              <a:ext uri="{FF2B5EF4-FFF2-40B4-BE49-F238E27FC236}">
                <a16:creationId xmlns:a16="http://schemas.microsoft.com/office/drawing/2014/main" id="{C348B68C-A764-6402-88D4-1BAC8435B355}"/>
              </a:ext>
            </a:extLst>
          </p:cNvPr>
          <p:cNvPicPr>
            <a:picLocks noChangeAspect="1"/>
          </p:cNvPicPr>
          <p:nvPr/>
        </p:nvPicPr>
        <p:blipFill rotWithShape="1">
          <a:blip r:embed="rId2">
            <a:duotone>
              <a:schemeClr val="accent1">
                <a:shade val="45000"/>
                <a:satMod val="135000"/>
              </a:schemeClr>
              <a:prstClr val="white"/>
            </a:duotone>
            <a:alphaModFix amt="35000"/>
          </a:blip>
          <a:srcRect b="6250"/>
          <a:stretch/>
        </p:blipFill>
        <p:spPr>
          <a:xfrm>
            <a:off x="20" y="-8877"/>
            <a:ext cx="12191980" cy="6858000"/>
          </a:xfrm>
          <a:prstGeom prst="rect">
            <a:avLst/>
          </a:prstGeom>
        </p:spPr>
      </p:pic>
      <p:sp>
        <p:nvSpPr>
          <p:cNvPr id="2" name="Title 1">
            <a:extLst>
              <a:ext uri="{FF2B5EF4-FFF2-40B4-BE49-F238E27FC236}">
                <a16:creationId xmlns:a16="http://schemas.microsoft.com/office/drawing/2014/main" id="{CE77242F-38FC-1D37-CCAC-8CAFBC16E418}"/>
              </a:ext>
            </a:extLst>
          </p:cNvPr>
          <p:cNvSpPr>
            <a:spLocks noGrp="1"/>
          </p:cNvSpPr>
          <p:nvPr>
            <p:ph type="ctrTitle"/>
          </p:nvPr>
        </p:nvSpPr>
        <p:spPr>
          <a:xfrm>
            <a:off x="3880430" y="583345"/>
            <a:ext cx="7160357" cy="4164820"/>
          </a:xfrm>
        </p:spPr>
        <p:txBody>
          <a:bodyPr anchor="t">
            <a:normAutofit/>
          </a:bodyPr>
          <a:lstStyle/>
          <a:p>
            <a:pPr algn="r"/>
            <a:r>
              <a:rPr lang="en-US" sz="7200" dirty="0">
                <a:solidFill>
                  <a:srgbClr val="FFFFFF"/>
                </a:solidFill>
              </a:rPr>
              <a:t>Rockbuster Stealth data analysis project</a:t>
            </a:r>
          </a:p>
        </p:txBody>
      </p:sp>
      <p:sp>
        <p:nvSpPr>
          <p:cNvPr id="3" name="Subtitle 2">
            <a:extLst>
              <a:ext uri="{FF2B5EF4-FFF2-40B4-BE49-F238E27FC236}">
                <a16:creationId xmlns:a16="http://schemas.microsoft.com/office/drawing/2014/main" id="{369D1F8B-2779-2A23-68F3-19442AE717F5}"/>
              </a:ext>
            </a:extLst>
          </p:cNvPr>
          <p:cNvSpPr>
            <a:spLocks noGrp="1"/>
          </p:cNvSpPr>
          <p:nvPr>
            <p:ph type="subTitle" idx="1"/>
          </p:nvPr>
        </p:nvSpPr>
        <p:spPr>
          <a:xfrm>
            <a:off x="1208228" y="5172076"/>
            <a:ext cx="8578699" cy="1304924"/>
          </a:xfrm>
        </p:spPr>
        <p:txBody>
          <a:bodyPr>
            <a:noAutofit/>
          </a:bodyPr>
          <a:lstStyle/>
          <a:p>
            <a:r>
              <a:rPr lang="en-US" sz="2800" dirty="0">
                <a:solidFill>
                  <a:srgbClr val="FFFFFF"/>
                </a:solidFill>
              </a:rPr>
              <a:t>Allie Qualman</a:t>
            </a:r>
          </a:p>
          <a:p>
            <a:r>
              <a:rPr lang="en-US" sz="2800" dirty="0">
                <a:solidFill>
                  <a:srgbClr val="FFFFFF"/>
                </a:solidFill>
              </a:rPr>
              <a:t>May 31</a:t>
            </a:r>
            <a:r>
              <a:rPr lang="en-US" sz="2800" baseline="30000" dirty="0">
                <a:solidFill>
                  <a:srgbClr val="FFFFFF"/>
                </a:solidFill>
              </a:rPr>
              <a:t>st</a:t>
            </a:r>
            <a:r>
              <a:rPr lang="en-US" sz="2800" dirty="0">
                <a:solidFill>
                  <a:srgbClr val="FFFFFF"/>
                </a:solidFill>
              </a:rPr>
              <a:t>, 2022</a:t>
            </a:r>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581502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88D9EB1A-EB14-37C1-C408-A5583191B5B8}"/>
              </a:ext>
            </a:extLst>
          </p:cNvPr>
          <p:cNvSpPr>
            <a:spLocks noGrp="1"/>
          </p:cNvSpPr>
          <p:nvPr>
            <p:ph type="title"/>
          </p:nvPr>
        </p:nvSpPr>
        <p:spPr>
          <a:xfrm>
            <a:off x="1245072" y="1289765"/>
            <a:ext cx="3651101" cy="4270963"/>
          </a:xfrm>
        </p:spPr>
        <p:txBody>
          <a:bodyPr anchor="ctr">
            <a:normAutofit/>
          </a:bodyPr>
          <a:lstStyle/>
          <a:p>
            <a:pPr algn="ctr"/>
            <a:r>
              <a:rPr lang="en-US" sz="5400" dirty="0">
                <a:solidFill>
                  <a:schemeClr val="bg1"/>
                </a:solidFill>
              </a:rPr>
              <a:t>Key Questions and Objectives</a:t>
            </a:r>
          </a:p>
        </p:txBody>
      </p:sp>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1"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 name="Diagram 3">
            <a:extLst>
              <a:ext uri="{FF2B5EF4-FFF2-40B4-BE49-F238E27FC236}">
                <a16:creationId xmlns:a16="http://schemas.microsoft.com/office/drawing/2014/main" id="{812CE6D5-676E-8391-A0DC-AE1C7AE62AEE}"/>
              </a:ext>
            </a:extLst>
          </p:cNvPr>
          <p:cNvGraphicFramePr/>
          <p:nvPr>
            <p:extLst>
              <p:ext uri="{D42A27DB-BD31-4B8C-83A1-F6EECF244321}">
                <p14:modId xmlns:p14="http://schemas.microsoft.com/office/powerpoint/2010/main" val="4178549186"/>
              </p:ext>
            </p:extLst>
          </p:nvPr>
        </p:nvGraphicFramePr>
        <p:xfrm>
          <a:off x="5173806" y="554152"/>
          <a:ext cx="7180267" cy="5165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4148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A56E29DB-FC78-70E8-D48B-2ED53BE04038}"/>
              </a:ext>
            </a:extLst>
          </p:cNvPr>
          <p:cNvGraphicFramePr/>
          <p:nvPr>
            <p:extLst>
              <p:ext uri="{D42A27DB-BD31-4B8C-83A1-F6EECF244321}">
                <p14:modId xmlns:p14="http://schemas.microsoft.com/office/powerpoint/2010/main" val="1355418852"/>
              </p:ext>
            </p:extLst>
          </p:nvPr>
        </p:nvGraphicFramePr>
        <p:xfrm>
          <a:off x="838200" y="331303"/>
          <a:ext cx="10571922" cy="728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4">
            <a:extLst>
              <a:ext uri="{FF2B5EF4-FFF2-40B4-BE49-F238E27FC236}">
                <a16:creationId xmlns:a16="http://schemas.microsoft.com/office/drawing/2014/main" id="{5A240316-22CA-1B20-04C9-AC3F9BAC7F86}"/>
              </a:ext>
            </a:extLst>
          </p:cNvPr>
          <p:cNvGraphicFramePr>
            <a:graphicFrameLocks noGrp="1"/>
          </p:cNvGraphicFramePr>
          <p:nvPr>
            <p:ph idx="1"/>
            <p:extLst>
              <p:ext uri="{D42A27DB-BD31-4B8C-83A1-F6EECF244321}">
                <p14:modId xmlns:p14="http://schemas.microsoft.com/office/powerpoint/2010/main" val="3865824506"/>
              </p:ext>
            </p:extLst>
          </p:nvPr>
        </p:nvGraphicFramePr>
        <p:xfrm>
          <a:off x="1724023" y="1996757"/>
          <a:ext cx="3762376" cy="4079240"/>
        </p:xfrm>
        <a:graphic>
          <a:graphicData uri="http://schemas.openxmlformats.org/drawingml/2006/table">
            <a:tbl>
              <a:tblPr firstRow="1" bandRow="1">
                <a:tableStyleId>{5C22544A-7EE6-4342-B048-85BDC9FD1C3A}</a:tableStyleId>
              </a:tblPr>
              <a:tblGrid>
                <a:gridCol w="1309323">
                  <a:extLst>
                    <a:ext uri="{9D8B030D-6E8A-4147-A177-3AD203B41FA5}">
                      <a16:colId xmlns:a16="http://schemas.microsoft.com/office/drawing/2014/main" val="360910007"/>
                    </a:ext>
                  </a:extLst>
                </a:gridCol>
                <a:gridCol w="1309323">
                  <a:extLst>
                    <a:ext uri="{9D8B030D-6E8A-4147-A177-3AD203B41FA5}">
                      <a16:colId xmlns:a16="http://schemas.microsoft.com/office/drawing/2014/main" val="597011209"/>
                    </a:ext>
                  </a:extLst>
                </a:gridCol>
                <a:gridCol w="1143730">
                  <a:extLst>
                    <a:ext uri="{9D8B030D-6E8A-4147-A177-3AD203B41FA5}">
                      <a16:colId xmlns:a16="http://schemas.microsoft.com/office/drawing/2014/main" val="3987352181"/>
                    </a:ext>
                  </a:extLst>
                </a:gridCol>
              </a:tblGrid>
              <a:tr h="370840">
                <a:tc>
                  <a:txBody>
                    <a:bodyPr/>
                    <a:lstStyle/>
                    <a:p>
                      <a:pPr algn="ctr"/>
                      <a:r>
                        <a:rPr lang="en-US" dirty="0"/>
                        <a:t>Rank</a:t>
                      </a:r>
                    </a:p>
                  </a:txBody>
                  <a:tcPr/>
                </a:tc>
                <a:tc>
                  <a:txBody>
                    <a:bodyPr/>
                    <a:lstStyle/>
                    <a:p>
                      <a:pPr algn="ctr"/>
                      <a:r>
                        <a:rPr lang="en-US" dirty="0"/>
                        <a:t>Movie</a:t>
                      </a:r>
                    </a:p>
                  </a:txBody>
                  <a:tcPr/>
                </a:tc>
                <a:tc>
                  <a:txBody>
                    <a:bodyPr/>
                    <a:lstStyle/>
                    <a:p>
                      <a:pPr algn="ctr"/>
                      <a:r>
                        <a:rPr lang="en-US" dirty="0"/>
                        <a:t>Revenue</a:t>
                      </a:r>
                    </a:p>
                  </a:txBody>
                  <a:tcPr/>
                </a:tc>
                <a:extLst>
                  <a:ext uri="{0D108BD9-81ED-4DB2-BD59-A6C34878D82A}">
                    <a16:rowId xmlns:a16="http://schemas.microsoft.com/office/drawing/2014/main" val="166469806"/>
                  </a:ext>
                </a:extLst>
              </a:tr>
              <a:tr h="370840">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Telegraph Voyage</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215.75</a:t>
                      </a:r>
                    </a:p>
                  </a:txBody>
                  <a:tcPr marL="9525" marR="9525" marT="9525" marB="0" anchor="b"/>
                </a:tc>
                <a:extLst>
                  <a:ext uri="{0D108BD9-81ED-4DB2-BD59-A6C34878D82A}">
                    <a16:rowId xmlns:a16="http://schemas.microsoft.com/office/drawing/2014/main" val="2058274325"/>
                  </a:ext>
                </a:extLst>
              </a:tr>
              <a:tr h="370840">
                <a:tc>
                  <a:txBody>
                    <a:bodyPr/>
                    <a:lstStyle/>
                    <a:p>
                      <a:pPr algn="ctr" fontAlgn="b"/>
                      <a:r>
                        <a:rPr lang="en-US" sz="12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Zorro Ark</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199.72</a:t>
                      </a:r>
                    </a:p>
                  </a:txBody>
                  <a:tcPr marL="9525" marR="9525" marT="9525" marB="0" anchor="b"/>
                </a:tc>
                <a:extLst>
                  <a:ext uri="{0D108BD9-81ED-4DB2-BD59-A6C34878D82A}">
                    <a16:rowId xmlns:a16="http://schemas.microsoft.com/office/drawing/2014/main" val="3169518326"/>
                  </a:ext>
                </a:extLst>
              </a:tr>
              <a:tr h="370840">
                <a:tc>
                  <a:txBody>
                    <a:bodyPr/>
                    <a:lstStyle/>
                    <a:p>
                      <a:pPr algn="ctr" fontAlgn="b"/>
                      <a:r>
                        <a:rPr lang="en-US" sz="12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Wife Turn</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198.73</a:t>
                      </a:r>
                    </a:p>
                  </a:txBody>
                  <a:tcPr marL="9525" marR="9525" marT="9525" marB="0" anchor="b"/>
                </a:tc>
                <a:extLst>
                  <a:ext uri="{0D108BD9-81ED-4DB2-BD59-A6C34878D82A}">
                    <a16:rowId xmlns:a16="http://schemas.microsoft.com/office/drawing/2014/main" val="2270400819"/>
                  </a:ext>
                </a:extLst>
              </a:tr>
              <a:tr h="370840">
                <a:tc>
                  <a:txBody>
                    <a:bodyPr/>
                    <a:lstStyle/>
                    <a:p>
                      <a:pPr algn="ctr" fontAlgn="b"/>
                      <a:r>
                        <a:rPr lang="en-US" sz="1200" b="0" i="0" u="none" strike="noStrike" dirty="0">
                          <a:solidFill>
                            <a:srgbClr val="000000"/>
                          </a:solidFill>
                          <a:effectLst/>
                          <a:latin typeface="Calibri" panose="020F0502020204030204" pitchFamily="34" charset="0"/>
                        </a:rPr>
                        <a:t>4</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Innocent Usual</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191.74</a:t>
                      </a:r>
                    </a:p>
                  </a:txBody>
                  <a:tcPr marL="9525" marR="9525" marT="9525" marB="0" anchor="b"/>
                </a:tc>
                <a:extLst>
                  <a:ext uri="{0D108BD9-81ED-4DB2-BD59-A6C34878D82A}">
                    <a16:rowId xmlns:a16="http://schemas.microsoft.com/office/drawing/2014/main" val="1718057034"/>
                  </a:ext>
                </a:extLst>
              </a:tr>
              <a:tr h="370840">
                <a:tc>
                  <a:txBody>
                    <a:bodyPr/>
                    <a:lstStyle/>
                    <a:p>
                      <a:pPr algn="ctr" fontAlgn="b"/>
                      <a:r>
                        <a:rPr lang="en-US" sz="1200" b="0" i="0" u="none" strike="noStrike" dirty="0">
                          <a:solidFill>
                            <a:srgbClr val="000000"/>
                          </a:solidFill>
                          <a:effectLst/>
                          <a:latin typeface="Calibri" panose="020F0502020204030204" pitchFamily="34" charset="0"/>
                        </a:rPr>
                        <a:t>5</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Hustler Party</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190.78</a:t>
                      </a:r>
                    </a:p>
                  </a:txBody>
                  <a:tcPr marL="9525" marR="9525" marT="9525" marB="0" anchor="b"/>
                </a:tc>
                <a:extLst>
                  <a:ext uri="{0D108BD9-81ED-4DB2-BD59-A6C34878D82A}">
                    <a16:rowId xmlns:a16="http://schemas.microsoft.com/office/drawing/2014/main" val="2383622892"/>
                  </a:ext>
                </a:extLst>
              </a:tr>
              <a:tr h="370840">
                <a:tc>
                  <a:txBody>
                    <a:bodyPr/>
                    <a:lstStyle/>
                    <a:p>
                      <a:pPr algn="ctr" fontAlgn="b"/>
                      <a:r>
                        <a:rPr lang="en-US" sz="1200" b="0" i="0" u="none" strike="noStrike" dirty="0">
                          <a:solidFill>
                            <a:srgbClr val="000000"/>
                          </a:solidFill>
                          <a:effectLst/>
                          <a:latin typeface="Calibri" panose="020F0502020204030204" pitchFamily="34" charset="0"/>
                        </a:rPr>
                        <a:t>6</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Saturday Lambs</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190.74</a:t>
                      </a:r>
                    </a:p>
                  </a:txBody>
                  <a:tcPr marL="9525" marR="9525" marT="9525" marB="0" anchor="b"/>
                </a:tc>
                <a:extLst>
                  <a:ext uri="{0D108BD9-81ED-4DB2-BD59-A6C34878D82A}">
                    <a16:rowId xmlns:a16="http://schemas.microsoft.com/office/drawing/2014/main" val="4048322346"/>
                  </a:ext>
                </a:extLst>
              </a:tr>
              <a:tr h="370840">
                <a:tc>
                  <a:txBody>
                    <a:bodyPr/>
                    <a:lstStyle/>
                    <a:p>
                      <a:pPr algn="ctr" fontAlgn="b"/>
                      <a:r>
                        <a:rPr lang="en-US" sz="1200" b="0" i="0" u="none" strike="noStrike" dirty="0">
                          <a:solidFill>
                            <a:srgbClr val="000000"/>
                          </a:solidFill>
                          <a:effectLst/>
                          <a:latin typeface="Calibri" panose="020F0502020204030204" pitchFamily="34" charset="0"/>
                        </a:rPr>
                        <a:t>7</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Titans Jerk</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186.73</a:t>
                      </a:r>
                    </a:p>
                  </a:txBody>
                  <a:tcPr marL="9525" marR="9525" marT="9525" marB="0" anchor="b"/>
                </a:tc>
                <a:extLst>
                  <a:ext uri="{0D108BD9-81ED-4DB2-BD59-A6C34878D82A}">
                    <a16:rowId xmlns:a16="http://schemas.microsoft.com/office/drawing/2014/main" val="2409499937"/>
                  </a:ext>
                </a:extLst>
              </a:tr>
              <a:tr h="370840">
                <a:tc>
                  <a:txBody>
                    <a:bodyPr/>
                    <a:lstStyle/>
                    <a:p>
                      <a:pPr algn="ctr" fontAlgn="b"/>
                      <a:r>
                        <a:rPr lang="en-US" sz="1200" b="0" i="0" u="none" strike="noStrike" dirty="0">
                          <a:solidFill>
                            <a:srgbClr val="000000"/>
                          </a:solidFill>
                          <a:effectLst/>
                          <a:latin typeface="Calibri" panose="020F0502020204030204" pitchFamily="34" charset="0"/>
                        </a:rPr>
                        <a:t>8</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Harry Idaho</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177.73</a:t>
                      </a:r>
                    </a:p>
                  </a:txBody>
                  <a:tcPr marL="9525" marR="9525" marT="9525" marB="0" anchor="b"/>
                </a:tc>
                <a:extLst>
                  <a:ext uri="{0D108BD9-81ED-4DB2-BD59-A6C34878D82A}">
                    <a16:rowId xmlns:a16="http://schemas.microsoft.com/office/drawing/2014/main" val="3927422193"/>
                  </a:ext>
                </a:extLst>
              </a:tr>
              <a:tr h="370840">
                <a:tc>
                  <a:txBody>
                    <a:bodyPr/>
                    <a:lstStyle/>
                    <a:p>
                      <a:pPr algn="ctr" fontAlgn="b"/>
                      <a:r>
                        <a:rPr lang="en-US" sz="1200" b="0" i="0" u="none" strike="noStrike" dirty="0">
                          <a:solidFill>
                            <a:srgbClr val="000000"/>
                          </a:solidFill>
                          <a:effectLst/>
                          <a:latin typeface="Calibri" panose="020F0502020204030204" pitchFamily="34" charset="0"/>
                        </a:rPr>
                        <a:t>9</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Torque Bound</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169.76</a:t>
                      </a:r>
                    </a:p>
                  </a:txBody>
                  <a:tcPr marL="9525" marR="9525" marT="9525" marB="0" anchor="b"/>
                </a:tc>
                <a:extLst>
                  <a:ext uri="{0D108BD9-81ED-4DB2-BD59-A6C34878D82A}">
                    <a16:rowId xmlns:a16="http://schemas.microsoft.com/office/drawing/2014/main" val="510348069"/>
                  </a:ext>
                </a:extLst>
              </a:tr>
              <a:tr h="370840">
                <a:tc>
                  <a:txBody>
                    <a:bodyPr/>
                    <a:lstStyle/>
                    <a:p>
                      <a:pPr algn="ctr" fontAlgn="b"/>
                      <a:r>
                        <a:rPr lang="en-US" sz="1200" b="0" i="0" u="none" strike="noStrike" dirty="0">
                          <a:solidFill>
                            <a:srgbClr val="000000"/>
                          </a:solidFill>
                          <a:effectLst/>
                          <a:latin typeface="Calibri" panose="020F0502020204030204" pitchFamily="34" charset="0"/>
                        </a:rPr>
                        <a:t>10</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Dogma Family</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168.72</a:t>
                      </a:r>
                    </a:p>
                  </a:txBody>
                  <a:tcPr marL="9525" marR="9525" marT="9525" marB="0" anchor="b"/>
                </a:tc>
                <a:extLst>
                  <a:ext uri="{0D108BD9-81ED-4DB2-BD59-A6C34878D82A}">
                    <a16:rowId xmlns:a16="http://schemas.microsoft.com/office/drawing/2014/main" val="3791174448"/>
                  </a:ext>
                </a:extLst>
              </a:tr>
            </a:tbl>
          </a:graphicData>
        </a:graphic>
      </p:graphicFrame>
      <p:graphicFrame>
        <p:nvGraphicFramePr>
          <p:cNvPr id="5" name="Table 4">
            <a:extLst>
              <a:ext uri="{FF2B5EF4-FFF2-40B4-BE49-F238E27FC236}">
                <a16:creationId xmlns:a16="http://schemas.microsoft.com/office/drawing/2014/main" id="{772DF757-9374-CEEE-7869-2291580BBD8F}"/>
              </a:ext>
            </a:extLst>
          </p:cNvPr>
          <p:cNvGraphicFramePr>
            <a:graphicFrameLocks/>
          </p:cNvGraphicFramePr>
          <p:nvPr>
            <p:extLst>
              <p:ext uri="{D42A27DB-BD31-4B8C-83A1-F6EECF244321}">
                <p14:modId xmlns:p14="http://schemas.microsoft.com/office/powerpoint/2010/main" val="2140594910"/>
              </p:ext>
            </p:extLst>
          </p:nvPr>
        </p:nvGraphicFramePr>
        <p:xfrm>
          <a:off x="6329361" y="1996757"/>
          <a:ext cx="3762376" cy="4079240"/>
        </p:xfrm>
        <a:graphic>
          <a:graphicData uri="http://schemas.openxmlformats.org/drawingml/2006/table">
            <a:tbl>
              <a:tblPr firstRow="1" bandRow="1">
                <a:tableStyleId>{5C22544A-7EE6-4342-B048-85BDC9FD1C3A}</a:tableStyleId>
              </a:tblPr>
              <a:tblGrid>
                <a:gridCol w="1309323">
                  <a:extLst>
                    <a:ext uri="{9D8B030D-6E8A-4147-A177-3AD203B41FA5}">
                      <a16:colId xmlns:a16="http://schemas.microsoft.com/office/drawing/2014/main" val="360910007"/>
                    </a:ext>
                  </a:extLst>
                </a:gridCol>
                <a:gridCol w="1309323">
                  <a:extLst>
                    <a:ext uri="{9D8B030D-6E8A-4147-A177-3AD203B41FA5}">
                      <a16:colId xmlns:a16="http://schemas.microsoft.com/office/drawing/2014/main" val="597011209"/>
                    </a:ext>
                  </a:extLst>
                </a:gridCol>
                <a:gridCol w="1143730">
                  <a:extLst>
                    <a:ext uri="{9D8B030D-6E8A-4147-A177-3AD203B41FA5}">
                      <a16:colId xmlns:a16="http://schemas.microsoft.com/office/drawing/2014/main" val="3987352181"/>
                    </a:ext>
                  </a:extLst>
                </a:gridCol>
              </a:tblGrid>
              <a:tr h="370840">
                <a:tc>
                  <a:txBody>
                    <a:bodyPr/>
                    <a:lstStyle/>
                    <a:p>
                      <a:pPr algn="ctr"/>
                      <a:r>
                        <a:rPr lang="en-US" dirty="0"/>
                        <a:t>Rank</a:t>
                      </a:r>
                    </a:p>
                  </a:txBody>
                  <a:tcPr/>
                </a:tc>
                <a:tc>
                  <a:txBody>
                    <a:bodyPr/>
                    <a:lstStyle/>
                    <a:p>
                      <a:pPr algn="ctr"/>
                      <a:r>
                        <a:rPr lang="en-US" dirty="0"/>
                        <a:t>Movie</a:t>
                      </a:r>
                    </a:p>
                  </a:txBody>
                  <a:tcPr/>
                </a:tc>
                <a:tc>
                  <a:txBody>
                    <a:bodyPr/>
                    <a:lstStyle/>
                    <a:p>
                      <a:pPr algn="ctr"/>
                      <a:r>
                        <a:rPr lang="en-US" dirty="0"/>
                        <a:t>Revenue</a:t>
                      </a:r>
                    </a:p>
                  </a:txBody>
                  <a:tcPr/>
                </a:tc>
                <a:extLst>
                  <a:ext uri="{0D108BD9-81ED-4DB2-BD59-A6C34878D82A}">
                    <a16:rowId xmlns:a16="http://schemas.microsoft.com/office/drawing/2014/main" val="166469806"/>
                  </a:ext>
                </a:extLst>
              </a:tr>
              <a:tr h="370840">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Duffel Apocalypse</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5.94</a:t>
                      </a:r>
                    </a:p>
                  </a:txBody>
                  <a:tcPr marL="9525" marR="9525" marT="9525" marB="0" anchor="b"/>
                </a:tc>
                <a:extLst>
                  <a:ext uri="{0D108BD9-81ED-4DB2-BD59-A6C34878D82A}">
                    <a16:rowId xmlns:a16="http://schemas.microsoft.com/office/drawing/2014/main" val="2058274325"/>
                  </a:ext>
                </a:extLst>
              </a:tr>
              <a:tr h="370840">
                <a:tc>
                  <a:txBody>
                    <a:bodyPr/>
                    <a:lstStyle/>
                    <a:p>
                      <a:pPr algn="ctr" fontAlgn="b"/>
                      <a:r>
                        <a:rPr lang="en-US" sz="12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Oklahoma Jumanji</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5.94</a:t>
                      </a:r>
                    </a:p>
                  </a:txBody>
                  <a:tcPr marL="9525" marR="9525" marT="9525" marB="0" anchor="b"/>
                </a:tc>
                <a:extLst>
                  <a:ext uri="{0D108BD9-81ED-4DB2-BD59-A6C34878D82A}">
                    <a16:rowId xmlns:a16="http://schemas.microsoft.com/office/drawing/2014/main" val="3169518326"/>
                  </a:ext>
                </a:extLst>
              </a:tr>
              <a:tr h="370840">
                <a:tc>
                  <a:txBody>
                    <a:bodyPr/>
                    <a:lstStyle/>
                    <a:p>
                      <a:pPr algn="ctr" fontAlgn="b"/>
                      <a:r>
                        <a:rPr lang="en-US" sz="12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Texas Watch</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5.94</a:t>
                      </a:r>
                    </a:p>
                  </a:txBody>
                  <a:tcPr marL="9525" marR="9525" marT="9525" marB="0" anchor="b"/>
                </a:tc>
                <a:extLst>
                  <a:ext uri="{0D108BD9-81ED-4DB2-BD59-A6C34878D82A}">
                    <a16:rowId xmlns:a16="http://schemas.microsoft.com/office/drawing/2014/main" val="2270400819"/>
                  </a:ext>
                </a:extLst>
              </a:tr>
              <a:tr h="370840">
                <a:tc>
                  <a:txBody>
                    <a:bodyPr/>
                    <a:lstStyle/>
                    <a:p>
                      <a:pPr algn="ctr" fontAlgn="b"/>
                      <a:r>
                        <a:rPr lang="en-US" sz="1200" b="0" i="0" u="none" strike="noStrike" dirty="0">
                          <a:solidFill>
                            <a:srgbClr val="000000"/>
                          </a:solidFill>
                          <a:effectLst/>
                          <a:latin typeface="Calibri" panose="020F0502020204030204" pitchFamily="34" charset="0"/>
                        </a:rPr>
                        <a:t>4</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Freedom Cleopatra</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5.95</a:t>
                      </a:r>
                    </a:p>
                  </a:txBody>
                  <a:tcPr marL="9525" marR="9525" marT="9525" marB="0" anchor="b"/>
                </a:tc>
                <a:extLst>
                  <a:ext uri="{0D108BD9-81ED-4DB2-BD59-A6C34878D82A}">
                    <a16:rowId xmlns:a16="http://schemas.microsoft.com/office/drawing/2014/main" val="1718057034"/>
                  </a:ext>
                </a:extLst>
              </a:tr>
              <a:tr h="370840">
                <a:tc>
                  <a:txBody>
                    <a:bodyPr/>
                    <a:lstStyle/>
                    <a:p>
                      <a:pPr algn="ctr" fontAlgn="b"/>
                      <a:r>
                        <a:rPr lang="en-US" sz="1200" b="0" i="0" u="none" strike="noStrike" dirty="0">
                          <a:solidFill>
                            <a:srgbClr val="000000"/>
                          </a:solidFill>
                          <a:effectLst/>
                          <a:latin typeface="Calibri" panose="020F0502020204030204" pitchFamily="34" charset="0"/>
                        </a:rPr>
                        <a:t>5</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Rebel Airport</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6.93</a:t>
                      </a:r>
                    </a:p>
                  </a:txBody>
                  <a:tcPr marL="9525" marR="9525" marT="9525" marB="0" anchor="b"/>
                </a:tc>
                <a:extLst>
                  <a:ext uri="{0D108BD9-81ED-4DB2-BD59-A6C34878D82A}">
                    <a16:rowId xmlns:a16="http://schemas.microsoft.com/office/drawing/2014/main" val="2383622892"/>
                  </a:ext>
                </a:extLst>
              </a:tr>
              <a:tr h="370840">
                <a:tc>
                  <a:txBody>
                    <a:bodyPr/>
                    <a:lstStyle/>
                    <a:p>
                      <a:pPr algn="ctr" fontAlgn="b"/>
                      <a:r>
                        <a:rPr lang="en-US" sz="1200" b="0" i="0" u="none" strike="noStrike" dirty="0">
                          <a:solidFill>
                            <a:srgbClr val="000000"/>
                          </a:solidFill>
                          <a:effectLst/>
                          <a:latin typeface="Calibri" panose="020F0502020204030204" pitchFamily="34" charset="0"/>
                        </a:rPr>
                        <a:t>6</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Young Language</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6.93</a:t>
                      </a:r>
                    </a:p>
                  </a:txBody>
                  <a:tcPr marL="9525" marR="9525" marT="9525" marB="0" anchor="b"/>
                </a:tc>
                <a:extLst>
                  <a:ext uri="{0D108BD9-81ED-4DB2-BD59-A6C34878D82A}">
                    <a16:rowId xmlns:a16="http://schemas.microsoft.com/office/drawing/2014/main" val="4048322346"/>
                  </a:ext>
                </a:extLst>
              </a:tr>
              <a:tr h="370840">
                <a:tc>
                  <a:txBody>
                    <a:bodyPr/>
                    <a:lstStyle/>
                    <a:p>
                      <a:pPr algn="ctr" fontAlgn="b"/>
                      <a:r>
                        <a:rPr lang="en-US" sz="1200" b="0" i="0" u="none" strike="noStrike" dirty="0">
                          <a:solidFill>
                            <a:srgbClr val="000000"/>
                          </a:solidFill>
                          <a:effectLst/>
                          <a:latin typeface="Calibri" panose="020F0502020204030204" pitchFamily="34" charset="0"/>
                        </a:rPr>
                        <a:t>7</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Cruelty Unforgiven</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6.94</a:t>
                      </a:r>
                    </a:p>
                  </a:txBody>
                  <a:tcPr marL="9525" marR="9525" marT="9525" marB="0" anchor="b"/>
                </a:tc>
                <a:extLst>
                  <a:ext uri="{0D108BD9-81ED-4DB2-BD59-A6C34878D82A}">
                    <a16:rowId xmlns:a16="http://schemas.microsoft.com/office/drawing/2014/main" val="2409499937"/>
                  </a:ext>
                </a:extLst>
              </a:tr>
              <a:tr h="370840">
                <a:tc>
                  <a:txBody>
                    <a:bodyPr/>
                    <a:lstStyle/>
                    <a:p>
                      <a:pPr algn="ctr" fontAlgn="b"/>
                      <a:r>
                        <a:rPr lang="en-US" sz="1200" b="0" i="0" u="none" strike="noStrike" dirty="0">
                          <a:solidFill>
                            <a:srgbClr val="000000"/>
                          </a:solidFill>
                          <a:effectLst/>
                          <a:latin typeface="Calibri" panose="020F0502020204030204" pitchFamily="34" charset="0"/>
                        </a:rPr>
                        <a:t>8</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Treatment Jekyll</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6.94</a:t>
                      </a:r>
                    </a:p>
                  </a:txBody>
                  <a:tcPr marL="9525" marR="9525" marT="9525" marB="0" anchor="b"/>
                </a:tc>
                <a:extLst>
                  <a:ext uri="{0D108BD9-81ED-4DB2-BD59-A6C34878D82A}">
                    <a16:rowId xmlns:a16="http://schemas.microsoft.com/office/drawing/2014/main" val="3927422193"/>
                  </a:ext>
                </a:extLst>
              </a:tr>
              <a:tr h="370840">
                <a:tc>
                  <a:txBody>
                    <a:bodyPr/>
                    <a:lstStyle/>
                    <a:p>
                      <a:pPr algn="ctr" fontAlgn="b"/>
                      <a:r>
                        <a:rPr lang="en-US" sz="1200" b="0" i="0" u="none" strike="noStrike" dirty="0">
                          <a:solidFill>
                            <a:srgbClr val="000000"/>
                          </a:solidFill>
                          <a:effectLst/>
                          <a:latin typeface="Calibri" panose="020F0502020204030204" pitchFamily="34" charset="0"/>
                        </a:rPr>
                        <a:t>9</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Lights Deer</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7.93</a:t>
                      </a:r>
                    </a:p>
                  </a:txBody>
                  <a:tcPr marL="9525" marR="9525" marT="9525" marB="0" anchor="b"/>
                </a:tc>
                <a:extLst>
                  <a:ext uri="{0D108BD9-81ED-4DB2-BD59-A6C34878D82A}">
                    <a16:rowId xmlns:a16="http://schemas.microsoft.com/office/drawing/2014/main" val="510348069"/>
                  </a:ext>
                </a:extLst>
              </a:tr>
              <a:tr h="370840">
                <a:tc>
                  <a:txBody>
                    <a:bodyPr/>
                    <a:lstStyle/>
                    <a:p>
                      <a:pPr algn="ctr" fontAlgn="b"/>
                      <a:r>
                        <a:rPr lang="en-US" sz="1200" b="0" i="0" u="none" strike="noStrike" dirty="0">
                          <a:solidFill>
                            <a:srgbClr val="000000"/>
                          </a:solidFill>
                          <a:effectLst/>
                          <a:latin typeface="Calibri" panose="020F0502020204030204" pitchFamily="34" charset="0"/>
                        </a:rPr>
                        <a:t>10</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Japanese Run</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7.94</a:t>
                      </a:r>
                    </a:p>
                  </a:txBody>
                  <a:tcPr marL="9525" marR="9525" marT="9525" marB="0" anchor="b"/>
                </a:tc>
                <a:extLst>
                  <a:ext uri="{0D108BD9-81ED-4DB2-BD59-A6C34878D82A}">
                    <a16:rowId xmlns:a16="http://schemas.microsoft.com/office/drawing/2014/main" val="3791174448"/>
                  </a:ext>
                </a:extLst>
              </a:tr>
            </a:tbl>
          </a:graphicData>
        </a:graphic>
      </p:graphicFrame>
      <p:sp>
        <p:nvSpPr>
          <p:cNvPr id="6" name="TextBox 5">
            <a:extLst>
              <a:ext uri="{FF2B5EF4-FFF2-40B4-BE49-F238E27FC236}">
                <a16:creationId xmlns:a16="http://schemas.microsoft.com/office/drawing/2014/main" id="{A7ECB91A-5DDA-3566-1D81-FC116086FA6F}"/>
              </a:ext>
            </a:extLst>
          </p:cNvPr>
          <p:cNvSpPr txBox="1"/>
          <p:nvPr/>
        </p:nvSpPr>
        <p:spPr>
          <a:xfrm>
            <a:off x="2684506" y="1273810"/>
            <a:ext cx="1754972" cy="365760"/>
          </a:xfrm>
          <a:prstGeom prst="rect">
            <a:avLst/>
          </a:prstGeom>
          <a:solidFill>
            <a:schemeClr val="accent1"/>
          </a:solidFill>
        </p:spPr>
        <p:txBody>
          <a:bodyPr wrap="square" rtlCol="0">
            <a:spAutoFit/>
          </a:bodyPr>
          <a:lstStyle/>
          <a:p>
            <a:r>
              <a:rPr lang="en-US" dirty="0">
                <a:solidFill>
                  <a:schemeClr val="bg1"/>
                </a:solidFill>
              </a:rPr>
              <a:t>Most Revenue</a:t>
            </a:r>
          </a:p>
        </p:txBody>
      </p:sp>
      <p:sp>
        <p:nvSpPr>
          <p:cNvPr id="7" name="TextBox 6">
            <a:extLst>
              <a:ext uri="{FF2B5EF4-FFF2-40B4-BE49-F238E27FC236}">
                <a16:creationId xmlns:a16="http://schemas.microsoft.com/office/drawing/2014/main" id="{135DA104-2AEA-E081-FF56-9466279A7B9A}"/>
              </a:ext>
            </a:extLst>
          </p:cNvPr>
          <p:cNvSpPr txBox="1"/>
          <p:nvPr/>
        </p:nvSpPr>
        <p:spPr>
          <a:xfrm>
            <a:off x="7289844" y="1273810"/>
            <a:ext cx="1854156" cy="365760"/>
          </a:xfrm>
          <a:prstGeom prst="rect">
            <a:avLst/>
          </a:prstGeom>
          <a:solidFill>
            <a:schemeClr val="accent1"/>
          </a:solidFill>
        </p:spPr>
        <p:txBody>
          <a:bodyPr wrap="square" rtlCol="0">
            <a:spAutoFit/>
          </a:bodyPr>
          <a:lstStyle/>
          <a:p>
            <a:r>
              <a:rPr lang="en-US" dirty="0">
                <a:solidFill>
                  <a:schemeClr val="bg1"/>
                </a:solidFill>
              </a:rPr>
              <a:t>Least Revenue</a:t>
            </a:r>
          </a:p>
        </p:txBody>
      </p:sp>
      <p:sp>
        <p:nvSpPr>
          <p:cNvPr id="8" name="5-Point Star 7">
            <a:extLst>
              <a:ext uri="{FF2B5EF4-FFF2-40B4-BE49-F238E27FC236}">
                <a16:creationId xmlns:a16="http://schemas.microsoft.com/office/drawing/2014/main" id="{CEA0E1B9-EC51-0852-A120-207A536FA76A}"/>
              </a:ext>
            </a:extLst>
          </p:cNvPr>
          <p:cNvSpPr/>
          <p:nvPr/>
        </p:nvSpPr>
        <p:spPr>
          <a:xfrm>
            <a:off x="1258957" y="2398643"/>
            <a:ext cx="344556" cy="33130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9" name="5-Point Star 8">
            <a:extLst>
              <a:ext uri="{FF2B5EF4-FFF2-40B4-BE49-F238E27FC236}">
                <a16:creationId xmlns:a16="http://schemas.microsoft.com/office/drawing/2014/main" id="{7C3FA9FC-619B-7B21-FA88-64EC4DAFE3CA}"/>
              </a:ext>
            </a:extLst>
          </p:cNvPr>
          <p:cNvSpPr/>
          <p:nvPr/>
        </p:nvSpPr>
        <p:spPr>
          <a:xfrm>
            <a:off x="5917095" y="2383294"/>
            <a:ext cx="357809" cy="33130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Tree>
    <p:extLst>
      <p:ext uri="{BB962C8B-B14F-4D97-AF65-F5344CB8AC3E}">
        <p14:creationId xmlns:p14="http://schemas.microsoft.com/office/powerpoint/2010/main" val="326701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F6111AB0-F77F-653E-7DF1-1D66C13F0978}"/>
              </a:ext>
            </a:extLst>
          </p:cNvPr>
          <p:cNvGraphicFramePr/>
          <p:nvPr>
            <p:extLst>
              <p:ext uri="{D42A27DB-BD31-4B8C-83A1-F6EECF244321}">
                <p14:modId xmlns:p14="http://schemas.microsoft.com/office/powerpoint/2010/main" val="1901963837"/>
              </p:ext>
            </p:extLst>
          </p:nvPr>
        </p:nvGraphicFramePr>
        <p:xfrm>
          <a:off x="1070212" y="324182"/>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Table 8">
            <a:extLst>
              <a:ext uri="{FF2B5EF4-FFF2-40B4-BE49-F238E27FC236}">
                <a16:creationId xmlns:a16="http://schemas.microsoft.com/office/drawing/2014/main" id="{2FCE1BD9-6E8C-5ACD-7338-99B6BBE3FFF6}"/>
              </a:ext>
            </a:extLst>
          </p:cNvPr>
          <p:cNvGraphicFramePr>
            <a:graphicFrameLocks noGrp="1"/>
          </p:cNvGraphicFramePr>
          <p:nvPr>
            <p:ph idx="1"/>
            <p:extLst>
              <p:ext uri="{D42A27DB-BD31-4B8C-83A1-F6EECF244321}">
                <p14:modId xmlns:p14="http://schemas.microsoft.com/office/powerpoint/2010/main" val="3300780416"/>
              </p:ext>
            </p:extLst>
          </p:nvPr>
        </p:nvGraphicFramePr>
        <p:xfrm>
          <a:off x="1070212" y="2279540"/>
          <a:ext cx="10515597" cy="3780065"/>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119981775"/>
                    </a:ext>
                  </a:extLst>
                </a:gridCol>
                <a:gridCol w="3505199">
                  <a:extLst>
                    <a:ext uri="{9D8B030D-6E8A-4147-A177-3AD203B41FA5}">
                      <a16:colId xmlns:a16="http://schemas.microsoft.com/office/drawing/2014/main" val="3185053336"/>
                    </a:ext>
                  </a:extLst>
                </a:gridCol>
                <a:gridCol w="3505199">
                  <a:extLst>
                    <a:ext uri="{9D8B030D-6E8A-4147-A177-3AD203B41FA5}">
                      <a16:colId xmlns:a16="http://schemas.microsoft.com/office/drawing/2014/main" val="3601850571"/>
                    </a:ext>
                  </a:extLst>
                </a:gridCol>
              </a:tblGrid>
              <a:tr h="756013">
                <a:tc>
                  <a:txBody>
                    <a:bodyPr/>
                    <a:lstStyle/>
                    <a:p>
                      <a:pPr algn="ctr"/>
                      <a:endParaRPr lang="en-US" sz="2000" dirty="0"/>
                    </a:p>
                  </a:txBody>
                  <a:tcPr anchor="ctr"/>
                </a:tc>
                <a:tc>
                  <a:txBody>
                    <a:bodyPr/>
                    <a:lstStyle/>
                    <a:p>
                      <a:pPr algn="ctr"/>
                      <a:r>
                        <a:rPr lang="en-US" sz="2000" dirty="0"/>
                        <a:t>Range</a:t>
                      </a:r>
                    </a:p>
                  </a:txBody>
                  <a:tcPr anchor="ctr"/>
                </a:tc>
                <a:tc>
                  <a:txBody>
                    <a:bodyPr/>
                    <a:lstStyle/>
                    <a:p>
                      <a:pPr algn="ctr"/>
                      <a:r>
                        <a:rPr lang="en-US" sz="2000" dirty="0"/>
                        <a:t>Average</a:t>
                      </a:r>
                    </a:p>
                  </a:txBody>
                  <a:tcPr anchor="ctr"/>
                </a:tc>
                <a:extLst>
                  <a:ext uri="{0D108BD9-81ED-4DB2-BD59-A6C34878D82A}">
                    <a16:rowId xmlns:a16="http://schemas.microsoft.com/office/drawing/2014/main" val="1200812609"/>
                  </a:ext>
                </a:extLst>
              </a:tr>
              <a:tr h="756013">
                <a:tc>
                  <a:txBody>
                    <a:bodyPr/>
                    <a:lstStyle/>
                    <a:p>
                      <a:pPr algn="ctr"/>
                      <a:r>
                        <a:rPr lang="en-US" sz="2000" dirty="0"/>
                        <a:t>Rental Duration (Days)</a:t>
                      </a:r>
                    </a:p>
                  </a:txBody>
                  <a:tcPr anchor="ctr"/>
                </a:tc>
                <a:tc>
                  <a:txBody>
                    <a:bodyPr/>
                    <a:lstStyle/>
                    <a:p>
                      <a:pPr algn="ctr"/>
                      <a:r>
                        <a:rPr lang="en-US" sz="2000" dirty="0"/>
                        <a:t>3-7 Days</a:t>
                      </a:r>
                    </a:p>
                  </a:txBody>
                  <a:tcPr anchor="ctr"/>
                </a:tc>
                <a:tc>
                  <a:txBody>
                    <a:bodyPr/>
                    <a:lstStyle/>
                    <a:p>
                      <a:pPr algn="ctr"/>
                      <a:r>
                        <a:rPr lang="en-US" sz="2000" dirty="0"/>
                        <a:t>5 Days</a:t>
                      </a:r>
                    </a:p>
                  </a:txBody>
                  <a:tcPr anchor="ctr"/>
                </a:tc>
                <a:extLst>
                  <a:ext uri="{0D108BD9-81ED-4DB2-BD59-A6C34878D82A}">
                    <a16:rowId xmlns:a16="http://schemas.microsoft.com/office/drawing/2014/main" val="307996819"/>
                  </a:ext>
                </a:extLst>
              </a:tr>
              <a:tr h="756013">
                <a:tc>
                  <a:txBody>
                    <a:bodyPr/>
                    <a:lstStyle/>
                    <a:p>
                      <a:pPr algn="ctr"/>
                      <a:r>
                        <a:rPr lang="en-US" sz="2000" dirty="0"/>
                        <a:t>Rental Rate ($)</a:t>
                      </a:r>
                    </a:p>
                  </a:txBody>
                  <a:tcPr anchor="ctr"/>
                </a:tc>
                <a:tc>
                  <a:txBody>
                    <a:bodyPr/>
                    <a:lstStyle/>
                    <a:p>
                      <a:pPr algn="ctr"/>
                      <a:r>
                        <a:rPr lang="en-US" sz="2000" dirty="0"/>
                        <a:t>.99 - 4.99</a:t>
                      </a:r>
                    </a:p>
                  </a:txBody>
                  <a:tcPr anchor="ctr"/>
                </a:tc>
                <a:tc>
                  <a:txBody>
                    <a:bodyPr/>
                    <a:lstStyle/>
                    <a:p>
                      <a:pPr algn="ctr"/>
                      <a:r>
                        <a:rPr lang="en-US" sz="2000" dirty="0"/>
                        <a:t>2.98</a:t>
                      </a:r>
                    </a:p>
                  </a:txBody>
                  <a:tcPr anchor="ctr"/>
                </a:tc>
                <a:extLst>
                  <a:ext uri="{0D108BD9-81ED-4DB2-BD59-A6C34878D82A}">
                    <a16:rowId xmlns:a16="http://schemas.microsoft.com/office/drawing/2014/main" val="3919044731"/>
                  </a:ext>
                </a:extLst>
              </a:tr>
              <a:tr h="756013">
                <a:tc>
                  <a:txBody>
                    <a:bodyPr/>
                    <a:lstStyle/>
                    <a:p>
                      <a:pPr algn="ctr"/>
                      <a:r>
                        <a:rPr lang="en-US" sz="2000" dirty="0"/>
                        <a:t>Movie Length (Minutes)</a:t>
                      </a:r>
                    </a:p>
                  </a:txBody>
                  <a:tcPr anchor="ctr"/>
                </a:tc>
                <a:tc>
                  <a:txBody>
                    <a:bodyPr/>
                    <a:lstStyle/>
                    <a:p>
                      <a:pPr algn="ctr"/>
                      <a:r>
                        <a:rPr lang="en-US" sz="2000" dirty="0"/>
                        <a:t>46 - 185</a:t>
                      </a:r>
                    </a:p>
                  </a:txBody>
                  <a:tcPr anchor="ctr"/>
                </a:tc>
                <a:tc>
                  <a:txBody>
                    <a:bodyPr/>
                    <a:lstStyle/>
                    <a:p>
                      <a:pPr algn="ctr"/>
                      <a:r>
                        <a:rPr lang="en-US" sz="2000" dirty="0"/>
                        <a:t>115</a:t>
                      </a:r>
                    </a:p>
                  </a:txBody>
                  <a:tcPr anchor="ctr"/>
                </a:tc>
                <a:extLst>
                  <a:ext uri="{0D108BD9-81ED-4DB2-BD59-A6C34878D82A}">
                    <a16:rowId xmlns:a16="http://schemas.microsoft.com/office/drawing/2014/main" val="226216325"/>
                  </a:ext>
                </a:extLst>
              </a:tr>
              <a:tr h="756013">
                <a:tc>
                  <a:txBody>
                    <a:bodyPr/>
                    <a:lstStyle/>
                    <a:p>
                      <a:pPr algn="ctr"/>
                      <a:r>
                        <a:rPr lang="en-US" sz="2000" dirty="0"/>
                        <a:t>Replacement Cost ($)</a:t>
                      </a:r>
                    </a:p>
                  </a:txBody>
                  <a:tcPr anchor="ctr"/>
                </a:tc>
                <a:tc>
                  <a:txBody>
                    <a:bodyPr/>
                    <a:lstStyle/>
                    <a:p>
                      <a:pPr algn="ctr"/>
                      <a:r>
                        <a:rPr lang="en-US" sz="2000" dirty="0"/>
                        <a:t>9.99 – 29.99</a:t>
                      </a:r>
                    </a:p>
                  </a:txBody>
                  <a:tcPr anchor="ctr"/>
                </a:tc>
                <a:tc>
                  <a:txBody>
                    <a:bodyPr/>
                    <a:lstStyle/>
                    <a:p>
                      <a:pPr algn="ctr"/>
                      <a:r>
                        <a:rPr lang="en-US" sz="2000" dirty="0"/>
                        <a:t>19.99</a:t>
                      </a:r>
                    </a:p>
                  </a:txBody>
                  <a:tcPr anchor="ctr"/>
                </a:tc>
                <a:extLst>
                  <a:ext uri="{0D108BD9-81ED-4DB2-BD59-A6C34878D82A}">
                    <a16:rowId xmlns:a16="http://schemas.microsoft.com/office/drawing/2014/main" val="1953720911"/>
                  </a:ext>
                </a:extLst>
              </a:tr>
            </a:tbl>
          </a:graphicData>
        </a:graphic>
      </p:graphicFrame>
    </p:spTree>
    <p:extLst>
      <p:ext uri="{BB962C8B-B14F-4D97-AF65-F5344CB8AC3E}">
        <p14:creationId xmlns:p14="http://schemas.microsoft.com/office/powerpoint/2010/main" val="79936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BC82BF3-0211-0E70-633B-83F59F49DD1D}"/>
              </a:ext>
            </a:extLst>
          </p:cNvPr>
          <p:cNvGraphicFramePr/>
          <p:nvPr>
            <p:extLst>
              <p:ext uri="{D42A27DB-BD31-4B8C-83A1-F6EECF244321}">
                <p14:modId xmlns:p14="http://schemas.microsoft.com/office/powerpoint/2010/main" val="888609146"/>
              </p:ext>
            </p:extLst>
          </p:nvPr>
        </p:nvGraphicFramePr>
        <p:xfrm>
          <a:off x="838199" y="150125"/>
          <a:ext cx="1111724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9072C871-01E6-397F-C645-711D94779878}"/>
              </a:ext>
            </a:extLst>
          </p:cNvPr>
          <p:cNvPicPr>
            <a:picLocks noChangeAspect="1"/>
          </p:cNvPicPr>
          <p:nvPr/>
        </p:nvPicPr>
        <p:blipFill rotWithShape="1">
          <a:blip r:embed="rId7"/>
          <a:srcRect l="1087" t="6170" r="10543" b="4525"/>
          <a:stretch/>
        </p:blipFill>
        <p:spPr>
          <a:xfrm>
            <a:off x="838200" y="1417982"/>
            <a:ext cx="8411817" cy="4871945"/>
          </a:xfrm>
          <a:prstGeom prst="rect">
            <a:avLst/>
          </a:prstGeom>
        </p:spPr>
      </p:pic>
      <p:graphicFrame>
        <p:nvGraphicFramePr>
          <p:cNvPr id="7" name="Table 7">
            <a:extLst>
              <a:ext uri="{FF2B5EF4-FFF2-40B4-BE49-F238E27FC236}">
                <a16:creationId xmlns:a16="http://schemas.microsoft.com/office/drawing/2014/main" id="{A1C31714-EEBF-10CD-07A0-8B8E7150E0C6}"/>
              </a:ext>
            </a:extLst>
          </p:cNvPr>
          <p:cNvGraphicFramePr>
            <a:graphicFrameLocks noGrp="1"/>
          </p:cNvGraphicFramePr>
          <p:nvPr>
            <p:extLst>
              <p:ext uri="{D42A27DB-BD31-4B8C-83A1-F6EECF244321}">
                <p14:modId xmlns:p14="http://schemas.microsoft.com/office/powerpoint/2010/main" val="3180154604"/>
              </p:ext>
            </p:extLst>
          </p:nvPr>
        </p:nvGraphicFramePr>
        <p:xfrm>
          <a:off x="9335414" y="2827312"/>
          <a:ext cx="2517913" cy="2493587"/>
        </p:xfrm>
        <a:graphic>
          <a:graphicData uri="http://schemas.openxmlformats.org/drawingml/2006/table">
            <a:tbl>
              <a:tblPr firstRow="1" bandRow="1">
                <a:tableStyleId>{5C22544A-7EE6-4342-B048-85BDC9FD1C3A}</a:tableStyleId>
              </a:tblPr>
              <a:tblGrid>
                <a:gridCol w="636692">
                  <a:extLst>
                    <a:ext uri="{9D8B030D-6E8A-4147-A177-3AD203B41FA5}">
                      <a16:colId xmlns:a16="http://schemas.microsoft.com/office/drawing/2014/main" val="864339719"/>
                    </a:ext>
                  </a:extLst>
                </a:gridCol>
                <a:gridCol w="955041">
                  <a:extLst>
                    <a:ext uri="{9D8B030D-6E8A-4147-A177-3AD203B41FA5}">
                      <a16:colId xmlns:a16="http://schemas.microsoft.com/office/drawing/2014/main" val="1247992033"/>
                    </a:ext>
                  </a:extLst>
                </a:gridCol>
                <a:gridCol w="926180">
                  <a:extLst>
                    <a:ext uri="{9D8B030D-6E8A-4147-A177-3AD203B41FA5}">
                      <a16:colId xmlns:a16="http://schemas.microsoft.com/office/drawing/2014/main" val="2496637406"/>
                    </a:ext>
                  </a:extLst>
                </a:gridCol>
              </a:tblGrid>
              <a:tr h="267478">
                <a:tc>
                  <a:txBody>
                    <a:bodyPr/>
                    <a:lstStyle/>
                    <a:p>
                      <a:r>
                        <a:rPr lang="en-US" sz="1400" dirty="0"/>
                        <a:t>Rank</a:t>
                      </a:r>
                    </a:p>
                  </a:txBody>
                  <a:tcPr/>
                </a:tc>
                <a:tc>
                  <a:txBody>
                    <a:bodyPr/>
                    <a:lstStyle/>
                    <a:p>
                      <a:r>
                        <a:rPr lang="en-US" sz="1400" dirty="0"/>
                        <a:t>Country</a:t>
                      </a:r>
                    </a:p>
                  </a:txBody>
                  <a:tcPr/>
                </a:tc>
                <a:tc>
                  <a:txBody>
                    <a:bodyPr/>
                    <a:lstStyle/>
                    <a:p>
                      <a:r>
                        <a:rPr lang="en-US" sz="1400" dirty="0"/>
                        <a:t>Revenue</a:t>
                      </a:r>
                    </a:p>
                  </a:txBody>
                  <a:tcPr/>
                </a:tc>
                <a:extLst>
                  <a:ext uri="{0D108BD9-81ED-4DB2-BD59-A6C34878D82A}">
                    <a16:rowId xmlns:a16="http://schemas.microsoft.com/office/drawing/2014/main" val="1470783246"/>
                  </a:ext>
                </a:extLst>
              </a:tr>
              <a:tr h="413059">
                <a:tc>
                  <a:txBody>
                    <a:bodyPr/>
                    <a:lstStyle/>
                    <a:p>
                      <a:pPr algn="ctr"/>
                      <a:r>
                        <a:rPr lang="en-US" sz="1400" dirty="0"/>
                        <a:t>1</a:t>
                      </a:r>
                    </a:p>
                  </a:txBody>
                  <a:tcPr anchor="b"/>
                </a:tc>
                <a:tc>
                  <a:txBody>
                    <a:bodyPr/>
                    <a:lstStyle/>
                    <a:p>
                      <a:pPr algn="ctr" fontAlgn="b"/>
                      <a:r>
                        <a:rPr lang="en-US" sz="1400" b="0" i="0" u="none" strike="noStrike" dirty="0">
                          <a:solidFill>
                            <a:srgbClr val="000000"/>
                          </a:solidFill>
                          <a:effectLst/>
                          <a:latin typeface="+mn-lt"/>
                        </a:rPr>
                        <a:t>India</a:t>
                      </a:r>
                    </a:p>
                  </a:txBody>
                  <a:tcPr marL="9525" marR="9525" marT="9525" marB="0" anchor="b"/>
                </a:tc>
                <a:tc>
                  <a:txBody>
                    <a:bodyPr/>
                    <a:lstStyle/>
                    <a:p>
                      <a:pPr algn="ctr" fontAlgn="b"/>
                      <a:r>
                        <a:rPr lang="en-US" sz="1400" b="0" i="0" u="none" strike="noStrike" dirty="0">
                          <a:solidFill>
                            <a:srgbClr val="000000"/>
                          </a:solidFill>
                          <a:effectLst/>
                          <a:latin typeface="+mn-lt"/>
                        </a:rPr>
                        <a:t>6034.78</a:t>
                      </a:r>
                    </a:p>
                  </a:txBody>
                  <a:tcPr marL="9525" marR="9525" marT="9525" marB="0" anchor="b"/>
                </a:tc>
                <a:extLst>
                  <a:ext uri="{0D108BD9-81ED-4DB2-BD59-A6C34878D82A}">
                    <a16:rowId xmlns:a16="http://schemas.microsoft.com/office/drawing/2014/main" val="220224282"/>
                  </a:ext>
                </a:extLst>
              </a:tr>
              <a:tr h="413059">
                <a:tc>
                  <a:txBody>
                    <a:bodyPr/>
                    <a:lstStyle/>
                    <a:p>
                      <a:pPr algn="ctr"/>
                      <a:r>
                        <a:rPr lang="en-US" sz="1400" dirty="0"/>
                        <a:t>2</a:t>
                      </a:r>
                    </a:p>
                  </a:txBody>
                  <a:tcPr anchor="b"/>
                </a:tc>
                <a:tc>
                  <a:txBody>
                    <a:bodyPr/>
                    <a:lstStyle/>
                    <a:p>
                      <a:pPr algn="ctr" fontAlgn="b"/>
                      <a:r>
                        <a:rPr lang="en-US" sz="1400" b="0" i="0" u="none" strike="noStrike" dirty="0">
                          <a:solidFill>
                            <a:srgbClr val="000000"/>
                          </a:solidFill>
                          <a:effectLst/>
                          <a:latin typeface="+mn-lt"/>
                        </a:rPr>
                        <a:t>China</a:t>
                      </a:r>
                    </a:p>
                  </a:txBody>
                  <a:tcPr marL="9525" marR="9525" marT="9525" marB="0" anchor="b"/>
                </a:tc>
                <a:tc>
                  <a:txBody>
                    <a:bodyPr/>
                    <a:lstStyle/>
                    <a:p>
                      <a:pPr algn="ctr" fontAlgn="b"/>
                      <a:r>
                        <a:rPr lang="en-US" sz="1400" b="0" i="0" u="none" strike="noStrike" dirty="0">
                          <a:solidFill>
                            <a:srgbClr val="000000"/>
                          </a:solidFill>
                          <a:effectLst/>
                          <a:latin typeface="+mn-lt"/>
                        </a:rPr>
                        <a:t>5251.03</a:t>
                      </a:r>
                    </a:p>
                  </a:txBody>
                  <a:tcPr marL="9525" marR="9525" marT="9525" marB="0" anchor="b"/>
                </a:tc>
                <a:extLst>
                  <a:ext uri="{0D108BD9-81ED-4DB2-BD59-A6C34878D82A}">
                    <a16:rowId xmlns:a16="http://schemas.microsoft.com/office/drawing/2014/main" val="4019105963"/>
                  </a:ext>
                </a:extLst>
              </a:tr>
              <a:tr h="536551">
                <a:tc>
                  <a:txBody>
                    <a:bodyPr/>
                    <a:lstStyle/>
                    <a:p>
                      <a:pPr algn="ctr"/>
                      <a:r>
                        <a:rPr lang="en-US" sz="1400" dirty="0"/>
                        <a:t>3</a:t>
                      </a:r>
                    </a:p>
                  </a:txBody>
                  <a:tcPr anchor="b"/>
                </a:tc>
                <a:tc>
                  <a:txBody>
                    <a:bodyPr/>
                    <a:lstStyle/>
                    <a:p>
                      <a:pPr algn="ctr" fontAlgn="b"/>
                      <a:r>
                        <a:rPr lang="en-US" sz="1400" b="0" i="0" u="none" strike="noStrike" dirty="0">
                          <a:solidFill>
                            <a:srgbClr val="000000"/>
                          </a:solidFill>
                          <a:effectLst/>
                          <a:latin typeface="+mn-lt"/>
                        </a:rPr>
                        <a:t>United States</a:t>
                      </a:r>
                    </a:p>
                  </a:txBody>
                  <a:tcPr marL="9525" marR="9525" marT="9525" marB="0" anchor="b"/>
                </a:tc>
                <a:tc>
                  <a:txBody>
                    <a:bodyPr/>
                    <a:lstStyle/>
                    <a:p>
                      <a:pPr algn="ctr" fontAlgn="b"/>
                      <a:r>
                        <a:rPr lang="en-US" sz="1400" b="0" i="0" u="none" strike="noStrike" dirty="0">
                          <a:solidFill>
                            <a:srgbClr val="000000"/>
                          </a:solidFill>
                          <a:effectLst/>
                          <a:latin typeface="+mn-lt"/>
                        </a:rPr>
                        <a:t>3685.31</a:t>
                      </a:r>
                    </a:p>
                  </a:txBody>
                  <a:tcPr marL="9525" marR="9525" marT="9525" marB="0" anchor="b"/>
                </a:tc>
                <a:extLst>
                  <a:ext uri="{0D108BD9-81ED-4DB2-BD59-A6C34878D82A}">
                    <a16:rowId xmlns:a16="http://schemas.microsoft.com/office/drawing/2014/main" val="600007359"/>
                  </a:ext>
                </a:extLst>
              </a:tr>
              <a:tr h="413059">
                <a:tc>
                  <a:txBody>
                    <a:bodyPr/>
                    <a:lstStyle/>
                    <a:p>
                      <a:pPr algn="ctr"/>
                      <a:r>
                        <a:rPr lang="en-US" sz="1400" dirty="0"/>
                        <a:t>4</a:t>
                      </a:r>
                    </a:p>
                  </a:txBody>
                  <a:tcPr anchor="b"/>
                </a:tc>
                <a:tc>
                  <a:txBody>
                    <a:bodyPr/>
                    <a:lstStyle/>
                    <a:p>
                      <a:pPr algn="ctr" fontAlgn="b"/>
                      <a:r>
                        <a:rPr lang="en-US" sz="1400" b="0" i="0" u="none" strike="noStrike" dirty="0">
                          <a:solidFill>
                            <a:srgbClr val="000000"/>
                          </a:solidFill>
                          <a:effectLst/>
                          <a:latin typeface="+mn-lt"/>
                        </a:rPr>
                        <a:t>Japan</a:t>
                      </a:r>
                    </a:p>
                  </a:txBody>
                  <a:tcPr marL="9525" marR="9525" marT="9525" marB="0" anchor="b"/>
                </a:tc>
                <a:tc>
                  <a:txBody>
                    <a:bodyPr/>
                    <a:lstStyle/>
                    <a:p>
                      <a:pPr algn="ctr" fontAlgn="b"/>
                      <a:r>
                        <a:rPr lang="en-US" sz="1400" b="0" i="0" u="none" strike="noStrike" dirty="0">
                          <a:solidFill>
                            <a:srgbClr val="000000"/>
                          </a:solidFill>
                          <a:effectLst/>
                          <a:latin typeface="+mn-lt"/>
                        </a:rPr>
                        <a:t>3122.51</a:t>
                      </a:r>
                    </a:p>
                  </a:txBody>
                  <a:tcPr marL="9525" marR="9525" marT="9525" marB="0" anchor="b"/>
                </a:tc>
                <a:extLst>
                  <a:ext uri="{0D108BD9-81ED-4DB2-BD59-A6C34878D82A}">
                    <a16:rowId xmlns:a16="http://schemas.microsoft.com/office/drawing/2014/main" val="4014812166"/>
                  </a:ext>
                </a:extLst>
              </a:tr>
              <a:tr h="413059">
                <a:tc>
                  <a:txBody>
                    <a:bodyPr/>
                    <a:lstStyle/>
                    <a:p>
                      <a:pPr algn="ctr"/>
                      <a:r>
                        <a:rPr lang="en-US" sz="1400" dirty="0"/>
                        <a:t>5</a:t>
                      </a:r>
                    </a:p>
                  </a:txBody>
                  <a:tcPr anchor="b"/>
                </a:tc>
                <a:tc>
                  <a:txBody>
                    <a:bodyPr/>
                    <a:lstStyle/>
                    <a:p>
                      <a:pPr algn="ctr" fontAlgn="b"/>
                      <a:r>
                        <a:rPr lang="en-US" sz="1400" b="0" i="0" u="none" strike="noStrike" dirty="0">
                          <a:solidFill>
                            <a:srgbClr val="000000"/>
                          </a:solidFill>
                          <a:effectLst/>
                          <a:latin typeface="+mn-lt"/>
                        </a:rPr>
                        <a:t>Mexico</a:t>
                      </a:r>
                    </a:p>
                  </a:txBody>
                  <a:tcPr marL="9525" marR="9525" marT="9525" marB="0" anchor="b"/>
                </a:tc>
                <a:tc>
                  <a:txBody>
                    <a:bodyPr/>
                    <a:lstStyle/>
                    <a:p>
                      <a:pPr algn="ctr" fontAlgn="b"/>
                      <a:r>
                        <a:rPr lang="en-US" sz="1400" b="0" i="0" u="none" strike="noStrike" dirty="0">
                          <a:solidFill>
                            <a:srgbClr val="000000"/>
                          </a:solidFill>
                          <a:effectLst/>
                          <a:latin typeface="+mn-lt"/>
                        </a:rPr>
                        <a:t>2984.82</a:t>
                      </a:r>
                    </a:p>
                  </a:txBody>
                  <a:tcPr marL="9525" marR="9525" marT="9525" marB="0" anchor="b"/>
                </a:tc>
                <a:extLst>
                  <a:ext uri="{0D108BD9-81ED-4DB2-BD59-A6C34878D82A}">
                    <a16:rowId xmlns:a16="http://schemas.microsoft.com/office/drawing/2014/main" val="3574951739"/>
                  </a:ext>
                </a:extLst>
              </a:tr>
            </a:tbl>
          </a:graphicData>
        </a:graphic>
      </p:graphicFrame>
      <p:pic>
        <p:nvPicPr>
          <p:cNvPr id="11" name="Picture 10">
            <a:extLst>
              <a:ext uri="{FF2B5EF4-FFF2-40B4-BE49-F238E27FC236}">
                <a16:creationId xmlns:a16="http://schemas.microsoft.com/office/drawing/2014/main" id="{F705D1F1-5DB2-EA9F-96F8-67A431434F88}"/>
              </a:ext>
            </a:extLst>
          </p:cNvPr>
          <p:cNvPicPr>
            <a:picLocks noChangeAspect="1"/>
          </p:cNvPicPr>
          <p:nvPr/>
        </p:nvPicPr>
        <p:blipFill rotWithShape="1">
          <a:blip r:embed="rId8"/>
          <a:srcRect t="11528"/>
          <a:stretch/>
        </p:blipFill>
        <p:spPr>
          <a:xfrm>
            <a:off x="9609203" y="1417982"/>
            <a:ext cx="1972235" cy="711905"/>
          </a:xfrm>
          <a:prstGeom prst="rect">
            <a:avLst/>
          </a:prstGeom>
        </p:spPr>
      </p:pic>
      <p:sp>
        <p:nvSpPr>
          <p:cNvPr id="12" name="5-Point Star 11">
            <a:extLst>
              <a:ext uri="{FF2B5EF4-FFF2-40B4-BE49-F238E27FC236}">
                <a16:creationId xmlns:a16="http://schemas.microsoft.com/office/drawing/2014/main" id="{1B58FE97-5094-131C-87FE-21FC43F60C6C}"/>
              </a:ext>
            </a:extLst>
          </p:cNvPr>
          <p:cNvSpPr/>
          <p:nvPr/>
        </p:nvSpPr>
        <p:spPr>
          <a:xfrm>
            <a:off x="2504661" y="5828262"/>
            <a:ext cx="636106" cy="563139"/>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4C1AA86-0843-D612-8F2D-628FE5931D0F}"/>
              </a:ext>
            </a:extLst>
          </p:cNvPr>
          <p:cNvSpPr txBox="1"/>
          <p:nvPr/>
        </p:nvSpPr>
        <p:spPr>
          <a:xfrm>
            <a:off x="3140767" y="5828262"/>
            <a:ext cx="3657598" cy="664613"/>
          </a:xfrm>
          <a:prstGeom prst="rect">
            <a:avLst/>
          </a:prstGeom>
          <a:noFill/>
        </p:spPr>
        <p:txBody>
          <a:bodyPr wrap="square" rtlCol="0">
            <a:spAutoFit/>
          </a:bodyPr>
          <a:lstStyle/>
          <a:p>
            <a:r>
              <a:rPr lang="en-US" sz="1200" dirty="0"/>
              <a:t>All countries colored are customers of Rockbuster. The darker the blue, the more revenue the country brought in.</a:t>
            </a:r>
          </a:p>
        </p:txBody>
      </p:sp>
      <p:graphicFrame>
        <p:nvGraphicFramePr>
          <p:cNvPr id="15" name="Table 15">
            <a:extLst>
              <a:ext uri="{FF2B5EF4-FFF2-40B4-BE49-F238E27FC236}">
                <a16:creationId xmlns:a16="http://schemas.microsoft.com/office/drawing/2014/main" id="{9AE121A2-76C5-CC03-5F1C-CEA0AC7C8B0B}"/>
              </a:ext>
            </a:extLst>
          </p:cNvPr>
          <p:cNvGraphicFramePr>
            <a:graphicFrameLocks noGrp="1"/>
          </p:cNvGraphicFramePr>
          <p:nvPr>
            <p:extLst>
              <p:ext uri="{D42A27DB-BD31-4B8C-83A1-F6EECF244321}">
                <p14:modId xmlns:p14="http://schemas.microsoft.com/office/powerpoint/2010/main" val="873672362"/>
              </p:ext>
            </p:extLst>
          </p:nvPr>
        </p:nvGraphicFramePr>
        <p:xfrm>
          <a:off x="9329891" y="2456472"/>
          <a:ext cx="2517913" cy="370840"/>
        </p:xfrm>
        <a:graphic>
          <a:graphicData uri="http://schemas.openxmlformats.org/drawingml/2006/table">
            <a:tbl>
              <a:tblPr firstRow="1" bandRow="1">
                <a:tableStyleId>{5C22544A-7EE6-4342-B048-85BDC9FD1C3A}</a:tableStyleId>
              </a:tblPr>
              <a:tblGrid>
                <a:gridCol w="2517913">
                  <a:extLst>
                    <a:ext uri="{9D8B030D-6E8A-4147-A177-3AD203B41FA5}">
                      <a16:colId xmlns:a16="http://schemas.microsoft.com/office/drawing/2014/main" val="1953346125"/>
                    </a:ext>
                  </a:extLst>
                </a:gridCol>
              </a:tblGrid>
              <a:tr h="370840">
                <a:tc>
                  <a:txBody>
                    <a:bodyPr/>
                    <a:lstStyle/>
                    <a:p>
                      <a:r>
                        <a:rPr lang="en-US" sz="1200" dirty="0"/>
                        <a:t>Revenue From Top 5 Countries</a:t>
                      </a:r>
                    </a:p>
                  </a:txBody>
                  <a:tcPr/>
                </a:tc>
                <a:extLst>
                  <a:ext uri="{0D108BD9-81ED-4DB2-BD59-A6C34878D82A}">
                    <a16:rowId xmlns:a16="http://schemas.microsoft.com/office/drawing/2014/main" val="945035572"/>
                  </a:ext>
                </a:extLst>
              </a:tr>
            </a:tbl>
          </a:graphicData>
        </a:graphic>
      </p:graphicFrame>
    </p:spTree>
    <p:extLst>
      <p:ext uri="{BB962C8B-B14F-4D97-AF65-F5344CB8AC3E}">
        <p14:creationId xmlns:p14="http://schemas.microsoft.com/office/powerpoint/2010/main" val="1362991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9A011CA-B742-F613-94A3-9F2DF715E697}"/>
              </a:ext>
            </a:extLst>
          </p:cNvPr>
          <p:cNvGraphicFramePr/>
          <p:nvPr>
            <p:extLst>
              <p:ext uri="{D42A27DB-BD31-4B8C-83A1-F6EECF244321}">
                <p14:modId xmlns:p14="http://schemas.microsoft.com/office/powerpoint/2010/main" val="4049124732"/>
              </p:ext>
            </p:extLst>
          </p:nvPr>
        </p:nvGraphicFramePr>
        <p:xfrm>
          <a:off x="838200" y="365125"/>
          <a:ext cx="10515600" cy="662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descr="Map&#10;&#10;Description automatically generated with medium confidence">
            <a:extLst>
              <a:ext uri="{FF2B5EF4-FFF2-40B4-BE49-F238E27FC236}">
                <a16:creationId xmlns:a16="http://schemas.microsoft.com/office/drawing/2014/main" id="{370D8364-D07F-9AE3-6E9D-67C17035CA40}"/>
              </a:ext>
            </a:extLst>
          </p:cNvPr>
          <p:cNvPicPr>
            <a:picLocks noGrp="1" noChangeAspect="1"/>
          </p:cNvPicPr>
          <p:nvPr>
            <p:ph idx="1"/>
          </p:nvPr>
        </p:nvPicPr>
        <p:blipFill rotWithShape="1">
          <a:blip r:embed="rId7"/>
          <a:srcRect l="12221" t="5326" r="23872" b="12780"/>
          <a:stretch/>
        </p:blipFill>
        <p:spPr>
          <a:xfrm>
            <a:off x="838200" y="1027906"/>
            <a:ext cx="8655424" cy="5526959"/>
          </a:xfrm>
        </p:spPr>
      </p:pic>
      <p:pic>
        <p:nvPicPr>
          <p:cNvPr id="7" name="Picture 6" descr="Graphical user interface&#10;&#10;Description automatically generated">
            <a:extLst>
              <a:ext uri="{FF2B5EF4-FFF2-40B4-BE49-F238E27FC236}">
                <a16:creationId xmlns:a16="http://schemas.microsoft.com/office/drawing/2014/main" id="{7F528069-4321-491F-7B93-01C8248C778F}"/>
              </a:ext>
            </a:extLst>
          </p:cNvPr>
          <p:cNvPicPr>
            <a:picLocks noChangeAspect="1"/>
          </p:cNvPicPr>
          <p:nvPr/>
        </p:nvPicPr>
        <p:blipFill>
          <a:blip r:embed="rId8"/>
          <a:stretch>
            <a:fillRect/>
          </a:stretch>
        </p:blipFill>
        <p:spPr>
          <a:xfrm>
            <a:off x="9721249" y="1027906"/>
            <a:ext cx="1600200" cy="1816100"/>
          </a:xfrm>
          <a:prstGeom prst="rect">
            <a:avLst/>
          </a:prstGeom>
        </p:spPr>
      </p:pic>
      <p:graphicFrame>
        <p:nvGraphicFramePr>
          <p:cNvPr id="8" name="Table 7">
            <a:extLst>
              <a:ext uri="{FF2B5EF4-FFF2-40B4-BE49-F238E27FC236}">
                <a16:creationId xmlns:a16="http://schemas.microsoft.com/office/drawing/2014/main" id="{B4382B33-3A70-ECC7-EF54-D6485B239AAB}"/>
              </a:ext>
            </a:extLst>
          </p:cNvPr>
          <p:cNvGraphicFramePr>
            <a:graphicFrameLocks noGrp="1"/>
          </p:cNvGraphicFramePr>
          <p:nvPr>
            <p:extLst>
              <p:ext uri="{D42A27DB-BD31-4B8C-83A1-F6EECF244321}">
                <p14:modId xmlns:p14="http://schemas.microsoft.com/office/powerpoint/2010/main" val="659685512"/>
              </p:ext>
            </p:extLst>
          </p:nvPr>
        </p:nvGraphicFramePr>
        <p:xfrm>
          <a:off x="9652666" y="3506787"/>
          <a:ext cx="2197701" cy="2407285"/>
        </p:xfrm>
        <a:graphic>
          <a:graphicData uri="http://schemas.openxmlformats.org/drawingml/2006/table">
            <a:tbl>
              <a:tblPr>
                <a:tableStyleId>{5C22544A-7EE6-4342-B048-85BDC9FD1C3A}</a:tableStyleId>
              </a:tblPr>
              <a:tblGrid>
                <a:gridCol w="996430">
                  <a:extLst>
                    <a:ext uri="{9D8B030D-6E8A-4147-A177-3AD203B41FA5}">
                      <a16:colId xmlns:a16="http://schemas.microsoft.com/office/drawing/2014/main" val="1323458110"/>
                    </a:ext>
                  </a:extLst>
                </a:gridCol>
                <a:gridCol w="1201271">
                  <a:extLst>
                    <a:ext uri="{9D8B030D-6E8A-4147-A177-3AD203B41FA5}">
                      <a16:colId xmlns:a16="http://schemas.microsoft.com/office/drawing/2014/main" val="1336887108"/>
                    </a:ext>
                  </a:extLst>
                </a:gridCol>
              </a:tblGrid>
              <a:tr h="203200">
                <a:tc>
                  <a:txBody>
                    <a:bodyPr/>
                    <a:lstStyle/>
                    <a:p>
                      <a:pPr algn="l" fontAlgn="b"/>
                      <a:r>
                        <a:rPr lang="en-US" sz="1200" u="none" strike="noStrike">
                          <a:effectLst/>
                        </a:rPr>
                        <a:t>Country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Customer Count</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9498484"/>
                  </a:ext>
                </a:extLst>
              </a:tr>
              <a:tr h="203200">
                <a:tc>
                  <a:txBody>
                    <a:bodyPr/>
                    <a:lstStyle/>
                    <a:p>
                      <a:pPr algn="l" fontAlgn="b"/>
                      <a:r>
                        <a:rPr lang="en-US" sz="1200" u="none" strike="noStrike">
                          <a:effectLst/>
                        </a:rPr>
                        <a:t>India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1422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0990265"/>
                  </a:ext>
                </a:extLst>
              </a:tr>
              <a:tr h="203200">
                <a:tc>
                  <a:txBody>
                    <a:bodyPr/>
                    <a:lstStyle/>
                    <a:p>
                      <a:pPr algn="l" fontAlgn="b"/>
                      <a:r>
                        <a:rPr lang="en-US" sz="1200" u="none" strike="noStrike">
                          <a:effectLst/>
                        </a:rPr>
                        <a:t>China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1297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6882053"/>
                  </a:ext>
                </a:extLst>
              </a:tr>
              <a:tr h="203200">
                <a:tc>
                  <a:txBody>
                    <a:bodyPr/>
                    <a:lstStyle/>
                    <a:p>
                      <a:pPr algn="l" fontAlgn="b"/>
                      <a:r>
                        <a:rPr lang="en-US" sz="1200" u="none" strike="noStrike">
                          <a:effectLst/>
                        </a:rPr>
                        <a:t>United States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869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9311245"/>
                  </a:ext>
                </a:extLst>
              </a:tr>
              <a:tr h="203200">
                <a:tc>
                  <a:txBody>
                    <a:bodyPr/>
                    <a:lstStyle/>
                    <a:p>
                      <a:pPr algn="l" fontAlgn="b"/>
                      <a:r>
                        <a:rPr lang="en-US" sz="1200" u="none" strike="noStrike">
                          <a:effectLst/>
                        </a:rPr>
                        <a:t>Japan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749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3894407"/>
                  </a:ext>
                </a:extLst>
              </a:tr>
              <a:tr h="203200">
                <a:tc>
                  <a:txBody>
                    <a:bodyPr/>
                    <a:lstStyle/>
                    <a:p>
                      <a:pPr algn="l" fontAlgn="b"/>
                      <a:r>
                        <a:rPr lang="en-US" sz="1200" u="none" strike="noStrike">
                          <a:effectLst/>
                        </a:rPr>
                        <a:t>Mexico</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718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76976748"/>
                  </a:ext>
                </a:extLst>
              </a:tr>
              <a:tr h="203200">
                <a:tc>
                  <a:txBody>
                    <a:bodyPr/>
                    <a:lstStyle/>
                    <a:p>
                      <a:pPr algn="l" fontAlgn="b"/>
                      <a:r>
                        <a:rPr lang="en-US" sz="1200" u="none" strike="noStrike">
                          <a:effectLst/>
                        </a:rPr>
                        <a:t>Brazil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681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0725889"/>
                  </a:ext>
                </a:extLst>
              </a:tr>
              <a:tr h="203200">
                <a:tc>
                  <a:txBody>
                    <a:bodyPr/>
                    <a:lstStyle/>
                    <a:p>
                      <a:pPr algn="l" fontAlgn="b"/>
                      <a:r>
                        <a:rPr lang="en-US" sz="1200" u="none" strike="noStrike">
                          <a:effectLst/>
                        </a:rPr>
                        <a:t>Russian Federation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638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7997445"/>
                  </a:ext>
                </a:extLst>
              </a:tr>
              <a:tr h="203200">
                <a:tc>
                  <a:txBody>
                    <a:bodyPr/>
                    <a:lstStyle/>
                    <a:p>
                      <a:pPr algn="l" fontAlgn="b"/>
                      <a:r>
                        <a:rPr lang="en-US" sz="1200" u="none" strike="noStrike">
                          <a:effectLst/>
                        </a:rPr>
                        <a:t>Philippines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530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1855236"/>
                  </a:ext>
                </a:extLst>
              </a:tr>
              <a:tr h="203200">
                <a:tc>
                  <a:txBody>
                    <a:bodyPr/>
                    <a:lstStyle/>
                    <a:p>
                      <a:pPr algn="l" fontAlgn="b"/>
                      <a:r>
                        <a:rPr lang="en-US" sz="1200" u="none" strike="noStrike">
                          <a:effectLst/>
                        </a:rPr>
                        <a:t>Turkey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351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0971233"/>
                  </a:ext>
                </a:extLst>
              </a:tr>
              <a:tr h="203200">
                <a:tc>
                  <a:txBody>
                    <a:bodyPr/>
                    <a:lstStyle/>
                    <a:p>
                      <a:pPr algn="l" fontAlgn="b"/>
                      <a:r>
                        <a:rPr lang="en-US" sz="1200" u="none" strike="noStrike">
                          <a:effectLst/>
                        </a:rPr>
                        <a:t>Indonesia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331</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11351055"/>
                  </a:ext>
                </a:extLst>
              </a:tr>
            </a:tbl>
          </a:graphicData>
        </a:graphic>
      </p:graphicFrame>
    </p:spTree>
    <p:extLst>
      <p:ext uri="{BB962C8B-B14F-4D97-AF65-F5344CB8AC3E}">
        <p14:creationId xmlns:p14="http://schemas.microsoft.com/office/powerpoint/2010/main" val="178180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C6EA648-0570-3045-E608-9B4522423353}"/>
              </a:ext>
            </a:extLst>
          </p:cNvPr>
          <p:cNvPicPr>
            <a:picLocks noChangeAspect="1"/>
          </p:cNvPicPr>
          <p:nvPr/>
        </p:nvPicPr>
        <p:blipFill>
          <a:blip r:embed="rId2"/>
          <a:stretch>
            <a:fillRect/>
          </a:stretch>
        </p:blipFill>
        <p:spPr>
          <a:xfrm>
            <a:off x="279143" y="375419"/>
            <a:ext cx="5221625" cy="6107163"/>
          </a:xfrm>
          <a:prstGeom prst="rect">
            <a:avLst/>
          </a:prstGeom>
        </p:spPr>
      </p:pic>
      <p:cxnSp>
        <p:nvCxnSpPr>
          <p:cNvPr id="15" name="Straight Connector 1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 name="Diagram 3">
            <a:extLst>
              <a:ext uri="{FF2B5EF4-FFF2-40B4-BE49-F238E27FC236}">
                <a16:creationId xmlns:a16="http://schemas.microsoft.com/office/drawing/2014/main" id="{A9B465D0-81AB-25A7-4FF8-CABB59FB2CCB}"/>
              </a:ext>
            </a:extLst>
          </p:cNvPr>
          <p:cNvGraphicFramePr/>
          <p:nvPr>
            <p:extLst>
              <p:ext uri="{D42A27DB-BD31-4B8C-83A1-F6EECF244321}">
                <p14:modId xmlns:p14="http://schemas.microsoft.com/office/powerpoint/2010/main" val="1678145525"/>
              </p:ext>
            </p:extLst>
          </p:nvPr>
        </p:nvGraphicFramePr>
        <p:xfrm>
          <a:off x="6412091" y="375418"/>
          <a:ext cx="4434721" cy="62405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3325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69AF32A-3F99-A178-9367-5ACB323729D5}"/>
              </a:ext>
            </a:extLst>
          </p:cNvPr>
          <p:cNvGraphicFramePr/>
          <p:nvPr>
            <p:extLst>
              <p:ext uri="{D42A27DB-BD31-4B8C-83A1-F6EECF244321}">
                <p14:modId xmlns:p14="http://schemas.microsoft.com/office/powerpoint/2010/main" val="550948176"/>
              </p:ext>
            </p:extLst>
          </p:nvPr>
        </p:nvGraphicFramePr>
        <p:xfrm>
          <a:off x="1629770" y="160409"/>
          <a:ext cx="8374037" cy="840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A8D9B8DC-38C3-4458-1512-524A6FCD1698}"/>
              </a:ext>
            </a:extLst>
          </p:cNvPr>
          <p:cNvPicPr>
            <a:picLocks noGrp="1" noChangeAspect="1"/>
          </p:cNvPicPr>
          <p:nvPr>
            <p:ph idx="1"/>
          </p:nvPr>
        </p:nvPicPr>
        <p:blipFill>
          <a:blip r:embed="rId7"/>
          <a:stretch>
            <a:fillRect/>
          </a:stretch>
        </p:blipFill>
        <p:spPr>
          <a:xfrm>
            <a:off x="1123041" y="1095975"/>
            <a:ext cx="10217110" cy="5601616"/>
          </a:xfrm>
        </p:spPr>
      </p:pic>
      <p:sp>
        <p:nvSpPr>
          <p:cNvPr id="7" name="5-Point Star 6">
            <a:extLst>
              <a:ext uri="{FF2B5EF4-FFF2-40B4-BE49-F238E27FC236}">
                <a16:creationId xmlns:a16="http://schemas.microsoft.com/office/drawing/2014/main" id="{521BB460-D4EF-4493-35C4-CD11E7306B14}"/>
              </a:ext>
            </a:extLst>
          </p:cNvPr>
          <p:cNvSpPr/>
          <p:nvPr/>
        </p:nvSpPr>
        <p:spPr>
          <a:xfrm>
            <a:off x="10960368" y="2573633"/>
            <a:ext cx="618564" cy="59167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C15EB3-70E3-3F84-47F1-2E84B36E78B1}"/>
              </a:ext>
            </a:extLst>
          </p:cNvPr>
          <p:cNvSpPr txBox="1"/>
          <p:nvPr/>
        </p:nvSpPr>
        <p:spPr>
          <a:xfrm>
            <a:off x="10354235" y="3165303"/>
            <a:ext cx="1830830" cy="1569660"/>
          </a:xfrm>
          <a:prstGeom prst="rect">
            <a:avLst/>
          </a:prstGeom>
          <a:noFill/>
        </p:spPr>
        <p:txBody>
          <a:bodyPr wrap="square" rtlCol="0">
            <a:spAutoFit/>
          </a:bodyPr>
          <a:lstStyle/>
          <a:p>
            <a:pPr algn="ctr"/>
            <a:r>
              <a:rPr lang="en-US" sz="1200" dirty="0"/>
              <a:t>Giving these customers an incentive to keep purchasing from Rockbuster could help achieve more loyal customers like these top 10.</a:t>
            </a:r>
          </a:p>
        </p:txBody>
      </p:sp>
    </p:spTree>
    <p:extLst>
      <p:ext uri="{BB962C8B-B14F-4D97-AF65-F5344CB8AC3E}">
        <p14:creationId xmlns:p14="http://schemas.microsoft.com/office/powerpoint/2010/main" val="2623466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6E696-CA99-650F-B134-ACB12059E728}"/>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A8D777AF-8866-591E-0346-5F1875BE327F}"/>
              </a:ext>
            </a:extLst>
          </p:cNvPr>
          <p:cNvSpPr>
            <a:spLocks noGrp="1"/>
          </p:cNvSpPr>
          <p:nvPr>
            <p:ph idx="1"/>
          </p:nvPr>
        </p:nvSpPr>
        <p:spPr>
          <a:xfrm>
            <a:off x="838200" y="1690688"/>
            <a:ext cx="10515600" cy="4486275"/>
          </a:xfrm>
        </p:spPr>
        <p:txBody>
          <a:bodyPr>
            <a:normAutofit fontScale="85000" lnSpcReduction="20000"/>
          </a:bodyPr>
          <a:lstStyle/>
          <a:p>
            <a:pPr>
              <a:buFontTx/>
              <a:buChar char="-"/>
            </a:pPr>
            <a:r>
              <a:rPr lang="en-US" dirty="0"/>
              <a:t>Launching an Online Movie Streaming Service</a:t>
            </a:r>
          </a:p>
          <a:p>
            <a:pPr lvl="1">
              <a:buFontTx/>
              <a:buChar char="-"/>
            </a:pPr>
            <a:r>
              <a:rPr lang="en-US" dirty="0"/>
              <a:t>Based on the current revenue generated from India, China, United States, Japan, &amp; Mexico, I would suggest launching the streaming service in those top five countries. </a:t>
            </a:r>
          </a:p>
          <a:p>
            <a:pPr>
              <a:buFontTx/>
              <a:buChar char="-"/>
            </a:pPr>
            <a:r>
              <a:rPr lang="en-US" dirty="0"/>
              <a:t>Subscription</a:t>
            </a:r>
          </a:p>
          <a:p>
            <a:pPr lvl="1">
              <a:buFontTx/>
              <a:buChar char="-"/>
            </a:pPr>
            <a:r>
              <a:rPr lang="en-US" dirty="0"/>
              <a:t>With many streaming platforms out like Netflix, Hulu, and Disney+ there will be high competition among subscription users. Rockbuster will need to separate itself among its competitors. I recommend a lower monthly cost and this could be achieved by allowing advertisements from other companies. Giving an incentive for one free movie download every 6 months as a customer. </a:t>
            </a:r>
          </a:p>
          <a:p>
            <a:pPr>
              <a:buFontTx/>
              <a:buChar char="-"/>
            </a:pPr>
            <a:r>
              <a:rPr lang="en-US" dirty="0"/>
              <a:t>Customer Reward Program</a:t>
            </a:r>
          </a:p>
          <a:p>
            <a:pPr lvl="1">
              <a:buFontTx/>
              <a:buChar char="-"/>
            </a:pPr>
            <a:r>
              <a:rPr lang="en-US" dirty="0"/>
              <a:t>With some customers paying up to $211 for movies, I would suggest rewarding those consumers with an incentive. Perhaps every ten movies rented, you receive one free movie rental or if we migrate to subscription based then one month free. We could look into the countries with low customer to revenue ratio and focus on marketing the reward program to them. </a:t>
            </a:r>
          </a:p>
          <a:p>
            <a:pPr marL="457200" lvl="1" indent="0">
              <a:buNone/>
            </a:pPr>
            <a:endParaRPr lang="en-US" dirty="0"/>
          </a:p>
          <a:p>
            <a:pPr lvl="1">
              <a:buFontTx/>
              <a:buChar char="-"/>
            </a:pPr>
            <a:endParaRPr lang="en-US" dirty="0"/>
          </a:p>
        </p:txBody>
      </p:sp>
    </p:spTree>
    <p:extLst>
      <p:ext uri="{BB962C8B-B14F-4D97-AF65-F5344CB8AC3E}">
        <p14:creationId xmlns:p14="http://schemas.microsoft.com/office/powerpoint/2010/main" val="4153184823"/>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2980</TotalTime>
  <Words>559</Words>
  <Application>Microsoft Macintosh PowerPoint</Application>
  <PresentationFormat>Widescreen</PresentationFormat>
  <Paragraphs>157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Univers</vt:lpstr>
      <vt:lpstr>GradientVTI</vt:lpstr>
      <vt:lpstr>Rockbuster Stealth data analysis project</vt:lpstr>
      <vt:lpstr>Key Questions and Objectives</vt:lpstr>
      <vt:lpstr>PowerPoint Presentation</vt:lpstr>
      <vt:lpstr>PowerPoint Presentation</vt:lpstr>
      <vt:lpstr>PowerPoint Presentation</vt:lpstr>
      <vt:lpstr>PowerPoint Presentation</vt:lpstr>
      <vt:lpstr>PowerPoint Presentation</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data analysis project</dc:title>
  <dc:creator>Qualman, Allie (Student)</dc:creator>
  <cp:lastModifiedBy>Qualman, Allie (Student)</cp:lastModifiedBy>
  <cp:revision>4</cp:revision>
  <dcterms:created xsi:type="dcterms:W3CDTF">2022-05-31T21:03:55Z</dcterms:created>
  <dcterms:modified xsi:type="dcterms:W3CDTF">2022-06-02T22:44:30Z</dcterms:modified>
</cp:coreProperties>
</file>