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27D7F-DFBF-437E-B2FF-268421DF0D21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BCCEE-D847-4990-B6C0-4B36B0A7064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85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4A90D-5E7F-77BE-5AF6-83F754CB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0CF0BC-7B81-28CC-6D0D-AF090420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F8B7B0-8116-E91B-12CE-59B589B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23D30A-7230-CBAF-A806-11AD8D23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F8CB3C-33A0-9973-A501-B8BEE313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42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05475-F682-64A4-74F4-344E683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DE75E00-6856-0635-52DF-EADCA48E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7170CF-B38E-1BEB-3DA5-DE1006BA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A4B866-6052-738D-1070-E36EA5AC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C4BC62-F226-81CF-D689-E1F5F464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1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5713C65-CF5E-504C-092C-2E35243E5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3127EB7-42EB-6A91-6C7D-7E226924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6B8515-212A-DB41-6F25-CB6AF662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B2E9B4-C9BE-FD47-8CFA-7EF06C09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C38F49-8EA8-507B-7E56-35144FE5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878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21681-6758-E449-6789-A89915A1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94D441-08C1-6EAE-4027-90465BA6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9B62C0-89DB-0983-6F21-5C2C1155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359A03-0711-77D1-8887-D8432C4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EB2FDB-84E1-188D-2DE9-DCA2B4C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3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E13F-6A0F-4B17-F1EC-F1CCE475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0205303-D878-E350-EAC5-75BAECC9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AC3FB6-7FB3-DF80-E190-C98F3F2D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F6DDE1-21C0-DE6E-CAF5-3D44002F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4F25EF-E2BB-6A84-A8B1-5362CD8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44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ADD35-DE26-0050-89AA-8132661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2913F-B64A-3A67-B8E3-316DFBD9B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C2F62E-D4B1-B9BE-5323-53DC27E8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ED2C1A-D317-E222-455F-15310A21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B0BF0A2-03E8-7045-19A7-1E95560D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8E868E-0DBE-68BE-5523-D1C26862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7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EDD33-D10E-6D4C-CC33-60E2AE5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17C27D-2EFC-AB17-5BCB-0021FB97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C0174F0-2108-65C7-173A-989DD4F7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1306C85-7042-1EC8-3801-D892313C6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D500F1-257E-66D3-FC4B-82231985C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B20CC6D-3DD8-549B-C643-5F651706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3E666B0-E56A-4622-A973-BC8548F4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F2B9CE7-9A38-A046-73B5-9B20DAE9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9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C4EE9-74AE-0C18-71EE-3A7B11B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1DE9EB5-3545-8B69-113A-7C90C50C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03B7CAC-F348-FEC8-F815-C6B7FC60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71AF294-0EDB-E07D-7951-28200EB2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26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E93D564-F800-15B2-38FE-9212681C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C742D22-B0D2-08C6-3EBF-EAAFD995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9DD710F-1341-65B6-39BE-258F67E2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E02FD-32EC-8D11-A137-A6C40214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5F21A8-0F68-26FE-FE4D-2D1120BED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A9D654E-19EB-0AF2-2A3D-65220020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C2CEB4-33B7-9F8B-4E8A-43F081D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D3B9A0-2656-922E-A9FB-CB08384A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9E0C830-E411-D55E-BC85-6BB8B1AB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56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1EA1B-750B-293B-32AA-222101C5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8305EE3-BA0A-BDE8-BE05-9CFD4AEBA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B676E13-E605-1FB4-9206-B6657043A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69CC3ED-64CC-B5CF-66B5-4C9B600D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3265269-D48D-FBD8-9A5A-1501F9E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DFE2EB9-8FBC-90CE-EE99-E183754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BD330AB-9076-1B82-27C1-B144CA09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E6D2C0A-12EE-CF29-8A07-EB25D6D1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8D4DB7-F401-D69B-96AA-B54443A98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2170B-4B7F-4882-882D-1762F0F70C42}" type="datetimeFigureOut">
              <a:rPr lang="da-DK" smtClean="0"/>
              <a:t>14-08-2025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02245F-53F9-2697-C683-17B8EDE6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2F6A2C-FA02-0B9D-7D58-426FAB094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31A26-2054-42B6-9DDD-7B5AC53088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33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the Grave: Dead Man's Fingers - Alliance for the Chesapeake Bay">
            <a:extLst>
              <a:ext uri="{FF2B5EF4-FFF2-40B4-BE49-F238E27FC236}">
                <a16:creationId xmlns:a16="http://schemas.microsoft.com/office/drawing/2014/main" id="{0A1BCA33-9FB2-32AE-95FA-6F56FFAF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b="1488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CFE43F-63B8-0DA6-BF81-6F5F8B5A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Dead Mans Fingers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A7278-29F3-EA69-36CD-F711C665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9"/>
            <a:ext cx="10515600" cy="1325563"/>
          </a:xfrm>
        </p:spPr>
        <p:txBody>
          <a:bodyPr/>
          <a:lstStyle/>
          <a:p>
            <a:r>
              <a:rPr lang="da-DK" dirty="0"/>
              <a:t>Methods – Metadata </a:t>
            </a:r>
            <a:r>
              <a:rPr lang="da-DK" dirty="0" err="1"/>
              <a:t>selection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E76582-6A3A-48C4-6E01-668C0B5EF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5554"/>
            <a:ext cx="10065589" cy="4351338"/>
          </a:xfrm>
        </p:spPr>
        <p:txBody>
          <a:bodyPr>
            <a:noAutofit/>
          </a:bodyPr>
          <a:lstStyle/>
          <a:p>
            <a:r>
              <a:rPr lang="en-US" sz="2400" dirty="0"/>
              <a:t>Bought all columns of metadata – prioritizing classes &lt; 200 samples  </a:t>
            </a:r>
          </a:p>
          <a:p>
            <a:r>
              <a:rPr lang="en-US" sz="2400" dirty="0"/>
              <a:t>Random Forest classifier </a:t>
            </a:r>
            <a:r>
              <a:rPr lang="en-US" sz="2400" dirty="0">
                <a:sym typeface="Wingdings" panose="05000000000000000000" pitchFamily="2" charset="2"/>
              </a:rPr>
              <a:t> Evaluation of </a:t>
            </a:r>
            <a:r>
              <a:rPr lang="en-US" sz="2400" dirty="0"/>
              <a:t>feature importance </a:t>
            </a:r>
          </a:p>
          <a:p>
            <a:pPr lvl="1"/>
            <a:r>
              <a:rPr lang="en-US" dirty="0"/>
              <a:t>Primarily latitude and longitude data</a:t>
            </a:r>
          </a:p>
          <a:p>
            <a:pPr lvl="2"/>
            <a:r>
              <a:rPr lang="en-US" sz="2400" dirty="0"/>
              <a:t>Prioritized classes &lt; 200 samples &amp;  Attain even distribution geographically </a:t>
            </a:r>
          </a:p>
          <a:p>
            <a:r>
              <a:rPr lang="en-US" sz="2400" dirty="0"/>
              <a:t>Removing outliers (ex. Hand drawn images) 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9F173CD-446D-76C1-25A9-26FAB3000E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3608160"/>
            <a:ext cx="5379721" cy="33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B9DEA-EE69-D472-FE33-38DFAFA6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Preprocessing</a:t>
            </a:r>
            <a:r>
              <a:rPr lang="da-DK" dirty="0"/>
              <a:t> of metadata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D50009-EB3E-7702-6481-A54E9B596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37" y="2333584"/>
            <a:ext cx="6830683" cy="4351338"/>
          </a:xfrm>
        </p:spPr>
        <p:txBody>
          <a:bodyPr/>
          <a:lstStyle/>
          <a:p>
            <a:r>
              <a:rPr lang="da-DK" dirty="0" err="1"/>
              <a:t>Longitude</a:t>
            </a:r>
            <a:r>
              <a:rPr lang="da-DK" dirty="0"/>
              <a:t> + Latitude </a:t>
            </a:r>
            <a:r>
              <a:rPr lang="da-DK" dirty="0">
                <a:sym typeface="Wingdings" panose="05000000000000000000" pitchFamily="2" charset="2"/>
              </a:rPr>
              <a:t> Geohash</a:t>
            </a:r>
          </a:p>
          <a:p>
            <a:r>
              <a:rPr lang="da-DK" dirty="0" err="1">
                <a:sym typeface="Wingdings" panose="05000000000000000000" pitchFamily="2" charset="2"/>
              </a:rPr>
              <a:t>EventDate</a:t>
            </a:r>
            <a:r>
              <a:rPr lang="da-DK" dirty="0">
                <a:sym typeface="Wingdings" panose="05000000000000000000" pitchFamily="2" charset="2"/>
              </a:rPr>
              <a:t>  </a:t>
            </a:r>
            <a:r>
              <a:rPr lang="da-DK" dirty="0" err="1">
                <a:sym typeface="Wingdings" panose="05000000000000000000" pitchFamily="2" charset="2"/>
              </a:rPr>
              <a:t>Month</a:t>
            </a:r>
            <a:r>
              <a:rPr lang="da-DK" dirty="0">
                <a:sym typeface="Wingdings" panose="05000000000000000000" pitchFamily="2" charset="2"/>
              </a:rPr>
              <a:t> (</a:t>
            </a:r>
            <a:r>
              <a:rPr lang="da-DK" dirty="0" err="1">
                <a:sym typeface="Wingdings" panose="05000000000000000000" pitchFamily="2" charset="2"/>
              </a:rPr>
              <a:t>circular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embedding</a:t>
            </a:r>
            <a:r>
              <a:rPr lang="da-DK" dirty="0">
                <a:sym typeface="Wingdings" panose="05000000000000000000" pitchFamily="2" charset="2"/>
              </a:rPr>
              <a:t>) </a:t>
            </a:r>
          </a:p>
          <a:p>
            <a:r>
              <a:rPr lang="da-DK" dirty="0">
                <a:sym typeface="Wingdings" panose="05000000000000000000" pitchFamily="2" charset="2"/>
              </a:rPr>
              <a:t>Habitat &amp; </a:t>
            </a:r>
            <a:r>
              <a:rPr lang="da-DK" dirty="0" err="1">
                <a:sym typeface="Wingdings" panose="05000000000000000000" pitchFamily="2" charset="2"/>
              </a:rPr>
              <a:t>Substrate</a:t>
            </a:r>
            <a:r>
              <a:rPr lang="da-DK" dirty="0">
                <a:sym typeface="Wingdings" panose="05000000000000000000" pitchFamily="2" charset="2"/>
              </a:rPr>
              <a:t>   CLIP</a:t>
            </a:r>
          </a:p>
        </p:txBody>
      </p:sp>
      <p:pic>
        <p:nvPicPr>
          <p:cNvPr id="2050" name="Picture 2" descr="What is Geohashing? | by PubNub | Medium">
            <a:extLst>
              <a:ext uri="{FF2B5EF4-FFF2-40B4-BE49-F238E27FC236}">
                <a16:creationId xmlns:a16="http://schemas.microsoft.com/office/drawing/2014/main" id="{59EB6FFF-25F0-B493-24E0-7CE4B51A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74" y="1690688"/>
            <a:ext cx="4210789" cy="24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CLIP: Contrastive Language-Image Pre-Training?">
            <a:extLst>
              <a:ext uri="{FF2B5EF4-FFF2-40B4-BE49-F238E27FC236}">
                <a16:creationId xmlns:a16="http://schemas.microsoft.com/office/drawing/2014/main" id="{4AF4032A-C40A-9450-6A21-ED583A58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9" y="3780949"/>
            <a:ext cx="4007890" cy="27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el 1">
            <a:extLst>
              <a:ext uri="{FF2B5EF4-FFF2-40B4-BE49-F238E27FC236}">
                <a16:creationId xmlns:a16="http://schemas.microsoft.com/office/drawing/2014/main" id="{8703D5F3-D3DA-BF98-59DD-6F097718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Multimodal learning – Methods </a:t>
            </a:r>
          </a:p>
        </p:txBody>
      </p:sp>
      <p:pic>
        <p:nvPicPr>
          <p:cNvPr id="75" name="Billede 74" descr="Et billede, der indeholder svamp, Spiselige svampe, Champignon-familien, Medicinske svampe&#10;&#10;Indhold genereret af kunstig intelligens kan være forkert.">
            <a:extLst>
              <a:ext uri="{FF2B5EF4-FFF2-40B4-BE49-F238E27FC236}">
                <a16:creationId xmlns:a16="http://schemas.microsoft.com/office/drawing/2014/main" id="{9F6987F8-77A0-A9AD-758B-DB5F808D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4" y="2955306"/>
            <a:ext cx="1291520" cy="918966"/>
          </a:xfrm>
          <a:prstGeom prst="rect">
            <a:avLst/>
          </a:prstGeom>
        </p:spPr>
      </p:pic>
      <p:pic>
        <p:nvPicPr>
          <p:cNvPr id="76" name="Billede 75" descr="Et billede, der indeholder svamp, græs, Spiselige svampe, Champignon-familien&#10;&#10;Indhold genereret af kunstig intelligens kan være forkert.">
            <a:extLst>
              <a:ext uri="{FF2B5EF4-FFF2-40B4-BE49-F238E27FC236}">
                <a16:creationId xmlns:a16="http://schemas.microsoft.com/office/drawing/2014/main" id="{106793B4-1AB9-3C57-62A5-C849E829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72" y="3270992"/>
            <a:ext cx="1208950" cy="918965"/>
          </a:xfrm>
          <a:prstGeom prst="rect">
            <a:avLst/>
          </a:prstGeom>
        </p:spPr>
      </p:pic>
      <p:sp>
        <p:nvSpPr>
          <p:cNvPr id="78" name="Tekstfelt 77">
            <a:extLst>
              <a:ext uri="{FF2B5EF4-FFF2-40B4-BE49-F238E27FC236}">
                <a16:creationId xmlns:a16="http://schemas.microsoft.com/office/drawing/2014/main" id="{D0D420D3-0067-C7C2-44B5-B7C590871EB0}"/>
              </a:ext>
            </a:extLst>
          </p:cNvPr>
          <p:cNvSpPr txBox="1"/>
          <p:nvPr/>
        </p:nvSpPr>
        <p:spPr>
          <a:xfrm>
            <a:off x="1334616" y="4553040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Metadata</a:t>
            </a:r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31C37711-E644-FBE4-9DF8-45BEB4173FCA}"/>
              </a:ext>
            </a:extLst>
          </p:cNvPr>
          <p:cNvSpPr/>
          <p:nvPr/>
        </p:nvSpPr>
        <p:spPr>
          <a:xfrm>
            <a:off x="3307658" y="3238768"/>
            <a:ext cx="1208950" cy="983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DINO</a:t>
            </a:r>
          </a:p>
        </p:txBody>
      </p:sp>
      <p:cxnSp>
        <p:nvCxnSpPr>
          <p:cNvPr id="80" name="Lige pilforbindelse 79">
            <a:extLst>
              <a:ext uri="{FF2B5EF4-FFF2-40B4-BE49-F238E27FC236}">
                <a16:creationId xmlns:a16="http://schemas.microsoft.com/office/drawing/2014/main" id="{FAB00FD7-C24E-77D7-5387-947192D54246}"/>
              </a:ext>
            </a:extLst>
          </p:cNvPr>
          <p:cNvCxnSpPr>
            <a:cxnSpLocks/>
          </p:cNvCxnSpPr>
          <p:nvPr/>
        </p:nvCxnSpPr>
        <p:spPr>
          <a:xfrm>
            <a:off x="4681542" y="3730473"/>
            <a:ext cx="347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ktangel 80">
            <a:extLst>
              <a:ext uri="{FF2B5EF4-FFF2-40B4-BE49-F238E27FC236}">
                <a16:creationId xmlns:a16="http://schemas.microsoft.com/office/drawing/2014/main" id="{F47F29CA-F0F0-4FE2-E755-859CE222640C}"/>
              </a:ext>
            </a:extLst>
          </p:cNvPr>
          <p:cNvSpPr/>
          <p:nvPr/>
        </p:nvSpPr>
        <p:spPr>
          <a:xfrm>
            <a:off x="5267178" y="3001993"/>
            <a:ext cx="172528" cy="1518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Tekstfelt 81">
            <a:extLst>
              <a:ext uri="{FF2B5EF4-FFF2-40B4-BE49-F238E27FC236}">
                <a16:creationId xmlns:a16="http://schemas.microsoft.com/office/drawing/2014/main" id="{FAB9B6DB-9726-B315-8983-D89A036604DC}"/>
              </a:ext>
            </a:extLst>
          </p:cNvPr>
          <p:cNvSpPr txBox="1"/>
          <p:nvPr/>
        </p:nvSpPr>
        <p:spPr>
          <a:xfrm>
            <a:off x="5029475" y="266919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[384]</a:t>
            </a:r>
          </a:p>
        </p:txBody>
      </p:sp>
      <p:cxnSp>
        <p:nvCxnSpPr>
          <p:cNvPr id="83" name="Lige pilforbindelse 82">
            <a:extLst>
              <a:ext uri="{FF2B5EF4-FFF2-40B4-BE49-F238E27FC236}">
                <a16:creationId xmlns:a16="http://schemas.microsoft.com/office/drawing/2014/main" id="{BFD3F1F3-A039-86CD-D018-1B9678A03CA4}"/>
              </a:ext>
            </a:extLst>
          </p:cNvPr>
          <p:cNvCxnSpPr>
            <a:cxnSpLocks/>
          </p:cNvCxnSpPr>
          <p:nvPr/>
        </p:nvCxnSpPr>
        <p:spPr>
          <a:xfrm flipV="1">
            <a:off x="2789026" y="3730473"/>
            <a:ext cx="306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ktangel 86">
            <a:extLst>
              <a:ext uri="{FF2B5EF4-FFF2-40B4-BE49-F238E27FC236}">
                <a16:creationId xmlns:a16="http://schemas.microsoft.com/office/drawing/2014/main" id="{A4127FF6-8E4A-E813-A005-DB325F037102}"/>
              </a:ext>
            </a:extLst>
          </p:cNvPr>
          <p:cNvSpPr/>
          <p:nvPr/>
        </p:nvSpPr>
        <p:spPr>
          <a:xfrm>
            <a:off x="6679709" y="3136920"/>
            <a:ext cx="172528" cy="1518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>
            <a:extLst>
              <a:ext uri="{FF2B5EF4-FFF2-40B4-BE49-F238E27FC236}">
                <a16:creationId xmlns:a16="http://schemas.microsoft.com/office/drawing/2014/main" id="{F600B830-2551-7FBE-0AFB-38A3364D1388}"/>
              </a:ext>
            </a:extLst>
          </p:cNvPr>
          <p:cNvSpPr/>
          <p:nvPr/>
        </p:nvSpPr>
        <p:spPr>
          <a:xfrm>
            <a:off x="6682113" y="4655166"/>
            <a:ext cx="172528" cy="1518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89" name="Lige pilforbindelse 88">
            <a:extLst>
              <a:ext uri="{FF2B5EF4-FFF2-40B4-BE49-F238E27FC236}">
                <a16:creationId xmlns:a16="http://schemas.microsoft.com/office/drawing/2014/main" id="{1870E0F7-5921-CAA9-33AF-2F8E72C003A9}"/>
              </a:ext>
            </a:extLst>
          </p:cNvPr>
          <p:cNvCxnSpPr>
            <a:cxnSpLocks/>
          </p:cNvCxnSpPr>
          <p:nvPr/>
        </p:nvCxnSpPr>
        <p:spPr>
          <a:xfrm flipV="1">
            <a:off x="7494203" y="4662943"/>
            <a:ext cx="306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: afrundede hjørner 89">
            <a:extLst>
              <a:ext uri="{FF2B5EF4-FFF2-40B4-BE49-F238E27FC236}">
                <a16:creationId xmlns:a16="http://schemas.microsoft.com/office/drawing/2014/main" id="{9C07A7B8-1B27-A572-4889-B6D338350040}"/>
              </a:ext>
            </a:extLst>
          </p:cNvPr>
          <p:cNvSpPr/>
          <p:nvPr/>
        </p:nvSpPr>
        <p:spPr>
          <a:xfrm>
            <a:off x="8097048" y="3270992"/>
            <a:ext cx="2096106" cy="2576408"/>
          </a:xfrm>
          <a:prstGeom prst="roundRect">
            <a:avLst/>
          </a:prstGeom>
          <a:solidFill>
            <a:srgbClr val="211A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1" name="Gruppe 90">
            <a:extLst>
              <a:ext uri="{FF2B5EF4-FFF2-40B4-BE49-F238E27FC236}">
                <a16:creationId xmlns:a16="http://schemas.microsoft.com/office/drawing/2014/main" id="{FABEBD48-4E5B-B3E8-D181-944241C7B403}"/>
              </a:ext>
            </a:extLst>
          </p:cNvPr>
          <p:cNvGrpSpPr/>
          <p:nvPr/>
        </p:nvGrpSpPr>
        <p:grpSpPr>
          <a:xfrm>
            <a:off x="8324065" y="3738722"/>
            <a:ext cx="2055817" cy="2011764"/>
            <a:chOff x="8936697" y="1775998"/>
            <a:chExt cx="2055817" cy="2011764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62FDB45F-1B13-7F8F-6BDD-F3D59D99484B}"/>
                </a:ext>
              </a:extLst>
            </p:cNvPr>
            <p:cNvSpPr/>
            <p:nvPr/>
          </p:nvSpPr>
          <p:spPr>
            <a:xfrm>
              <a:off x="9091373" y="2310261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90DEE26-75E2-6265-6D1A-57DB3E379292}"/>
                </a:ext>
              </a:extLst>
            </p:cNvPr>
            <p:cNvSpPr/>
            <p:nvPr/>
          </p:nvSpPr>
          <p:spPr>
            <a:xfrm>
              <a:off x="9091373" y="2774982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Tekstfelt 93">
              <a:extLst>
                <a:ext uri="{FF2B5EF4-FFF2-40B4-BE49-F238E27FC236}">
                  <a16:creationId xmlns:a16="http://schemas.microsoft.com/office/drawing/2014/main" id="{28C444AA-D3CC-6FEF-729E-9C48F32826F9}"/>
                </a:ext>
              </a:extLst>
            </p:cNvPr>
            <p:cNvSpPr txBox="1"/>
            <p:nvPr/>
          </p:nvSpPr>
          <p:spPr>
            <a:xfrm rot="5400000">
              <a:off x="9285602" y="3245200"/>
              <a:ext cx="229912" cy="105254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…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0831FD1-10A5-A102-1483-CC052B87E73E}"/>
                </a:ext>
              </a:extLst>
            </p:cNvPr>
            <p:cNvSpPr/>
            <p:nvPr/>
          </p:nvSpPr>
          <p:spPr>
            <a:xfrm>
              <a:off x="9091373" y="3478679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D9CBADC1-9A8A-C0C1-FE4F-775D0AC7FA95}"/>
                </a:ext>
              </a:extLst>
            </p:cNvPr>
            <p:cNvSpPr/>
            <p:nvPr/>
          </p:nvSpPr>
          <p:spPr>
            <a:xfrm>
              <a:off x="9619655" y="2313889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9E56552-8AFF-C138-F56F-93C677D8D230}"/>
                </a:ext>
              </a:extLst>
            </p:cNvPr>
            <p:cNvSpPr/>
            <p:nvPr/>
          </p:nvSpPr>
          <p:spPr>
            <a:xfrm>
              <a:off x="9619655" y="2778610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Tekstfelt 97">
              <a:extLst>
                <a:ext uri="{FF2B5EF4-FFF2-40B4-BE49-F238E27FC236}">
                  <a16:creationId xmlns:a16="http://schemas.microsoft.com/office/drawing/2014/main" id="{8D8C2EBF-652E-6D01-C3E7-A001B63F3EE9}"/>
                </a:ext>
              </a:extLst>
            </p:cNvPr>
            <p:cNvSpPr txBox="1"/>
            <p:nvPr/>
          </p:nvSpPr>
          <p:spPr>
            <a:xfrm rot="5400000">
              <a:off x="9813884" y="3248828"/>
              <a:ext cx="229912" cy="105254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…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2F53178-9EC2-4543-BFDD-9CBB856DBE40}"/>
                </a:ext>
              </a:extLst>
            </p:cNvPr>
            <p:cNvSpPr/>
            <p:nvPr/>
          </p:nvSpPr>
          <p:spPr>
            <a:xfrm>
              <a:off x="9619655" y="3482307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5DE1475-6782-F232-15D3-891CAFFF6115}"/>
                </a:ext>
              </a:extLst>
            </p:cNvPr>
            <p:cNvSpPr/>
            <p:nvPr/>
          </p:nvSpPr>
          <p:spPr>
            <a:xfrm>
              <a:off x="10128159" y="2310261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18D8310-3A23-BF2B-8151-E36C9EB65D73}"/>
                </a:ext>
              </a:extLst>
            </p:cNvPr>
            <p:cNvSpPr/>
            <p:nvPr/>
          </p:nvSpPr>
          <p:spPr>
            <a:xfrm>
              <a:off x="10128159" y="2774982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kstfelt 101">
              <a:extLst>
                <a:ext uri="{FF2B5EF4-FFF2-40B4-BE49-F238E27FC236}">
                  <a16:creationId xmlns:a16="http://schemas.microsoft.com/office/drawing/2014/main" id="{360FD438-7762-FB4B-6F27-0DBC16347643}"/>
                </a:ext>
              </a:extLst>
            </p:cNvPr>
            <p:cNvSpPr txBox="1"/>
            <p:nvPr/>
          </p:nvSpPr>
          <p:spPr>
            <a:xfrm rot="5400000">
              <a:off x="10322388" y="3245200"/>
              <a:ext cx="229912" cy="105254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…</a:t>
              </a: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5C5626D-98D0-0CA5-8B82-BB4750F0E1F0}"/>
                </a:ext>
              </a:extLst>
            </p:cNvPr>
            <p:cNvSpPr/>
            <p:nvPr/>
          </p:nvSpPr>
          <p:spPr>
            <a:xfrm>
              <a:off x="10128159" y="3478679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4" name="Lige pilforbindelse 103">
              <a:extLst>
                <a:ext uri="{FF2B5EF4-FFF2-40B4-BE49-F238E27FC236}">
                  <a16:creationId xmlns:a16="http://schemas.microsoft.com/office/drawing/2014/main" id="{B5FDDF1B-993B-E95F-6259-C36DBFAB05D4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>
            <a:xfrm>
              <a:off x="9400558" y="2462989"/>
              <a:ext cx="219097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5" name="Lige pilforbindelse 104">
              <a:extLst>
                <a:ext uri="{FF2B5EF4-FFF2-40B4-BE49-F238E27FC236}">
                  <a16:creationId xmlns:a16="http://schemas.microsoft.com/office/drawing/2014/main" id="{3051A344-ADEC-8A83-484C-17644361DEC9}"/>
                </a:ext>
              </a:extLst>
            </p:cNvPr>
            <p:cNvCxnSpPr>
              <a:cxnSpLocks/>
              <a:stCxn id="93" idx="6"/>
              <a:endCxn id="97" idx="2"/>
            </p:cNvCxnSpPr>
            <p:nvPr/>
          </p:nvCxnSpPr>
          <p:spPr>
            <a:xfrm>
              <a:off x="9400558" y="2927710"/>
              <a:ext cx="219097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6" name="Lige pilforbindelse 105">
              <a:extLst>
                <a:ext uri="{FF2B5EF4-FFF2-40B4-BE49-F238E27FC236}">
                  <a16:creationId xmlns:a16="http://schemas.microsoft.com/office/drawing/2014/main" id="{0E6ECA6E-63CC-7C3B-9252-B68819A93BD8}"/>
                </a:ext>
              </a:extLst>
            </p:cNvPr>
            <p:cNvCxnSpPr>
              <a:stCxn id="95" idx="6"/>
              <a:endCxn id="99" idx="2"/>
            </p:cNvCxnSpPr>
            <p:nvPr/>
          </p:nvCxnSpPr>
          <p:spPr>
            <a:xfrm>
              <a:off x="9400558" y="3631407"/>
              <a:ext cx="219097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7" name="Lige pilforbindelse 106">
              <a:extLst>
                <a:ext uri="{FF2B5EF4-FFF2-40B4-BE49-F238E27FC236}">
                  <a16:creationId xmlns:a16="http://schemas.microsoft.com/office/drawing/2014/main" id="{56C992BA-2A19-D4BE-BD5F-56CD9112399B}"/>
                </a:ext>
              </a:extLst>
            </p:cNvPr>
            <p:cNvCxnSpPr>
              <a:cxnSpLocks/>
              <a:stCxn id="92" idx="6"/>
              <a:endCxn id="97" idx="1"/>
            </p:cNvCxnSpPr>
            <p:nvPr/>
          </p:nvCxnSpPr>
          <p:spPr>
            <a:xfrm>
              <a:off x="9400558" y="2462989"/>
              <a:ext cx="264376" cy="360354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8" name="Lige pilforbindelse 107">
              <a:extLst>
                <a:ext uri="{FF2B5EF4-FFF2-40B4-BE49-F238E27FC236}">
                  <a16:creationId xmlns:a16="http://schemas.microsoft.com/office/drawing/2014/main" id="{A4B3F50A-096F-84EE-A175-1124CD5B06F5}"/>
                </a:ext>
              </a:extLst>
            </p:cNvPr>
            <p:cNvCxnSpPr>
              <a:cxnSpLocks/>
              <a:stCxn id="92" idx="6"/>
              <a:endCxn id="99" idx="1"/>
            </p:cNvCxnSpPr>
            <p:nvPr/>
          </p:nvCxnSpPr>
          <p:spPr>
            <a:xfrm>
              <a:off x="9400558" y="2462989"/>
              <a:ext cx="264376" cy="1064051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9" name="Lige pilforbindelse 108">
              <a:extLst>
                <a:ext uri="{FF2B5EF4-FFF2-40B4-BE49-F238E27FC236}">
                  <a16:creationId xmlns:a16="http://schemas.microsoft.com/office/drawing/2014/main" id="{87AF81A5-24FA-2113-CA95-883ABEAFB44B}"/>
                </a:ext>
              </a:extLst>
            </p:cNvPr>
            <p:cNvCxnSpPr>
              <a:stCxn id="95" idx="6"/>
              <a:endCxn id="97" idx="3"/>
            </p:cNvCxnSpPr>
            <p:nvPr/>
          </p:nvCxnSpPr>
          <p:spPr>
            <a:xfrm flipV="1">
              <a:off x="9400558" y="3039332"/>
              <a:ext cx="264376" cy="592075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0" name="Lige pilforbindelse 109">
              <a:extLst>
                <a:ext uri="{FF2B5EF4-FFF2-40B4-BE49-F238E27FC236}">
                  <a16:creationId xmlns:a16="http://schemas.microsoft.com/office/drawing/2014/main" id="{2E45E554-9841-4DEA-E408-C3A1A4DB0D0A}"/>
                </a:ext>
              </a:extLst>
            </p:cNvPr>
            <p:cNvCxnSpPr>
              <a:cxnSpLocks/>
              <a:stCxn id="95" idx="6"/>
              <a:endCxn id="96" idx="3"/>
            </p:cNvCxnSpPr>
            <p:nvPr/>
          </p:nvCxnSpPr>
          <p:spPr>
            <a:xfrm flipV="1">
              <a:off x="9400558" y="2574611"/>
              <a:ext cx="264376" cy="1056796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1" name="Lige pilforbindelse 110">
              <a:extLst>
                <a:ext uri="{FF2B5EF4-FFF2-40B4-BE49-F238E27FC236}">
                  <a16:creationId xmlns:a16="http://schemas.microsoft.com/office/drawing/2014/main" id="{4F549944-901D-7496-A883-4074E2432321}"/>
                </a:ext>
              </a:extLst>
            </p:cNvPr>
            <p:cNvCxnSpPr>
              <a:cxnSpLocks/>
              <a:stCxn id="93" idx="6"/>
              <a:endCxn id="96" idx="2"/>
            </p:cNvCxnSpPr>
            <p:nvPr/>
          </p:nvCxnSpPr>
          <p:spPr>
            <a:xfrm flipV="1">
              <a:off x="9400558" y="2466617"/>
              <a:ext cx="219097" cy="461093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2" name="Lige pilforbindelse 111">
              <a:extLst>
                <a:ext uri="{FF2B5EF4-FFF2-40B4-BE49-F238E27FC236}">
                  <a16:creationId xmlns:a16="http://schemas.microsoft.com/office/drawing/2014/main" id="{FB15CAE8-41AB-0E97-A6F8-C121A04C9060}"/>
                </a:ext>
              </a:extLst>
            </p:cNvPr>
            <p:cNvCxnSpPr>
              <a:stCxn id="93" idx="6"/>
              <a:endCxn id="99" idx="2"/>
            </p:cNvCxnSpPr>
            <p:nvPr/>
          </p:nvCxnSpPr>
          <p:spPr>
            <a:xfrm>
              <a:off x="9400558" y="2927710"/>
              <a:ext cx="219097" cy="707325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3" name="Lige pilforbindelse 112">
              <a:extLst>
                <a:ext uri="{FF2B5EF4-FFF2-40B4-BE49-F238E27FC236}">
                  <a16:creationId xmlns:a16="http://schemas.microsoft.com/office/drawing/2014/main" id="{CD306275-E3C4-AE90-DD70-3D485D266A14}"/>
                </a:ext>
              </a:extLst>
            </p:cNvPr>
            <p:cNvCxnSpPr>
              <a:cxnSpLocks/>
              <a:stCxn id="99" idx="6"/>
              <a:endCxn id="103" idx="2"/>
            </p:cNvCxnSpPr>
            <p:nvPr/>
          </p:nvCxnSpPr>
          <p:spPr>
            <a:xfrm flipV="1">
              <a:off x="9928840" y="3631407"/>
              <a:ext cx="199319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4" name="Lige pilforbindelse 113">
              <a:extLst>
                <a:ext uri="{FF2B5EF4-FFF2-40B4-BE49-F238E27FC236}">
                  <a16:creationId xmlns:a16="http://schemas.microsoft.com/office/drawing/2014/main" id="{05D4D282-F945-E97A-EF46-17793243BF58}"/>
                </a:ext>
              </a:extLst>
            </p:cNvPr>
            <p:cNvCxnSpPr>
              <a:cxnSpLocks/>
              <a:stCxn id="99" idx="6"/>
              <a:endCxn id="101" idx="3"/>
            </p:cNvCxnSpPr>
            <p:nvPr/>
          </p:nvCxnSpPr>
          <p:spPr>
            <a:xfrm flipV="1">
              <a:off x="9928840" y="3035704"/>
              <a:ext cx="244598" cy="599331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5" name="Lige pilforbindelse 114">
              <a:extLst>
                <a:ext uri="{FF2B5EF4-FFF2-40B4-BE49-F238E27FC236}">
                  <a16:creationId xmlns:a16="http://schemas.microsoft.com/office/drawing/2014/main" id="{0DE9FC9F-1D15-787F-02B7-F51F4FC3EDE3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 flipV="1">
              <a:off x="9928840" y="2462989"/>
              <a:ext cx="199319" cy="1172046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6" name="Lige pilforbindelse 115">
              <a:extLst>
                <a:ext uri="{FF2B5EF4-FFF2-40B4-BE49-F238E27FC236}">
                  <a16:creationId xmlns:a16="http://schemas.microsoft.com/office/drawing/2014/main" id="{AA45D205-59BB-62A0-E73F-AE9D46BFF7BF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 flipV="1">
              <a:off x="9928840" y="2927710"/>
              <a:ext cx="199319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7" name="Lige pilforbindelse 116">
              <a:extLst>
                <a:ext uri="{FF2B5EF4-FFF2-40B4-BE49-F238E27FC236}">
                  <a16:creationId xmlns:a16="http://schemas.microsoft.com/office/drawing/2014/main" id="{928E4BE2-3854-A2D4-40E0-A6546927D036}"/>
                </a:ext>
              </a:extLst>
            </p:cNvPr>
            <p:cNvCxnSpPr>
              <a:stCxn id="97" idx="6"/>
              <a:endCxn id="100" idx="2"/>
            </p:cNvCxnSpPr>
            <p:nvPr/>
          </p:nvCxnSpPr>
          <p:spPr>
            <a:xfrm flipV="1">
              <a:off x="9928840" y="2462989"/>
              <a:ext cx="199319" cy="468349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8" name="Lige pilforbindelse 117">
              <a:extLst>
                <a:ext uri="{FF2B5EF4-FFF2-40B4-BE49-F238E27FC236}">
                  <a16:creationId xmlns:a16="http://schemas.microsoft.com/office/drawing/2014/main" id="{263CD500-5115-EC97-8F8F-DA828746C840}"/>
                </a:ext>
              </a:extLst>
            </p:cNvPr>
            <p:cNvCxnSpPr>
              <a:stCxn id="97" idx="6"/>
              <a:endCxn id="103" idx="1"/>
            </p:cNvCxnSpPr>
            <p:nvPr/>
          </p:nvCxnSpPr>
          <p:spPr>
            <a:xfrm>
              <a:off x="9928840" y="2931338"/>
              <a:ext cx="244598" cy="592074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9" name="Lige pilforbindelse 118">
              <a:extLst>
                <a:ext uri="{FF2B5EF4-FFF2-40B4-BE49-F238E27FC236}">
                  <a16:creationId xmlns:a16="http://schemas.microsoft.com/office/drawing/2014/main" id="{65B3A33F-B503-341E-98AC-725FB1829601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 flipV="1">
              <a:off x="9928840" y="2462989"/>
              <a:ext cx="199319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0" name="Lige pilforbindelse 119">
              <a:extLst>
                <a:ext uri="{FF2B5EF4-FFF2-40B4-BE49-F238E27FC236}">
                  <a16:creationId xmlns:a16="http://schemas.microsoft.com/office/drawing/2014/main" id="{403BDB3B-B452-A67C-6058-3553FC55B47A}"/>
                </a:ext>
              </a:extLst>
            </p:cNvPr>
            <p:cNvCxnSpPr>
              <a:stCxn id="96" idx="6"/>
              <a:endCxn id="101" idx="1"/>
            </p:cNvCxnSpPr>
            <p:nvPr/>
          </p:nvCxnSpPr>
          <p:spPr>
            <a:xfrm>
              <a:off x="9928840" y="2466617"/>
              <a:ext cx="244598" cy="35309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1" name="Lige pilforbindelse 120">
              <a:extLst>
                <a:ext uri="{FF2B5EF4-FFF2-40B4-BE49-F238E27FC236}">
                  <a16:creationId xmlns:a16="http://schemas.microsoft.com/office/drawing/2014/main" id="{CBEE4301-B068-B004-C43A-757C65C10F0D}"/>
                </a:ext>
              </a:extLst>
            </p:cNvPr>
            <p:cNvCxnSpPr>
              <a:stCxn id="96" idx="6"/>
              <a:endCxn id="103" idx="2"/>
            </p:cNvCxnSpPr>
            <p:nvPr/>
          </p:nvCxnSpPr>
          <p:spPr>
            <a:xfrm>
              <a:off x="9928840" y="2466617"/>
              <a:ext cx="199319" cy="1164790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22" name="Tekstfelt 121">
              <a:extLst>
                <a:ext uri="{FF2B5EF4-FFF2-40B4-BE49-F238E27FC236}">
                  <a16:creationId xmlns:a16="http://schemas.microsoft.com/office/drawing/2014/main" id="{4BBFF81C-B2CB-FD79-2371-7C9E7B85EB6F}"/>
                </a:ext>
              </a:extLst>
            </p:cNvPr>
            <p:cNvSpPr txBox="1"/>
            <p:nvPr/>
          </p:nvSpPr>
          <p:spPr>
            <a:xfrm>
              <a:off x="8936697" y="1775998"/>
              <a:ext cx="914400" cy="380155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[input</a:t>
              </a:r>
              <a:r>
                <a:rPr lang="da-DK" sz="1600" kern="0" noProof="0" dirty="0">
                  <a:solidFill>
                    <a:srgbClr val="FFFFFF"/>
                  </a:solidFill>
                  <a:latin typeface="Arial"/>
                </a:rPr>
                <a:t> </a:t>
              </a:r>
            </a:p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600" kern="0" noProof="0" dirty="0" err="1">
                  <a:solidFill>
                    <a:srgbClr val="FFFFFF"/>
                  </a:solidFill>
                  <a:latin typeface="Arial"/>
                </a:rPr>
                <a:t>dim</a:t>
              </a:r>
              <a:r>
                <a:rPr lang="da-DK" sz="1600" kern="0" noProof="0" dirty="0">
                  <a:solidFill>
                    <a:srgbClr val="FFFFFF"/>
                  </a:solidFill>
                  <a:latin typeface="Arial"/>
                </a:rPr>
                <a:t>.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]</a:t>
              </a:r>
            </a:p>
          </p:txBody>
        </p:sp>
        <p:sp>
          <p:nvSpPr>
            <p:cNvPr id="123" name="Tekstfelt 122">
              <a:extLst>
                <a:ext uri="{FF2B5EF4-FFF2-40B4-BE49-F238E27FC236}">
                  <a16:creationId xmlns:a16="http://schemas.microsoft.com/office/drawing/2014/main" id="{8E951D6E-CE1F-6183-3BDB-C64E7F962234}"/>
                </a:ext>
              </a:extLst>
            </p:cNvPr>
            <p:cNvSpPr txBox="1"/>
            <p:nvPr/>
          </p:nvSpPr>
          <p:spPr>
            <a:xfrm>
              <a:off x="9522944" y="2028383"/>
              <a:ext cx="914400" cy="380155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[</a:t>
              </a:r>
              <a:r>
                <a:rPr lang="da-DK" sz="1600" kern="0" dirty="0">
                  <a:solidFill>
                    <a:srgbClr val="FFFFFF"/>
                  </a:solidFill>
                  <a:latin typeface="Arial"/>
                </a:rPr>
                <a:t>5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00]</a:t>
              </a:r>
            </a:p>
          </p:txBody>
        </p: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6078102D-CA2A-1ECE-6BE0-ADDF505162FB}"/>
                </a:ext>
              </a:extLst>
            </p:cNvPr>
            <p:cNvSpPr txBox="1"/>
            <p:nvPr/>
          </p:nvSpPr>
          <p:spPr>
            <a:xfrm>
              <a:off x="10078114" y="2019045"/>
              <a:ext cx="914400" cy="380155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[</a:t>
              </a:r>
              <a:r>
                <a:rPr lang="da-DK" sz="1600" kern="0" dirty="0">
                  <a:solidFill>
                    <a:srgbClr val="FFFFFF"/>
                  </a:solidFill>
                  <a:latin typeface="Arial"/>
                </a:rPr>
                <a:t>183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]</a:t>
              </a:r>
            </a:p>
          </p:txBody>
        </p:sp>
      </p:grpSp>
      <p:sp>
        <p:nvSpPr>
          <p:cNvPr id="139" name="Tekstfelt 138">
            <a:extLst>
              <a:ext uri="{FF2B5EF4-FFF2-40B4-BE49-F238E27FC236}">
                <a16:creationId xmlns:a16="http://schemas.microsoft.com/office/drawing/2014/main" id="{4914549D-841B-4E55-6426-FC540D6B1349}"/>
              </a:ext>
            </a:extLst>
          </p:cNvPr>
          <p:cNvSpPr txBox="1"/>
          <p:nvPr/>
        </p:nvSpPr>
        <p:spPr>
          <a:xfrm>
            <a:off x="8449726" y="3300232"/>
            <a:ext cx="1374986" cy="231312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da-DK" dirty="0">
                <a:solidFill>
                  <a:schemeClr val="bg1"/>
                </a:solidFill>
              </a:rPr>
              <a:t>Classification </a:t>
            </a:r>
          </a:p>
          <a:p>
            <a:pPr algn="ctr"/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142" name="Lige pilforbindelse 141">
            <a:extLst>
              <a:ext uri="{FF2B5EF4-FFF2-40B4-BE49-F238E27FC236}">
                <a16:creationId xmlns:a16="http://schemas.microsoft.com/office/drawing/2014/main" id="{1EC423EB-707E-7B84-6905-2DE43C1AD489}"/>
              </a:ext>
            </a:extLst>
          </p:cNvPr>
          <p:cNvCxnSpPr>
            <a:cxnSpLocks/>
          </p:cNvCxnSpPr>
          <p:nvPr/>
        </p:nvCxnSpPr>
        <p:spPr>
          <a:xfrm>
            <a:off x="5922033" y="4628334"/>
            <a:ext cx="347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kstfelt 142">
            <a:extLst>
              <a:ext uri="{FF2B5EF4-FFF2-40B4-BE49-F238E27FC236}">
                <a16:creationId xmlns:a16="http://schemas.microsoft.com/office/drawing/2014/main" id="{C6A2D8D8-8B3E-0F20-D281-B7EEF4BFAB6C}"/>
              </a:ext>
            </a:extLst>
          </p:cNvPr>
          <p:cNvSpPr txBox="1"/>
          <p:nvPr/>
        </p:nvSpPr>
        <p:spPr>
          <a:xfrm>
            <a:off x="5587039" y="4236558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Concat</a:t>
            </a:r>
          </a:p>
        </p:txBody>
      </p:sp>
      <p:pic>
        <p:nvPicPr>
          <p:cNvPr id="145" name="Billede 144">
            <a:extLst>
              <a:ext uri="{FF2B5EF4-FFF2-40B4-BE49-F238E27FC236}">
                <a16:creationId xmlns:a16="http://schemas.microsoft.com/office/drawing/2014/main" id="{0D792F61-0C85-EE43-8D41-84E753F908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7416" y="4859071"/>
            <a:ext cx="1093408" cy="1056960"/>
          </a:xfrm>
          <a:prstGeom prst="rect">
            <a:avLst/>
          </a:prstGeom>
        </p:spPr>
      </p:pic>
      <p:sp>
        <p:nvSpPr>
          <p:cNvPr id="146" name="Rektangel 145">
            <a:extLst>
              <a:ext uri="{FF2B5EF4-FFF2-40B4-BE49-F238E27FC236}">
                <a16:creationId xmlns:a16="http://schemas.microsoft.com/office/drawing/2014/main" id="{D49DABF6-9675-23C9-F746-7CB843E509BA}"/>
              </a:ext>
            </a:extLst>
          </p:cNvPr>
          <p:cNvSpPr/>
          <p:nvPr/>
        </p:nvSpPr>
        <p:spPr>
          <a:xfrm>
            <a:off x="5289421" y="4782439"/>
            <a:ext cx="172528" cy="1518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47" name="Lige pilforbindelse 146">
            <a:extLst>
              <a:ext uri="{FF2B5EF4-FFF2-40B4-BE49-F238E27FC236}">
                <a16:creationId xmlns:a16="http://schemas.microsoft.com/office/drawing/2014/main" id="{C9056D6A-93AE-E67E-7C73-647A16E70A6E}"/>
              </a:ext>
            </a:extLst>
          </p:cNvPr>
          <p:cNvCxnSpPr>
            <a:cxnSpLocks/>
          </p:cNvCxnSpPr>
          <p:nvPr/>
        </p:nvCxnSpPr>
        <p:spPr>
          <a:xfrm flipV="1">
            <a:off x="3537889" y="5441403"/>
            <a:ext cx="306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B69339D-ED75-BA21-48E5-FC126E401499}"/>
              </a:ext>
            </a:extLst>
          </p:cNvPr>
          <p:cNvSpPr txBox="1"/>
          <p:nvPr/>
        </p:nvSpPr>
        <p:spPr>
          <a:xfrm>
            <a:off x="3030932" y="503047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731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BD1BF-954A-CB5C-BEC4-7FB51B25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Multimodal learning – Methods </a:t>
            </a:r>
          </a:p>
        </p:txBody>
      </p:sp>
      <p:pic>
        <p:nvPicPr>
          <p:cNvPr id="5" name="Billede 4" descr="Et billede, der indeholder svamp, Spiselige svampe, Champignon-familien, Medicinske svampe&#10;&#10;Indhold genereret af kunstig intelligens kan være forkert.">
            <a:extLst>
              <a:ext uri="{FF2B5EF4-FFF2-40B4-BE49-F238E27FC236}">
                <a16:creationId xmlns:a16="http://schemas.microsoft.com/office/drawing/2014/main" id="{7A94C552-BAAD-658E-55EE-6F45AF0E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4" y="2955306"/>
            <a:ext cx="1291520" cy="918966"/>
          </a:xfrm>
          <a:prstGeom prst="rect">
            <a:avLst/>
          </a:prstGeom>
        </p:spPr>
      </p:pic>
      <p:pic>
        <p:nvPicPr>
          <p:cNvPr id="6" name="Billede 5" descr="Et billede, der indeholder svamp, græs, Spiselige svampe, Champignon-familien&#10;&#10;Indhold genereret af kunstig intelligens kan være forkert.">
            <a:extLst>
              <a:ext uri="{FF2B5EF4-FFF2-40B4-BE49-F238E27FC236}">
                <a16:creationId xmlns:a16="http://schemas.microsoft.com/office/drawing/2014/main" id="{6CBC672A-1B8A-0920-7994-8153C1FB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72" y="3270992"/>
            <a:ext cx="1208950" cy="918965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32F0AA1-2089-5D5F-22F6-C44E132278B9}"/>
              </a:ext>
            </a:extLst>
          </p:cNvPr>
          <p:cNvSpPr/>
          <p:nvPr/>
        </p:nvSpPr>
        <p:spPr>
          <a:xfrm>
            <a:off x="3307658" y="3238768"/>
            <a:ext cx="1208950" cy="983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DINO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F19D83DE-CFBE-1596-D349-BEEC09F16D93}"/>
              </a:ext>
            </a:extLst>
          </p:cNvPr>
          <p:cNvCxnSpPr>
            <a:cxnSpLocks/>
          </p:cNvCxnSpPr>
          <p:nvPr/>
        </p:nvCxnSpPr>
        <p:spPr>
          <a:xfrm>
            <a:off x="4681542" y="3730473"/>
            <a:ext cx="347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84E8D1CD-2D7B-92FF-EBF5-B1CE44D2E037}"/>
              </a:ext>
            </a:extLst>
          </p:cNvPr>
          <p:cNvSpPr/>
          <p:nvPr/>
        </p:nvSpPr>
        <p:spPr>
          <a:xfrm>
            <a:off x="5267178" y="3001993"/>
            <a:ext cx="172528" cy="1518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5B5AA4D-562F-B50B-8710-B4A8EEB7BC1B}"/>
              </a:ext>
            </a:extLst>
          </p:cNvPr>
          <p:cNvSpPr txBox="1"/>
          <p:nvPr/>
        </p:nvSpPr>
        <p:spPr>
          <a:xfrm>
            <a:off x="5029475" y="266919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[384]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4A1E6B07-28A6-A101-DF6E-CA3A3492625D}"/>
              </a:ext>
            </a:extLst>
          </p:cNvPr>
          <p:cNvCxnSpPr>
            <a:cxnSpLocks/>
          </p:cNvCxnSpPr>
          <p:nvPr/>
        </p:nvCxnSpPr>
        <p:spPr>
          <a:xfrm flipV="1">
            <a:off x="2789026" y="3730473"/>
            <a:ext cx="306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0DCC47AE-8FF6-C3F2-5C25-5100DAEB7403}"/>
              </a:ext>
            </a:extLst>
          </p:cNvPr>
          <p:cNvCxnSpPr>
            <a:cxnSpLocks/>
          </p:cNvCxnSpPr>
          <p:nvPr/>
        </p:nvCxnSpPr>
        <p:spPr>
          <a:xfrm flipV="1">
            <a:off x="3513275" y="5452881"/>
            <a:ext cx="306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64110C25-1232-B0B7-FBB9-8A658D91EC70}"/>
              </a:ext>
            </a:extLst>
          </p:cNvPr>
          <p:cNvSpPr/>
          <p:nvPr/>
        </p:nvSpPr>
        <p:spPr>
          <a:xfrm>
            <a:off x="5267178" y="4839832"/>
            <a:ext cx="172528" cy="1518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6F5DC11E-6D5A-40CF-63F1-AF532ABCFA1F}"/>
              </a:ext>
            </a:extLst>
          </p:cNvPr>
          <p:cNvSpPr txBox="1"/>
          <p:nvPr/>
        </p:nvSpPr>
        <p:spPr>
          <a:xfrm>
            <a:off x="2999812" y="5024498"/>
            <a:ext cx="13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Linear </a:t>
            </a:r>
            <a:r>
              <a:rPr lang="da-DK" dirty="0" err="1"/>
              <a:t>layer</a:t>
            </a:r>
            <a:endParaRPr lang="da-DK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0F232265-3814-F0C5-D12E-1849C2E43CA8}"/>
              </a:ext>
            </a:extLst>
          </p:cNvPr>
          <p:cNvSpPr/>
          <p:nvPr/>
        </p:nvSpPr>
        <p:spPr>
          <a:xfrm>
            <a:off x="7204447" y="3846767"/>
            <a:ext cx="172528" cy="1518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79CD3FDC-33F2-DA38-4BDC-A8CAF1EF7B55}"/>
              </a:ext>
            </a:extLst>
          </p:cNvPr>
          <p:cNvSpPr/>
          <p:nvPr/>
        </p:nvSpPr>
        <p:spPr>
          <a:xfrm>
            <a:off x="6750871" y="3839969"/>
            <a:ext cx="172528" cy="1518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2C71A1C0-6056-022F-951A-E8F4835E2D63}"/>
              </a:ext>
            </a:extLst>
          </p:cNvPr>
          <p:cNvCxnSpPr>
            <a:cxnSpLocks/>
          </p:cNvCxnSpPr>
          <p:nvPr/>
        </p:nvCxnSpPr>
        <p:spPr>
          <a:xfrm flipV="1">
            <a:off x="7494203" y="4662943"/>
            <a:ext cx="306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AEB86A-F031-F637-C61D-3998D1ECC9DD}"/>
              </a:ext>
            </a:extLst>
          </p:cNvPr>
          <p:cNvSpPr txBox="1"/>
          <p:nvPr/>
        </p:nvSpPr>
        <p:spPr>
          <a:xfrm>
            <a:off x="9993819" y="3990812"/>
            <a:ext cx="914400" cy="380155"/>
          </a:xfrm>
          <a:prstGeom prst="rect">
            <a:avLst/>
          </a:prstGeom>
          <a:effectLst/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lvl="0" indent="0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[</a:t>
            </a:r>
            <a:r>
              <a:rPr lang="da-DK" sz="1600" kern="0" dirty="0">
                <a:solidFill>
                  <a:srgbClr val="FFFFFF"/>
                </a:solidFill>
                <a:latin typeface="Arial"/>
              </a:rPr>
              <a:t>183]</a:t>
            </a:r>
            <a:endParaRPr kumimoji="0" lang="da-DK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2062D2DE-44D7-1AB8-3CEC-C03068A84262}"/>
              </a:ext>
            </a:extLst>
          </p:cNvPr>
          <p:cNvSpPr txBox="1"/>
          <p:nvPr/>
        </p:nvSpPr>
        <p:spPr>
          <a:xfrm>
            <a:off x="8698115" y="3247284"/>
            <a:ext cx="1374986" cy="231312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da-DK" dirty="0">
                <a:solidFill>
                  <a:schemeClr val="bg1"/>
                </a:solidFill>
              </a:rPr>
              <a:t>Classification </a:t>
            </a:r>
          </a:p>
          <a:p>
            <a:pPr algn="ctr"/>
            <a:r>
              <a:rPr lang="da-DK" dirty="0">
                <a:solidFill>
                  <a:schemeClr val="bg1"/>
                </a:solidFill>
              </a:rPr>
              <a:t>MLP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2" name="Tekstfelt 121">
            <a:extLst>
              <a:ext uri="{FF2B5EF4-FFF2-40B4-BE49-F238E27FC236}">
                <a16:creationId xmlns:a16="http://schemas.microsoft.com/office/drawing/2014/main" id="{E396FB3D-6183-C492-1686-17FF7B166C19}"/>
              </a:ext>
            </a:extLst>
          </p:cNvPr>
          <p:cNvSpPr txBox="1"/>
          <p:nvPr/>
        </p:nvSpPr>
        <p:spPr>
          <a:xfrm>
            <a:off x="4996266" y="454419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[384]</a:t>
            </a: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7163A795-7754-76CD-F5AA-7FE28D5BE000}"/>
              </a:ext>
            </a:extLst>
          </p:cNvPr>
          <p:cNvSpPr txBox="1"/>
          <p:nvPr/>
        </p:nvSpPr>
        <p:spPr>
          <a:xfrm>
            <a:off x="6909462" y="44705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+</a:t>
            </a:r>
          </a:p>
        </p:txBody>
      </p:sp>
      <p:cxnSp>
        <p:nvCxnSpPr>
          <p:cNvPr id="124" name="Lige pilforbindelse 123">
            <a:extLst>
              <a:ext uri="{FF2B5EF4-FFF2-40B4-BE49-F238E27FC236}">
                <a16:creationId xmlns:a16="http://schemas.microsoft.com/office/drawing/2014/main" id="{57BFCC1F-35BA-80C5-FD22-CEB8B454BB4A}"/>
              </a:ext>
            </a:extLst>
          </p:cNvPr>
          <p:cNvCxnSpPr>
            <a:cxnSpLocks/>
          </p:cNvCxnSpPr>
          <p:nvPr/>
        </p:nvCxnSpPr>
        <p:spPr>
          <a:xfrm>
            <a:off x="5922033" y="4628334"/>
            <a:ext cx="347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Billede 124">
            <a:extLst>
              <a:ext uri="{FF2B5EF4-FFF2-40B4-BE49-F238E27FC236}">
                <a16:creationId xmlns:a16="http://schemas.microsoft.com/office/drawing/2014/main" id="{6F6CC8BB-F59B-0E12-3219-9F4276E8AC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7416" y="4859071"/>
            <a:ext cx="1093408" cy="1056960"/>
          </a:xfrm>
          <a:prstGeom prst="rect">
            <a:avLst/>
          </a:prstGeom>
        </p:spPr>
      </p:pic>
      <p:sp>
        <p:nvSpPr>
          <p:cNvPr id="126" name="Tekstfelt 125">
            <a:extLst>
              <a:ext uri="{FF2B5EF4-FFF2-40B4-BE49-F238E27FC236}">
                <a16:creationId xmlns:a16="http://schemas.microsoft.com/office/drawing/2014/main" id="{6EDB83C4-B834-8960-551B-BDE763C1B0DB}"/>
              </a:ext>
            </a:extLst>
          </p:cNvPr>
          <p:cNvSpPr txBox="1"/>
          <p:nvPr/>
        </p:nvSpPr>
        <p:spPr>
          <a:xfrm>
            <a:off x="1334616" y="4553040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Metadata</a:t>
            </a:r>
          </a:p>
        </p:txBody>
      </p:sp>
      <p:sp>
        <p:nvSpPr>
          <p:cNvPr id="127" name="Rektangel: afrundede hjørner 126">
            <a:extLst>
              <a:ext uri="{FF2B5EF4-FFF2-40B4-BE49-F238E27FC236}">
                <a16:creationId xmlns:a16="http://schemas.microsoft.com/office/drawing/2014/main" id="{CEC7C7CF-2A5F-C420-AC04-0F50E4607246}"/>
              </a:ext>
            </a:extLst>
          </p:cNvPr>
          <p:cNvSpPr/>
          <p:nvPr/>
        </p:nvSpPr>
        <p:spPr>
          <a:xfrm>
            <a:off x="8097048" y="3270992"/>
            <a:ext cx="2096106" cy="2576408"/>
          </a:xfrm>
          <a:prstGeom prst="roundRect">
            <a:avLst/>
          </a:prstGeom>
          <a:solidFill>
            <a:srgbClr val="211A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8" name="Gruppe 127">
            <a:extLst>
              <a:ext uri="{FF2B5EF4-FFF2-40B4-BE49-F238E27FC236}">
                <a16:creationId xmlns:a16="http://schemas.microsoft.com/office/drawing/2014/main" id="{51D8D91F-D89C-D011-9216-8E1EA6230F81}"/>
              </a:ext>
            </a:extLst>
          </p:cNvPr>
          <p:cNvGrpSpPr/>
          <p:nvPr/>
        </p:nvGrpSpPr>
        <p:grpSpPr>
          <a:xfrm>
            <a:off x="8369042" y="3748846"/>
            <a:ext cx="2010840" cy="2001640"/>
            <a:chOff x="8981674" y="1786122"/>
            <a:chExt cx="2010840" cy="2001640"/>
          </a:xfrm>
        </p:grpSpPr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BEBEAF01-8F21-2783-76B3-C63252D358B2}"/>
                </a:ext>
              </a:extLst>
            </p:cNvPr>
            <p:cNvSpPr/>
            <p:nvPr/>
          </p:nvSpPr>
          <p:spPr>
            <a:xfrm>
              <a:off x="9091373" y="2310261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F5164108-1BF7-D629-838D-99F9CC859981}"/>
                </a:ext>
              </a:extLst>
            </p:cNvPr>
            <p:cNvSpPr/>
            <p:nvPr/>
          </p:nvSpPr>
          <p:spPr>
            <a:xfrm>
              <a:off x="9091373" y="2774982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Tekstfelt 130">
              <a:extLst>
                <a:ext uri="{FF2B5EF4-FFF2-40B4-BE49-F238E27FC236}">
                  <a16:creationId xmlns:a16="http://schemas.microsoft.com/office/drawing/2014/main" id="{6936B86A-2AD4-51B4-FE6A-7A2A280E7FBE}"/>
                </a:ext>
              </a:extLst>
            </p:cNvPr>
            <p:cNvSpPr txBox="1"/>
            <p:nvPr/>
          </p:nvSpPr>
          <p:spPr>
            <a:xfrm rot="5400000">
              <a:off x="9285602" y="3245200"/>
              <a:ext cx="229912" cy="105254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…</a:t>
              </a: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D3E4318-6601-F862-7EDD-C6103D54C84C}"/>
                </a:ext>
              </a:extLst>
            </p:cNvPr>
            <p:cNvSpPr/>
            <p:nvPr/>
          </p:nvSpPr>
          <p:spPr>
            <a:xfrm>
              <a:off x="9091373" y="3478679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25713B4A-384C-9FE5-72DA-0D5655679690}"/>
                </a:ext>
              </a:extLst>
            </p:cNvPr>
            <p:cNvSpPr/>
            <p:nvPr/>
          </p:nvSpPr>
          <p:spPr>
            <a:xfrm>
              <a:off x="9619655" y="2313889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B015300-8FDB-A109-2001-B0DF53AD41B3}"/>
                </a:ext>
              </a:extLst>
            </p:cNvPr>
            <p:cNvSpPr/>
            <p:nvPr/>
          </p:nvSpPr>
          <p:spPr>
            <a:xfrm>
              <a:off x="9619655" y="2778610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kstfelt 134">
              <a:extLst>
                <a:ext uri="{FF2B5EF4-FFF2-40B4-BE49-F238E27FC236}">
                  <a16:creationId xmlns:a16="http://schemas.microsoft.com/office/drawing/2014/main" id="{97D3F815-02EF-ADB4-A01C-78A4C851EB1B}"/>
                </a:ext>
              </a:extLst>
            </p:cNvPr>
            <p:cNvSpPr txBox="1"/>
            <p:nvPr/>
          </p:nvSpPr>
          <p:spPr>
            <a:xfrm rot="5400000">
              <a:off x="9813884" y="3248828"/>
              <a:ext cx="229912" cy="105254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…</a:t>
              </a: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9D3215BE-E182-51E9-ED14-AAE84F528DA9}"/>
                </a:ext>
              </a:extLst>
            </p:cNvPr>
            <p:cNvSpPr/>
            <p:nvPr/>
          </p:nvSpPr>
          <p:spPr>
            <a:xfrm>
              <a:off x="9619655" y="3482307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047FA7B-5365-1C5B-4A8E-82C5E24A51DB}"/>
                </a:ext>
              </a:extLst>
            </p:cNvPr>
            <p:cNvSpPr/>
            <p:nvPr/>
          </p:nvSpPr>
          <p:spPr>
            <a:xfrm>
              <a:off x="10128159" y="2310261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A22BEFE6-1403-EB03-934C-6C0E4CFBCA10}"/>
                </a:ext>
              </a:extLst>
            </p:cNvPr>
            <p:cNvSpPr/>
            <p:nvPr/>
          </p:nvSpPr>
          <p:spPr>
            <a:xfrm>
              <a:off x="10128159" y="2774982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Tekstfelt 138">
              <a:extLst>
                <a:ext uri="{FF2B5EF4-FFF2-40B4-BE49-F238E27FC236}">
                  <a16:creationId xmlns:a16="http://schemas.microsoft.com/office/drawing/2014/main" id="{FA4D1118-34E5-7491-A7F2-EA3F817518CC}"/>
                </a:ext>
              </a:extLst>
            </p:cNvPr>
            <p:cNvSpPr txBox="1"/>
            <p:nvPr/>
          </p:nvSpPr>
          <p:spPr>
            <a:xfrm rot="5400000">
              <a:off x="10322388" y="3245200"/>
              <a:ext cx="229912" cy="105254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…</a:t>
              </a:r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226A85D2-1FB2-1228-B569-3AA9FE414C1C}"/>
                </a:ext>
              </a:extLst>
            </p:cNvPr>
            <p:cNvSpPr/>
            <p:nvPr/>
          </p:nvSpPr>
          <p:spPr>
            <a:xfrm>
              <a:off x="10128159" y="3478679"/>
              <a:ext cx="309185" cy="305455"/>
            </a:xfrm>
            <a:prstGeom prst="ellipse">
              <a:avLst/>
            </a:prstGeom>
            <a:solidFill>
              <a:srgbClr val="211A5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1" name="Lige pilforbindelse 140">
              <a:extLst>
                <a:ext uri="{FF2B5EF4-FFF2-40B4-BE49-F238E27FC236}">
                  <a16:creationId xmlns:a16="http://schemas.microsoft.com/office/drawing/2014/main" id="{6CB03439-733D-D403-E0BB-7C1359B9B543}"/>
                </a:ext>
              </a:extLst>
            </p:cNvPr>
            <p:cNvCxnSpPr>
              <a:stCxn id="129" idx="6"/>
              <a:endCxn id="133" idx="2"/>
            </p:cNvCxnSpPr>
            <p:nvPr/>
          </p:nvCxnSpPr>
          <p:spPr>
            <a:xfrm>
              <a:off x="9400558" y="2462989"/>
              <a:ext cx="219097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2" name="Lige pilforbindelse 141">
              <a:extLst>
                <a:ext uri="{FF2B5EF4-FFF2-40B4-BE49-F238E27FC236}">
                  <a16:creationId xmlns:a16="http://schemas.microsoft.com/office/drawing/2014/main" id="{54433B21-4BDD-0686-A8A0-62A3BA9FF153}"/>
                </a:ext>
              </a:extLst>
            </p:cNvPr>
            <p:cNvCxnSpPr>
              <a:cxnSpLocks/>
              <a:stCxn id="130" idx="6"/>
              <a:endCxn id="134" idx="2"/>
            </p:cNvCxnSpPr>
            <p:nvPr/>
          </p:nvCxnSpPr>
          <p:spPr>
            <a:xfrm>
              <a:off x="9400558" y="2927710"/>
              <a:ext cx="219097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3" name="Lige pilforbindelse 142">
              <a:extLst>
                <a:ext uri="{FF2B5EF4-FFF2-40B4-BE49-F238E27FC236}">
                  <a16:creationId xmlns:a16="http://schemas.microsoft.com/office/drawing/2014/main" id="{35CC6BA3-47C2-C3BC-AF08-E9A97A094172}"/>
                </a:ext>
              </a:extLst>
            </p:cNvPr>
            <p:cNvCxnSpPr>
              <a:stCxn id="132" idx="6"/>
              <a:endCxn id="136" idx="2"/>
            </p:cNvCxnSpPr>
            <p:nvPr/>
          </p:nvCxnSpPr>
          <p:spPr>
            <a:xfrm>
              <a:off x="9400558" y="3631407"/>
              <a:ext cx="219097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4" name="Lige pilforbindelse 143">
              <a:extLst>
                <a:ext uri="{FF2B5EF4-FFF2-40B4-BE49-F238E27FC236}">
                  <a16:creationId xmlns:a16="http://schemas.microsoft.com/office/drawing/2014/main" id="{C29C2473-B404-F581-630B-94613D489630}"/>
                </a:ext>
              </a:extLst>
            </p:cNvPr>
            <p:cNvCxnSpPr>
              <a:cxnSpLocks/>
              <a:stCxn id="129" idx="6"/>
              <a:endCxn id="134" idx="1"/>
            </p:cNvCxnSpPr>
            <p:nvPr/>
          </p:nvCxnSpPr>
          <p:spPr>
            <a:xfrm>
              <a:off x="9400558" y="2462989"/>
              <a:ext cx="264376" cy="360354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5" name="Lige pilforbindelse 144">
              <a:extLst>
                <a:ext uri="{FF2B5EF4-FFF2-40B4-BE49-F238E27FC236}">
                  <a16:creationId xmlns:a16="http://schemas.microsoft.com/office/drawing/2014/main" id="{E66041DF-1C09-0CFC-D76D-528187911BBA}"/>
                </a:ext>
              </a:extLst>
            </p:cNvPr>
            <p:cNvCxnSpPr>
              <a:cxnSpLocks/>
              <a:stCxn id="129" idx="6"/>
              <a:endCxn id="136" idx="1"/>
            </p:cNvCxnSpPr>
            <p:nvPr/>
          </p:nvCxnSpPr>
          <p:spPr>
            <a:xfrm>
              <a:off x="9400558" y="2462989"/>
              <a:ext cx="264376" cy="1064051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6" name="Lige pilforbindelse 145">
              <a:extLst>
                <a:ext uri="{FF2B5EF4-FFF2-40B4-BE49-F238E27FC236}">
                  <a16:creationId xmlns:a16="http://schemas.microsoft.com/office/drawing/2014/main" id="{D5D5685C-8A2E-4E24-A7B4-2A2AA3978B7C}"/>
                </a:ext>
              </a:extLst>
            </p:cNvPr>
            <p:cNvCxnSpPr>
              <a:stCxn id="132" idx="6"/>
              <a:endCxn id="134" idx="3"/>
            </p:cNvCxnSpPr>
            <p:nvPr/>
          </p:nvCxnSpPr>
          <p:spPr>
            <a:xfrm flipV="1">
              <a:off x="9400558" y="3039332"/>
              <a:ext cx="264376" cy="592075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7" name="Lige pilforbindelse 146">
              <a:extLst>
                <a:ext uri="{FF2B5EF4-FFF2-40B4-BE49-F238E27FC236}">
                  <a16:creationId xmlns:a16="http://schemas.microsoft.com/office/drawing/2014/main" id="{99FC32EC-7E58-CEE1-EADE-9315187495C9}"/>
                </a:ext>
              </a:extLst>
            </p:cNvPr>
            <p:cNvCxnSpPr>
              <a:cxnSpLocks/>
              <a:stCxn id="132" idx="6"/>
              <a:endCxn id="133" idx="3"/>
            </p:cNvCxnSpPr>
            <p:nvPr/>
          </p:nvCxnSpPr>
          <p:spPr>
            <a:xfrm flipV="1">
              <a:off x="9400558" y="2574611"/>
              <a:ext cx="264376" cy="1056796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8" name="Lige pilforbindelse 147">
              <a:extLst>
                <a:ext uri="{FF2B5EF4-FFF2-40B4-BE49-F238E27FC236}">
                  <a16:creationId xmlns:a16="http://schemas.microsoft.com/office/drawing/2014/main" id="{32FA9BF9-A8B5-860D-3538-F4E214187415}"/>
                </a:ext>
              </a:extLst>
            </p:cNvPr>
            <p:cNvCxnSpPr>
              <a:cxnSpLocks/>
              <a:stCxn id="130" idx="6"/>
              <a:endCxn id="133" idx="2"/>
            </p:cNvCxnSpPr>
            <p:nvPr/>
          </p:nvCxnSpPr>
          <p:spPr>
            <a:xfrm flipV="1">
              <a:off x="9400558" y="2466617"/>
              <a:ext cx="219097" cy="461093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9" name="Lige pilforbindelse 148">
              <a:extLst>
                <a:ext uri="{FF2B5EF4-FFF2-40B4-BE49-F238E27FC236}">
                  <a16:creationId xmlns:a16="http://schemas.microsoft.com/office/drawing/2014/main" id="{D62ACD3C-8979-F30D-05ED-5D4B809A6E7C}"/>
                </a:ext>
              </a:extLst>
            </p:cNvPr>
            <p:cNvCxnSpPr>
              <a:stCxn id="130" idx="6"/>
              <a:endCxn id="136" idx="2"/>
            </p:cNvCxnSpPr>
            <p:nvPr/>
          </p:nvCxnSpPr>
          <p:spPr>
            <a:xfrm>
              <a:off x="9400558" y="2927710"/>
              <a:ext cx="219097" cy="707325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0" name="Lige pilforbindelse 149">
              <a:extLst>
                <a:ext uri="{FF2B5EF4-FFF2-40B4-BE49-F238E27FC236}">
                  <a16:creationId xmlns:a16="http://schemas.microsoft.com/office/drawing/2014/main" id="{E8DDC3BE-F39F-C3DE-009F-FF72D57154A7}"/>
                </a:ext>
              </a:extLst>
            </p:cNvPr>
            <p:cNvCxnSpPr>
              <a:cxnSpLocks/>
              <a:stCxn id="136" idx="6"/>
              <a:endCxn id="140" idx="2"/>
            </p:cNvCxnSpPr>
            <p:nvPr/>
          </p:nvCxnSpPr>
          <p:spPr>
            <a:xfrm flipV="1">
              <a:off x="9928840" y="3631407"/>
              <a:ext cx="199319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1" name="Lige pilforbindelse 150">
              <a:extLst>
                <a:ext uri="{FF2B5EF4-FFF2-40B4-BE49-F238E27FC236}">
                  <a16:creationId xmlns:a16="http://schemas.microsoft.com/office/drawing/2014/main" id="{D61EFE8D-0EB5-AE6C-F281-82E2143F8A6E}"/>
                </a:ext>
              </a:extLst>
            </p:cNvPr>
            <p:cNvCxnSpPr>
              <a:cxnSpLocks/>
              <a:stCxn id="136" idx="6"/>
              <a:endCxn id="138" idx="3"/>
            </p:cNvCxnSpPr>
            <p:nvPr/>
          </p:nvCxnSpPr>
          <p:spPr>
            <a:xfrm flipV="1">
              <a:off x="9928840" y="3035704"/>
              <a:ext cx="244598" cy="599331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Lige pilforbindelse 151">
              <a:extLst>
                <a:ext uri="{FF2B5EF4-FFF2-40B4-BE49-F238E27FC236}">
                  <a16:creationId xmlns:a16="http://schemas.microsoft.com/office/drawing/2014/main" id="{03703329-9284-3E65-0B69-9D69D77DFF72}"/>
                </a:ext>
              </a:extLst>
            </p:cNvPr>
            <p:cNvCxnSpPr>
              <a:stCxn id="136" idx="6"/>
              <a:endCxn id="137" idx="2"/>
            </p:cNvCxnSpPr>
            <p:nvPr/>
          </p:nvCxnSpPr>
          <p:spPr>
            <a:xfrm flipV="1">
              <a:off x="9928840" y="2462989"/>
              <a:ext cx="199319" cy="1172046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3" name="Lige pilforbindelse 152">
              <a:extLst>
                <a:ext uri="{FF2B5EF4-FFF2-40B4-BE49-F238E27FC236}">
                  <a16:creationId xmlns:a16="http://schemas.microsoft.com/office/drawing/2014/main" id="{E54C5B10-9267-F949-7B5C-E4AE4FED8C57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 flipV="1">
              <a:off x="9928840" y="2927710"/>
              <a:ext cx="199319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4" name="Lige pilforbindelse 153">
              <a:extLst>
                <a:ext uri="{FF2B5EF4-FFF2-40B4-BE49-F238E27FC236}">
                  <a16:creationId xmlns:a16="http://schemas.microsoft.com/office/drawing/2014/main" id="{6FBA1C40-4F01-7295-E3C8-CCB2109373AF}"/>
                </a:ext>
              </a:extLst>
            </p:cNvPr>
            <p:cNvCxnSpPr>
              <a:stCxn id="134" idx="6"/>
              <a:endCxn id="137" idx="2"/>
            </p:cNvCxnSpPr>
            <p:nvPr/>
          </p:nvCxnSpPr>
          <p:spPr>
            <a:xfrm flipV="1">
              <a:off x="9928840" y="2462989"/>
              <a:ext cx="199319" cy="468349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5" name="Lige pilforbindelse 154">
              <a:extLst>
                <a:ext uri="{FF2B5EF4-FFF2-40B4-BE49-F238E27FC236}">
                  <a16:creationId xmlns:a16="http://schemas.microsoft.com/office/drawing/2014/main" id="{10FFFD4E-537C-5083-6C37-68FB8D1F27A1}"/>
                </a:ext>
              </a:extLst>
            </p:cNvPr>
            <p:cNvCxnSpPr>
              <a:stCxn id="134" idx="6"/>
              <a:endCxn id="140" idx="1"/>
            </p:cNvCxnSpPr>
            <p:nvPr/>
          </p:nvCxnSpPr>
          <p:spPr>
            <a:xfrm>
              <a:off x="9928840" y="2931338"/>
              <a:ext cx="244598" cy="592074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6" name="Lige pilforbindelse 155">
              <a:extLst>
                <a:ext uri="{FF2B5EF4-FFF2-40B4-BE49-F238E27FC236}">
                  <a16:creationId xmlns:a16="http://schemas.microsoft.com/office/drawing/2014/main" id="{22BBC8EE-0D85-4DC8-1C4A-2194DE4531EA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9928840" y="2462989"/>
              <a:ext cx="199319" cy="362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7" name="Lige pilforbindelse 156">
              <a:extLst>
                <a:ext uri="{FF2B5EF4-FFF2-40B4-BE49-F238E27FC236}">
                  <a16:creationId xmlns:a16="http://schemas.microsoft.com/office/drawing/2014/main" id="{792A8113-8021-9572-7E17-5ADCC29D25D7}"/>
                </a:ext>
              </a:extLst>
            </p:cNvPr>
            <p:cNvCxnSpPr>
              <a:stCxn id="133" idx="6"/>
              <a:endCxn id="138" idx="1"/>
            </p:cNvCxnSpPr>
            <p:nvPr/>
          </p:nvCxnSpPr>
          <p:spPr>
            <a:xfrm>
              <a:off x="9928840" y="2466617"/>
              <a:ext cx="244598" cy="353098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8" name="Lige pilforbindelse 157">
              <a:extLst>
                <a:ext uri="{FF2B5EF4-FFF2-40B4-BE49-F238E27FC236}">
                  <a16:creationId xmlns:a16="http://schemas.microsoft.com/office/drawing/2014/main" id="{FB2B76CC-9554-7BC0-A9E9-715F205A1FE9}"/>
                </a:ext>
              </a:extLst>
            </p:cNvPr>
            <p:cNvCxnSpPr>
              <a:stCxn id="133" idx="6"/>
              <a:endCxn id="140" idx="2"/>
            </p:cNvCxnSpPr>
            <p:nvPr/>
          </p:nvCxnSpPr>
          <p:spPr>
            <a:xfrm>
              <a:off x="9928840" y="2466617"/>
              <a:ext cx="199319" cy="1164790"/>
            </a:xfrm>
            <a:prstGeom prst="straightConnector1">
              <a:avLst/>
            </a:prstGeom>
            <a:noFill/>
            <a:ln w="6350" cap="flat" cmpd="sng" algn="ctr">
              <a:solidFill>
                <a:srgbClr val="5CAF8D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59" name="Tekstfelt 158">
              <a:extLst>
                <a:ext uri="{FF2B5EF4-FFF2-40B4-BE49-F238E27FC236}">
                  <a16:creationId xmlns:a16="http://schemas.microsoft.com/office/drawing/2014/main" id="{91E6F98D-018C-F25B-C9FB-8F8D97286A53}"/>
                </a:ext>
              </a:extLst>
            </p:cNvPr>
            <p:cNvSpPr txBox="1"/>
            <p:nvPr/>
          </p:nvSpPr>
          <p:spPr>
            <a:xfrm>
              <a:off x="8981674" y="1786122"/>
              <a:ext cx="914400" cy="380155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[384]</a:t>
              </a:r>
            </a:p>
          </p:txBody>
        </p:sp>
        <p:sp>
          <p:nvSpPr>
            <p:cNvPr id="160" name="Tekstfelt 159">
              <a:extLst>
                <a:ext uri="{FF2B5EF4-FFF2-40B4-BE49-F238E27FC236}">
                  <a16:creationId xmlns:a16="http://schemas.microsoft.com/office/drawing/2014/main" id="{F2104DEE-0D9B-F078-F080-43009FC7358A}"/>
                </a:ext>
              </a:extLst>
            </p:cNvPr>
            <p:cNvSpPr txBox="1"/>
            <p:nvPr/>
          </p:nvSpPr>
          <p:spPr>
            <a:xfrm>
              <a:off x="9522944" y="2028383"/>
              <a:ext cx="914400" cy="380155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[</a:t>
              </a:r>
              <a:r>
                <a:rPr lang="da-DK" sz="1600" kern="0" dirty="0">
                  <a:solidFill>
                    <a:srgbClr val="FFFFFF"/>
                  </a:solidFill>
                  <a:latin typeface="Arial"/>
                </a:rPr>
                <a:t>5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00]</a:t>
              </a:r>
            </a:p>
          </p:txBody>
        </p:sp>
        <p:sp>
          <p:nvSpPr>
            <p:cNvPr id="161" name="Tekstfelt 160">
              <a:extLst>
                <a:ext uri="{FF2B5EF4-FFF2-40B4-BE49-F238E27FC236}">
                  <a16:creationId xmlns:a16="http://schemas.microsoft.com/office/drawing/2014/main" id="{68DF6A7B-A5C4-D9C0-09DF-4E3D5F718EB5}"/>
                </a:ext>
              </a:extLst>
            </p:cNvPr>
            <p:cNvSpPr txBox="1"/>
            <p:nvPr/>
          </p:nvSpPr>
          <p:spPr>
            <a:xfrm>
              <a:off x="10078114" y="2019045"/>
              <a:ext cx="914400" cy="380155"/>
            </a:xfrm>
            <a:prstGeom prst="rect">
              <a:avLst/>
            </a:prstGeom>
            <a:effectLst/>
          </p:spPr>
          <p:txBody>
            <a:bodyPr vert="horz" wrap="none" lIns="0" tIns="0" rIns="0" bIns="0" rtlCol="0" anchor="t" anchorCtr="0">
              <a:noAutofit/>
            </a:bodyPr>
            <a:lstStyle/>
            <a:p>
              <a:pPr marL="0" marR="0" lvl="0" indent="0" defTabSz="914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[</a:t>
              </a:r>
              <a:r>
                <a:rPr lang="da-DK" sz="1600" kern="0" dirty="0">
                  <a:solidFill>
                    <a:srgbClr val="FFFFFF"/>
                  </a:solidFill>
                  <a:latin typeface="Arial"/>
                </a:rPr>
                <a:t>183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]</a:t>
              </a:r>
            </a:p>
          </p:txBody>
        </p:sp>
      </p:grpSp>
      <p:sp>
        <p:nvSpPr>
          <p:cNvPr id="162" name="Tekstfelt 161">
            <a:extLst>
              <a:ext uri="{FF2B5EF4-FFF2-40B4-BE49-F238E27FC236}">
                <a16:creationId xmlns:a16="http://schemas.microsoft.com/office/drawing/2014/main" id="{84583DA8-B75E-015F-6197-1CD5E97AC91F}"/>
              </a:ext>
            </a:extLst>
          </p:cNvPr>
          <p:cNvSpPr txBox="1"/>
          <p:nvPr/>
        </p:nvSpPr>
        <p:spPr>
          <a:xfrm>
            <a:off x="8449726" y="3300232"/>
            <a:ext cx="1374986" cy="231312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da-DK" dirty="0" err="1">
                <a:solidFill>
                  <a:schemeClr val="bg1"/>
                </a:solidFill>
              </a:rPr>
              <a:t>Classification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937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Office-tema</vt:lpstr>
      <vt:lpstr>Dead Mans Fingers</vt:lpstr>
      <vt:lpstr>Methods – Metadata selection </vt:lpstr>
      <vt:lpstr>Preprocessing of metadata</vt:lpstr>
      <vt:lpstr>Multimodal learning – Methods </vt:lpstr>
      <vt:lpstr>Multimodal learning – Methods </vt:lpstr>
    </vt:vector>
  </TitlesOfParts>
  <Company>Region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Signe Bjerregaard-Michelsen</dc:creator>
  <cp:lastModifiedBy>Signe Bjerregaard-Michelsen</cp:lastModifiedBy>
  <cp:revision>5</cp:revision>
  <dcterms:created xsi:type="dcterms:W3CDTF">2025-08-14T10:55:33Z</dcterms:created>
  <dcterms:modified xsi:type="dcterms:W3CDTF">2025-08-14T13:53:59Z</dcterms:modified>
</cp:coreProperties>
</file>