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0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258" r:id="rId12"/>
    <p:sldId id="315" r:id="rId13"/>
    <p:sldId id="291" r:id="rId14"/>
    <p:sldId id="317" r:id="rId15"/>
    <p:sldId id="318" r:id="rId16"/>
    <p:sldId id="327" r:id="rId17"/>
    <p:sldId id="264" r:id="rId18"/>
    <p:sldId id="292" r:id="rId19"/>
    <p:sldId id="311" r:id="rId20"/>
    <p:sldId id="329" r:id="rId21"/>
    <p:sldId id="331" r:id="rId22"/>
    <p:sldId id="332" r:id="rId23"/>
    <p:sldId id="336" r:id="rId24"/>
    <p:sldId id="338" r:id="rId25"/>
    <p:sldId id="339" r:id="rId26"/>
    <p:sldId id="268" r:id="rId27"/>
    <p:sldId id="269" r:id="rId28"/>
    <p:sldId id="270" r:id="rId29"/>
    <p:sldId id="294" r:id="rId30"/>
    <p:sldId id="263" r:id="rId31"/>
    <p:sldId id="295" r:id="rId32"/>
    <p:sldId id="272" r:id="rId33"/>
    <p:sldId id="274" r:id="rId34"/>
    <p:sldId id="275" r:id="rId35"/>
    <p:sldId id="273" r:id="rId36"/>
    <p:sldId id="296" r:id="rId37"/>
    <p:sldId id="312" r:id="rId38"/>
    <p:sldId id="313" r:id="rId39"/>
    <p:sldId id="314" r:id="rId40"/>
    <p:sldId id="297" r:id="rId41"/>
    <p:sldId id="300" r:id="rId42"/>
    <p:sldId id="286" r:id="rId43"/>
    <p:sldId id="287" r:id="rId44"/>
    <p:sldId id="28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87230" autoAdjust="0"/>
  </p:normalViewPr>
  <p:slideViewPr>
    <p:cSldViewPr snapToGrid="0">
      <p:cViewPr varScale="1">
        <p:scale>
          <a:sx n="59" d="100"/>
          <a:sy n="59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936D4-89AB-44AD-8500-473B060053F7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841B-0917-4263-9D45-61A90BDB3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52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67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4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4841B-0917-4263-9D45-61A90BDB3D5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8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92263-140A-4DD7-4FBA-4F0A827F0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AE03A5-652E-D470-4A11-466C0AD5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F9643-B8CB-0610-1286-00FC16E2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04A16-A4D8-AB2A-B0A8-517FCB0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92A81-9B42-0F94-E050-C033C4B4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7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2BBC8-22D0-5D5A-1FE2-23EA9695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3DE14-0843-4441-2E49-A09EB2D6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12035B-69B6-4282-F038-3F0DB67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A5F7A-F5A0-6294-C543-7DC73726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A97785-EC96-C82E-A5F5-28332956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A579A2-2EC6-DC14-038F-644F71B6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E37DA-93AA-D56C-2CEA-06FBB0F0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78AE5-601F-515A-8444-AF9E8A8A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92F50-6667-0FC1-E362-07C88E5B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28FD2-81A8-4568-8BFF-9BA4B32F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37A94-8C98-28D8-4E7C-92815AA9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DDA4A-CEB2-0FA1-F056-3B9A85B3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FCB9C-4B37-23B8-0C91-443E6F31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347CF-7ABA-E073-E636-7F3A49CA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62D29-1BDA-1288-1B08-521F8361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61924-36B2-6785-2DE9-4DC761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564293-350F-CA3A-B9ED-7BCD46E3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A5D91-0BCD-960C-053D-5512ABCA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45E5-CB03-5966-F363-901ACF9D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79819-83A8-E1F7-8C13-A87A8713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98E60-5E3C-F92B-1C6E-8CCA5E4B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37286-072D-C2B1-9C71-8C08E1FD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B52D24-6768-BF32-9026-E32E5B8C7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87D41B-C5DD-DB5B-03B0-006C0A2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814FB-C37C-F0EA-6654-E2E634D3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AB06-1B47-0FE2-C0FB-2D86D5F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3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2D7E-8DBF-E333-41B8-04803EBD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6EFC4-C627-2CC5-072A-F39E2F4E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B8420-2A5B-8992-970E-446BC5C17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F2A074-E8B0-D63E-C261-33C1345C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441A9A-09FE-58F2-E67D-14787459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44B236-9DA4-A057-C7E6-90E54636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A87885-55A9-4CF6-12B2-AFA79C0C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67D5E5-DC20-B077-B030-6F55F556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E5ABF-0357-E5A1-DFD8-C7AE9F7B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4CC94-5BAB-9646-1B24-E24D2D8F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681861-0232-0D05-20E8-2F3F533E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4928D2-29A5-97C5-BCAE-31FCD86C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7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AD5A21-467B-4F57-70C4-500ED131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8E876-AC25-3537-4D6A-83EDAFE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4E00DD-99D3-775D-D822-9DB28FF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EFF3-CC69-7826-DEE9-F3845EDE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C41A8-9C04-0B3F-2CA3-C2CFA17A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8DFB95-8156-E3A0-0331-B586DDA6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07AF3-7648-8A0A-D57E-4AFCA6FE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E9271-ED54-5987-A8A8-B7A32C63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CB206-FB73-FDC2-ADA7-0402C7F3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7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CB826-1650-EA21-24E4-0C8F52A7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05C2F0-319D-5956-069B-665541CEE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9B561F-B079-292C-44B7-A22F7D443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184BB-193E-75FE-73C6-51C7E6EC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8836F7-E9CC-D1FA-5B71-31AA26A5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0608B-6E46-59F5-2808-4A994EEC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49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0B2766-828B-9486-1AE8-0F9EF2B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FF35B0-5E67-0580-ABBF-B4C7AD707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E9766-F7B4-946F-30EB-215C2AB3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F7DC-F3B0-4949-9E66-7FA90D9C7CC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3E7A8-08B2-6B94-CDBE-E92AE073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E336B1-00BD-C6A5-2BC7-3B70C2845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C406-5289-4C51-B1E3-FCDC94F76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93786B80-F740-37F7-9782-653660A1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79" y="390291"/>
            <a:ext cx="10604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17" descr="logo-uae.JPG">
            <a:extLst>
              <a:ext uri="{FF2B5EF4-FFF2-40B4-BE49-F238E27FC236}">
                <a16:creationId xmlns:a16="http://schemas.microsoft.com/office/drawing/2014/main" id="{73B35456-5FDE-61C3-0FC2-B1BA43EE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6" y="361716"/>
            <a:ext cx="9064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91ED552-4B3C-DE87-6C31-95FE9CDA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439" y="-57814"/>
            <a:ext cx="6383311" cy="196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altLang="fr-FR" sz="1600" b="1" dirty="0"/>
              <a:t>Université Abdelmalek </a:t>
            </a:r>
            <a:r>
              <a:rPr lang="fr-FR" altLang="fr-FR" sz="1600" b="1" dirty="0" err="1"/>
              <a:t>Essaâdi</a:t>
            </a:r>
            <a:endParaRPr lang="fr-FR" altLang="fr-FR" sz="1600" b="1" dirty="0"/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altLang="fr-FR" sz="1600" b="1" dirty="0"/>
              <a:t>Faculté des Sciences et Techniques d’Al-Hoceima</a:t>
            </a:r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altLang="fr-FR" sz="1600" b="1" dirty="0"/>
              <a:t>Département d’Informatique</a:t>
            </a:r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altLang="fr-FR" sz="1600" b="1" dirty="0"/>
              <a:t>Année universitaire : 2023/2024</a:t>
            </a:r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altLang="fr-FR" sz="1600" b="1" dirty="0"/>
              <a:t>Filière : IDDL – S6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F5A1B65-666D-70FE-D6CF-6D6E0CD3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248" y="1953196"/>
            <a:ext cx="7452427" cy="15917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  <a:defRPr/>
            </a:pPr>
            <a:r>
              <a:rPr lang="fr-FR" sz="2800" dirty="0">
                <a:latin typeface="+mj-lt"/>
              </a:rPr>
              <a:t>Projet</a:t>
            </a:r>
            <a:r>
              <a:rPr lang="en-US" sz="2800" dirty="0">
                <a:latin typeface="+mj-lt"/>
              </a:rPr>
              <a:t> de Fin </a:t>
            </a:r>
            <a:r>
              <a:rPr lang="fr-FR" sz="2800" dirty="0">
                <a:latin typeface="+mj-lt"/>
              </a:rPr>
              <a:t>d’Etude</a:t>
            </a:r>
          </a:p>
          <a:p>
            <a:pPr algn="ctr" eaLnBrk="1" hangingPunct="1">
              <a:defRPr/>
            </a:pPr>
            <a:r>
              <a:rPr lang="fr-FR" sz="1800" dirty="0">
                <a:latin typeface="+mj-lt"/>
              </a:rPr>
              <a:t>présenté en vue de l'obtention de la</a:t>
            </a:r>
          </a:p>
          <a:p>
            <a:pPr algn="ctr" eaLnBrk="1" hangingPunct="1">
              <a:defRPr/>
            </a:pPr>
            <a:r>
              <a:rPr lang="fr-FR" sz="1800" dirty="0">
                <a:latin typeface="+mj-lt"/>
              </a:rPr>
              <a:t>Licence en Sciences et Techniques</a:t>
            </a:r>
          </a:p>
          <a:p>
            <a:pPr algn="ctr" eaLnBrk="1" hangingPunct="1">
              <a:defRPr/>
            </a:pPr>
            <a:r>
              <a:rPr lang="fr-FR" sz="1800" dirty="0">
                <a:latin typeface="+mj-lt"/>
              </a:rPr>
              <a:t>Filière  : </a:t>
            </a:r>
            <a:r>
              <a:rPr lang="fr-FR" b="0" dirty="0">
                <a:solidFill>
                  <a:srgbClr val="222222"/>
                </a:solidFill>
                <a:latin typeface="+mj-lt"/>
              </a:rPr>
              <a:t>I</a:t>
            </a:r>
            <a:r>
              <a:rPr lang="fr-FR" sz="1800" dirty="0">
                <a:latin typeface="+mj-lt"/>
              </a:rPr>
              <a:t>ngénierie de Données et Développement Logiciel  </a:t>
            </a:r>
          </a:p>
          <a:p>
            <a:pPr marL="285750" indent="-285750" algn="ctr">
              <a:lnSpc>
                <a:spcPct val="150000"/>
              </a:lnSpc>
              <a:spcAft>
                <a:spcPts val="400"/>
              </a:spcAft>
              <a:buFontTx/>
              <a:buChar char="-"/>
              <a:defRPr/>
            </a:pPr>
            <a:endParaRPr lang="en-US" sz="900" dirty="0">
              <a:latin typeface="+mj-lt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A0BD2B3-23B4-B13C-3FF2-B6550857F58B}"/>
              </a:ext>
            </a:extLst>
          </p:cNvPr>
          <p:cNvCxnSpPr>
            <a:cxnSpLocks/>
          </p:cNvCxnSpPr>
          <p:nvPr/>
        </p:nvCxnSpPr>
        <p:spPr>
          <a:xfrm>
            <a:off x="0" y="1754236"/>
            <a:ext cx="12192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ZoneTexte 10">
            <a:extLst>
              <a:ext uri="{FF2B5EF4-FFF2-40B4-BE49-F238E27FC236}">
                <a16:creationId xmlns:a16="http://schemas.microsoft.com/office/drawing/2014/main" id="{F3A4B7E4-5433-EDB4-A355-6586ECC1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525" y="3566287"/>
            <a:ext cx="9003154" cy="98300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fr-FR" sz="2800" b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bri" pitchFamily="34" charset="0"/>
                <a:ea typeface="+mj-ea"/>
                <a:cs typeface="Calibri" pitchFamily="34" charset="0"/>
              </a:rPr>
              <a:t>Segmentation et recommandation en e-commerce à l'aide de l'apprentissage automatique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927F61C-EA4B-86DB-0472-4F7AA9722BB7}"/>
              </a:ext>
            </a:extLst>
          </p:cNvPr>
          <p:cNvSpPr txBox="1"/>
          <p:nvPr/>
        </p:nvSpPr>
        <p:spPr>
          <a:xfrm>
            <a:off x="915493" y="5126028"/>
            <a:ext cx="36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Mlle ALLIOUI Imane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261001A-9781-7EAC-F696-1B67A7568A45}"/>
              </a:ext>
            </a:extLst>
          </p:cNvPr>
          <p:cNvSpPr txBox="1"/>
          <p:nvPr/>
        </p:nvSpPr>
        <p:spPr>
          <a:xfrm>
            <a:off x="7793949" y="5126028"/>
            <a:ext cx="41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Encadré par: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ZANNOU Abderrahim 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F89415F-4F5C-DCC0-7E1E-693FCCE3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75" y="6480175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063610C7-9D98-CBE1-83D8-5E627D3A7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1D250-4398-4FE8-9AE7-2BE4B2ABD1E9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17" name="ZoneTexte 8">
            <a:extLst>
              <a:ext uri="{FF2B5EF4-FFF2-40B4-BE49-F238E27FC236}">
                <a16:creationId xmlns:a16="http://schemas.microsoft.com/office/drawing/2014/main" id="{55F64291-AB12-C2F9-713B-F9C5501F6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349" y="6505575"/>
            <a:ext cx="2863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73091E-52D1-78C4-A91A-C61370CD49F4}"/>
              </a:ext>
            </a:extLst>
          </p:cNvPr>
          <p:cNvSpPr txBox="1"/>
          <p:nvPr/>
        </p:nvSpPr>
        <p:spPr>
          <a:xfrm>
            <a:off x="4717685" y="5126028"/>
            <a:ext cx="355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Membres de jury: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FARISS Mourad 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SRAI Aziz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21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BE00D71-BAFA-0B85-0CF1-FE7E8D24E5A1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7279BAF-E94B-0DBA-BAEC-2FF9EEB35D92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5D3E75F-55E8-43A6-AF37-B4080D877F34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A93ECA7-583F-FBCA-1665-137337CED3FC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2026FAE-A221-AEE2-A06A-E081DE871929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23F8375-E945-112A-AF5F-76C2C55787F3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CF93D-7D5F-428D-8425-70351D30A7C0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816428-2687-2DB0-95D4-81F4F3C5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A313B20-4A1A-CA0A-0049-5856B3D08222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88A5A-87FF-25D9-F2D3-646E54E0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16558642-4F6D-4D80-9886-3D2AA61CC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2F005D-9EAA-7850-A751-9CC40B74F0CE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57AE317-692D-AF69-E352-671B7CA90682}"/>
              </a:ext>
            </a:extLst>
          </p:cNvPr>
          <p:cNvSpPr/>
          <p:nvPr/>
        </p:nvSpPr>
        <p:spPr>
          <a:xfrm rot="5400000">
            <a:off x="6235434" y="4030163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BDA131C-1E5A-6693-2201-3F66878B1C62}"/>
              </a:ext>
            </a:extLst>
          </p:cNvPr>
          <p:cNvSpPr txBox="1"/>
          <p:nvPr/>
        </p:nvSpPr>
        <p:spPr>
          <a:xfrm>
            <a:off x="4872105" y="5917078"/>
            <a:ext cx="37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Conclusion et perspectives 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44117C35-E898-520E-E412-B63939B04E7A}"/>
              </a:ext>
            </a:extLst>
          </p:cNvPr>
          <p:cNvSpPr/>
          <p:nvPr/>
        </p:nvSpPr>
        <p:spPr>
          <a:xfrm>
            <a:off x="4399139" y="5907408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21516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28">
            <a:extLst>
              <a:ext uri="{FF2B5EF4-FFF2-40B4-BE49-F238E27FC236}">
                <a16:creationId xmlns:a16="http://schemas.microsoft.com/office/drawing/2014/main" id="{5DEE33BE-3FEE-B10B-C495-B91D9F8A0F3F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Google Shape;909;p41">
            <a:extLst>
              <a:ext uri="{FF2B5EF4-FFF2-40B4-BE49-F238E27FC236}">
                <a16:creationId xmlns:a16="http://schemas.microsoft.com/office/drawing/2014/main" id="{D6E1BA78-19ED-080F-3011-A46E5E8F3DCD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AF1D3B89-5DC7-DD93-4E36-FCDA9129EC87}"/>
              </a:ext>
            </a:extLst>
          </p:cNvPr>
          <p:cNvSpPr txBox="1"/>
          <p:nvPr/>
        </p:nvSpPr>
        <p:spPr>
          <a:xfrm>
            <a:off x="4650469" y="3664708"/>
            <a:ext cx="729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Contexte du projet</a:t>
            </a:r>
          </a:p>
          <a:p>
            <a:r>
              <a:rPr lang="fr-FR" sz="2800" dirty="0"/>
              <a:t> </a:t>
            </a:r>
          </a:p>
        </p:txBody>
      </p:sp>
      <p:sp>
        <p:nvSpPr>
          <p:cNvPr id="17" name="Freeform: Shape 120">
            <a:extLst>
              <a:ext uri="{FF2B5EF4-FFF2-40B4-BE49-F238E27FC236}">
                <a16:creationId xmlns:a16="http://schemas.microsoft.com/office/drawing/2014/main" id="{687A3413-AECB-79C5-161B-FE15D54DA49E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DD327DB-49A4-B043-EA87-5C9A8B70C028}"/>
              </a:ext>
            </a:extLst>
          </p:cNvPr>
          <p:cNvCxnSpPr>
            <a:stCxn id="17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10">
            <a:extLst>
              <a:ext uri="{FF2B5EF4-FFF2-40B4-BE49-F238E27FC236}">
                <a16:creationId xmlns:a16="http://schemas.microsoft.com/office/drawing/2014/main" id="{D13A6BDA-3D69-6969-5BFF-EEE75B3A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68C86C6-FC7D-86E5-1FB5-D7760574D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FBEC992-253F-167D-B86A-27FD2942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C0E482-B1D5-697E-78F6-5A784520578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261805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3AEE488-28A7-9BB5-0006-4E57D756B89A}"/>
              </a:ext>
            </a:extLst>
          </p:cNvPr>
          <p:cNvSpPr txBox="1"/>
          <p:nvPr/>
        </p:nvSpPr>
        <p:spPr>
          <a:xfrm>
            <a:off x="2019980" y="2459504"/>
            <a:ext cx="81520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Le commerce en ligne a connu une croissance rapide ces dernières années.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Augmentation de la diversité des produits disponibles sur les plateformes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CB4B3A-8C66-067B-5511-43C781A065F0}"/>
              </a:ext>
            </a:extLst>
          </p:cNvPr>
          <p:cNvSpPr txBox="1"/>
          <p:nvPr/>
        </p:nvSpPr>
        <p:spPr>
          <a:xfrm>
            <a:off x="3605048" y="925168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C936105-6113-DF73-00CA-47C3E841AF66}"/>
              </a:ext>
            </a:extLst>
          </p:cNvPr>
          <p:cNvCxnSpPr/>
          <p:nvPr/>
        </p:nvCxnSpPr>
        <p:spPr>
          <a:xfrm>
            <a:off x="1632428" y="1967593"/>
            <a:ext cx="0" cy="2661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552BC154-6CB3-BE8E-3892-4C7386BCA71B}"/>
              </a:ext>
            </a:extLst>
          </p:cNvPr>
          <p:cNvSpPr/>
          <p:nvPr/>
        </p:nvSpPr>
        <p:spPr>
          <a:xfrm rot="21337918">
            <a:off x="1532928" y="3675262"/>
            <a:ext cx="199000" cy="212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B73B939-59E8-68D5-C967-6E92C45722F1}"/>
              </a:ext>
            </a:extLst>
          </p:cNvPr>
          <p:cNvSpPr/>
          <p:nvPr/>
        </p:nvSpPr>
        <p:spPr>
          <a:xfrm rot="21337918">
            <a:off x="1532928" y="2597925"/>
            <a:ext cx="199000" cy="212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799D4F5-3ECE-2EE5-8CDF-B9C8E9A3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893E5D5-86C3-49F1-3E8E-FDFBE833A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3A358B9-552B-3956-7488-38FDE6F0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E7C71E-84DD-B08A-BDC9-2A22DF873CB4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7961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8">
            <a:extLst>
              <a:ext uri="{FF2B5EF4-FFF2-40B4-BE49-F238E27FC236}">
                <a16:creationId xmlns:a16="http://schemas.microsoft.com/office/drawing/2014/main" id="{1AB448ED-C0D0-E592-454E-E8724B021305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Google Shape;909;p41">
            <a:extLst>
              <a:ext uri="{FF2B5EF4-FFF2-40B4-BE49-F238E27FC236}">
                <a16:creationId xmlns:a16="http://schemas.microsoft.com/office/drawing/2014/main" id="{0700C7C5-DC30-3930-D4EA-FCBD1964EBB5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Problématique 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reeform: Shape 120">
            <a:extLst>
              <a:ext uri="{FF2B5EF4-FFF2-40B4-BE49-F238E27FC236}">
                <a16:creationId xmlns:a16="http://schemas.microsoft.com/office/drawing/2014/main" id="{3CB3125F-C045-409E-7E66-D40ED0AC3826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B2A4FC-C5C9-11FD-640A-018EF7FB22DF}"/>
              </a:ext>
            </a:extLst>
          </p:cNvPr>
          <p:cNvCxnSpPr>
            <a:stCxn id="7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2CE0D989-4AF0-7DBB-5A86-3217F1E2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13E18E-CA6F-C11E-77F3-9BE3CD625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4606AA9-A4EC-99D8-DE31-EE1FCBB1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C0154F-99B7-BEA9-F620-E22E9314C01E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1" name="ZoneTexte 14">
            <a:extLst>
              <a:ext uri="{FF2B5EF4-FFF2-40B4-BE49-F238E27FC236}">
                <a16:creationId xmlns:a16="http://schemas.microsoft.com/office/drawing/2014/main" id="{E6882C59-965D-A108-60D0-9F50FD76DE8B}"/>
              </a:ext>
            </a:extLst>
          </p:cNvPr>
          <p:cNvSpPr txBox="1"/>
          <p:nvPr/>
        </p:nvSpPr>
        <p:spPr>
          <a:xfrm>
            <a:off x="4605499" y="3664709"/>
            <a:ext cx="729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Problématique de sujet </a:t>
            </a:r>
          </a:p>
          <a:p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98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9F5865-B4CB-BD62-BA53-C86ECC5F5F84}"/>
              </a:ext>
            </a:extLst>
          </p:cNvPr>
          <p:cNvSpPr/>
          <p:nvPr/>
        </p:nvSpPr>
        <p:spPr>
          <a:xfrm>
            <a:off x="4744824" y="2302681"/>
            <a:ext cx="2915679" cy="3216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dirty="0">
                <a:solidFill>
                  <a:schemeClr val="tx1"/>
                </a:solidFill>
              </a:rPr>
              <a:t>En 2021, les ventes mondiales de commerce électronique  ont attient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environ</a:t>
            </a:r>
            <a:r>
              <a:rPr lang="fr-FR" sz="2000" b="1" dirty="0">
                <a:solidFill>
                  <a:schemeClr val="tx1"/>
                </a:solidFill>
              </a:rPr>
              <a:t> 5.2 trillions de </a:t>
            </a:r>
            <a:r>
              <a:rPr lang="fr-FR" sz="2000" dirty="0">
                <a:solidFill>
                  <a:schemeClr val="tx1"/>
                </a:solidFill>
              </a:rPr>
              <a:t>dollars(chevalier,2022)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4F8D3-9EEC-3D5E-8EFB-C97B96D6859D}"/>
              </a:ext>
            </a:extLst>
          </p:cNvPr>
          <p:cNvSpPr/>
          <p:nvPr/>
        </p:nvSpPr>
        <p:spPr>
          <a:xfrm>
            <a:off x="8350671" y="2302681"/>
            <a:ext cx="2915679" cy="319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dirty="0">
                <a:solidFill>
                  <a:schemeClr val="tx1"/>
                </a:solidFill>
              </a:rPr>
              <a:t>Au Maroc, un nombre </a:t>
            </a:r>
            <a:r>
              <a:rPr lang="fr-FR" sz="2000" b="1" dirty="0">
                <a:solidFill>
                  <a:schemeClr val="tx1"/>
                </a:solidFill>
              </a:rPr>
              <a:t>croissant d’entreprises </a:t>
            </a:r>
            <a:r>
              <a:rPr lang="fr-FR" sz="2000" dirty="0">
                <a:solidFill>
                  <a:schemeClr val="tx1"/>
                </a:solidFill>
              </a:rPr>
              <a:t>adoptant les plateformes en ligne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D75E3B-463B-891C-9592-6CBA1280F5C8}"/>
              </a:ext>
            </a:extLst>
          </p:cNvPr>
          <p:cNvSpPr txBox="1"/>
          <p:nvPr/>
        </p:nvSpPr>
        <p:spPr>
          <a:xfrm>
            <a:off x="3605048" y="1029285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Problématique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8977D-526F-8C6D-3FA1-6BE93984FAE5}"/>
              </a:ext>
            </a:extLst>
          </p:cNvPr>
          <p:cNvSpPr/>
          <p:nvPr/>
        </p:nvSpPr>
        <p:spPr>
          <a:xfrm>
            <a:off x="1138977" y="2224848"/>
            <a:ext cx="2915679" cy="3216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dirty="0">
                <a:solidFill>
                  <a:schemeClr val="tx1"/>
                </a:solidFill>
              </a:rPr>
              <a:t>Le commerce en ligne a connu une </a:t>
            </a:r>
            <a:r>
              <a:rPr lang="fr-FR" sz="2000" b="1" dirty="0">
                <a:solidFill>
                  <a:schemeClr val="tx1"/>
                </a:solidFill>
              </a:rPr>
              <a:t>croissance rapide </a:t>
            </a:r>
            <a:r>
              <a:rPr lang="fr-FR" sz="2000" dirty="0">
                <a:solidFill>
                  <a:schemeClr val="tx1"/>
                </a:solidFill>
              </a:rPr>
              <a:t>ces dernières années 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40B7500-88B4-863E-8DA2-A1716496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BFE74C-FAD3-2E00-8F65-947F8E3F7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5D64768-7021-2121-E1FD-41427CD7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DE22F-EF15-46E3-B6E3-138CCA887B1C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63514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BB4EDE-4DEE-EEFD-6DFC-9DF7F6AA26A9}"/>
              </a:ext>
            </a:extLst>
          </p:cNvPr>
          <p:cNvSpPr/>
          <p:nvPr/>
        </p:nvSpPr>
        <p:spPr>
          <a:xfrm>
            <a:off x="2820651" y="2435504"/>
            <a:ext cx="2983314" cy="322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400" dirty="0">
                <a:solidFill>
                  <a:schemeClr val="tx1"/>
                </a:solidFill>
              </a:rPr>
              <a:t>Les systèmes de recommandation basés sur des catégories de produits sont limités</a:t>
            </a:r>
            <a:r>
              <a:rPr lang="fr-FR" sz="1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182B3-7C02-098E-E63E-9186A5DF82C6}"/>
              </a:ext>
            </a:extLst>
          </p:cNvPr>
          <p:cNvSpPr/>
          <p:nvPr/>
        </p:nvSpPr>
        <p:spPr>
          <a:xfrm>
            <a:off x="6388037" y="2435504"/>
            <a:ext cx="2983314" cy="3227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400" dirty="0">
                <a:solidFill>
                  <a:schemeClr val="tx1"/>
                </a:solidFill>
              </a:rPr>
              <a:t>Difficulté à capturer les préférences complexes et variées des utilisateurs</a:t>
            </a:r>
            <a:endParaRPr lang="fr-FR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9CDC83-6E05-F8F8-A780-3C469E7699A0}"/>
              </a:ext>
            </a:extLst>
          </p:cNvPr>
          <p:cNvSpPr txBox="1"/>
          <p:nvPr/>
        </p:nvSpPr>
        <p:spPr>
          <a:xfrm>
            <a:off x="3605048" y="1029285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Problématique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B1EC6EF-D226-A5A6-7C0F-12CA3B6A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387B93CB-B83E-529C-D650-3C66F3EB0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035EA5E-E912-35F4-E409-010326A1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8835D1-47DC-CC91-FDB0-DCED96DCAE8A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04558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7866EF7F-4601-5442-B508-466E718FBCA7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" name="Google Shape;909;p41">
            <a:extLst>
              <a:ext uri="{FF2B5EF4-FFF2-40B4-BE49-F238E27FC236}">
                <a16:creationId xmlns:a16="http://schemas.microsoft.com/office/drawing/2014/main" id="{590BEF95-5148-7469-671B-7A53D98C94E9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Objectifs 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: Shape 120">
            <a:extLst>
              <a:ext uri="{FF2B5EF4-FFF2-40B4-BE49-F238E27FC236}">
                <a16:creationId xmlns:a16="http://schemas.microsoft.com/office/drawing/2014/main" id="{DDE82E59-106B-8FAE-0D54-257EB34990B3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6497D8-B3E6-E161-C825-37E0BF7E30B4}"/>
              </a:ext>
            </a:extLst>
          </p:cNvPr>
          <p:cNvCxnSpPr>
            <a:stCxn id="4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10">
            <a:extLst>
              <a:ext uri="{FF2B5EF4-FFF2-40B4-BE49-F238E27FC236}">
                <a16:creationId xmlns:a16="http://schemas.microsoft.com/office/drawing/2014/main" id="{FACD44E1-3266-3ADD-531C-FB715110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303BA121-F8E0-6A3C-1203-551F20F029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1DA8105-6E3E-D12D-56C9-F24EA0F7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567D71-D33F-758F-F248-698BFFC9C610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225904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C574359-95D6-60D1-AD57-54A5F3F4B12A}"/>
              </a:ext>
            </a:extLst>
          </p:cNvPr>
          <p:cNvSpPr txBox="1"/>
          <p:nvPr/>
        </p:nvSpPr>
        <p:spPr>
          <a:xfrm>
            <a:off x="1492378" y="1418667"/>
            <a:ext cx="9748152" cy="4370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Développer une application de commerce électronique avec un système de recommandation basé sur l'apprentissage automatique.</a:t>
            </a:r>
          </a:p>
          <a:p>
            <a:pPr algn="just"/>
            <a:endParaRPr lang="fr-F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Offrir une expérience d'achat personnalisée aux utilisateurs au Maroc.</a:t>
            </a:r>
          </a:p>
          <a:p>
            <a:pPr algn="just"/>
            <a:endParaRPr lang="fr-F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Mettre en place une segmentation efficace des clients pour mieux comprendre leurs besoins et préférences.</a:t>
            </a:r>
          </a:p>
          <a:p>
            <a:pPr algn="just"/>
            <a:endParaRPr lang="fr-F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Proposer des recommandations précises et adaptées à chaque segment de clients.</a:t>
            </a:r>
          </a:p>
          <a:p>
            <a:pPr algn="just"/>
            <a:endParaRPr lang="fr-F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Renforcer la satisfaction client et la fidélisation.</a:t>
            </a:r>
          </a:p>
          <a:p>
            <a:pPr algn="just"/>
            <a:endParaRPr lang="fr-F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fr-F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Augmenter les revenus des entreprises de commerce électronique grâce à une meilleure expérience d'achat et une réduction du temps de recherche de produits.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7BE2FB-F41E-F542-2D16-95DD40CF109B}"/>
              </a:ext>
            </a:extLst>
          </p:cNvPr>
          <p:cNvSpPr txBox="1"/>
          <p:nvPr/>
        </p:nvSpPr>
        <p:spPr>
          <a:xfrm>
            <a:off x="3379571" y="242475"/>
            <a:ext cx="498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Objectifs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303F158-530D-3F17-3FFB-397CA5DC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0BE0F557-351E-B6FE-635C-E7BBA9B18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E698C6B-60D8-1AA4-75E8-FC50790C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D2B031-6DF3-13AD-5C0C-9109EED2294D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18198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8">
            <a:extLst>
              <a:ext uri="{FF2B5EF4-FFF2-40B4-BE49-F238E27FC236}">
                <a16:creationId xmlns:a16="http://schemas.microsoft.com/office/drawing/2014/main" id="{6622DF72-7395-20B8-BE7A-8A2AFE4A6EE6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" name="Google Shape;909;p41">
            <a:extLst>
              <a:ext uri="{FF2B5EF4-FFF2-40B4-BE49-F238E27FC236}">
                <a16:creationId xmlns:a16="http://schemas.microsoft.com/office/drawing/2014/main" id="{5552D2D9-1481-91AE-948C-38E13698EBC5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Solution adoptée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14">
            <a:extLst>
              <a:ext uri="{FF2B5EF4-FFF2-40B4-BE49-F238E27FC236}">
                <a16:creationId xmlns:a16="http://schemas.microsoft.com/office/drawing/2014/main" id="{48C6B713-A53B-C138-2AFB-56A60A3AFC92}"/>
              </a:ext>
            </a:extLst>
          </p:cNvPr>
          <p:cNvSpPr txBox="1"/>
          <p:nvPr/>
        </p:nvSpPr>
        <p:spPr>
          <a:xfrm>
            <a:off x="4605499" y="3664709"/>
            <a:ext cx="72941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Application  développée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Définition de  la segmentation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Définition de  la recommandation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Types d’algorithmes de recommandation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  </a:t>
            </a: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7" name="Freeform: Shape 120">
            <a:extLst>
              <a:ext uri="{FF2B5EF4-FFF2-40B4-BE49-F238E27FC236}">
                <a16:creationId xmlns:a16="http://schemas.microsoft.com/office/drawing/2014/main" id="{9478CDBC-8286-288B-865D-AC7506C0ECD9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3ABF858-F926-6C19-94AC-9F725380B645}"/>
              </a:ext>
            </a:extLst>
          </p:cNvPr>
          <p:cNvCxnSpPr>
            <a:stCxn id="7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00255B48-C255-5083-3DC7-813FEE25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13B506-716B-0DAB-5827-18C5B02754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460B4A4-4D1F-4456-BB8D-5F1DAC84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D24C41-D074-252D-858A-8D61694BEF18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E4C212-3777-3DBA-1221-61875471689A}"/>
              </a:ext>
            </a:extLst>
          </p:cNvPr>
          <p:cNvSpPr txBox="1"/>
          <p:nvPr/>
        </p:nvSpPr>
        <p:spPr>
          <a:xfrm>
            <a:off x="5011604" y="5371821"/>
            <a:ext cx="5607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800" dirty="0"/>
              <a:t>Description générale de l’application</a:t>
            </a:r>
          </a:p>
          <a:p>
            <a:pPr algn="ctr"/>
            <a:endParaRPr lang="fr-FR" alt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altLang="fr-FR" sz="2800" dirty="0"/>
          </a:p>
        </p:txBody>
      </p:sp>
    </p:spTree>
    <p:extLst>
      <p:ext uri="{BB962C8B-B14F-4D97-AF65-F5344CB8AC3E}">
        <p14:creationId xmlns:p14="http://schemas.microsoft.com/office/powerpoint/2010/main" val="322001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B77E6B-48D3-57AA-5934-1CF576F6EAF0}"/>
              </a:ext>
            </a:extLst>
          </p:cNvPr>
          <p:cNvSpPr txBox="1"/>
          <p:nvPr/>
        </p:nvSpPr>
        <p:spPr>
          <a:xfrm>
            <a:off x="3499049" y="924171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Application développée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7ABE35-8B43-9FB0-8B5C-8287C37E6688}"/>
              </a:ext>
            </a:extLst>
          </p:cNvPr>
          <p:cNvSpPr txBox="1"/>
          <p:nvPr/>
        </p:nvSpPr>
        <p:spPr>
          <a:xfrm>
            <a:off x="985157" y="1846905"/>
            <a:ext cx="1022168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L'application développée est une plateforme de commerce en ligne novatrice visant à améliorer l'expérience des utilisateurs au Maroc.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Elle intègre une segmentation avancée des utilisateurs et des recommandations de produits personnalisées.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Cette approche permet de répondre aux besoins spécifiques des clients en leur proposant des produits pertinents, tout en optimisant les performances commerciales de la plateforme</a:t>
            </a:r>
            <a:endParaRPr lang="fr-FR" sz="24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271DF6E-5AB2-CD08-A765-0471AF08A018}"/>
              </a:ext>
            </a:extLst>
          </p:cNvPr>
          <p:cNvCxnSpPr/>
          <p:nvPr/>
        </p:nvCxnSpPr>
        <p:spPr>
          <a:xfrm>
            <a:off x="5756223" y="329784"/>
            <a:ext cx="5951095" cy="0"/>
          </a:xfrm>
          <a:prstGeom prst="line">
            <a:avLst/>
          </a:prstGeom>
          <a:ln w="38100">
            <a:solidFill>
              <a:schemeClr val="accent1"/>
            </a:solidFill>
            <a:headEnd w="lg" len="sm"/>
            <a:tail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321D7C3-A919-BD23-AE62-F54BB30994E5}"/>
              </a:ext>
            </a:extLst>
          </p:cNvPr>
          <p:cNvCxnSpPr>
            <a:cxnSpLocks/>
          </p:cNvCxnSpPr>
          <p:nvPr/>
        </p:nvCxnSpPr>
        <p:spPr>
          <a:xfrm>
            <a:off x="8424472" y="524656"/>
            <a:ext cx="328284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1889FE7E-C1A0-22B5-D1B6-AF6681CD1AC3}"/>
              </a:ext>
            </a:extLst>
          </p:cNvPr>
          <p:cNvSpPr/>
          <p:nvPr/>
        </p:nvSpPr>
        <p:spPr>
          <a:xfrm>
            <a:off x="7894194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467F7B-FBBF-3277-55D9-2C2B00D76BF4}"/>
              </a:ext>
            </a:extLst>
          </p:cNvPr>
          <p:cNvSpPr/>
          <p:nvPr/>
        </p:nvSpPr>
        <p:spPr>
          <a:xfrm>
            <a:off x="8125917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7DC904E-39DB-92AD-7BF7-3974F6C7F378}"/>
              </a:ext>
            </a:extLst>
          </p:cNvPr>
          <p:cNvSpPr/>
          <p:nvPr/>
        </p:nvSpPr>
        <p:spPr>
          <a:xfrm>
            <a:off x="7614690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B19BC895-768A-9280-5074-B092F9C0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E46327D1-794C-21E9-BA83-B71913065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30B9C-DD7F-A2CB-79E9-8694517C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943627-97FD-E211-D30C-D248045B7C0D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9256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85ACB98B-A7E0-C5C0-4BB3-C27A904ECB34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B52BE55-8B89-9E26-B91D-96DD04AC1008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26E420C5-CA2A-6D80-8F04-679CBE17DE68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A61CB06-2150-FA38-EC09-14ECA5CB9D69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1512AC4-F332-6CB0-BB2E-EEDA04982DB5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2DE62F9A-A1B9-F0B4-E6B3-1822A52C1E5C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EF4EEF4-8A7A-C4E0-0B69-11F9AA5BEF70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95F4B71-B770-2E28-CD34-3C709B4A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194BDA4-8A8D-0917-8067-4E8A3C4A9F1C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15C2941-B37B-C504-27B6-8F589BFB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883597BE-13BA-507A-1DCB-7996F36E0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1D250-4398-4FE8-9AE7-2BE4B2ABD1E9}" type="slidenum">
              <a:rPr lang="fr-FR" altLang="fr-F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9A3678-BB6C-DC8A-E5D3-EB4E2327D93D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D56DC2B-4F62-5636-F72B-D30D816D5A2A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7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6BA250-1278-B16D-FC93-D1434D5512C3}"/>
              </a:ext>
            </a:extLst>
          </p:cNvPr>
          <p:cNvSpPr txBox="1"/>
          <p:nvPr/>
        </p:nvSpPr>
        <p:spPr>
          <a:xfrm>
            <a:off x="3605048" y="712400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Segmentation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502252-BED0-43B3-A77C-7D20F3543B7F}"/>
              </a:ext>
            </a:extLst>
          </p:cNvPr>
          <p:cNvSpPr txBox="1"/>
          <p:nvPr/>
        </p:nvSpPr>
        <p:spPr>
          <a:xfrm>
            <a:off x="865414" y="1775408"/>
            <a:ext cx="808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Processus de division en groupes homogènes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C5E21-346B-47E2-4ADA-CE1DF9642EE1}"/>
              </a:ext>
            </a:extLst>
          </p:cNvPr>
          <p:cNvSpPr/>
          <p:nvPr/>
        </p:nvSpPr>
        <p:spPr>
          <a:xfrm>
            <a:off x="2514599" y="3060259"/>
            <a:ext cx="2906486" cy="3167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Habitudes d'achat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Préférences de produits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Fréquence d'achat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80C37-92A4-14C1-3E5C-BC8FACCF24A5}"/>
              </a:ext>
            </a:extLst>
          </p:cNvPr>
          <p:cNvSpPr/>
          <p:nvPr/>
        </p:nvSpPr>
        <p:spPr>
          <a:xfrm>
            <a:off x="6640287" y="3079288"/>
            <a:ext cx="2906486" cy="3167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Mieux comprendre les sous-groupes spécifiques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Personnaliser les recommandations et les offres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l'expérience utilisateur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Augmenter les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4EBCC8-2FC5-6C94-A608-10108F5E6C55}"/>
              </a:ext>
            </a:extLst>
          </p:cNvPr>
          <p:cNvSpPr/>
          <p:nvPr/>
        </p:nvSpPr>
        <p:spPr>
          <a:xfrm>
            <a:off x="3151414" y="2515952"/>
            <a:ext cx="1632857" cy="11266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Critères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FF6CF8E-EEED-AB86-D895-2E8439F747A5}"/>
              </a:ext>
            </a:extLst>
          </p:cNvPr>
          <p:cNvSpPr/>
          <p:nvPr/>
        </p:nvSpPr>
        <p:spPr>
          <a:xfrm>
            <a:off x="7277101" y="2454748"/>
            <a:ext cx="1632857" cy="11266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</a:t>
            </a:r>
            <a:endParaRPr 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B320AA1-E62C-915F-B48A-54F5DC03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48" y="384782"/>
            <a:ext cx="1149724" cy="1065341"/>
          </a:xfrm>
          <a:prstGeom prst="rect">
            <a:avLst/>
          </a:prstGeom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D5FC6C85-E3BF-7145-F07F-7EF6C8F4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9FEFCCBC-63FE-A9C0-CB32-4D11E89198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D34C0-790B-575E-581E-C7933DC86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D62D4C-2632-16B4-677D-D2D4A9C16AE3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92966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AB133DE-CBF9-CB2E-E31D-FFCA3E7D864C}"/>
              </a:ext>
            </a:extLst>
          </p:cNvPr>
          <p:cNvSpPr txBox="1"/>
          <p:nvPr/>
        </p:nvSpPr>
        <p:spPr>
          <a:xfrm>
            <a:off x="3605048" y="655843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Recommandation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661258-8256-D79E-8F22-424AA27FCA9D}"/>
              </a:ext>
            </a:extLst>
          </p:cNvPr>
          <p:cNvSpPr txBox="1"/>
          <p:nvPr/>
        </p:nvSpPr>
        <p:spPr>
          <a:xfrm>
            <a:off x="865414" y="1775408"/>
            <a:ext cx="808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Utilisation de systèmes automatisés pour suggérer des produits ou services aux utilisateurs.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35419-FF23-8488-02B0-450E3C95937E}"/>
              </a:ext>
            </a:extLst>
          </p:cNvPr>
          <p:cNvSpPr/>
          <p:nvPr/>
        </p:nvSpPr>
        <p:spPr>
          <a:xfrm>
            <a:off x="2514599" y="3060259"/>
            <a:ext cx="2906486" cy="3167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Comportements passés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Préférences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Interactions avec la plateforme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5B2E0-386A-B2B8-3163-335E62FBD3B2}"/>
              </a:ext>
            </a:extLst>
          </p:cNvPr>
          <p:cNvSpPr/>
          <p:nvPr/>
        </p:nvSpPr>
        <p:spPr>
          <a:xfrm>
            <a:off x="6640287" y="3079288"/>
            <a:ext cx="2906486" cy="31677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Fournir des suggestions personnalisées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Améliorer l'expérience utilisateur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Augmenter l'engagement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dirty="0"/>
              <a:t>Stimuler les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D2B8D6-7FB3-BB23-6DE7-1A95976E8756}"/>
              </a:ext>
            </a:extLst>
          </p:cNvPr>
          <p:cNvSpPr/>
          <p:nvPr/>
        </p:nvSpPr>
        <p:spPr>
          <a:xfrm>
            <a:off x="2890158" y="2515952"/>
            <a:ext cx="1894114" cy="11266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000" b="1" dirty="0"/>
              <a:t>Basée sur</a:t>
            </a:r>
            <a:endParaRPr lang="fr-FR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A0F24D1-60E1-0E9F-29F7-70169FA94DF6}"/>
              </a:ext>
            </a:extLst>
          </p:cNvPr>
          <p:cNvSpPr/>
          <p:nvPr/>
        </p:nvSpPr>
        <p:spPr>
          <a:xfrm>
            <a:off x="7277101" y="2454748"/>
            <a:ext cx="1632857" cy="11266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</a:t>
            </a:r>
            <a:endParaRPr lang="fr-FR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322CD8F-2B9D-11D1-925C-EB869E62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48" y="384782"/>
            <a:ext cx="1149724" cy="1065341"/>
          </a:xfrm>
          <a:prstGeom prst="rect">
            <a:avLst/>
          </a:prstGeom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7983F9C0-9DC8-A84A-E058-62AB5179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70EC0A-FEF1-AE1A-FBE9-FB08C2BC9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048D2-5784-283C-F4EF-E1AAC5F7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D1C219-46F2-2684-FCE3-770591377C32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285309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4FCF016C-80AC-25DB-F91D-39C53B8BAC7A}"/>
              </a:ext>
            </a:extLst>
          </p:cNvPr>
          <p:cNvSpPr txBox="1"/>
          <p:nvPr/>
        </p:nvSpPr>
        <p:spPr>
          <a:xfrm>
            <a:off x="2732313" y="629239"/>
            <a:ext cx="67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Types d'algorithmes de recommandation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D4486FE-86F0-DE78-E714-50E9776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2B4317-884E-C019-81D6-A661A11DC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F9BC-9212-DB4D-51BA-18E1BC32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92C1ED-77D2-A3B6-4424-7BFCEB9765C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52221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64;p44">
            <a:extLst>
              <a:ext uri="{FF2B5EF4-FFF2-40B4-BE49-F238E27FC236}">
                <a16:creationId xmlns:a16="http://schemas.microsoft.com/office/drawing/2014/main" id="{708B3D3C-2200-AF29-93F2-C5D5460B2FFA}"/>
              </a:ext>
            </a:extLst>
          </p:cNvPr>
          <p:cNvSpPr txBox="1"/>
          <p:nvPr/>
        </p:nvSpPr>
        <p:spPr>
          <a:xfrm>
            <a:off x="609653" y="1429371"/>
            <a:ext cx="3676452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400" dirty="0"/>
              <a:t>Filtrage basé sur le contenu</a:t>
            </a:r>
            <a:r>
              <a:rPr lang="fr-FR" sz="2000" b="1" dirty="0">
                <a:solidFill>
                  <a:schemeClr val="accent1"/>
                </a:solidFill>
                <a:latin typeface="+mj-lt"/>
                <a:ea typeface="DM Serif Text"/>
                <a:cs typeface="DM Serif Text"/>
                <a:sym typeface="DM Serif Text"/>
              </a:rPr>
              <a:t> </a:t>
            </a:r>
            <a:endParaRPr sz="20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CF016C-80AC-25DB-F91D-39C53B8BAC7A}"/>
              </a:ext>
            </a:extLst>
          </p:cNvPr>
          <p:cNvSpPr txBox="1"/>
          <p:nvPr/>
        </p:nvSpPr>
        <p:spPr>
          <a:xfrm>
            <a:off x="2732313" y="629239"/>
            <a:ext cx="67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Types d'algorithmes de recommandation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D4486FE-86F0-DE78-E714-50E9776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2B4317-884E-C019-81D6-A661A11DC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F9BC-9212-DB4D-51BA-18E1BC32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92C1ED-77D2-A3B6-4424-7BFCEB9765C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6" name="Freeform: Shape 112">
            <a:extLst>
              <a:ext uri="{FF2B5EF4-FFF2-40B4-BE49-F238E27FC236}">
                <a16:creationId xmlns:a16="http://schemas.microsoft.com/office/drawing/2014/main" id="{F9AFD379-DCFF-3D93-2F9F-AB055851FF25}"/>
              </a:ext>
            </a:extLst>
          </p:cNvPr>
          <p:cNvSpPr/>
          <p:nvPr/>
        </p:nvSpPr>
        <p:spPr>
          <a:xfrm>
            <a:off x="2081893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Parenthèse ouvrante 10">
            <a:extLst>
              <a:ext uri="{FF2B5EF4-FFF2-40B4-BE49-F238E27FC236}">
                <a16:creationId xmlns:a16="http://schemas.microsoft.com/office/drawing/2014/main" id="{0D82B80E-ECB6-F1E2-09A1-880A6606696C}"/>
              </a:ext>
            </a:extLst>
          </p:cNvPr>
          <p:cNvSpPr/>
          <p:nvPr/>
        </p:nvSpPr>
        <p:spPr>
          <a:xfrm>
            <a:off x="1208314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45BAFF36-1430-A50E-8C9A-449119E77D8A}"/>
              </a:ext>
            </a:extLst>
          </p:cNvPr>
          <p:cNvSpPr/>
          <p:nvPr/>
        </p:nvSpPr>
        <p:spPr>
          <a:xfrm>
            <a:off x="3295558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817741-773D-372A-9786-3F9134A4AE0A}"/>
              </a:ext>
            </a:extLst>
          </p:cNvPr>
          <p:cNvSpPr txBox="1"/>
          <p:nvPr/>
        </p:nvSpPr>
        <p:spPr>
          <a:xfrm>
            <a:off x="1208314" y="3286627"/>
            <a:ext cx="247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Recommande des éléments en se basant sur les préférences passées pour des éléments similaires</a:t>
            </a:r>
          </a:p>
        </p:txBody>
      </p:sp>
    </p:spTree>
    <p:extLst>
      <p:ext uri="{BB962C8B-B14F-4D97-AF65-F5344CB8AC3E}">
        <p14:creationId xmlns:p14="http://schemas.microsoft.com/office/powerpoint/2010/main" val="6927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1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12">
            <a:extLst>
              <a:ext uri="{FF2B5EF4-FFF2-40B4-BE49-F238E27FC236}">
                <a16:creationId xmlns:a16="http://schemas.microsoft.com/office/drawing/2014/main" id="{B95EBF15-4AAF-0BBB-8E16-09A4BBB7C1EC}"/>
              </a:ext>
            </a:extLst>
          </p:cNvPr>
          <p:cNvSpPr/>
          <p:nvPr/>
        </p:nvSpPr>
        <p:spPr>
          <a:xfrm>
            <a:off x="2081893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" name="Parenthèse ouvrante 7">
            <a:extLst>
              <a:ext uri="{FF2B5EF4-FFF2-40B4-BE49-F238E27FC236}">
                <a16:creationId xmlns:a16="http://schemas.microsoft.com/office/drawing/2014/main" id="{7055AC6B-0AE4-51E8-8D9E-83840F88C449}"/>
              </a:ext>
            </a:extLst>
          </p:cNvPr>
          <p:cNvSpPr/>
          <p:nvPr/>
        </p:nvSpPr>
        <p:spPr>
          <a:xfrm>
            <a:off x="1208314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11D9AB53-DCB4-C881-F570-4EDBD3FC85E0}"/>
              </a:ext>
            </a:extLst>
          </p:cNvPr>
          <p:cNvSpPr/>
          <p:nvPr/>
        </p:nvSpPr>
        <p:spPr>
          <a:xfrm>
            <a:off x="3295558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Google Shape;464;p44">
            <a:extLst>
              <a:ext uri="{FF2B5EF4-FFF2-40B4-BE49-F238E27FC236}">
                <a16:creationId xmlns:a16="http://schemas.microsoft.com/office/drawing/2014/main" id="{708B3D3C-2200-AF29-93F2-C5D5460B2FFA}"/>
              </a:ext>
            </a:extLst>
          </p:cNvPr>
          <p:cNvSpPr txBox="1"/>
          <p:nvPr/>
        </p:nvSpPr>
        <p:spPr>
          <a:xfrm>
            <a:off x="609653" y="1429371"/>
            <a:ext cx="3676452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400" dirty="0"/>
              <a:t>Filtrage basé sur le contenu</a:t>
            </a:r>
            <a:r>
              <a:rPr lang="fr-FR" sz="2000" b="1" dirty="0">
                <a:solidFill>
                  <a:schemeClr val="accent1"/>
                </a:solidFill>
                <a:latin typeface="+mj-lt"/>
                <a:ea typeface="DM Serif Text"/>
                <a:cs typeface="DM Serif Text"/>
                <a:sym typeface="DM Serif Text"/>
              </a:rPr>
              <a:t> </a:t>
            </a:r>
            <a:endParaRPr sz="20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4" name="Freeform: Shape 112">
            <a:extLst>
              <a:ext uri="{FF2B5EF4-FFF2-40B4-BE49-F238E27FC236}">
                <a16:creationId xmlns:a16="http://schemas.microsoft.com/office/drawing/2014/main" id="{B55D3219-1738-E1EF-0844-EAE156EE1A1F}"/>
              </a:ext>
            </a:extLst>
          </p:cNvPr>
          <p:cNvSpPr/>
          <p:nvPr/>
        </p:nvSpPr>
        <p:spPr>
          <a:xfrm>
            <a:off x="5730014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32DEF66D-31C3-41D8-D424-F544EDDB174B}"/>
              </a:ext>
            </a:extLst>
          </p:cNvPr>
          <p:cNvSpPr/>
          <p:nvPr/>
        </p:nvSpPr>
        <p:spPr>
          <a:xfrm>
            <a:off x="4856435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B85DDDC3-06C9-9A68-892F-4B9F3A853D4E}"/>
              </a:ext>
            </a:extLst>
          </p:cNvPr>
          <p:cNvSpPr/>
          <p:nvPr/>
        </p:nvSpPr>
        <p:spPr>
          <a:xfrm>
            <a:off x="6943679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Google Shape;465;p44">
            <a:extLst>
              <a:ext uri="{FF2B5EF4-FFF2-40B4-BE49-F238E27FC236}">
                <a16:creationId xmlns:a16="http://schemas.microsoft.com/office/drawing/2014/main" id="{6F9921ED-6029-DA8B-4E69-7A31BEA4EB74}"/>
              </a:ext>
            </a:extLst>
          </p:cNvPr>
          <p:cNvSpPr txBox="1"/>
          <p:nvPr/>
        </p:nvSpPr>
        <p:spPr>
          <a:xfrm>
            <a:off x="4505462" y="1429371"/>
            <a:ext cx="3181075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400" dirty="0"/>
              <a:t>Filtrage collaboratif</a:t>
            </a:r>
            <a:endParaRPr sz="24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CF016C-80AC-25DB-F91D-39C53B8BAC7A}"/>
              </a:ext>
            </a:extLst>
          </p:cNvPr>
          <p:cNvSpPr txBox="1"/>
          <p:nvPr/>
        </p:nvSpPr>
        <p:spPr>
          <a:xfrm>
            <a:off x="2732313" y="629239"/>
            <a:ext cx="67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Types d'algorithmes de recommandation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2ED5814-E1E2-D27F-A4DE-BB606BAD5CCF}"/>
              </a:ext>
            </a:extLst>
          </p:cNvPr>
          <p:cNvSpPr txBox="1"/>
          <p:nvPr/>
        </p:nvSpPr>
        <p:spPr>
          <a:xfrm>
            <a:off x="1208314" y="3286627"/>
            <a:ext cx="247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Recommande des éléments en se basant sur les préférences passées pour des éléments similaires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FB58A3-BEA0-114A-B432-C48A7618F206}"/>
              </a:ext>
            </a:extLst>
          </p:cNvPr>
          <p:cNvSpPr txBox="1"/>
          <p:nvPr/>
        </p:nvSpPr>
        <p:spPr>
          <a:xfrm>
            <a:off x="4842737" y="3141595"/>
            <a:ext cx="260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Recommande des éléments en se basant sur les préférences et les comportements d'autres utilisateurs similaires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/>
              <a:t>Utilisateur-utilisateur </a:t>
            </a:r>
          </a:p>
          <a:p>
            <a:endParaRPr lang="fr-FR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Article-article </a:t>
            </a:r>
            <a:endParaRPr lang="fr-FR" dirty="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D4486FE-86F0-DE78-E714-50E9776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2B4317-884E-C019-81D6-A661A11DC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F9BC-9212-DB4D-51BA-18E1BC32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92C1ED-77D2-A3B6-4424-7BFCEB9765C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412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12">
            <a:extLst>
              <a:ext uri="{FF2B5EF4-FFF2-40B4-BE49-F238E27FC236}">
                <a16:creationId xmlns:a16="http://schemas.microsoft.com/office/drawing/2014/main" id="{B95EBF15-4AAF-0BBB-8E16-09A4BBB7C1EC}"/>
              </a:ext>
            </a:extLst>
          </p:cNvPr>
          <p:cNvSpPr/>
          <p:nvPr/>
        </p:nvSpPr>
        <p:spPr>
          <a:xfrm>
            <a:off x="2081893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8" name="Parenthèse ouvrante 7">
            <a:extLst>
              <a:ext uri="{FF2B5EF4-FFF2-40B4-BE49-F238E27FC236}">
                <a16:creationId xmlns:a16="http://schemas.microsoft.com/office/drawing/2014/main" id="{7055AC6B-0AE4-51E8-8D9E-83840F88C449}"/>
              </a:ext>
            </a:extLst>
          </p:cNvPr>
          <p:cNvSpPr/>
          <p:nvPr/>
        </p:nvSpPr>
        <p:spPr>
          <a:xfrm>
            <a:off x="1208314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11D9AB53-DCB4-C881-F570-4EDBD3FC85E0}"/>
              </a:ext>
            </a:extLst>
          </p:cNvPr>
          <p:cNvSpPr/>
          <p:nvPr/>
        </p:nvSpPr>
        <p:spPr>
          <a:xfrm>
            <a:off x="3295558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Google Shape;464;p44">
            <a:extLst>
              <a:ext uri="{FF2B5EF4-FFF2-40B4-BE49-F238E27FC236}">
                <a16:creationId xmlns:a16="http://schemas.microsoft.com/office/drawing/2014/main" id="{708B3D3C-2200-AF29-93F2-C5D5460B2FFA}"/>
              </a:ext>
            </a:extLst>
          </p:cNvPr>
          <p:cNvSpPr txBox="1"/>
          <p:nvPr/>
        </p:nvSpPr>
        <p:spPr>
          <a:xfrm>
            <a:off x="609653" y="1429371"/>
            <a:ext cx="3676452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400" dirty="0"/>
              <a:t>Filtrage basé sur le contenu</a:t>
            </a:r>
            <a:r>
              <a:rPr lang="fr-FR" sz="2000" b="1" dirty="0">
                <a:solidFill>
                  <a:schemeClr val="accent1"/>
                </a:solidFill>
                <a:latin typeface="+mj-lt"/>
                <a:ea typeface="DM Serif Text"/>
                <a:cs typeface="DM Serif Text"/>
                <a:sym typeface="DM Serif Text"/>
              </a:rPr>
              <a:t> </a:t>
            </a:r>
            <a:endParaRPr sz="20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4" name="Freeform: Shape 112">
            <a:extLst>
              <a:ext uri="{FF2B5EF4-FFF2-40B4-BE49-F238E27FC236}">
                <a16:creationId xmlns:a16="http://schemas.microsoft.com/office/drawing/2014/main" id="{B55D3219-1738-E1EF-0844-EAE156EE1A1F}"/>
              </a:ext>
            </a:extLst>
          </p:cNvPr>
          <p:cNvSpPr/>
          <p:nvPr/>
        </p:nvSpPr>
        <p:spPr>
          <a:xfrm>
            <a:off x="5730014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32DEF66D-31C3-41D8-D424-F544EDDB174B}"/>
              </a:ext>
            </a:extLst>
          </p:cNvPr>
          <p:cNvSpPr/>
          <p:nvPr/>
        </p:nvSpPr>
        <p:spPr>
          <a:xfrm>
            <a:off x="4856435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B85DDDC3-06C9-9A68-892F-4B9F3A853D4E}"/>
              </a:ext>
            </a:extLst>
          </p:cNvPr>
          <p:cNvSpPr/>
          <p:nvPr/>
        </p:nvSpPr>
        <p:spPr>
          <a:xfrm>
            <a:off x="6943679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2567D6AB-F595-7167-A087-A0CB9C0A6423}"/>
              </a:ext>
            </a:extLst>
          </p:cNvPr>
          <p:cNvSpPr/>
          <p:nvPr/>
        </p:nvSpPr>
        <p:spPr>
          <a:xfrm>
            <a:off x="9378135" y="2016176"/>
            <a:ext cx="731972" cy="678035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180E7D4-E4B5-D97A-934A-A7B2AA532CA5}"/>
              </a:ext>
            </a:extLst>
          </p:cNvPr>
          <p:cNvSpPr/>
          <p:nvPr/>
        </p:nvSpPr>
        <p:spPr>
          <a:xfrm>
            <a:off x="8504556" y="2432956"/>
            <a:ext cx="391886" cy="36739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enthèse fermante 18">
            <a:extLst>
              <a:ext uri="{FF2B5EF4-FFF2-40B4-BE49-F238E27FC236}">
                <a16:creationId xmlns:a16="http://schemas.microsoft.com/office/drawing/2014/main" id="{72720FCA-2F13-757B-4F0A-9390FDDBA4CD}"/>
              </a:ext>
            </a:extLst>
          </p:cNvPr>
          <p:cNvSpPr/>
          <p:nvPr/>
        </p:nvSpPr>
        <p:spPr>
          <a:xfrm>
            <a:off x="10591800" y="2432955"/>
            <a:ext cx="506186" cy="36739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Google Shape;465;p44">
            <a:extLst>
              <a:ext uri="{FF2B5EF4-FFF2-40B4-BE49-F238E27FC236}">
                <a16:creationId xmlns:a16="http://schemas.microsoft.com/office/drawing/2014/main" id="{6F9921ED-6029-DA8B-4E69-7A31BEA4EB74}"/>
              </a:ext>
            </a:extLst>
          </p:cNvPr>
          <p:cNvSpPr txBox="1"/>
          <p:nvPr/>
        </p:nvSpPr>
        <p:spPr>
          <a:xfrm>
            <a:off x="4505462" y="1429371"/>
            <a:ext cx="3181075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2400" dirty="0"/>
              <a:t>Filtrage collaboratif</a:t>
            </a:r>
            <a:endParaRPr sz="24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90FD39A-8FF6-C502-4AFD-CA828D0C631C}"/>
              </a:ext>
            </a:extLst>
          </p:cNvPr>
          <p:cNvSpPr txBox="1"/>
          <p:nvPr/>
        </p:nvSpPr>
        <p:spPr>
          <a:xfrm>
            <a:off x="6694761" y="1417950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2400" dirty="0"/>
              <a:t>Système hybride</a:t>
            </a:r>
            <a:endParaRPr lang="fr-FR" sz="2400" b="1" dirty="0">
              <a:solidFill>
                <a:schemeClr val="accent1"/>
              </a:solidFill>
              <a:latin typeface="+mj-l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CF016C-80AC-25DB-F91D-39C53B8BAC7A}"/>
              </a:ext>
            </a:extLst>
          </p:cNvPr>
          <p:cNvSpPr txBox="1"/>
          <p:nvPr/>
        </p:nvSpPr>
        <p:spPr>
          <a:xfrm>
            <a:off x="2732313" y="629239"/>
            <a:ext cx="67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Types d'algorithmes de recommandation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2ED5814-E1E2-D27F-A4DE-BB606BAD5CCF}"/>
              </a:ext>
            </a:extLst>
          </p:cNvPr>
          <p:cNvSpPr txBox="1"/>
          <p:nvPr/>
        </p:nvSpPr>
        <p:spPr>
          <a:xfrm>
            <a:off x="1208314" y="3286627"/>
            <a:ext cx="247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Recommande des éléments en se basant sur les préférences passées pour des éléments similaires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FB58A3-BEA0-114A-B432-C48A7618F206}"/>
              </a:ext>
            </a:extLst>
          </p:cNvPr>
          <p:cNvSpPr txBox="1"/>
          <p:nvPr/>
        </p:nvSpPr>
        <p:spPr>
          <a:xfrm>
            <a:off x="4842737" y="3141595"/>
            <a:ext cx="260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Recommande des éléments en se basant sur les préférences et les comportements d'autres utilisateurs similaires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1" dirty="0"/>
              <a:t>Utilisateur-utilisateur </a:t>
            </a:r>
          </a:p>
          <a:p>
            <a:endParaRPr lang="fr-FR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Article-article 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4FB4B83-8C37-B4E7-A129-8AD229427050}"/>
              </a:ext>
            </a:extLst>
          </p:cNvPr>
          <p:cNvSpPr txBox="1"/>
          <p:nvPr/>
        </p:nvSpPr>
        <p:spPr>
          <a:xfrm>
            <a:off x="8504556" y="3428999"/>
            <a:ext cx="2479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Combine des techniques de filtrage basées sur le contenu et collaboratives pour fournir des recommandations précises et diversifiées.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D4486FE-86F0-DE78-E714-50E9776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2B4317-884E-C019-81D6-A661A11DC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9F9BC-9212-DB4D-51BA-18E1BC32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92C1ED-77D2-A3B6-4424-7BFCEB9765C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7522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DD08F67-4D0B-8BD1-FF65-CFD7AA393018}"/>
              </a:ext>
            </a:extLst>
          </p:cNvPr>
          <p:cNvCxnSpPr/>
          <p:nvPr/>
        </p:nvCxnSpPr>
        <p:spPr>
          <a:xfrm>
            <a:off x="819462" y="2335352"/>
            <a:ext cx="107629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FED710A-DF8D-979F-E967-F0AE76EB4B32}"/>
              </a:ext>
            </a:extLst>
          </p:cNvPr>
          <p:cNvSpPr txBox="1"/>
          <p:nvPr/>
        </p:nvSpPr>
        <p:spPr>
          <a:xfrm>
            <a:off x="1165026" y="2809699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Segmentation des clients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D52366-2916-BBDE-34E3-2B623D03FEE6}"/>
              </a:ext>
            </a:extLst>
          </p:cNvPr>
          <p:cNvSpPr txBox="1"/>
          <p:nvPr/>
        </p:nvSpPr>
        <p:spPr>
          <a:xfrm>
            <a:off x="4739390" y="2818612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Filtrage basé sur le contenu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14A6E-0CFB-6E95-5D96-D636DDC31CE2}"/>
              </a:ext>
            </a:extLst>
          </p:cNvPr>
          <p:cNvSpPr txBox="1"/>
          <p:nvPr/>
        </p:nvSpPr>
        <p:spPr>
          <a:xfrm>
            <a:off x="8680969" y="2809699"/>
            <a:ext cx="2713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Interface utilisateur </a:t>
            </a:r>
            <a:r>
              <a:rPr lang="fr-FR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</a:t>
            </a:r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ntuitive </a:t>
            </a:r>
            <a:endParaRPr lang="fr-FR" sz="2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fr-FR" dirty="0"/>
          </a:p>
        </p:txBody>
      </p:sp>
      <p:sp>
        <p:nvSpPr>
          <p:cNvPr id="10" name="Google Shape;473;p44">
            <a:extLst>
              <a:ext uri="{FF2B5EF4-FFF2-40B4-BE49-F238E27FC236}">
                <a16:creationId xmlns:a16="http://schemas.microsoft.com/office/drawing/2014/main" id="{2C4141A4-59BE-6A28-97DB-62D1192C33CE}"/>
              </a:ext>
            </a:extLst>
          </p:cNvPr>
          <p:cNvSpPr txBox="1"/>
          <p:nvPr/>
        </p:nvSpPr>
        <p:spPr>
          <a:xfrm>
            <a:off x="2357502" y="2121477"/>
            <a:ext cx="3450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rPr>
              <a:t>1</a:t>
            </a:r>
            <a:endParaRPr sz="2500" b="1" dirty="0">
              <a:solidFill>
                <a:schemeClr val="accent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14" name="Freeform: Shape 112">
            <a:extLst>
              <a:ext uri="{FF2B5EF4-FFF2-40B4-BE49-F238E27FC236}">
                <a16:creationId xmlns:a16="http://schemas.microsoft.com/office/drawing/2014/main" id="{5EE867E4-A229-7060-86A7-5BD27E706386}"/>
              </a:ext>
            </a:extLst>
          </p:cNvPr>
          <p:cNvSpPr/>
          <p:nvPr/>
        </p:nvSpPr>
        <p:spPr>
          <a:xfrm>
            <a:off x="2293519" y="2135788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" name="Freeform: Shape 120">
            <a:extLst>
              <a:ext uri="{FF2B5EF4-FFF2-40B4-BE49-F238E27FC236}">
                <a16:creationId xmlns:a16="http://schemas.microsoft.com/office/drawing/2014/main" id="{FB490DA2-0D6D-5D14-81D0-CEEB9C4BF061}"/>
              </a:ext>
            </a:extLst>
          </p:cNvPr>
          <p:cNvSpPr/>
          <p:nvPr/>
        </p:nvSpPr>
        <p:spPr>
          <a:xfrm>
            <a:off x="2154421" y="2015552"/>
            <a:ext cx="734431" cy="754159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A3FA079-E936-CB6E-2B89-5E7B3CC0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CB453E68-F260-11E7-5FE7-B1DF8BF7D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E2242D7-1BA0-889A-0683-604E4E2A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A25B34-9C21-F684-2D59-9EC12FC528DA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34B4425F-0D37-B4AF-7214-B84FA1AC3516}"/>
              </a:ext>
            </a:extLst>
          </p:cNvPr>
          <p:cNvSpPr/>
          <p:nvPr/>
        </p:nvSpPr>
        <p:spPr>
          <a:xfrm>
            <a:off x="2357502" y="3676392"/>
            <a:ext cx="345000" cy="4154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8975F4-D54C-CFDC-135E-286DB108A78F}"/>
              </a:ext>
            </a:extLst>
          </p:cNvPr>
          <p:cNvSpPr txBox="1"/>
          <p:nvPr/>
        </p:nvSpPr>
        <p:spPr>
          <a:xfrm>
            <a:off x="933075" y="4156549"/>
            <a:ext cx="3193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Utilisation de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K-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means</a:t>
            </a:r>
            <a:r>
              <a:rPr lang="fr-FR" dirty="0"/>
              <a:t> pour segmenter les utilisateurs en 3 groupes en fonction de la note moyenne (rating), du nombre de termes de recherche et du nombre d'achats des utilisateurs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D85ED6-0418-CBD2-7C61-F5FE185F9F02}"/>
              </a:ext>
            </a:extLst>
          </p:cNvPr>
          <p:cNvSpPr txBox="1"/>
          <p:nvPr/>
        </p:nvSpPr>
        <p:spPr>
          <a:xfrm>
            <a:off x="3472542" y="770352"/>
            <a:ext cx="554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800" dirty="0">
                <a:solidFill>
                  <a:schemeClr val="accent1"/>
                </a:solidFill>
              </a:rPr>
              <a:t> Description générale de l’application</a:t>
            </a: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16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9E04848-6376-AF3B-28CD-C9210E9F7628}"/>
              </a:ext>
            </a:extLst>
          </p:cNvPr>
          <p:cNvCxnSpPr/>
          <p:nvPr/>
        </p:nvCxnSpPr>
        <p:spPr>
          <a:xfrm>
            <a:off x="819462" y="2335352"/>
            <a:ext cx="107629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3A70381-5F60-DEF7-7C2E-FF8F7132BBE0}"/>
              </a:ext>
            </a:extLst>
          </p:cNvPr>
          <p:cNvSpPr txBox="1"/>
          <p:nvPr/>
        </p:nvSpPr>
        <p:spPr>
          <a:xfrm>
            <a:off x="1165026" y="2809699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Segmentation des clients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D7C091-1534-538F-657D-F6776569185F}"/>
              </a:ext>
            </a:extLst>
          </p:cNvPr>
          <p:cNvSpPr txBox="1"/>
          <p:nvPr/>
        </p:nvSpPr>
        <p:spPr>
          <a:xfrm>
            <a:off x="4739390" y="2818612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ui-sans-serif"/>
              </a:rPr>
              <a:t>Filtrage basé sur le contenu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7EDEA0-AA36-0282-2B14-083170C2D435}"/>
              </a:ext>
            </a:extLst>
          </p:cNvPr>
          <p:cNvSpPr txBox="1"/>
          <p:nvPr/>
        </p:nvSpPr>
        <p:spPr>
          <a:xfrm>
            <a:off x="8680969" y="2809699"/>
            <a:ext cx="2713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Interface utilisateur </a:t>
            </a:r>
            <a:r>
              <a:rPr lang="fr-FR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</a:t>
            </a:r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ntuitive </a:t>
            </a:r>
            <a:endParaRPr lang="fr-FR" sz="2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fr-FR" dirty="0"/>
          </a:p>
        </p:txBody>
      </p:sp>
      <p:sp>
        <p:nvSpPr>
          <p:cNvPr id="19" name="Google Shape;473;p44">
            <a:extLst>
              <a:ext uri="{FF2B5EF4-FFF2-40B4-BE49-F238E27FC236}">
                <a16:creationId xmlns:a16="http://schemas.microsoft.com/office/drawing/2014/main" id="{48BF8B5C-0916-D63D-1D8F-579E99829F39}"/>
              </a:ext>
            </a:extLst>
          </p:cNvPr>
          <p:cNvSpPr txBox="1"/>
          <p:nvPr/>
        </p:nvSpPr>
        <p:spPr>
          <a:xfrm>
            <a:off x="5931865" y="2064197"/>
            <a:ext cx="3450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rPr>
              <a:t>1</a:t>
            </a:r>
            <a:endParaRPr sz="2500" b="1" dirty="0">
              <a:solidFill>
                <a:schemeClr val="accent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20" name="Freeform: Shape 112">
            <a:extLst>
              <a:ext uri="{FF2B5EF4-FFF2-40B4-BE49-F238E27FC236}">
                <a16:creationId xmlns:a16="http://schemas.microsoft.com/office/drawing/2014/main" id="{FC4AD9C0-FD1C-9B38-45D1-76C262217F75}"/>
              </a:ext>
            </a:extLst>
          </p:cNvPr>
          <p:cNvSpPr/>
          <p:nvPr/>
        </p:nvSpPr>
        <p:spPr>
          <a:xfrm>
            <a:off x="5867882" y="2078508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1" name="Freeform: Shape 120">
            <a:extLst>
              <a:ext uri="{FF2B5EF4-FFF2-40B4-BE49-F238E27FC236}">
                <a16:creationId xmlns:a16="http://schemas.microsoft.com/office/drawing/2014/main" id="{61F07FDA-3965-817C-B899-9D19D27B7B59}"/>
              </a:ext>
            </a:extLst>
          </p:cNvPr>
          <p:cNvSpPr/>
          <p:nvPr/>
        </p:nvSpPr>
        <p:spPr>
          <a:xfrm>
            <a:off x="5728784" y="1958272"/>
            <a:ext cx="734431" cy="754159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DA408E2-127D-8F5D-9A20-61A85C1F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Espace réservé du numéro de diapositive 2">
            <a:extLst>
              <a:ext uri="{FF2B5EF4-FFF2-40B4-BE49-F238E27FC236}">
                <a16:creationId xmlns:a16="http://schemas.microsoft.com/office/drawing/2014/main" id="{48809F61-CFA4-F2DC-660D-74BF5AE567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0247F88-4007-9BB8-0989-7C26260B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7815EE-F466-8F60-80F0-1931349D07AF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5C90B69F-2A94-EB5B-09B5-EA0C6AAD3CE6}"/>
              </a:ext>
            </a:extLst>
          </p:cNvPr>
          <p:cNvSpPr/>
          <p:nvPr/>
        </p:nvSpPr>
        <p:spPr>
          <a:xfrm>
            <a:off x="5963494" y="3771503"/>
            <a:ext cx="345000" cy="4154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6955BB-667E-0B2E-5881-54A3ACBBE86D}"/>
              </a:ext>
            </a:extLst>
          </p:cNvPr>
          <p:cNvSpPr txBox="1"/>
          <p:nvPr/>
        </p:nvSpPr>
        <p:spPr>
          <a:xfrm>
            <a:off x="4499072" y="4201613"/>
            <a:ext cx="3193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Nous recommandons des produits du même cluster à l'utilisateur, tout en utilisant la </a:t>
            </a:r>
            <a:r>
              <a:rPr lang="fr-FR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similarité cosinus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basée sur son historique d'achat pour des suggestions plus précises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B6BB18-7BA5-74A3-AE0C-4AEA63DB3DEB}"/>
              </a:ext>
            </a:extLst>
          </p:cNvPr>
          <p:cNvSpPr txBox="1"/>
          <p:nvPr/>
        </p:nvSpPr>
        <p:spPr>
          <a:xfrm>
            <a:off x="3472542" y="770352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800" dirty="0">
                <a:solidFill>
                  <a:schemeClr val="accent1"/>
                </a:solidFill>
              </a:rPr>
              <a:t> Description générale du produit </a:t>
            </a: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24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2734895-F03D-D459-DF5B-226615488092}"/>
              </a:ext>
            </a:extLst>
          </p:cNvPr>
          <p:cNvCxnSpPr/>
          <p:nvPr/>
        </p:nvCxnSpPr>
        <p:spPr>
          <a:xfrm>
            <a:off x="819462" y="2335352"/>
            <a:ext cx="107629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5EF8D-3C79-36EB-13AD-51E94B8E505D}"/>
              </a:ext>
            </a:extLst>
          </p:cNvPr>
          <p:cNvSpPr txBox="1"/>
          <p:nvPr/>
        </p:nvSpPr>
        <p:spPr>
          <a:xfrm>
            <a:off x="1165026" y="2809699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Segmentation des clients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96B257A-902B-6C56-2A7F-DAB1B06C3167}"/>
              </a:ext>
            </a:extLst>
          </p:cNvPr>
          <p:cNvSpPr txBox="1"/>
          <p:nvPr/>
        </p:nvSpPr>
        <p:spPr>
          <a:xfrm>
            <a:off x="4739390" y="2818612"/>
            <a:ext cx="27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Filtrage basé sur le contenu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ED6C7A-67BA-FE79-4B24-4F35A250F7BC}"/>
              </a:ext>
            </a:extLst>
          </p:cNvPr>
          <p:cNvSpPr txBox="1"/>
          <p:nvPr/>
        </p:nvSpPr>
        <p:spPr>
          <a:xfrm>
            <a:off x="8680969" y="2809699"/>
            <a:ext cx="2713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ui-sans-serif"/>
              </a:rPr>
              <a:t>Interface utilisateur </a:t>
            </a:r>
            <a:r>
              <a:rPr lang="fr-FR" sz="2400" dirty="0">
                <a:solidFill>
                  <a:schemeClr val="accent1"/>
                </a:solidFill>
                <a:highlight>
                  <a:srgbClr val="FFFFFF"/>
                </a:highlight>
                <a:latin typeface="ui-sans-serif"/>
              </a:rPr>
              <a:t>i</a:t>
            </a:r>
            <a:r>
              <a:rPr lang="fr-FR" sz="24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ui-sans-serif"/>
              </a:rPr>
              <a:t>ntuitive </a:t>
            </a:r>
            <a:endParaRPr lang="fr-FR" sz="2400" dirty="0">
              <a:solidFill>
                <a:schemeClr val="accent1"/>
              </a:solidFill>
              <a:highlight>
                <a:srgbClr val="FFFFFF"/>
              </a:highlight>
              <a:latin typeface="ui-sans-serif"/>
            </a:endParaRPr>
          </a:p>
          <a:p>
            <a:endParaRPr lang="fr-FR" dirty="0"/>
          </a:p>
        </p:txBody>
      </p:sp>
      <p:sp>
        <p:nvSpPr>
          <p:cNvPr id="34" name="Google Shape;473;p44">
            <a:extLst>
              <a:ext uri="{FF2B5EF4-FFF2-40B4-BE49-F238E27FC236}">
                <a16:creationId xmlns:a16="http://schemas.microsoft.com/office/drawing/2014/main" id="{89DEB925-B57E-F211-2E8D-6068A5F2E5FA}"/>
              </a:ext>
            </a:extLst>
          </p:cNvPr>
          <p:cNvSpPr txBox="1"/>
          <p:nvPr/>
        </p:nvSpPr>
        <p:spPr>
          <a:xfrm>
            <a:off x="9756283" y="2064197"/>
            <a:ext cx="3450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1"/>
                </a:solidFill>
                <a:latin typeface="DM Serif Text"/>
                <a:ea typeface="DM Serif Text"/>
                <a:cs typeface="DM Serif Text"/>
                <a:sym typeface="DM Serif Text"/>
              </a:rPr>
              <a:t>1</a:t>
            </a:r>
            <a:endParaRPr sz="2500" b="1" dirty="0">
              <a:solidFill>
                <a:schemeClr val="accent1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35" name="Freeform: Shape 112">
            <a:extLst>
              <a:ext uri="{FF2B5EF4-FFF2-40B4-BE49-F238E27FC236}">
                <a16:creationId xmlns:a16="http://schemas.microsoft.com/office/drawing/2014/main" id="{A184193E-3B12-F5D0-701A-5FF11A46A4D0}"/>
              </a:ext>
            </a:extLst>
          </p:cNvPr>
          <p:cNvSpPr/>
          <p:nvPr/>
        </p:nvSpPr>
        <p:spPr>
          <a:xfrm>
            <a:off x="9692300" y="2078508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6" name="Freeform: Shape 120">
            <a:extLst>
              <a:ext uri="{FF2B5EF4-FFF2-40B4-BE49-F238E27FC236}">
                <a16:creationId xmlns:a16="http://schemas.microsoft.com/office/drawing/2014/main" id="{8CDDC160-9090-6CC4-5C43-3914800C2567}"/>
              </a:ext>
            </a:extLst>
          </p:cNvPr>
          <p:cNvSpPr/>
          <p:nvPr/>
        </p:nvSpPr>
        <p:spPr>
          <a:xfrm>
            <a:off x="9553202" y="1958272"/>
            <a:ext cx="734431" cy="754159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51388ECB-93CE-0E3A-97B1-2727ACA7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Espace réservé du numéro de diapositive 2">
            <a:extLst>
              <a:ext uri="{FF2B5EF4-FFF2-40B4-BE49-F238E27FC236}">
                <a16:creationId xmlns:a16="http://schemas.microsoft.com/office/drawing/2014/main" id="{2909F434-8BE8-EF53-8D66-CAE2580CB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7740C45-8F2C-3FA7-C557-5DBECCE6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8627F35-0D7A-2131-2B6E-EA25D7B4821A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390E4EA6-5100-B081-AB5A-F39D5E272A33}"/>
              </a:ext>
            </a:extLst>
          </p:cNvPr>
          <p:cNvSpPr/>
          <p:nvPr/>
        </p:nvSpPr>
        <p:spPr>
          <a:xfrm>
            <a:off x="9756283" y="3817609"/>
            <a:ext cx="345000" cy="4154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ADD4B7C-E3FB-0FC1-7E7E-0818986A8255}"/>
              </a:ext>
            </a:extLst>
          </p:cNvPr>
          <p:cNvSpPr txBox="1"/>
          <p:nvPr/>
        </p:nvSpPr>
        <p:spPr>
          <a:xfrm>
            <a:off x="8388546" y="4188613"/>
            <a:ext cx="319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une interface utilisateur conviviale avec un design intuitif pour faciliter la navigation et l'exploration des produits.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097F3D-C6D3-852D-3182-AD219F6195B2}"/>
              </a:ext>
            </a:extLst>
          </p:cNvPr>
          <p:cNvSpPr txBox="1"/>
          <p:nvPr/>
        </p:nvSpPr>
        <p:spPr>
          <a:xfrm>
            <a:off x="3472542" y="770352"/>
            <a:ext cx="49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800" dirty="0">
                <a:solidFill>
                  <a:schemeClr val="accent1"/>
                </a:solidFill>
              </a:rPr>
              <a:t> description générale du produit </a:t>
            </a: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8">
            <a:extLst>
              <a:ext uri="{FF2B5EF4-FFF2-40B4-BE49-F238E27FC236}">
                <a16:creationId xmlns:a16="http://schemas.microsoft.com/office/drawing/2014/main" id="{BCB75912-5B53-6F72-1DA8-FF8C4D87F046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" name="Google Shape;909;p41">
            <a:extLst>
              <a:ext uri="{FF2B5EF4-FFF2-40B4-BE49-F238E27FC236}">
                <a16:creationId xmlns:a16="http://schemas.microsoft.com/office/drawing/2014/main" id="{C61809A8-3C29-CE56-38A9-94F03206EACF}"/>
              </a:ext>
            </a:extLst>
          </p:cNvPr>
          <p:cNvSpPr txBox="1">
            <a:spLocks noGrp="1"/>
          </p:cNvSpPr>
          <p:nvPr/>
        </p:nvSpPr>
        <p:spPr>
          <a:xfrm>
            <a:off x="5309786" y="2513101"/>
            <a:ext cx="5309167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Études fonctionnelles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14">
            <a:extLst>
              <a:ext uri="{FF2B5EF4-FFF2-40B4-BE49-F238E27FC236}">
                <a16:creationId xmlns:a16="http://schemas.microsoft.com/office/drawing/2014/main" id="{FECC8D20-D263-DBD2-830E-556509DDE852}"/>
              </a:ext>
            </a:extLst>
          </p:cNvPr>
          <p:cNvSpPr txBox="1"/>
          <p:nvPr/>
        </p:nvSpPr>
        <p:spPr>
          <a:xfrm>
            <a:off x="4605499" y="3664709"/>
            <a:ext cx="729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Les principales fonctionnalités de l’application </a:t>
            </a:r>
          </a:p>
        </p:txBody>
      </p:sp>
      <p:sp>
        <p:nvSpPr>
          <p:cNvPr id="7" name="Freeform: Shape 120">
            <a:extLst>
              <a:ext uri="{FF2B5EF4-FFF2-40B4-BE49-F238E27FC236}">
                <a16:creationId xmlns:a16="http://schemas.microsoft.com/office/drawing/2014/main" id="{1546A5A6-4658-2E29-C769-FAA4F803133D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F5497FD-5FD8-DFAC-CDC7-15BAE3E95F7B}"/>
              </a:ext>
            </a:extLst>
          </p:cNvPr>
          <p:cNvCxnSpPr>
            <a:stCxn id="7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D23988EE-04DB-3861-D95E-DE95D639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20B898-7827-4E76-E070-07BF7EB18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9E93BC6-C6E7-A636-B8FB-D1F46352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5AA7A-D243-42F4-45F9-1CDD323B0033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233725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40C06E-FB76-7362-23F2-ED2229BE5A45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4AD01DF-6EF4-720D-BF76-B628DEC531AA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33377A3C-684C-C052-97DC-055407D35161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EFB2803-5B8E-9873-70A3-7533912973E2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161A94B-284E-2F17-A692-65E7B9A40D8F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6326B537-BA3B-F60D-E946-E60D799E906C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62C64E-885A-61F2-AEAC-E89190838065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37BD3C-9513-72A9-D655-D2126294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B338F5-5CBA-5DD4-7A79-56A3D73C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3EF93812-700E-F8F7-0A3F-9DEAC3EEA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D9DBD4-F2A2-7A71-111C-73D65E9963A8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BA19A58-649E-F986-197F-1ABC2B069605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4541D3F-6B2F-6360-E562-BA1AD1181D15}"/>
              </a:ext>
            </a:extLst>
          </p:cNvPr>
          <p:cNvSpPr/>
          <p:nvPr/>
        </p:nvSpPr>
        <p:spPr>
          <a:xfrm rot="5400000">
            <a:off x="6235432" y="-1575009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8AB7E7-294C-2ECA-3E6C-B7F389B33646}"/>
              </a:ext>
            </a:extLst>
          </p:cNvPr>
          <p:cNvSpPr txBox="1"/>
          <p:nvPr/>
        </p:nvSpPr>
        <p:spPr>
          <a:xfrm>
            <a:off x="4998746" y="331939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4DD95413-4017-B718-2BC4-FB68FE37C0C3}"/>
              </a:ext>
            </a:extLst>
          </p:cNvPr>
          <p:cNvSpPr/>
          <p:nvPr/>
        </p:nvSpPr>
        <p:spPr>
          <a:xfrm>
            <a:off x="4477451" y="290347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04353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0F612E2-F73F-7130-4643-B5B1FB5803C7}"/>
              </a:ext>
            </a:extLst>
          </p:cNvPr>
          <p:cNvSpPr txBox="1"/>
          <p:nvPr/>
        </p:nvSpPr>
        <p:spPr>
          <a:xfrm>
            <a:off x="714531" y="124902"/>
            <a:ext cx="104331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just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Principales fonctionnalités de l’application 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07E1BAF-0250-F437-172C-F988BAE53600}"/>
              </a:ext>
            </a:extLst>
          </p:cNvPr>
          <p:cNvCxnSpPr/>
          <p:nvPr/>
        </p:nvCxnSpPr>
        <p:spPr>
          <a:xfrm>
            <a:off x="761367" y="2221053"/>
            <a:ext cx="107629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69B5EB9-6B47-7009-A1D1-3EEF5C563D05}"/>
              </a:ext>
            </a:extLst>
          </p:cNvPr>
          <p:cNvSpPr/>
          <p:nvPr/>
        </p:nvSpPr>
        <p:spPr>
          <a:xfrm rot="5400000">
            <a:off x="1496431" y="2289276"/>
            <a:ext cx="468410" cy="3372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01EEA54-180B-B8F9-F338-51BAE39B1B11}"/>
              </a:ext>
            </a:extLst>
          </p:cNvPr>
          <p:cNvSpPr/>
          <p:nvPr/>
        </p:nvSpPr>
        <p:spPr>
          <a:xfrm rot="5400000">
            <a:off x="2981034" y="2543741"/>
            <a:ext cx="936923" cy="33727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0EF2E30-2AC3-2251-66B1-B390B2C7D0F7}"/>
              </a:ext>
            </a:extLst>
          </p:cNvPr>
          <p:cNvSpPr/>
          <p:nvPr/>
        </p:nvSpPr>
        <p:spPr>
          <a:xfrm rot="5400000">
            <a:off x="4946025" y="2295350"/>
            <a:ext cx="468410" cy="3372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0A8C224-95B1-59E8-EE83-985F197602C5}"/>
              </a:ext>
            </a:extLst>
          </p:cNvPr>
          <p:cNvSpPr/>
          <p:nvPr/>
        </p:nvSpPr>
        <p:spPr>
          <a:xfrm rot="5400000">
            <a:off x="6553650" y="2521132"/>
            <a:ext cx="946826" cy="33727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70567EF-8663-058D-3003-A6A55F74593E}"/>
              </a:ext>
            </a:extLst>
          </p:cNvPr>
          <p:cNvSpPr/>
          <p:nvPr/>
        </p:nvSpPr>
        <p:spPr>
          <a:xfrm rot="5400000">
            <a:off x="8694287" y="2291415"/>
            <a:ext cx="468410" cy="3372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288274-8E49-6418-3457-7599E9056C80}"/>
              </a:ext>
            </a:extLst>
          </p:cNvPr>
          <p:cNvSpPr txBox="1"/>
          <p:nvPr/>
        </p:nvSpPr>
        <p:spPr>
          <a:xfrm>
            <a:off x="733530" y="2960973"/>
            <a:ext cx="171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egmentation des utilisateurs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11B488-AEFB-492F-A8F6-C28EB7B325AB}"/>
              </a:ext>
            </a:extLst>
          </p:cNvPr>
          <p:cNvSpPr txBox="1"/>
          <p:nvPr/>
        </p:nvSpPr>
        <p:spPr>
          <a:xfrm>
            <a:off x="2335156" y="3649752"/>
            <a:ext cx="206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Recommandations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ersonnalisées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A1491D-64B0-E97B-2F9C-B07A769D4EAF}"/>
              </a:ext>
            </a:extLst>
          </p:cNvPr>
          <p:cNvSpPr txBox="1"/>
          <p:nvPr/>
        </p:nvSpPr>
        <p:spPr>
          <a:xfrm>
            <a:off x="4291549" y="2873891"/>
            <a:ext cx="171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nterface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tilisateur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onviviale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2516FB-C74F-3406-C046-E9EE996D940F}"/>
              </a:ext>
            </a:extLst>
          </p:cNvPr>
          <p:cNvSpPr txBox="1"/>
          <p:nvPr/>
        </p:nvSpPr>
        <p:spPr>
          <a:xfrm>
            <a:off x="5971988" y="3520222"/>
            <a:ext cx="201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estion du Panier et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rocessus d’achat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4C7518-30BF-484C-A04D-097B753ED7BF}"/>
              </a:ext>
            </a:extLst>
          </p:cNvPr>
          <p:cNvSpPr txBox="1"/>
          <p:nvPr/>
        </p:nvSpPr>
        <p:spPr>
          <a:xfrm>
            <a:off x="8016486" y="2873891"/>
            <a:ext cx="171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ableau de bord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tilisateur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AD7F38-45E5-DA3C-F9A9-DD5EFECCE8AD}"/>
              </a:ext>
            </a:extLst>
          </p:cNvPr>
          <p:cNvSpPr txBox="1"/>
          <p:nvPr/>
        </p:nvSpPr>
        <p:spPr>
          <a:xfrm>
            <a:off x="9991474" y="3499289"/>
            <a:ext cx="171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ableau de bord </a:t>
            </a:r>
            <a:r>
              <a:rPr lang="fr-FR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dmin</a:t>
            </a: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2DE9D76-2D21-AFA1-D9A7-BB7FE64EB70E}"/>
              </a:ext>
            </a:extLst>
          </p:cNvPr>
          <p:cNvSpPr/>
          <p:nvPr/>
        </p:nvSpPr>
        <p:spPr>
          <a:xfrm rot="5400000">
            <a:off x="10301896" y="2521132"/>
            <a:ext cx="946826" cy="33727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9F885A5-7AC7-051C-21B0-D3C04BD0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25D272DC-2CFD-AC06-52F5-954BDAE2E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3A4783C-F7C9-BE52-7780-46B1D4A9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F9E8B0-039D-B118-4230-4AEB760A7602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532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20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8">
            <a:extLst>
              <a:ext uri="{FF2B5EF4-FFF2-40B4-BE49-F238E27FC236}">
                <a16:creationId xmlns:a16="http://schemas.microsoft.com/office/drawing/2014/main" id="{7888F9A3-7779-C326-187A-564444463096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5" name="Google Shape;909;p41">
            <a:extLst>
              <a:ext uri="{FF2B5EF4-FFF2-40B4-BE49-F238E27FC236}">
                <a16:creationId xmlns:a16="http://schemas.microsoft.com/office/drawing/2014/main" id="{9BD47CE1-70F8-1F1B-C5A3-95A593F88FAB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Conception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14">
            <a:extLst>
              <a:ext uri="{FF2B5EF4-FFF2-40B4-BE49-F238E27FC236}">
                <a16:creationId xmlns:a16="http://schemas.microsoft.com/office/drawing/2014/main" id="{951054EA-B0C4-5AB9-1812-0AE6CFEDC896}"/>
              </a:ext>
            </a:extLst>
          </p:cNvPr>
          <p:cNvSpPr txBox="1"/>
          <p:nvPr/>
        </p:nvSpPr>
        <p:spPr>
          <a:xfrm>
            <a:off x="4179280" y="3429000"/>
            <a:ext cx="729412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auto">
              <a:spcBef>
                <a:spcPts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Diagramme des cas d’utilisation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 Diagramme de classe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  <a:defRPr/>
            </a:pPr>
            <a:r>
              <a:rPr lang="fr-FR" sz="2400" dirty="0">
                <a:solidFill>
                  <a:srgbClr val="000000"/>
                </a:solidFill>
                <a:cs typeface="Calibri" pitchFamily="34" charset="0"/>
              </a:rPr>
              <a:t>Diagramme de séquence 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  <a:defRPr/>
            </a:pPr>
            <a:r>
              <a:rPr lang="fr-FR" sz="2400" dirty="0"/>
              <a:t>Architecture de l’application </a:t>
            </a:r>
          </a:p>
        </p:txBody>
      </p:sp>
      <p:sp>
        <p:nvSpPr>
          <p:cNvPr id="7" name="Freeform: Shape 120">
            <a:extLst>
              <a:ext uri="{FF2B5EF4-FFF2-40B4-BE49-F238E27FC236}">
                <a16:creationId xmlns:a16="http://schemas.microsoft.com/office/drawing/2014/main" id="{770291B8-BD2F-2715-81A8-B2F68C142C3E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60E538-DACE-E68A-93A5-062A20FAF225}"/>
              </a:ext>
            </a:extLst>
          </p:cNvPr>
          <p:cNvCxnSpPr>
            <a:stCxn id="7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C4D7283B-CA58-BC78-66A2-96DCC642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1181FE-47EF-FD8A-4BA7-44A037047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F590319-6D81-D2BC-F844-66BC280E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BCC9A6-9D56-3A69-C87A-ADE312A47FB0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21174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6366487-24EC-0E8A-979D-6752C799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49E5499-5199-7804-93E0-E4BCA0198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00F622-B65F-E7EA-3283-CDCC34E26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4F2DC2-80DB-5D90-F570-70115996C495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8F621-B707-DCE7-7465-E5EFEB087DF1}"/>
              </a:ext>
            </a:extLst>
          </p:cNvPr>
          <p:cNvSpPr/>
          <p:nvPr/>
        </p:nvSpPr>
        <p:spPr>
          <a:xfrm>
            <a:off x="3924925" y="5835451"/>
            <a:ext cx="4342150" cy="3077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Figure1: </a:t>
            </a:r>
            <a:r>
              <a:rPr lang="fr-F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Le diagramme de cas d'utilisation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74B998-129C-8C0F-48E1-FABCDC7D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584200"/>
            <a:ext cx="6756400" cy="49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F8A3BA4-FCB0-0E77-7F25-DD2C6014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D93D005-9560-03FD-8C19-1C4716A9A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D0897A9-B9AC-D377-902D-7A0CEC1E4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1F168-C34A-FB32-3E7E-5016C0CA6B1B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8E3D9-4076-A090-E8F6-DBBB2B8D290D}"/>
              </a:ext>
            </a:extLst>
          </p:cNvPr>
          <p:cNvSpPr/>
          <p:nvPr/>
        </p:nvSpPr>
        <p:spPr>
          <a:xfrm>
            <a:off x="4102844" y="6039941"/>
            <a:ext cx="4342150" cy="3077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Figure2: </a:t>
            </a:r>
            <a:r>
              <a:rPr lang="fr-F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Le diagramme de classe </a:t>
            </a:r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429F3F-860A-975D-0A33-A5932C21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88" y="177505"/>
            <a:ext cx="7920624" cy="58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4FFACE91-E41E-8402-3EE6-F365404B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DD20906-F80F-5E33-01F9-3388EA612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684179B-C627-2B9F-446A-984A850C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65A3BB-FA42-48D4-FC6E-7470E8F7C7D7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FF6BC-FC16-0178-DE1A-20ADA5E52109}"/>
              </a:ext>
            </a:extLst>
          </p:cNvPr>
          <p:cNvSpPr/>
          <p:nvPr/>
        </p:nvSpPr>
        <p:spPr>
          <a:xfrm>
            <a:off x="4053858" y="5855345"/>
            <a:ext cx="4342150" cy="3077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Figure3: </a:t>
            </a:r>
            <a:r>
              <a:rPr lang="fr-F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Le diagramme de séquences </a:t>
            </a:r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E12CC5-DB12-D1C5-27E1-19517D62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56841"/>
            <a:ext cx="8033657" cy="54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7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5E04CE-8279-65E3-2EF0-418C3A55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16" y="123494"/>
            <a:ext cx="7060367" cy="5774577"/>
          </a:xfrm>
          <a:prstGeom prst="rect">
            <a:avLst/>
          </a:prstGeom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389802B3-C48D-8773-EF1A-0E6B8A27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C5DBD1E5-06E2-495C-CED4-34BB2CE18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99A4109-CF8C-3B5E-096D-1AC136E5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537401-3E53-FEBF-4856-B3B9EE9C58FE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DC941-F014-DAED-34BF-B647BC8C4205}"/>
              </a:ext>
            </a:extLst>
          </p:cNvPr>
          <p:cNvSpPr/>
          <p:nvPr/>
        </p:nvSpPr>
        <p:spPr>
          <a:xfrm>
            <a:off x="4053858" y="5855345"/>
            <a:ext cx="4342150" cy="3077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Figure4: </a:t>
            </a:r>
            <a:r>
              <a:rPr lang="fr-F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Architecture de l’ application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8257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8">
            <a:extLst>
              <a:ext uri="{FF2B5EF4-FFF2-40B4-BE49-F238E27FC236}">
                <a16:creationId xmlns:a16="http://schemas.microsoft.com/office/drawing/2014/main" id="{05C550D6-FD0A-8CCD-1A7F-AF9F0991B3BF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7" name="Google Shape;909;p41">
            <a:extLst>
              <a:ext uri="{FF2B5EF4-FFF2-40B4-BE49-F238E27FC236}">
                <a16:creationId xmlns:a16="http://schemas.microsoft.com/office/drawing/2014/main" id="{DD7BFFC5-3680-338F-8B0F-927E780BFD12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Implémentation  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reeform: Shape 120">
            <a:extLst>
              <a:ext uri="{FF2B5EF4-FFF2-40B4-BE49-F238E27FC236}">
                <a16:creationId xmlns:a16="http://schemas.microsoft.com/office/drawing/2014/main" id="{594A2614-82BA-872C-BA3B-FC36704E55BF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C133828-FCA9-DCE2-072E-CAC5E3832D4A}"/>
              </a:ext>
            </a:extLst>
          </p:cNvPr>
          <p:cNvCxnSpPr>
            <a:stCxn id="8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C4EF18E-AFBD-E874-89C5-E96021B467A7}"/>
              </a:ext>
            </a:extLst>
          </p:cNvPr>
          <p:cNvSpPr txBox="1"/>
          <p:nvPr/>
        </p:nvSpPr>
        <p:spPr>
          <a:xfrm>
            <a:off x="4392118" y="3429000"/>
            <a:ext cx="6226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spcBef>
                <a:spcPct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</a:pPr>
            <a:r>
              <a:rPr lang="fr-FR" altLang="fr-FR" sz="2800" dirty="0"/>
              <a:t> Langages de développement</a:t>
            </a:r>
          </a:p>
          <a:p>
            <a:pPr lvl="1" indent="-457200" algn="just">
              <a:spcBef>
                <a:spcPct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</a:pPr>
            <a:r>
              <a:rPr lang="fr-FR" altLang="fr-FR" sz="2800" dirty="0"/>
              <a:t> Framework</a:t>
            </a:r>
          </a:p>
          <a:p>
            <a:pPr lvl="1" indent="-457200" algn="just">
              <a:spcBef>
                <a:spcPct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</a:pPr>
            <a:r>
              <a:rPr lang="fr-FR" altLang="fr-FR" sz="2800" dirty="0"/>
              <a:t> Base de données</a:t>
            </a:r>
          </a:p>
          <a:p>
            <a:pPr lvl="1" indent="-457200" algn="just">
              <a:spcBef>
                <a:spcPct val="0"/>
              </a:spcBef>
              <a:spcAft>
                <a:spcPts val="600"/>
              </a:spcAft>
              <a:buSzPct val="78000"/>
              <a:buFont typeface="Wingdings" panose="05000000000000000000" pitchFamily="2" charset="2"/>
              <a:buChar char="ü"/>
            </a:pPr>
            <a:r>
              <a:rPr lang="fr-FR" altLang="fr-FR" sz="2800" dirty="0"/>
              <a:t> Outils de conception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SzPct val="78000"/>
            </a:pPr>
            <a:r>
              <a:rPr lang="fr-FR" altLang="fr-FR" sz="2800" dirty="0"/>
              <a:t> </a:t>
            </a:r>
            <a:endParaRPr lang="fr-FR" altLang="fr-FR" sz="2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SzPct val="78000"/>
            </a:pPr>
            <a:r>
              <a:rPr lang="fr-FR" altLang="fr-FR" sz="2800" dirty="0"/>
              <a:t> </a:t>
            </a:r>
            <a:endParaRPr lang="fr-FR" altLang="fr-FR" sz="2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B840FFEA-48DB-AAEE-ED86-67763F59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EE65E1-B968-67BC-D467-A998B1F77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96EF324-0732-4F88-9079-8752145B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3C7192-4388-C996-5EDE-F3454BEFB107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09355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61B7F0-F576-ECAC-E17C-530907CE45D5}"/>
              </a:ext>
            </a:extLst>
          </p:cNvPr>
          <p:cNvSpPr/>
          <p:nvPr/>
        </p:nvSpPr>
        <p:spPr>
          <a:xfrm>
            <a:off x="585109" y="1350808"/>
            <a:ext cx="10984018" cy="33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EA3515-F9FB-DB08-8104-7564C5F68C7E}"/>
              </a:ext>
            </a:extLst>
          </p:cNvPr>
          <p:cNvCxnSpPr>
            <a:cxnSpLocks/>
          </p:cNvCxnSpPr>
          <p:nvPr/>
        </p:nvCxnSpPr>
        <p:spPr>
          <a:xfrm>
            <a:off x="2128837" y="1690007"/>
            <a:ext cx="7831" cy="17389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28BDD3F4-8B5C-99D1-9C1C-77822F2F5124}"/>
              </a:ext>
            </a:extLst>
          </p:cNvPr>
          <p:cNvSpPr/>
          <p:nvPr/>
        </p:nvSpPr>
        <p:spPr>
          <a:xfrm>
            <a:off x="1975072" y="1404257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4B7C99-7AA9-AE06-56FF-EA96502CB70B}"/>
              </a:ext>
            </a:extLst>
          </p:cNvPr>
          <p:cNvCxnSpPr>
            <a:cxnSpLocks/>
          </p:cNvCxnSpPr>
          <p:nvPr/>
        </p:nvCxnSpPr>
        <p:spPr>
          <a:xfrm>
            <a:off x="4744979" y="1734910"/>
            <a:ext cx="0" cy="9007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268DBC-0595-3A1F-4565-1958AA7C1177}"/>
              </a:ext>
            </a:extLst>
          </p:cNvPr>
          <p:cNvCxnSpPr>
            <a:cxnSpLocks/>
          </p:cNvCxnSpPr>
          <p:nvPr/>
        </p:nvCxnSpPr>
        <p:spPr>
          <a:xfrm>
            <a:off x="10093775" y="1526721"/>
            <a:ext cx="0" cy="10531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79AABEE1-6767-9533-FF57-B1B967F8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37" y="2410760"/>
            <a:ext cx="1721789" cy="1648843"/>
          </a:xfrm>
          <a:prstGeom prst="ellipse">
            <a:avLst/>
          </a:prstGeom>
          <a:effectLst>
            <a:outerShdw blurRad="508000" sx="102000" sy="102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A1B4603-1A02-AA19-5614-629B8EA63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79" y="3224346"/>
            <a:ext cx="1774800" cy="1581445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541AE441-86BB-4A3F-E759-BEF4715D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04" y="3201482"/>
            <a:ext cx="1648740" cy="1581445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44A8A37-B63E-073B-5A71-BEF2F324D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053" y="2479240"/>
            <a:ext cx="1721790" cy="1581445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08B9DDF0-CE99-3B08-32E8-B0087760EFB1}"/>
              </a:ext>
            </a:extLst>
          </p:cNvPr>
          <p:cNvSpPr/>
          <p:nvPr/>
        </p:nvSpPr>
        <p:spPr>
          <a:xfrm>
            <a:off x="4554820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E1E7D93-A96E-4973-4C6F-709D711A5B4E}"/>
              </a:ext>
            </a:extLst>
          </p:cNvPr>
          <p:cNvSpPr/>
          <p:nvPr/>
        </p:nvSpPr>
        <p:spPr>
          <a:xfrm>
            <a:off x="7394546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EA8F4F5-9A61-95D6-7CC8-F2D4EBA3EE14}"/>
              </a:ext>
            </a:extLst>
          </p:cNvPr>
          <p:cNvSpPr/>
          <p:nvPr/>
        </p:nvSpPr>
        <p:spPr>
          <a:xfrm>
            <a:off x="9903615" y="140425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48C5715-9D2A-114A-4488-173BB12821AB}"/>
              </a:ext>
            </a:extLst>
          </p:cNvPr>
          <p:cNvSpPr txBox="1"/>
          <p:nvPr/>
        </p:nvSpPr>
        <p:spPr>
          <a:xfrm>
            <a:off x="3046879" y="4423764"/>
            <a:ext cx="352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Principal langage utilisé pour le développement backend de l'application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60BD89-8DE4-1FB5-091F-A9D1B04DB781}"/>
              </a:ext>
            </a:extLst>
          </p:cNvPr>
          <p:cNvSpPr txBox="1"/>
          <p:nvPr/>
        </p:nvSpPr>
        <p:spPr>
          <a:xfrm>
            <a:off x="9029410" y="4321262"/>
            <a:ext cx="298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Utilisé pour les fonctionnalités interactives sur le frontend</a:t>
            </a:r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8A0D2EB-FAF7-60FE-D389-7EEB647B383F}"/>
              </a:ext>
            </a:extLst>
          </p:cNvPr>
          <p:cNvSpPr txBox="1"/>
          <p:nvPr/>
        </p:nvSpPr>
        <p:spPr>
          <a:xfrm>
            <a:off x="585108" y="5064924"/>
            <a:ext cx="2693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Langages de base pour la structure 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A20D27-2E65-1C9A-1BD8-58D428B4D376}"/>
              </a:ext>
            </a:extLst>
          </p:cNvPr>
          <p:cNvSpPr txBox="1"/>
          <p:nvPr/>
        </p:nvSpPr>
        <p:spPr>
          <a:xfrm>
            <a:off x="6228555" y="5064924"/>
            <a:ext cx="291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Langages de  style des pages web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861782-6963-BF06-E3A5-585030007766}"/>
              </a:ext>
            </a:extLst>
          </p:cNvPr>
          <p:cNvSpPr txBox="1"/>
          <p:nvPr/>
        </p:nvSpPr>
        <p:spPr>
          <a:xfrm>
            <a:off x="4090992" y="344750"/>
            <a:ext cx="6213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Bef>
                <a:spcPct val="0"/>
              </a:spcBef>
              <a:spcAft>
                <a:spcPts val="600"/>
              </a:spcAft>
              <a:buSzPct val="78000"/>
            </a:pPr>
            <a:r>
              <a:rPr lang="fr-FR" altLang="fr-FR" sz="2400" dirty="0">
                <a:solidFill>
                  <a:schemeClr val="accent1"/>
                </a:solidFill>
              </a:rPr>
              <a:t>Langages de développement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3DC1391-3144-A373-BC1B-EC84AF93D6D4}"/>
              </a:ext>
            </a:extLst>
          </p:cNvPr>
          <p:cNvCxnSpPr>
            <a:cxnSpLocks/>
          </p:cNvCxnSpPr>
          <p:nvPr/>
        </p:nvCxnSpPr>
        <p:spPr>
          <a:xfrm>
            <a:off x="7615313" y="1743074"/>
            <a:ext cx="7831" cy="17389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84C4105E-76DA-0F13-4812-808B3AD3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75A944-7C2C-6FE0-8C89-BB86132BA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4FD1DF2-910F-908A-12CB-30666C9B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567D12-FC08-4D62-43B6-69AE6E78C524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9094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FCF13FDB-978D-8B9F-E319-99541483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" r="1747"/>
          <a:stretch/>
        </p:blipFill>
        <p:spPr>
          <a:xfrm>
            <a:off x="1239148" y="2931059"/>
            <a:ext cx="1712529" cy="1712529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C98BC6-E575-544B-AC0F-D0A550BE6862}"/>
              </a:ext>
            </a:extLst>
          </p:cNvPr>
          <p:cNvSpPr/>
          <p:nvPr/>
        </p:nvSpPr>
        <p:spPr>
          <a:xfrm>
            <a:off x="585109" y="1350808"/>
            <a:ext cx="10984018" cy="33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6B4B1A5-9177-C6E5-878F-68D3BD46E7A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095413" y="1784891"/>
            <a:ext cx="13541" cy="11461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D76DB59-2DC4-E389-64A7-4E6BA60C1DD6}"/>
              </a:ext>
            </a:extLst>
          </p:cNvPr>
          <p:cNvSpPr/>
          <p:nvPr/>
        </p:nvSpPr>
        <p:spPr>
          <a:xfrm>
            <a:off x="1975072" y="1404257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64B6B91-D8BF-7A72-CE42-5075F1E6D4BF}"/>
              </a:ext>
            </a:extLst>
          </p:cNvPr>
          <p:cNvCxnSpPr>
            <a:cxnSpLocks/>
          </p:cNvCxnSpPr>
          <p:nvPr/>
        </p:nvCxnSpPr>
        <p:spPr>
          <a:xfrm>
            <a:off x="4744979" y="1734910"/>
            <a:ext cx="0" cy="9007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ADE115-56B8-CDB7-33AA-8C34D5DF72AB}"/>
              </a:ext>
            </a:extLst>
          </p:cNvPr>
          <p:cNvCxnSpPr>
            <a:cxnSpLocks/>
          </p:cNvCxnSpPr>
          <p:nvPr/>
        </p:nvCxnSpPr>
        <p:spPr>
          <a:xfrm>
            <a:off x="10093775" y="1526721"/>
            <a:ext cx="0" cy="10531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6AFF419-47AC-0BF8-FB58-5B581D75A60F}"/>
              </a:ext>
            </a:extLst>
          </p:cNvPr>
          <p:cNvSpPr/>
          <p:nvPr/>
        </p:nvSpPr>
        <p:spPr>
          <a:xfrm>
            <a:off x="4554820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7FFA8E9-0D8A-7A4E-5A26-10AC7463C105}"/>
              </a:ext>
            </a:extLst>
          </p:cNvPr>
          <p:cNvSpPr/>
          <p:nvPr/>
        </p:nvSpPr>
        <p:spPr>
          <a:xfrm>
            <a:off x="7394546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B545FD6-D16D-813B-D3F5-221342B8B5D7}"/>
              </a:ext>
            </a:extLst>
          </p:cNvPr>
          <p:cNvSpPr/>
          <p:nvPr/>
        </p:nvSpPr>
        <p:spPr>
          <a:xfrm>
            <a:off x="9903615" y="140425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95D391-3B69-E0BB-9E63-5B5B38A8030E}"/>
              </a:ext>
            </a:extLst>
          </p:cNvPr>
          <p:cNvSpPr txBox="1"/>
          <p:nvPr/>
        </p:nvSpPr>
        <p:spPr>
          <a:xfrm>
            <a:off x="5974885" y="4948140"/>
            <a:ext cx="2483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Framework CSS utilisé pour le design réactif et la mise en page.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BCFB39E-A571-5D59-2BA2-635176D46DD5}"/>
              </a:ext>
            </a:extLst>
          </p:cNvPr>
          <p:cNvSpPr txBox="1"/>
          <p:nvPr/>
        </p:nvSpPr>
        <p:spPr>
          <a:xfrm>
            <a:off x="8693094" y="4323248"/>
            <a:ext cx="2984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Bibliothèque JavaScript utilisée pour simplifier la manipulation du DOM, la gestion des événements et les requêtes AJAX.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8C64290-E6D9-5AC1-19B2-21EE30A08E0D}"/>
              </a:ext>
            </a:extLst>
          </p:cNvPr>
          <p:cNvSpPr txBox="1"/>
          <p:nvPr/>
        </p:nvSpPr>
        <p:spPr>
          <a:xfrm>
            <a:off x="539382" y="5066229"/>
            <a:ext cx="2693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Utilisé pour l'analyse de données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B8D43A-B33D-3515-659B-0E274998DE51}"/>
              </a:ext>
            </a:extLst>
          </p:cNvPr>
          <p:cNvSpPr txBox="1"/>
          <p:nvPr/>
        </p:nvSpPr>
        <p:spPr>
          <a:xfrm>
            <a:off x="3096537" y="4466064"/>
            <a:ext cx="2916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Framework web Python utilisé pour le développement backend.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86526F0-5F00-3320-E9B2-DDA208C8AE88}"/>
              </a:ext>
            </a:extLst>
          </p:cNvPr>
          <p:cNvSpPr txBox="1"/>
          <p:nvPr/>
        </p:nvSpPr>
        <p:spPr>
          <a:xfrm>
            <a:off x="4935139" y="364239"/>
            <a:ext cx="6213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Bef>
                <a:spcPct val="0"/>
              </a:spcBef>
              <a:spcAft>
                <a:spcPts val="600"/>
              </a:spcAft>
              <a:buSzPct val="78000"/>
            </a:pPr>
            <a:r>
              <a:rPr lang="fr-FR" sz="28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ui-sans-serif"/>
              </a:rPr>
              <a:t>Framework</a:t>
            </a:r>
            <a:endParaRPr lang="fr-FR" altLang="fr-FR" sz="2800" dirty="0">
              <a:solidFill>
                <a:schemeClr val="accent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BFB7F36-8CDA-F55F-40B1-0CD6AA41DEF2}"/>
              </a:ext>
            </a:extLst>
          </p:cNvPr>
          <p:cNvCxnSpPr>
            <a:cxnSpLocks/>
          </p:cNvCxnSpPr>
          <p:nvPr/>
        </p:nvCxnSpPr>
        <p:spPr>
          <a:xfrm>
            <a:off x="7615313" y="1743074"/>
            <a:ext cx="7831" cy="17389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75EF858D-EC99-F594-9CBD-48A525C2A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50" y="2954608"/>
            <a:ext cx="1760508" cy="1768510"/>
          </a:xfrm>
          <a:prstGeom prst="ellipse">
            <a:avLst/>
          </a:prstGeom>
          <a:effectLst>
            <a:outerShdw blurRad="381000" sx="102000" sy="102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022E75C-D9B0-B1F5-19E1-C634478A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726" y="2497292"/>
            <a:ext cx="1702623" cy="1782480"/>
          </a:xfrm>
          <a:prstGeom prst="ellipse">
            <a:avLst/>
          </a:prstGeom>
          <a:effectLst>
            <a:outerShdw blurRad="508000" sx="102000" sy="102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E859DFD-5F3C-7D6D-C33E-33CA84FE1B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277" t="-686" r="1277" b="686"/>
          <a:stretch/>
        </p:blipFill>
        <p:spPr>
          <a:xfrm>
            <a:off x="3730210" y="2535008"/>
            <a:ext cx="1935286" cy="1851868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CA995F00-6717-7CE6-2110-3EE183CE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6ADBF2-E42F-3AEC-FFD0-D9409CE39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09E8100-3334-3728-EC92-F11913F3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431F2C-F1B6-C2D8-76E3-8215A0C36C6D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6142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F14AD4F-1692-FEDA-2B4F-01D3859590A6}"/>
              </a:ext>
            </a:extLst>
          </p:cNvPr>
          <p:cNvSpPr/>
          <p:nvPr/>
        </p:nvSpPr>
        <p:spPr>
          <a:xfrm>
            <a:off x="585109" y="1350808"/>
            <a:ext cx="10984018" cy="33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3C8643C-3FA4-6B91-1E23-011CDAA6FEFB}"/>
              </a:ext>
            </a:extLst>
          </p:cNvPr>
          <p:cNvCxnSpPr>
            <a:cxnSpLocks/>
          </p:cNvCxnSpPr>
          <p:nvPr/>
        </p:nvCxnSpPr>
        <p:spPr>
          <a:xfrm flipH="1">
            <a:off x="3445882" y="1767948"/>
            <a:ext cx="13541" cy="11461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B56BE913-7882-5BDF-042A-F7D855C7D27B}"/>
              </a:ext>
            </a:extLst>
          </p:cNvPr>
          <p:cNvSpPr/>
          <p:nvPr/>
        </p:nvSpPr>
        <p:spPr>
          <a:xfrm>
            <a:off x="3262492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F38886E-F16E-4E43-6B55-3DD818CA7468}"/>
              </a:ext>
            </a:extLst>
          </p:cNvPr>
          <p:cNvCxnSpPr>
            <a:cxnSpLocks/>
          </p:cNvCxnSpPr>
          <p:nvPr/>
        </p:nvCxnSpPr>
        <p:spPr>
          <a:xfrm>
            <a:off x="6159101" y="1734910"/>
            <a:ext cx="0" cy="9007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9B57FEE5-B74E-C839-A7BF-BB499E57F0DD}"/>
              </a:ext>
            </a:extLst>
          </p:cNvPr>
          <p:cNvSpPr/>
          <p:nvPr/>
        </p:nvSpPr>
        <p:spPr>
          <a:xfrm>
            <a:off x="5968942" y="1383846"/>
            <a:ext cx="380319" cy="35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0513995-D512-F96D-F0DF-8EFB26054B22}"/>
              </a:ext>
            </a:extLst>
          </p:cNvPr>
          <p:cNvSpPr/>
          <p:nvPr/>
        </p:nvSpPr>
        <p:spPr>
          <a:xfrm>
            <a:off x="8388715" y="1338944"/>
            <a:ext cx="380319" cy="351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FD0CEE-F291-C352-E978-DF91AB09F41D}"/>
              </a:ext>
            </a:extLst>
          </p:cNvPr>
          <p:cNvSpPr txBox="1"/>
          <p:nvPr/>
        </p:nvSpPr>
        <p:spPr>
          <a:xfrm>
            <a:off x="7689991" y="4789230"/>
            <a:ext cx="2400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Outil de modélisation utilisé pour créer des diagrammes UML et concevoir l'architecture de l'application.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5800CA-2535-922E-995E-EED041480F6C}"/>
              </a:ext>
            </a:extLst>
          </p:cNvPr>
          <p:cNvSpPr txBox="1"/>
          <p:nvPr/>
        </p:nvSpPr>
        <p:spPr>
          <a:xfrm>
            <a:off x="1747194" y="4789230"/>
            <a:ext cx="2693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Système de gestion de base de données relationnelle léger utilisé pour stocker les données de l'application.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E4D7D0-5C6E-68B1-DA53-C154DA577726}"/>
              </a:ext>
            </a:extLst>
          </p:cNvPr>
          <p:cNvSpPr txBox="1"/>
          <p:nvPr/>
        </p:nvSpPr>
        <p:spPr>
          <a:xfrm>
            <a:off x="4607373" y="4501264"/>
            <a:ext cx="2916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Environnement de développement intégré (IDE) utilisé pour écrire et éditer le code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AA1D45-6101-6032-2E82-53011F400EE6}"/>
              </a:ext>
            </a:extLst>
          </p:cNvPr>
          <p:cNvSpPr txBox="1"/>
          <p:nvPr/>
        </p:nvSpPr>
        <p:spPr>
          <a:xfrm>
            <a:off x="3877225" y="473388"/>
            <a:ext cx="6213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ui-sans-serif"/>
              </a:rPr>
              <a:t>Base de données et outils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B5C5D9F-661B-63F2-C30C-9274418669F5}"/>
              </a:ext>
            </a:extLst>
          </p:cNvPr>
          <p:cNvCxnSpPr>
            <a:cxnSpLocks/>
          </p:cNvCxnSpPr>
          <p:nvPr/>
        </p:nvCxnSpPr>
        <p:spPr>
          <a:xfrm>
            <a:off x="8578874" y="1514476"/>
            <a:ext cx="7831" cy="17389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ABB431D4-0413-BC13-0CB3-D11E71C4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57" y="2947154"/>
            <a:ext cx="1710820" cy="1688980"/>
          </a:xfrm>
          <a:prstGeom prst="ellipse">
            <a:avLst/>
          </a:prstGeom>
          <a:solidFill>
            <a:schemeClr val="tx1"/>
          </a:solidFill>
          <a:effectLst>
            <a:outerShdw blurRad="381000" sx="102000" sy="102000" algn="ctr" rotWithShape="0">
              <a:prstClr val="black">
                <a:alpha val="6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6E1D6CC-762D-76DC-B907-57AF6285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76" y="2611313"/>
            <a:ext cx="1637884" cy="1613713"/>
          </a:xfrm>
          <a:prstGeom prst="ellipse">
            <a:avLst/>
          </a:prstGeom>
          <a:effectLst>
            <a:outerShdw blurRad="508000" sx="102000" sy="102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BCB5935-11FF-9CDF-B386-DBF6619F6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501" y="2969583"/>
            <a:ext cx="1702623" cy="1666551"/>
          </a:xfrm>
          <a:prstGeom prst="ellipse">
            <a:avLst/>
          </a:prstGeom>
          <a:effectLst>
            <a:outerShdw blurRad="508000" sx="102000" sy="102000" algn="ctr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355E0C0E-5438-D4FF-0FA6-EECF3A5E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83CE13-5E16-9330-D92A-0CC867419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E0BFEE5-D1ED-CF7B-E4F3-01745757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33DC5A-C8F1-C867-CA14-857F2DFD0508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9198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53B94D9-ABAD-A431-1860-17B3B8695A8B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35EE86F-DE4D-0A74-44F1-4475A5AEC718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978F40E-4D73-F8F8-D90B-39D4EB425133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E03F7C0-5C9F-CC98-7553-4C4D5D29ADBB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0F6C71D-4C59-8DAD-5B71-A3F36A069BF1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4104B2-35C1-A6F5-480B-A20EF157B7FA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BF0DB0-C51D-5E42-ED78-6FE9B8FD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9D2489EF-CD44-316B-BF58-39174AA26D2C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FC236-AE4D-6C8E-37F4-4FF69CB5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9011B336-9226-7E37-A639-E16EEC00B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76EE3E-3A33-BAAA-B815-7E7ED2A811D8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9452AFB0-F116-D201-3BF4-8FE13CBC5465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B2DF065-6820-4040-544B-20B7CB30CDA7}"/>
              </a:ext>
            </a:extLst>
          </p:cNvPr>
          <p:cNvSpPr/>
          <p:nvPr/>
        </p:nvSpPr>
        <p:spPr>
          <a:xfrm rot="5400000">
            <a:off x="6235433" y="-848881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4D126B-C992-8EB4-A87D-E3B82A870167}"/>
              </a:ext>
            </a:extLst>
          </p:cNvPr>
          <p:cNvSpPr txBox="1"/>
          <p:nvPr/>
        </p:nvSpPr>
        <p:spPr>
          <a:xfrm>
            <a:off x="4998747" y="1058067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Problématique 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FBB47C87-3F88-2C16-2EFE-57602525329D}"/>
              </a:ext>
            </a:extLst>
          </p:cNvPr>
          <p:cNvSpPr/>
          <p:nvPr/>
        </p:nvSpPr>
        <p:spPr>
          <a:xfrm>
            <a:off x="4477452" y="1016475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79223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8">
            <a:extLst>
              <a:ext uri="{FF2B5EF4-FFF2-40B4-BE49-F238E27FC236}">
                <a16:creationId xmlns:a16="http://schemas.microsoft.com/office/drawing/2014/main" id="{655D231B-EFCD-79DC-B794-185695550613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5" name="Google Shape;909;p41">
            <a:extLst>
              <a:ext uri="{FF2B5EF4-FFF2-40B4-BE49-F238E27FC236}">
                <a16:creationId xmlns:a16="http://schemas.microsoft.com/office/drawing/2014/main" id="{C41F2B82-D1CF-D02B-009A-538E5F28FD28}"/>
              </a:ext>
            </a:extLst>
          </p:cNvPr>
          <p:cNvSpPr txBox="1">
            <a:spLocks noGrp="1"/>
          </p:cNvSpPr>
          <p:nvPr/>
        </p:nvSpPr>
        <p:spPr>
          <a:xfrm>
            <a:off x="5183948" y="2277391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Démonstration  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reeform: Shape 120">
            <a:extLst>
              <a:ext uri="{FF2B5EF4-FFF2-40B4-BE49-F238E27FC236}">
                <a16:creationId xmlns:a16="http://schemas.microsoft.com/office/drawing/2014/main" id="{B71851D9-7370-8406-F461-29702DF232AF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BE36D7A-E6E5-AFF6-BE2B-E5C7F17E6957}"/>
              </a:ext>
            </a:extLst>
          </p:cNvPr>
          <p:cNvCxnSpPr>
            <a:stCxn id="6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13962062-D014-AC11-3383-4E446379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4254B0-C6ED-0B9B-13FC-3337A751A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41C2B4A-234B-18CA-BA51-A0D35E5A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C7A9AD-DBA0-7D32-380F-3759C43AEF1E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50183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5DC8A716-B8CF-6F80-7F29-97EB3C8199D1}"/>
              </a:ext>
            </a:extLst>
          </p:cNvPr>
          <p:cNvSpPr/>
          <p:nvPr/>
        </p:nvSpPr>
        <p:spPr>
          <a:xfrm>
            <a:off x="451997" y="2383823"/>
            <a:ext cx="1686277" cy="1618938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" name="Google Shape;909;p41">
            <a:extLst>
              <a:ext uri="{FF2B5EF4-FFF2-40B4-BE49-F238E27FC236}">
                <a16:creationId xmlns:a16="http://schemas.microsoft.com/office/drawing/2014/main" id="{67461F1D-4CB5-B44A-C436-CCF6018B0722}"/>
              </a:ext>
            </a:extLst>
          </p:cNvPr>
          <p:cNvSpPr txBox="1">
            <a:spLocks noGrp="1"/>
          </p:cNvSpPr>
          <p:nvPr/>
        </p:nvSpPr>
        <p:spPr>
          <a:xfrm>
            <a:off x="4755150" y="2277391"/>
            <a:ext cx="6517453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accent1">
                    <a:lumMod val="75000"/>
                  </a:schemeClr>
                </a:solidFill>
              </a:rPr>
              <a:t>Conclusion et perspectives    </a:t>
            </a:r>
            <a:endParaRPr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reeform: Shape 120">
            <a:extLst>
              <a:ext uri="{FF2B5EF4-FFF2-40B4-BE49-F238E27FC236}">
                <a16:creationId xmlns:a16="http://schemas.microsoft.com/office/drawing/2014/main" id="{49805332-D070-53BA-38C3-60D6C1D8C814}"/>
              </a:ext>
            </a:extLst>
          </p:cNvPr>
          <p:cNvSpPr/>
          <p:nvPr/>
        </p:nvSpPr>
        <p:spPr>
          <a:xfrm>
            <a:off x="-599520" y="1389434"/>
            <a:ext cx="3442470" cy="3607714"/>
          </a:xfrm>
          <a:custGeom>
            <a:avLst/>
            <a:gdLst>
              <a:gd name="connsiteX0" fmla="*/ 1126427 w 1126426"/>
              <a:gd name="connsiteY0" fmla="*/ 563213 h 1126426"/>
              <a:gd name="connsiteX1" fmla="*/ 563213 w 1126426"/>
              <a:gd name="connsiteY1" fmla="*/ 1126427 h 1126426"/>
              <a:gd name="connsiteX2" fmla="*/ 0 w 1126426"/>
              <a:gd name="connsiteY2" fmla="*/ 563213 h 1126426"/>
              <a:gd name="connsiteX3" fmla="*/ 563213 w 1126426"/>
              <a:gd name="connsiteY3" fmla="*/ 0 h 1126426"/>
              <a:gd name="connsiteX4" fmla="*/ 1126427 w 1126426"/>
              <a:gd name="connsiteY4" fmla="*/ 563213 h 112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26" h="1126426">
                <a:moveTo>
                  <a:pt x="1126427" y="563213"/>
                </a:moveTo>
                <a:cubicBezTo>
                  <a:pt x="1126427" y="874267"/>
                  <a:pt x="874268" y="1126427"/>
                  <a:pt x="563213" y="1126427"/>
                </a:cubicBezTo>
                <a:cubicBezTo>
                  <a:pt x="252159" y="1126427"/>
                  <a:pt x="0" y="874267"/>
                  <a:pt x="0" y="563213"/>
                </a:cubicBezTo>
                <a:cubicBezTo>
                  <a:pt x="0" y="252159"/>
                  <a:pt x="252159" y="0"/>
                  <a:pt x="563213" y="0"/>
                </a:cubicBezTo>
                <a:cubicBezTo>
                  <a:pt x="874267" y="0"/>
                  <a:pt x="1126427" y="252159"/>
                  <a:pt x="1126427" y="563213"/>
                </a:cubicBezTo>
                <a:close/>
              </a:path>
            </a:pathLst>
          </a:custGeom>
          <a:noFill/>
          <a:ln w="66590" cap="flat">
            <a:gradFill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86000">
                  <a:schemeClr val="accent5"/>
                </a:gs>
              </a:gsLst>
              <a:lin ang="3000000" scaled="0"/>
            </a:gradFill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8B88FA2-B4EC-82EE-7756-50ED1627033E}"/>
              </a:ext>
            </a:extLst>
          </p:cNvPr>
          <p:cNvCxnSpPr>
            <a:stCxn id="4" idx="0"/>
          </p:cNvCxnSpPr>
          <p:nvPr/>
        </p:nvCxnSpPr>
        <p:spPr>
          <a:xfrm>
            <a:off x="2842953" y="3193291"/>
            <a:ext cx="777600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10">
            <a:extLst>
              <a:ext uri="{FF2B5EF4-FFF2-40B4-BE49-F238E27FC236}">
                <a16:creationId xmlns:a16="http://schemas.microsoft.com/office/drawing/2014/main" id="{A2B6AF89-160D-CFA9-9B59-7BF78930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96F403A7-4D9E-56C1-042C-12EC59A06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D418E83-71BE-DFB0-D8A0-50B46007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0489C1-2F2E-7E26-915B-61D440F15640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143189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597C4E5-E603-4CBD-96EA-206342CFDFB0}"/>
              </a:ext>
            </a:extLst>
          </p:cNvPr>
          <p:cNvSpPr txBox="1"/>
          <p:nvPr/>
        </p:nvSpPr>
        <p:spPr>
          <a:xfrm>
            <a:off x="3605048" y="739784"/>
            <a:ext cx="4981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A465FD-EB95-BA89-8411-5CB0F6C2E337}"/>
              </a:ext>
            </a:extLst>
          </p:cNvPr>
          <p:cNvSpPr/>
          <p:nvPr/>
        </p:nvSpPr>
        <p:spPr>
          <a:xfrm>
            <a:off x="2529725" y="1937082"/>
            <a:ext cx="3117954" cy="17028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061ED96-EDB2-C979-89DA-A5B69D39574B}"/>
              </a:ext>
            </a:extLst>
          </p:cNvPr>
          <p:cNvSpPr/>
          <p:nvPr/>
        </p:nvSpPr>
        <p:spPr>
          <a:xfrm>
            <a:off x="2529725" y="2821502"/>
            <a:ext cx="3117954" cy="2938072"/>
          </a:xfrm>
          <a:custGeom>
            <a:avLst/>
            <a:gdLst>
              <a:gd name="connsiteX0" fmla="*/ 0 w 3117954"/>
              <a:gd name="connsiteY0" fmla="*/ 0 h 2938072"/>
              <a:gd name="connsiteX1" fmla="*/ 947437 w 3117954"/>
              <a:gd name="connsiteY1" fmla="*/ 0 h 2938072"/>
              <a:gd name="connsiteX2" fmla="*/ 927345 w 3117954"/>
              <a:gd name="connsiteY2" fmla="*/ 54638 h 2938072"/>
              <a:gd name="connsiteX3" fmla="*/ 914401 w 3117954"/>
              <a:gd name="connsiteY3" fmla="*/ 163018 h 2938072"/>
              <a:gd name="connsiteX4" fmla="*/ 1551483 w 3117954"/>
              <a:gd name="connsiteY4" fmla="*/ 700790 h 2938072"/>
              <a:gd name="connsiteX5" fmla="*/ 2188565 w 3117954"/>
              <a:gd name="connsiteY5" fmla="*/ 163018 h 2938072"/>
              <a:gd name="connsiteX6" fmla="*/ 2175622 w 3117954"/>
              <a:gd name="connsiteY6" fmla="*/ 54638 h 2938072"/>
              <a:gd name="connsiteX7" fmla="*/ 2155529 w 3117954"/>
              <a:gd name="connsiteY7" fmla="*/ 0 h 2938072"/>
              <a:gd name="connsiteX8" fmla="*/ 3117954 w 3117954"/>
              <a:gd name="connsiteY8" fmla="*/ 0 h 2938072"/>
              <a:gd name="connsiteX9" fmla="*/ 3117954 w 3117954"/>
              <a:gd name="connsiteY9" fmla="*/ 2938072 h 2938072"/>
              <a:gd name="connsiteX10" fmla="*/ 0 w 3117954"/>
              <a:gd name="connsiteY10" fmla="*/ 2938072 h 293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7954" h="2938072">
                <a:moveTo>
                  <a:pt x="0" y="0"/>
                </a:moveTo>
                <a:lnTo>
                  <a:pt x="947437" y="0"/>
                </a:lnTo>
                <a:lnTo>
                  <a:pt x="927345" y="54638"/>
                </a:lnTo>
                <a:cubicBezTo>
                  <a:pt x="918858" y="89646"/>
                  <a:pt x="914401" y="125893"/>
                  <a:pt x="914401" y="163018"/>
                </a:cubicBezTo>
                <a:cubicBezTo>
                  <a:pt x="914401" y="460021"/>
                  <a:pt x="1199632" y="700790"/>
                  <a:pt x="1551483" y="700790"/>
                </a:cubicBezTo>
                <a:cubicBezTo>
                  <a:pt x="1903334" y="700790"/>
                  <a:pt x="2188565" y="460021"/>
                  <a:pt x="2188565" y="163018"/>
                </a:cubicBezTo>
                <a:cubicBezTo>
                  <a:pt x="2188565" y="125893"/>
                  <a:pt x="2184109" y="89646"/>
                  <a:pt x="2175622" y="54638"/>
                </a:cubicBezTo>
                <a:lnTo>
                  <a:pt x="2155529" y="0"/>
                </a:lnTo>
                <a:lnTo>
                  <a:pt x="3117954" y="0"/>
                </a:lnTo>
                <a:lnTo>
                  <a:pt x="3117954" y="2938072"/>
                </a:lnTo>
                <a:lnTo>
                  <a:pt x="0" y="293807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9BD4FC-3C5E-39AE-4113-42F3B17C4555}"/>
              </a:ext>
            </a:extLst>
          </p:cNvPr>
          <p:cNvSpPr txBox="1"/>
          <p:nvPr/>
        </p:nvSpPr>
        <p:spPr>
          <a:xfrm>
            <a:off x="2521112" y="2162653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Performance Globale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3E18E-5D0B-CB5B-9A26-C71D51CDDADE}"/>
              </a:ext>
            </a:extLst>
          </p:cNvPr>
          <p:cNvSpPr txBox="1"/>
          <p:nvPr/>
        </p:nvSpPr>
        <p:spPr>
          <a:xfrm>
            <a:off x="2479754" y="3522292"/>
            <a:ext cx="3117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Application e-commerce fluide et intuitive.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Système de recommandation précis et personnalisé.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6DC698B-E48A-C889-8BEA-731A7EC67489}"/>
              </a:ext>
            </a:extLst>
          </p:cNvPr>
          <p:cNvSpPr/>
          <p:nvPr/>
        </p:nvSpPr>
        <p:spPr>
          <a:xfrm>
            <a:off x="6485745" y="1937082"/>
            <a:ext cx="3117954" cy="17028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1651C6B-B30A-1AAE-AE6C-D44B1AAC53A5}"/>
              </a:ext>
            </a:extLst>
          </p:cNvPr>
          <p:cNvSpPr/>
          <p:nvPr/>
        </p:nvSpPr>
        <p:spPr>
          <a:xfrm>
            <a:off x="6485745" y="2821502"/>
            <a:ext cx="3117954" cy="2938072"/>
          </a:xfrm>
          <a:custGeom>
            <a:avLst/>
            <a:gdLst>
              <a:gd name="connsiteX0" fmla="*/ 0 w 3117954"/>
              <a:gd name="connsiteY0" fmla="*/ 0 h 2938072"/>
              <a:gd name="connsiteX1" fmla="*/ 947437 w 3117954"/>
              <a:gd name="connsiteY1" fmla="*/ 0 h 2938072"/>
              <a:gd name="connsiteX2" fmla="*/ 927345 w 3117954"/>
              <a:gd name="connsiteY2" fmla="*/ 54638 h 2938072"/>
              <a:gd name="connsiteX3" fmla="*/ 914401 w 3117954"/>
              <a:gd name="connsiteY3" fmla="*/ 163018 h 2938072"/>
              <a:gd name="connsiteX4" fmla="*/ 1551483 w 3117954"/>
              <a:gd name="connsiteY4" fmla="*/ 700790 h 2938072"/>
              <a:gd name="connsiteX5" fmla="*/ 2188565 w 3117954"/>
              <a:gd name="connsiteY5" fmla="*/ 163018 h 2938072"/>
              <a:gd name="connsiteX6" fmla="*/ 2175622 w 3117954"/>
              <a:gd name="connsiteY6" fmla="*/ 54638 h 2938072"/>
              <a:gd name="connsiteX7" fmla="*/ 2155529 w 3117954"/>
              <a:gd name="connsiteY7" fmla="*/ 0 h 2938072"/>
              <a:gd name="connsiteX8" fmla="*/ 3117954 w 3117954"/>
              <a:gd name="connsiteY8" fmla="*/ 0 h 2938072"/>
              <a:gd name="connsiteX9" fmla="*/ 3117954 w 3117954"/>
              <a:gd name="connsiteY9" fmla="*/ 2938072 h 2938072"/>
              <a:gd name="connsiteX10" fmla="*/ 0 w 3117954"/>
              <a:gd name="connsiteY10" fmla="*/ 2938072 h 293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7954" h="2938072">
                <a:moveTo>
                  <a:pt x="0" y="0"/>
                </a:moveTo>
                <a:lnTo>
                  <a:pt x="947437" y="0"/>
                </a:lnTo>
                <a:lnTo>
                  <a:pt x="927345" y="54638"/>
                </a:lnTo>
                <a:cubicBezTo>
                  <a:pt x="918858" y="89646"/>
                  <a:pt x="914401" y="125893"/>
                  <a:pt x="914401" y="163018"/>
                </a:cubicBezTo>
                <a:cubicBezTo>
                  <a:pt x="914401" y="460021"/>
                  <a:pt x="1199632" y="700790"/>
                  <a:pt x="1551483" y="700790"/>
                </a:cubicBezTo>
                <a:cubicBezTo>
                  <a:pt x="1903334" y="700790"/>
                  <a:pt x="2188565" y="460021"/>
                  <a:pt x="2188565" y="163018"/>
                </a:cubicBezTo>
                <a:cubicBezTo>
                  <a:pt x="2188565" y="125893"/>
                  <a:pt x="2184109" y="89646"/>
                  <a:pt x="2175622" y="54638"/>
                </a:cubicBezTo>
                <a:lnTo>
                  <a:pt x="2155529" y="0"/>
                </a:lnTo>
                <a:lnTo>
                  <a:pt x="3117954" y="0"/>
                </a:lnTo>
                <a:lnTo>
                  <a:pt x="3117954" y="2938072"/>
                </a:lnTo>
                <a:lnTo>
                  <a:pt x="0" y="293807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C0B64F-A583-BA4C-608F-08738596AA05}"/>
              </a:ext>
            </a:extLst>
          </p:cNvPr>
          <p:cNvSpPr txBox="1"/>
          <p:nvPr/>
        </p:nvSpPr>
        <p:spPr>
          <a:xfrm>
            <a:off x="6690557" y="2095183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Efficacité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7541C7-450A-1BBE-A2BE-573D31A09039}"/>
              </a:ext>
            </a:extLst>
          </p:cNvPr>
          <p:cNvSpPr txBox="1"/>
          <p:nvPr/>
        </p:nvSpPr>
        <p:spPr>
          <a:xfrm>
            <a:off x="6435774" y="3522292"/>
            <a:ext cx="3117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Approche hybride de segmentation et similarité cosinus efficace.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Amélioration significative de la satisfaction utilisateur.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D787D89-33D5-24CA-55CE-265D21B6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Espace réservé du numéro de diapositive 2">
            <a:extLst>
              <a:ext uri="{FF2B5EF4-FFF2-40B4-BE49-F238E27FC236}">
                <a16:creationId xmlns:a16="http://schemas.microsoft.com/office/drawing/2014/main" id="{AEDF5F66-8BCF-D1C4-F371-D0093720D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C5D260A-BB40-733B-5FDC-7ACDDFD3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085781-D730-A3F4-9674-41A4143BA0C6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39606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1F2E3B-4F47-FD79-6C6A-1926B4252A57}"/>
              </a:ext>
            </a:extLst>
          </p:cNvPr>
          <p:cNvSpPr txBox="1"/>
          <p:nvPr/>
        </p:nvSpPr>
        <p:spPr>
          <a:xfrm>
            <a:off x="3605048" y="739784"/>
            <a:ext cx="4981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Perspectives </a:t>
            </a:r>
          </a:p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CE3E443-6DD0-BCDA-5F40-931EA065059F}"/>
              </a:ext>
            </a:extLst>
          </p:cNvPr>
          <p:cNvSpPr/>
          <p:nvPr/>
        </p:nvSpPr>
        <p:spPr>
          <a:xfrm>
            <a:off x="826468" y="1847141"/>
            <a:ext cx="3117954" cy="17028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561FB0F-A5BC-CB78-F8D5-DB3AE02F62DA}"/>
              </a:ext>
            </a:extLst>
          </p:cNvPr>
          <p:cNvSpPr/>
          <p:nvPr/>
        </p:nvSpPr>
        <p:spPr>
          <a:xfrm>
            <a:off x="826468" y="2731561"/>
            <a:ext cx="3117954" cy="2938072"/>
          </a:xfrm>
          <a:custGeom>
            <a:avLst/>
            <a:gdLst>
              <a:gd name="connsiteX0" fmla="*/ 0 w 3117954"/>
              <a:gd name="connsiteY0" fmla="*/ 0 h 2938072"/>
              <a:gd name="connsiteX1" fmla="*/ 947437 w 3117954"/>
              <a:gd name="connsiteY1" fmla="*/ 0 h 2938072"/>
              <a:gd name="connsiteX2" fmla="*/ 927345 w 3117954"/>
              <a:gd name="connsiteY2" fmla="*/ 54638 h 2938072"/>
              <a:gd name="connsiteX3" fmla="*/ 914401 w 3117954"/>
              <a:gd name="connsiteY3" fmla="*/ 163018 h 2938072"/>
              <a:gd name="connsiteX4" fmla="*/ 1551483 w 3117954"/>
              <a:gd name="connsiteY4" fmla="*/ 700790 h 2938072"/>
              <a:gd name="connsiteX5" fmla="*/ 2188565 w 3117954"/>
              <a:gd name="connsiteY5" fmla="*/ 163018 h 2938072"/>
              <a:gd name="connsiteX6" fmla="*/ 2175622 w 3117954"/>
              <a:gd name="connsiteY6" fmla="*/ 54638 h 2938072"/>
              <a:gd name="connsiteX7" fmla="*/ 2155529 w 3117954"/>
              <a:gd name="connsiteY7" fmla="*/ 0 h 2938072"/>
              <a:gd name="connsiteX8" fmla="*/ 3117954 w 3117954"/>
              <a:gd name="connsiteY8" fmla="*/ 0 h 2938072"/>
              <a:gd name="connsiteX9" fmla="*/ 3117954 w 3117954"/>
              <a:gd name="connsiteY9" fmla="*/ 2938072 h 2938072"/>
              <a:gd name="connsiteX10" fmla="*/ 0 w 3117954"/>
              <a:gd name="connsiteY10" fmla="*/ 2938072 h 293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7954" h="2938072">
                <a:moveTo>
                  <a:pt x="0" y="0"/>
                </a:moveTo>
                <a:lnTo>
                  <a:pt x="947437" y="0"/>
                </a:lnTo>
                <a:lnTo>
                  <a:pt x="927345" y="54638"/>
                </a:lnTo>
                <a:cubicBezTo>
                  <a:pt x="918858" y="89646"/>
                  <a:pt x="914401" y="125893"/>
                  <a:pt x="914401" y="163018"/>
                </a:cubicBezTo>
                <a:cubicBezTo>
                  <a:pt x="914401" y="460021"/>
                  <a:pt x="1199632" y="700790"/>
                  <a:pt x="1551483" y="700790"/>
                </a:cubicBezTo>
                <a:cubicBezTo>
                  <a:pt x="1903334" y="700790"/>
                  <a:pt x="2188565" y="460021"/>
                  <a:pt x="2188565" y="163018"/>
                </a:cubicBezTo>
                <a:cubicBezTo>
                  <a:pt x="2188565" y="125893"/>
                  <a:pt x="2184109" y="89646"/>
                  <a:pt x="2175622" y="54638"/>
                </a:cubicBezTo>
                <a:lnTo>
                  <a:pt x="2155529" y="0"/>
                </a:lnTo>
                <a:lnTo>
                  <a:pt x="3117954" y="0"/>
                </a:lnTo>
                <a:lnTo>
                  <a:pt x="3117954" y="2938072"/>
                </a:lnTo>
                <a:lnTo>
                  <a:pt x="0" y="293807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AD7C73-3F4B-5932-D9CC-30782BA8E40E}"/>
              </a:ext>
            </a:extLst>
          </p:cNvPr>
          <p:cNvSpPr txBox="1"/>
          <p:nvPr/>
        </p:nvSpPr>
        <p:spPr>
          <a:xfrm>
            <a:off x="835081" y="1887370"/>
            <a:ext cx="3117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Enrichissement des fonctionnalités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78B8FD-A049-755B-B734-CC358D441C4E}"/>
              </a:ext>
            </a:extLst>
          </p:cNvPr>
          <p:cNvSpPr txBox="1"/>
          <p:nvPr/>
        </p:nvSpPr>
        <p:spPr>
          <a:xfrm>
            <a:off x="776497" y="3432351"/>
            <a:ext cx="3117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Ajouter un </a:t>
            </a:r>
            <a:r>
              <a:rPr lang="fr-FR" dirty="0" err="1"/>
              <a:t>chatbot</a:t>
            </a:r>
            <a:r>
              <a:rPr lang="fr-FR" dirty="0"/>
              <a:t> pour l'assistance en temps réel et développer une application mobile complémentaire.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2492303-8DB6-C948-1EA0-FFF99205C56F}"/>
              </a:ext>
            </a:extLst>
          </p:cNvPr>
          <p:cNvSpPr/>
          <p:nvPr/>
        </p:nvSpPr>
        <p:spPr>
          <a:xfrm>
            <a:off x="4673205" y="1847141"/>
            <a:ext cx="3117954" cy="17028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966085B-2764-5942-7FFE-2B4D93055790}"/>
              </a:ext>
            </a:extLst>
          </p:cNvPr>
          <p:cNvSpPr/>
          <p:nvPr/>
        </p:nvSpPr>
        <p:spPr>
          <a:xfrm>
            <a:off x="4673205" y="2731561"/>
            <a:ext cx="3117954" cy="2938072"/>
          </a:xfrm>
          <a:custGeom>
            <a:avLst/>
            <a:gdLst>
              <a:gd name="connsiteX0" fmla="*/ 0 w 3117954"/>
              <a:gd name="connsiteY0" fmla="*/ 0 h 2938072"/>
              <a:gd name="connsiteX1" fmla="*/ 947437 w 3117954"/>
              <a:gd name="connsiteY1" fmla="*/ 0 h 2938072"/>
              <a:gd name="connsiteX2" fmla="*/ 927345 w 3117954"/>
              <a:gd name="connsiteY2" fmla="*/ 54638 h 2938072"/>
              <a:gd name="connsiteX3" fmla="*/ 914401 w 3117954"/>
              <a:gd name="connsiteY3" fmla="*/ 163018 h 2938072"/>
              <a:gd name="connsiteX4" fmla="*/ 1551483 w 3117954"/>
              <a:gd name="connsiteY4" fmla="*/ 700790 h 2938072"/>
              <a:gd name="connsiteX5" fmla="*/ 2188565 w 3117954"/>
              <a:gd name="connsiteY5" fmla="*/ 163018 h 2938072"/>
              <a:gd name="connsiteX6" fmla="*/ 2175622 w 3117954"/>
              <a:gd name="connsiteY6" fmla="*/ 54638 h 2938072"/>
              <a:gd name="connsiteX7" fmla="*/ 2155529 w 3117954"/>
              <a:gd name="connsiteY7" fmla="*/ 0 h 2938072"/>
              <a:gd name="connsiteX8" fmla="*/ 3117954 w 3117954"/>
              <a:gd name="connsiteY8" fmla="*/ 0 h 2938072"/>
              <a:gd name="connsiteX9" fmla="*/ 3117954 w 3117954"/>
              <a:gd name="connsiteY9" fmla="*/ 2938072 h 2938072"/>
              <a:gd name="connsiteX10" fmla="*/ 0 w 3117954"/>
              <a:gd name="connsiteY10" fmla="*/ 2938072 h 293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7954" h="2938072">
                <a:moveTo>
                  <a:pt x="0" y="0"/>
                </a:moveTo>
                <a:lnTo>
                  <a:pt x="947437" y="0"/>
                </a:lnTo>
                <a:lnTo>
                  <a:pt x="927345" y="54638"/>
                </a:lnTo>
                <a:cubicBezTo>
                  <a:pt x="918858" y="89646"/>
                  <a:pt x="914401" y="125893"/>
                  <a:pt x="914401" y="163018"/>
                </a:cubicBezTo>
                <a:cubicBezTo>
                  <a:pt x="914401" y="460021"/>
                  <a:pt x="1199632" y="700790"/>
                  <a:pt x="1551483" y="700790"/>
                </a:cubicBezTo>
                <a:cubicBezTo>
                  <a:pt x="1903334" y="700790"/>
                  <a:pt x="2188565" y="460021"/>
                  <a:pt x="2188565" y="163018"/>
                </a:cubicBezTo>
                <a:cubicBezTo>
                  <a:pt x="2188565" y="125893"/>
                  <a:pt x="2184109" y="89646"/>
                  <a:pt x="2175622" y="54638"/>
                </a:cubicBezTo>
                <a:lnTo>
                  <a:pt x="2155529" y="0"/>
                </a:lnTo>
                <a:lnTo>
                  <a:pt x="3117954" y="0"/>
                </a:lnTo>
                <a:lnTo>
                  <a:pt x="3117954" y="2938072"/>
                </a:lnTo>
                <a:lnTo>
                  <a:pt x="0" y="293807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6213FE-349B-AEA0-0856-56BB53C30BA2}"/>
              </a:ext>
            </a:extLst>
          </p:cNvPr>
          <p:cNvSpPr txBox="1"/>
          <p:nvPr/>
        </p:nvSpPr>
        <p:spPr>
          <a:xfrm>
            <a:off x="4531205" y="1989322"/>
            <a:ext cx="362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Améliorations techniques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6A03C6-6A4A-903D-33AD-877FBF8A3BE7}"/>
              </a:ext>
            </a:extLst>
          </p:cNvPr>
          <p:cNvSpPr txBox="1"/>
          <p:nvPr/>
        </p:nvSpPr>
        <p:spPr>
          <a:xfrm>
            <a:off x="4623234" y="3432351"/>
            <a:ext cx="311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Explorer des algorithmes d'apprentissage profond et utiliser des données en temps réel pour des recommandations plus réactives.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718AB7F-81CA-65DF-4034-E2C93A91F33A}"/>
              </a:ext>
            </a:extLst>
          </p:cNvPr>
          <p:cNvSpPr/>
          <p:nvPr/>
        </p:nvSpPr>
        <p:spPr>
          <a:xfrm>
            <a:off x="8519942" y="1847141"/>
            <a:ext cx="3117954" cy="17028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26DAE85-91DA-EE2E-D4E4-726691DDE6EB}"/>
              </a:ext>
            </a:extLst>
          </p:cNvPr>
          <p:cNvSpPr/>
          <p:nvPr/>
        </p:nvSpPr>
        <p:spPr>
          <a:xfrm>
            <a:off x="8519942" y="2731561"/>
            <a:ext cx="3117954" cy="2938072"/>
          </a:xfrm>
          <a:custGeom>
            <a:avLst/>
            <a:gdLst>
              <a:gd name="connsiteX0" fmla="*/ 0 w 3117954"/>
              <a:gd name="connsiteY0" fmla="*/ 0 h 2938072"/>
              <a:gd name="connsiteX1" fmla="*/ 947437 w 3117954"/>
              <a:gd name="connsiteY1" fmla="*/ 0 h 2938072"/>
              <a:gd name="connsiteX2" fmla="*/ 927345 w 3117954"/>
              <a:gd name="connsiteY2" fmla="*/ 54638 h 2938072"/>
              <a:gd name="connsiteX3" fmla="*/ 914401 w 3117954"/>
              <a:gd name="connsiteY3" fmla="*/ 163018 h 2938072"/>
              <a:gd name="connsiteX4" fmla="*/ 1551483 w 3117954"/>
              <a:gd name="connsiteY4" fmla="*/ 700790 h 2938072"/>
              <a:gd name="connsiteX5" fmla="*/ 2188565 w 3117954"/>
              <a:gd name="connsiteY5" fmla="*/ 163018 h 2938072"/>
              <a:gd name="connsiteX6" fmla="*/ 2175622 w 3117954"/>
              <a:gd name="connsiteY6" fmla="*/ 54638 h 2938072"/>
              <a:gd name="connsiteX7" fmla="*/ 2155529 w 3117954"/>
              <a:gd name="connsiteY7" fmla="*/ 0 h 2938072"/>
              <a:gd name="connsiteX8" fmla="*/ 3117954 w 3117954"/>
              <a:gd name="connsiteY8" fmla="*/ 0 h 2938072"/>
              <a:gd name="connsiteX9" fmla="*/ 3117954 w 3117954"/>
              <a:gd name="connsiteY9" fmla="*/ 2938072 h 2938072"/>
              <a:gd name="connsiteX10" fmla="*/ 0 w 3117954"/>
              <a:gd name="connsiteY10" fmla="*/ 2938072 h 293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7954" h="2938072">
                <a:moveTo>
                  <a:pt x="0" y="0"/>
                </a:moveTo>
                <a:lnTo>
                  <a:pt x="947437" y="0"/>
                </a:lnTo>
                <a:lnTo>
                  <a:pt x="927345" y="54638"/>
                </a:lnTo>
                <a:cubicBezTo>
                  <a:pt x="918858" y="89646"/>
                  <a:pt x="914401" y="125893"/>
                  <a:pt x="914401" y="163018"/>
                </a:cubicBezTo>
                <a:cubicBezTo>
                  <a:pt x="914401" y="460021"/>
                  <a:pt x="1199632" y="700790"/>
                  <a:pt x="1551483" y="700790"/>
                </a:cubicBezTo>
                <a:cubicBezTo>
                  <a:pt x="1903334" y="700790"/>
                  <a:pt x="2188565" y="460021"/>
                  <a:pt x="2188565" y="163018"/>
                </a:cubicBezTo>
                <a:cubicBezTo>
                  <a:pt x="2188565" y="125893"/>
                  <a:pt x="2184109" y="89646"/>
                  <a:pt x="2175622" y="54638"/>
                </a:cubicBezTo>
                <a:lnTo>
                  <a:pt x="2155529" y="0"/>
                </a:lnTo>
                <a:lnTo>
                  <a:pt x="3117954" y="0"/>
                </a:lnTo>
                <a:lnTo>
                  <a:pt x="3117954" y="2938072"/>
                </a:lnTo>
                <a:lnTo>
                  <a:pt x="0" y="293807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6EA0EE-27E5-1C50-E264-98EDCBB2CC59}"/>
              </a:ext>
            </a:extLst>
          </p:cNvPr>
          <p:cNvSpPr txBox="1"/>
          <p:nvPr/>
        </p:nvSpPr>
        <p:spPr>
          <a:xfrm>
            <a:off x="8511329" y="2072712"/>
            <a:ext cx="311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Continuité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E9F18-C369-36D1-FE32-6F4B6F9807A1}"/>
              </a:ext>
            </a:extLst>
          </p:cNvPr>
          <p:cNvSpPr txBox="1"/>
          <p:nvPr/>
        </p:nvSpPr>
        <p:spPr>
          <a:xfrm>
            <a:off x="8469971" y="3432351"/>
            <a:ext cx="3117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Poursuivre le développement de l'application et collaborer pour enrichir le système de recommandation..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AA0267B-1514-A0D7-F054-D5BE3C40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74F088DB-9470-9A04-BB9B-A03C10EE9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B942680-9984-E85D-960E-007C1E49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F694390-34B1-1C6A-2B3C-60C4454E5413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</p:spTree>
    <p:extLst>
      <p:ext uri="{BB962C8B-B14F-4D97-AF65-F5344CB8AC3E}">
        <p14:creationId xmlns:p14="http://schemas.microsoft.com/office/powerpoint/2010/main" val="16488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2" grpId="0"/>
      <p:bldP spid="13" grpId="0" animBg="1"/>
      <p:bldP spid="14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A3FF63C-A41D-F533-6935-F89138E2F4A1}"/>
              </a:ext>
            </a:extLst>
          </p:cNvPr>
          <p:cNvSpPr txBox="1"/>
          <p:nvPr/>
        </p:nvSpPr>
        <p:spPr>
          <a:xfrm>
            <a:off x="1752600" y="27211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pour votre attention 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01FE6D6-A518-B5C4-304B-2AD5AEE908DA}"/>
              </a:ext>
            </a:extLst>
          </p:cNvPr>
          <p:cNvCxnSpPr/>
          <p:nvPr/>
        </p:nvCxnSpPr>
        <p:spPr>
          <a:xfrm>
            <a:off x="5756223" y="329784"/>
            <a:ext cx="5951095" cy="0"/>
          </a:xfrm>
          <a:prstGeom prst="line">
            <a:avLst/>
          </a:prstGeom>
          <a:ln w="38100">
            <a:solidFill>
              <a:schemeClr val="accent1"/>
            </a:solidFill>
            <a:headEnd w="lg" len="sm"/>
            <a:tail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76A691B-DDBB-75CE-3C81-05A870BADFAB}"/>
              </a:ext>
            </a:extLst>
          </p:cNvPr>
          <p:cNvCxnSpPr>
            <a:cxnSpLocks/>
          </p:cNvCxnSpPr>
          <p:nvPr/>
        </p:nvCxnSpPr>
        <p:spPr>
          <a:xfrm>
            <a:off x="8424472" y="524656"/>
            <a:ext cx="328284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0507CDC4-3BCB-DF79-FA03-152929892A98}"/>
              </a:ext>
            </a:extLst>
          </p:cNvPr>
          <p:cNvSpPr/>
          <p:nvPr/>
        </p:nvSpPr>
        <p:spPr>
          <a:xfrm>
            <a:off x="7894194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655AEEF-4DDE-49AB-57AE-C086ACD2CAFF}"/>
              </a:ext>
            </a:extLst>
          </p:cNvPr>
          <p:cNvSpPr/>
          <p:nvPr/>
        </p:nvSpPr>
        <p:spPr>
          <a:xfrm>
            <a:off x="8125917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2DC28F5-8263-1487-337D-AC44C646B3A6}"/>
              </a:ext>
            </a:extLst>
          </p:cNvPr>
          <p:cNvSpPr/>
          <p:nvPr/>
        </p:nvSpPr>
        <p:spPr>
          <a:xfrm>
            <a:off x="7614690" y="427219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C9BC57-2E0E-5660-C15B-2FE336BC9D6F}"/>
              </a:ext>
            </a:extLst>
          </p:cNvPr>
          <p:cNvCxnSpPr/>
          <p:nvPr/>
        </p:nvCxnSpPr>
        <p:spPr>
          <a:xfrm>
            <a:off x="144905" y="6695607"/>
            <a:ext cx="5951095" cy="0"/>
          </a:xfrm>
          <a:prstGeom prst="line">
            <a:avLst/>
          </a:prstGeom>
          <a:ln w="38100">
            <a:solidFill>
              <a:schemeClr val="accent1"/>
            </a:solidFill>
            <a:headEnd w="lg" len="sm"/>
            <a:tailEnd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1BC4173-9F2E-4506-A03E-1EE6BA49FC11}"/>
              </a:ext>
            </a:extLst>
          </p:cNvPr>
          <p:cNvCxnSpPr>
            <a:cxnSpLocks/>
          </p:cNvCxnSpPr>
          <p:nvPr/>
        </p:nvCxnSpPr>
        <p:spPr>
          <a:xfrm>
            <a:off x="144905" y="6530714"/>
            <a:ext cx="328284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FFEFC71-69AC-017C-F2FB-FCF14907DA83}"/>
              </a:ext>
            </a:extLst>
          </p:cNvPr>
          <p:cNvSpPr/>
          <p:nvPr/>
        </p:nvSpPr>
        <p:spPr>
          <a:xfrm>
            <a:off x="4034850" y="6418287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F2DA6C3-1E22-9A43-DA0F-68A998ABDB2F}"/>
              </a:ext>
            </a:extLst>
          </p:cNvPr>
          <p:cNvSpPr/>
          <p:nvPr/>
        </p:nvSpPr>
        <p:spPr>
          <a:xfrm>
            <a:off x="3791261" y="6433277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DD1C5-AF14-405E-9137-28856F88E97D}"/>
              </a:ext>
            </a:extLst>
          </p:cNvPr>
          <p:cNvSpPr/>
          <p:nvPr/>
        </p:nvSpPr>
        <p:spPr>
          <a:xfrm>
            <a:off x="3547672" y="6418287"/>
            <a:ext cx="164891" cy="1948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8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F3003E9-300E-0ACA-C4FE-6D8015E3F5A2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74B2479-ABF5-BD0E-59C7-2D667D2DAA82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9C0A0B63-333D-648C-F20C-8EB390C91CB7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3B1A5EF0-BD49-352E-D012-CD2ECBFE774B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21C6E57C-EAA4-600E-6CC8-840F1ED16A2A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9B09DE-DE69-32B0-3D12-095901E93147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121B75-DF8D-016F-049F-5A651F0C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4A9DB38-1F6D-64EE-E6D6-35120BB5429D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9A8EC-EF31-2116-AEC2-24106787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C58FC9C7-B8BE-57CE-5B7B-EDDCCBAA8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DDCB91-027C-2861-14E6-083014249F96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6CBB208-5440-FE2E-3FDF-CC2BB3AAE1EA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57A50ABF-37AD-970E-E81D-044B36122C56}"/>
              </a:ext>
            </a:extLst>
          </p:cNvPr>
          <p:cNvSpPr/>
          <p:nvPr/>
        </p:nvSpPr>
        <p:spPr>
          <a:xfrm rot="5400000">
            <a:off x="6235432" y="4543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6" name="Freeform: Shape 112">
            <a:extLst>
              <a:ext uri="{FF2B5EF4-FFF2-40B4-BE49-F238E27FC236}">
                <a16:creationId xmlns:a16="http://schemas.microsoft.com/office/drawing/2014/main" id="{5097347C-7C12-F96E-3D37-888C796B37F5}"/>
              </a:ext>
            </a:extLst>
          </p:cNvPr>
          <p:cNvSpPr/>
          <p:nvPr/>
        </p:nvSpPr>
        <p:spPr>
          <a:xfrm>
            <a:off x="4477451" y="1869899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413F1A-2571-2249-EB81-82B94263632A}"/>
              </a:ext>
            </a:extLst>
          </p:cNvPr>
          <p:cNvSpPr txBox="1"/>
          <p:nvPr/>
        </p:nvSpPr>
        <p:spPr>
          <a:xfrm>
            <a:off x="4713934" y="1931578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Objectifs </a:t>
            </a:r>
          </a:p>
        </p:txBody>
      </p:sp>
    </p:spTree>
    <p:extLst>
      <p:ext uri="{BB962C8B-B14F-4D97-AF65-F5344CB8AC3E}">
        <p14:creationId xmlns:p14="http://schemas.microsoft.com/office/powerpoint/2010/main" val="12679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08AF4B8-495A-079F-B684-7D180E846B77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62DC169-8488-585F-9BE5-073D7970F765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797935F-7CD4-CA45-2BAB-03596C9CD332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322C8ED-E713-F1F6-6DEB-C2C4ECA1008A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48AC45E-1869-4E19-52CA-FCD555F52F36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4FC165-FCD3-94E7-13AC-60EEF4D4947E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BFE38C8-DDDB-668C-7004-9F16993D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35BFBE-9A3E-D799-F334-079C3597F2EF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42A93-003D-74C3-F8B4-F25E8DA9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9B385C98-EA70-24C4-53CC-CC89EE1C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1511CC-8BA1-74FD-8827-96E3FD2BBC2E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9B93520-CCA6-F487-3D8A-D0AC396101CF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B3F2EBE-6AFC-C0C6-E9A3-DDFFAF89791F}"/>
              </a:ext>
            </a:extLst>
          </p:cNvPr>
          <p:cNvSpPr/>
          <p:nvPr/>
        </p:nvSpPr>
        <p:spPr>
          <a:xfrm rot="5400000">
            <a:off x="6235432" y="772403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6" name="Freeform: Shape 112">
            <a:extLst>
              <a:ext uri="{FF2B5EF4-FFF2-40B4-BE49-F238E27FC236}">
                <a16:creationId xmlns:a16="http://schemas.microsoft.com/office/drawing/2014/main" id="{A8B68185-4B07-0004-5ABD-C522B0B4909E}"/>
              </a:ext>
            </a:extLst>
          </p:cNvPr>
          <p:cNvSpPr/>
          <p:nvPr/>
        </p:nvSpPr>
        <p:spPr>
          <a:xfrm>
            <a:off x="4477451" y="2637759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2CE229-BF12-FE63-46FA-417C490AED43}"/>
              </a:ext>
            </a:extLst>
          </p:cNvPr>
          <p:cNvSpPr txBox="1"/>
          <p:nvPr/>
        </p:nvSpPr>
        <p:spPr>
          <a:xfrm>
            <a:off x="4713934" y="2699438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Solution adoptée</a:t>
            </a:r>
          </a:p>
        </p:txBody>
      </p:sp>
    </p:spTree>
    <p:extLst>
      <p:ext uri="{BB962C8B-B14F-4D97-AF65-F5344CB8AC3E}">
        <p14:creationId xmlns:p14="http://schemas.microsoft.com/office/powerpoint/2010/main" val="345477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986602-E650-D2A3-0240-6F69B9D3799E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3EDE1B57-CD6D-9263-E81A-9995A8A1A58F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856AE4F-3D7C-DB86-BE15-10DBC8392184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0601108-0AB4-2A76-15D8-0A1AA4D5FBE3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D403F67-03BE-C584-AD6F-C61C59C72C44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0E29EB-9B51-8FD3-CC21-C3D0CC1BC04B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4F3286-021B-2220-8DB3-F0C1E86B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EABF6550-C7F1-2FFB-9047-6128037149C2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149B7-B7DA-8CCF-57F2-54178A88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18CEAED7-269D-302C-9524-8856F5027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09999F-0F09-E77F-1CFA-D212B47D224B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5226899-93FA-3CDD-0591-2E89CE6213F0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F493A038-34B7-FA96-DC7F-B864A835C4E6}"/>
              </a:ext>
            </a:extLst>
          </p:cNvPr>
          <p:cNvSpPr/>
          <p:nvPr/>
        </p:nvSpPr>
        <p:spPr>
          <a:xfrm rot="5400000">
            <a:off x="6235432" y="1527942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1C13F6-57F8-8ACA-7E69-72842314ECE1}"/>
              </a:ext>
            </a:extLst>
          </p:cNvPr>
          <p:cNvSpPr txBox="1"/>
          <p:nvPr/>
        </p:nvSpPr>
        <p:spPr>
          <a:xfrm>
            <a:off x="4998746" y="3434890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Conception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791CA633-9E1B-47C2-FA3C-67A884D10A99}"/>
              </a:ext>
            </a:extLst>
          </p:cNvPr>
          <p:cNvSpPr/>
          <p:nvPr/>
        </p:nvSpPr>
        <p:spPr>
          <a:xfrm>
            <a:off x="4477451" y="3393298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4159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0B4FB57-35F4-15D2-7C64-27ADB1392A67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0E689F8-82C6-4EA0-7F85-236A7B7D388F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2A025C4-B89A-FF6D-2C0B-FDB6B0F76D91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0FEE171-5EEF-B2C3-513F-5A97D1405622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3E9BCE8-0A83-1E5C-120D-BFD6533A05A1}"/>
              </a:ext>
            </a:extLst>
          </p:cNvPr>
          <p:cNvSpPr/>
          <p:nvPr/>
        </p:nvSpPr>
        <p:spPr>
          <a:xfrm rot="5400000">
            <a:off x="4721425" y="4781763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D2BC94-FED1-7713-2F8F-E51D95445C8C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18EE20-11F5-2A7A-C34F-1A910BEB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E36CB1B-FC35-5BDA-1B3B-1B9DAA02260F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30605-A614-36C4-3EDA-955EFFCF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9330478E-9C29-9911-30C5-85F564B42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53F27-3505-551B-D214-ACA11847434B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7136297-79BC-25EB-7346-B973E5DD987D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C3285914-30B8-96B9-5D78-D8883AF64BD6}"/>
              </a:ext>
            </a:extLst>
          </p:cNvPr>
          <p:cNvSpPr/>
          <p:nvPr/>
        </p:nvSpPr>
        <p:spPr>
          <a:xfrm rot="5400000">
            <a:off x="6235432" y="2453326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BEA4B9-240B-3FF9-0BF2-FA5BDCB777A2}"/>
              </a:ext>
            </a:extLst>
          </p:cNvPr>
          <p:cNvSpPr txBox="1"/>
          <p:nvPr/>
        </p:nvSpPr>
        <p:spPr>
          <a:xfrm>
            <a:off x="4998746" y="4360274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Implémentation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AB09D183-83D6-C64F-2391-3EEC88FEB69C}"/>
              </a:ext>
            </a:extLst>
          </p:cNvPr>
          <p:cNvSpPr/>
          <p:nvPr/>
        </p:nvSpPr>
        <p:spPr>
          <a:xfrm>
            <a:off x="4477451" y="4318682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6468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2229BFA-D30E-4208-E422-AD47E2876ECC}"/>
              </a:ext>
            </a:extLst>
          </p:cNvPr>
          <p:cNvSpPr/>
          <p:nvPr/>
        </p:nvSpPr>
        <p:spPr>
          <a:xfrm rot="5400000">
            <a:off x="4721426" y="706424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169CDC0-0F3D-B37B-BAEF-0BFFA0E79211}"/>
              </a:ext>
            </a:extLst>
          </p:cNvPr>
          <p:cNvSpPr/>
          <p:nvPr/>
        </p:nvSpPr>
        <p:spPr>
          <a:xfrm rot="5400000">
            <a:off x="4721426" y="1499906"/>
            <a:ext cx="554643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5F888140-BE76-D417-00C0-D7E66CBC3616}"/>
              </a:ext>
            </a:extLst>
          </p:cNvPr>
          <p:cNvSpPr/>
          <p:nvPr/>
        </p:nvSpPr>
        <p:spPr>
          <a:xfrm rot="5400000">
            <a:off x="4721426" y="2288256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BCFBF00-5794-B997-29D4-9D4D029DF373}"/>
              </a:ext>
            </a:extLst>
          </p:cNvPr>
          <p:cNvSpPr/>
          <p:nvPr/>
        </p:nvSpPr>
        <p:spPr>
          <a:xfrm rot="5400000">
            <a:off x="4721426" y="3123938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2842C3D-6FA3-B5B0-8145-4F01918D2452}"/>
              </a:ext>
            </a:extLst>
          </p:cNvPr>
          <p:cNvSpPr/>
          <p:nvPr/>
        </p:nvSpPr>
        <p:spPr>
          <a:xfrm rot="5400000">
            <a:off x="4721427" y="3959619"/>
            <a:ext cx="554642" cy="1199216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8FECFC-9B51-E180-8A63-38927DA205D0}"/>
              </a:ext>
            </a:extLst>
          </p:cNvPr>
          <p:cNvSpPr txBox="1"/>
          <p:nvPr/>
        </p:nvSpPr>
        <p:spPr>
          <a:xfrm>
            <a:off x="1199211" y="2905780"/>
            <a:ext cx="248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Plan de travail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B2E0A-45C6-3E9A-8242-2F83D5C4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9"/>
            <a:ext cx="1857375" cy="1962150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0D5FD0F-F085-DEDE-51CE-93A12267904D}"/>
              </a:ext>
            </a:extLst>
          </p:cNvPr>
          <p:cNvSpPr/>
          <p:nvPr/>
        </p:nvSpPr>
        <p:spPr>
          <a:xfrm rot="5400000">
            <a:off x="4721426" y="-84491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29B0F-7B56-8D9D-4A0D-40CFA934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08" y="6535737"/>
            <a:ext cx="91440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fr-FR" sz="1200">
                <a:solidFill>
                  <a:srgbClr val="002060"/>
                </a:solidFill>
                <a:cs typeface="Calibri" panose="020F0502020204030204" pitchFamily="34" charset="0"/>
              </a:rPr>
              <a:t> PFE-LST-IDDL</a:t>
            </a:r>
            <a:endParaRPr lang="fr-FR" altLang="fr-FR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05633B3C-3DF3-CAB0-7E1C-A5124603B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808511" y="6454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A2DC80-90DA-B438-64CB-149C752DAA56}"/>
              </a:ext>
            </a:extLst>
          </p:cNvPr>
          <p:cNvSpPr txBox="1"/>
          <p:nvPr/>
        </p:nvSpPr>
        <p:spPr>
          <a:xfrm>
            <a:off x="3049250" y="6426729"/>
            <a:ext cx="609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400" dirty="0">
                <a:solidFill>
                  <a:srgbClr val="002060"/>
                </a:solidFill>
                <a:cs typeface="Calibri" panose="020F0502020204030204" pitchFamily="34" charset="0"/>
              </a:rPr>
              <a:t>Année universitaire 2023-2024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E52EDCC-7458-09D8-C11F-C42D4C17F172}"/>
              </a:ext>
            </a:extLst>
          </p:cNvPr>
          <p:cNvSpPr/>
          <p:nvPr/>
        </p:nvSpPr>
        <p:spPr>
          <a:xfrm rot="5400000">
            <a:off x="4721425" y="5603905"/>
            <a:ext cx="554642" cy="1199213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D4D06D5C-BF48-D174-263A-CB70DB52AAD7}"/>
              </a:ext>
            </a:extLst>
          </p:cNvPr>
          <p:cNvSpPr/>
          <p:nvPr/>
        </p:nvSpPr>
        <p:spPr>
          <a:xfrm rot="5400000">
            <a:off x="6235432" y="3286239"/>
            <a:ext cx="554640" cy="4227227"/>
          </a:xfrm>
          <a:custGeom>
            <a:avLst/>
            <a:gdLst>
              <a:gd name="connsiteX0" fmla="*/ 0 w 734518"/>
              <a:gd name="connsiteY0" fmla="*/ 3177916 h 3177916"/>
              <a:gd name="connsiteX1" fmla="*/ 0 w 734518"/>
              <a:gd name="connsiteY1" fmla="*/ 494677 h 3177916"/>
              <a:gd name="connsiteX2" fmla="*/ 1 w 734518"/>
              <a:gd name="connsiteY2" fmla="*/ 494677 h 3177916"/>
              <a:gd name="connsiteX3" fmla="*/ 367260 w 734518"/>
              <a:gd name="connsiteY3" fmla="*/ 0 h 3177916"/>
              <a:gd name="connsiteX4" fmla="*/ 734518 w 734518"/>
              <a:gd name="connsiteY4" fmla="*/ 494677 h 3177916"/>
              <a:gd name="connsiteX5" fmla="*/ 734518 w 734518"/>
              <a:gd name="connsiteY5" fmla="*/ 3177916 h 31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518" h="3177916">
                <a:moveTo>
                  <a:pt x="0" y="3177916"/>
                </a:moveTo>
                <a:lnTo>
                  <a:pt x="0" y="494677"/>
                </a:lnTo>
                <a:lnTo>
                  <a:pt x="1" y="494677"/>
                </a:lnTo>
                <a:lnTo>
                  <a:pt x="367260" y="0"/>
                </a:lnTo>
                <a:lnTo>
                  <a:pt x="734518" y="494677"/>
                </a:lnTo>
                <a:lnTo>
                  <a:pt x="734518" y="31779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006203-70FC-C1F9-26CD-AE53839DE9E6}"/>
              </a:ext>
            </a:extLst>
          </p:cNvPr>
          <p:cNvSpPr txBox="1"/>
          <p:nvPr/>
        </p:nvSpPr>
        <p:spPr>
          <a:xfrm>
            <a:off x="4998746" y="5193187"/>
            <a:ext cx="343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7" name="Freeform: Shape 112">
            <a:extLst>
              <a:ext uri="{FF2B5EF4-FFF2-40B4-BE49-F238E27FC236}">
                <a16:creationId xmlns:a16="http://schemas.microsoft.com/office/drawing/2014/main" id="{194C803E-680B-C095-15D8-C30F78158223}"/>
              </a:ext>
            </a:extLst>
          </p:cNvPr>
          <p:cNvSpPr/>
          <p:nvPr/>
        </p:nvSpPr>
        <p:spPr>
          <a:xfrm>
            <a:off x="4477451" y="5151595"/>
            <a:ext cx="472966" cy="513689"/>
          </a:xfrm>
          <a:custGeom>
            <a:avLst/>
            <a:gdLst>
              <a:gd name="connsiteX0" fmla="*/ 748855 w 748855"/>
              <a:gd name="connsiteY0" fmla="*/ 374428 h 748855"/>
              <a:gd name="connsiteX1" fmla="*/ 374428 w 748855"/>
              <a:gd name="connsiteY1" fmla="*/ 748856 h 748855"/>
              <a:gd name="connsiteX2" fmla="*/ 0 w 748855"/>
              <a:gd name="connsiteY2" fmla="*/ 374428 h 748855"/>
              <a:gd name="connsiteX3" fmla="*/ 374428 w 748855"/>
              <a:gd name="connsiteY3" fmla="*/ 0 h 748855"/>
              <a:gd name="connsiteX4" fmla="*/ 748855 w 748855"/>
              <a:gd name="connsiteY4" fmla="*/ 374428 h 74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55" h="748855">
                <a:moveTo>
                  <a:pt x="748855" y="374428"/>
                </a:moveTo>
                <a:cubicBezTo>
                  <a:pt x="748855" y="581219"/>
                  <a:pt x="581218" y="748856"/>
                  <a:pt x="374428" y="748856"/>
                </a:cubicBezTo>
                <a:cubicBezTo>
                  <a:pt x="167637" y="748856"/>
                  <a:pt x="0" y="581219"/>
                  <a:pt x="0" y="374428"/>
                </a:cubicBezTo>
                <a:cubicBezTo>
                  <a:pt x="0" y="167637"/>
                  <a:pt x="167637" y="0"/>
                  <a:pt x="374428" y="0"/>
                </a:cubicBezTo>
                <a:cubicBezTo>
                  <a:pt x="581219" y="0"/>
                  <a:pt x="748855" y="167637"/>
                  <a:pt x="748855" y="3744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39527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1396</Words>
  <Application>Microsoft Office PowerPoint</Application>
  <PresentationFormat>Grand écran</PresentationFormat>
  <Paragraphs>391</Paragraphs>
  <Slides>44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DM Serif Text</vt:lpstr>
      <vt:lpstr>Times New Roman</vt:lpstr>
      <vt:lpstr>ui-sans-serif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40</cp:revision>
  <dcterms:created xsi:type="dcterms:W3CDTF">2024-05-28T12:01:12Z</dcterms:created>
  <dcterms:modified xsi:type="dcterms:W3CDTF">2024-06-10T14:33:20Z</dcterms:modified>
</cp:coreProperties>
</file>