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72" r:id="rId11"/>
    <p:sldId id="266" r:id="rId12"/>
    <p:sldId id="267" r:id="rId13"/>
    <p:sldId id="268" r:id="rId14"/>
    <p:sldId id="270" r:id="rId15"/>
    <p:sldId id="271" r:id="rId16"/>
    <p:sldId id="269"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6994" autoAdjust="0"/>
  </p:normalViewPr>
  <p:slideViewPr>
    <p:cSldViewPr snapToGrid="0">
      <p:cViewPr>
        <p:scale>
          <a:sx n="50" d="100"/>
          <a:sy n="50" d="100"/>
        </p:scale>
        <p:origin x="148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AB059-808E-4D5A-909D-79CA62C5FBB8}" type="doc">
      <dgm:prSet loTypeId="urn:microsoft.com/office/officeart/2005/8/layout/lProcess2" loCatId="list" qsTypeId="urn:microsoft.com/office/officeart/2005/8/quickstyle/simple2" qsCatId="simple" csTypeId="urn:microsoft.com/office/officeart/2005/8/colors/accent1_2" csCatId="accent1" phldr="1"/>
      <dgm:spPr/>
    </dgm:pt>
    <dgm:pt modelId="{3743A7BD-97A2-49D5-B6A1-1C29D5CEC30F}">
      <dgm:prSet phldrT="[Text]"/>
      <dgm:spPr/>
      <dgm:t>
        <a:bodyPr/>
        <a:lstStyle/>
        <a:p>
          <a:r>
            <a:rPr lang="tr-TR" dirty="0"/>
            <a:t>L1 </a:t>
          </a:r>
        </a:p>
      </dgm:t>
    </dgm:pt>
    <dgm:pt modelId="{74CE7D0D-F41D-430C-8ABC-21EB4DE9FBDA}" type="parTrans" cxnId="{DC340E9F-DE6D-4C0B-838F-8FA430611A9F}">
      <dgm:prSet/>
      <dgm:spPr/>
      <dgm:t>
        <a:bodyPr/>
        <a:lstStyle/>
        <a:p>
          <a:endParaRPr lang="tr-TR"/>
        </a:p>
      </dgm:t>
    </dgm:pt>
    <dgm:pt modelId="{4E02A98F-C7B8-4DC5-9DA3-F362F0AEDA9D}" type="sibTrans" cxnId="{DC340E9F-DE6D-4C0B-838F-8FA430611A9F}">
      <dgm:prSet/>
      <dgm:spPr/>
      <dgm:t>
        <a:bodyPr/>
        <a:lstStyle/>
        <a:p>
          <a:endParaRPr lang="tr-TR"/>
        </a:p>
      </dgm:t>
    </dgm:pt>
    <dgm:pt modelId="{86D95AA1-E4A5-42F8-9457-008C4C136A15}">
      <dgm:prSet phldrT="[Text]"/>
      <dgm:spPr/>
      <dgm:t>
        <a:bodyPr/>
        <a:lstStyle/>
        <a:p>
          <a:r>
            <a:rPr lang="tr-TR" dirty="0"/>
            <a:t>L2</a:t>
          </a:r>
        </a:p>
      </dgm:t>
    </dgm:pt>
    <dgm:pt modelId="{BF5E8D99-5E0A-4C77-9534-AFC032F97C3E}" type="parTrans" cxnId="{4B437591-8853-4F7F-B814-A6619E28678C}">
      <dgm:prSet/>
      <dgm:spPr/>
      <dgm:t>
        <a:bodyPr/>
        <a:lstStyle/>
        <a:p>
          <a:endParaRPr lang="tr-TR"/>
        </a:p>
      </dgm:t>
    </dgm:pt>
    <dgm:pt modelId="{1FE844D6-9C12-44A7-BC84-8AC01BB102FB}" type="sibTrans" cxnId="{4B437591-8853-4F7F-B814-A6619E28678C}">
      <dgm:prSet/>
      <dgm:spPr/>
      <dgm:t>
        <a:bodyPr/>
        <a:lstStyle/>
        <a:p>
          <a:endParaRPr lang="tr-TR"/>
        </a:p>
      </dgm:t>
    </dgm:pt>
    <dgm:pt modelId="{CA4251F5-6239-46B2-9CCE-073915422DEA}" type="pres">
      <dgm:prSet presAssocID="{F1DAB059-808E-4D5A-909D-79CA62C5FBB8}" presName="theList" presStyleCnt="0">
        <dgm:presLayoutVars>
          <dgm:dir/>
          <dgm:animLvl val="lvl"/>
          <dgm:resizeHandles val="exact"/>
        </dgm:presLayoutVars>
      </dgm:prSet>
      <dgm:spPr/>
    </dgm:pt>
    <dgm:pt modelId="{D270E371-3093-4AFD-B6A6-0FF82FD10E0E}" type="pres">
      <dgm:prSet presAssocID="{3743A7BD-97A2-49D5-B6A1-1C29D5CEC30F}" presName="compNode" presStyleCnt="0"/>
      <dgm:spPr/>
    </dgm:pt>
    <dgm:pt modelId="{F6285CF2-83A2-4315-BD6E-63D7D089DCE6}" type="pres">
      <dgm:prSet presAssocID="{3743A7BD-97A2-49D5-B6A1-1C29D5CEC30F}" presName="aNode" presStyleLbl="bgShp" presStyleIdx="0" presStyleCnt="2"/>
      <dgm:spPr/>
    </dgm:pt>
    <dgm:pt modelId="{11CD7878-A4B9-41B9-A4DC-B4815165566E}" type="pres">
      <dgm:prSet presAssocID="{3743A7BD-97A2-49D5-B6A1-1C29D5CEC30F}" presName="textNode" presStyleLbl="bgShp" presStyleIdx="0" presStyleCnt="2"/>
      <dgm:spPr/>
    </dgm:pt>
    <dgm:pt modelId="{9C446098-5B80-4D2A-98D6-A41E7578FBE7}" type="pres">
      <dgm:prSet presAssocID="{3743A7BD-97A2-49D5-B6A1-1C29D5CEC30F}" presName="compChildNode" presStyleCnt="0"/>
      <dgm:spPr/>
    </dgm:pt>
    <dgm:pt modelId="{1729E1F6-3391-4BFA-A95E-12DFC26D7E5B}" type="pres">
      <dgm:prSet presAssocID="{3743A7BD-97A2-49D5-B6A1-1C29D5CEC30F}" presName="theInnerList" presStyleCnt="0"/>
      <dgm:spPr/>
    </dgm:pt>
    <dgm:pt modelId="{4553E97D-7F99-42E1-9121-44986005C6BE}" type="pres">
      <dgm:prSet presAssocID="{3743A7BD-97A2-49D5-B6A1-1C29D5CEC30F}" presName="aSpace" presStyleCnt="0"/>
      <dgm:spPr/>
    </dgm:pt>
    <dgm:pt modelId="{BEF31416-C5ED-4113-9473-B3BEBF3FF56B}" type="pres">
      <dgm:prSet presAssocID="{86D95AA1-E4A5-42F8-9457-008C4C136A15}" presName="compNode" presStyleCnt="0"/>
      <dgm:spPr/>
    </dgm:pt>
    <dgm:pt modelId="{E2CC00DB-0E76-434E-A6E2-6F498DAD7AA8}" type="pres">
      <dgm:prSet presAssocID="{86D95AA1-E4A5-42F8-9457-008C4C136A15}" presName="aNode" presStyleLbl="bgShp" presStyleIdx="1" presStyleCnt="2" custLinFactNeighborX="44605" custLinFactNeighborY="-41005"/>
      <dgm:spPr/>
    </dgm:pt>
    <dgm:pt modelId="{FF6F5ED4-9A5D-4174-B59A-448B00E1DBA0}" type="pres">
      <dgm:prSet presAssocID="{86D95AA1-E4A5-42F8-9457-008C4C136A15}" presName="textNode" presStyleLbl="bgShp" presStyleIdx="1" presStyleCnt="2"/>
      <dgm:spPr/>
    </dgm:pt>
    <dgm:pt modelId="{419DB824-A666-4147-A096-7DD578CD234F}" type="pres">
      <dgm:prSet presAssocID="{86D95AA1-E4A5-42F8-9457-008C4C136A15}" presName="compChildNode" presStyleCnt="0"/>
      <dgm:spPr/>
    </dgm:pt>
    <dgm:pt modelId="{CD05801E-1C21-4447-BB91-666C9A93F6B9}" type="pres">
      <dgm:prSet presAssocID="{86D95AA1-E4A5-42F8-9457-008C4C136A15}" presName="theInnerList" presStyleCnt="0"/>
      <dgm:spPr/>
    </dgm:pt>
  </dgm:ptLst>
  <dgm:cxnLst>
    <dgm:cxn modelId="{28955F1F-FBEE-44BC-A770-E2BF75F5B75B}" type="presOf" srcId="{3743A7BD-97A2-49D5-B6A1-1C29D5CEC30F}" destId="{F6285CF2-83A2-4315-BD6E-63D7D089DCE6}" srcOrd="0" destOrd="0" presId="urn:microsoft.com/office/officeart/2005/8/layout/lProcess2"/>
    <dgm:cxn modelId="{30442B4F-2E16-472A-AFE9-CD60932CE6D1}" type="presOf" srcId="{F1DAB059-808E-4D5A-909D-79CA62C5FBB8}" destId="{CA4251F5-6239-46B2-9CCE-073915422DEA}" srcOrd="0" destOrd="0" presId="urn:microsoft.com/office/officeart/2005/8/layout/lProcess2"/>
    <dgm:cxn modelId="{0ABB5085-234B-4BEE-88C9-16A2747584EA}" type="presOf" srcId="{86D95AA1-E4A5-42F8-9457-008C4C136A15}" destId="{E2CC00DB-0E76-434E-A6E2-6F498DAD7AA8}" srcOrd="0" destOrd="0" presId="urn:microsoft.com/office/officeart/2005/8/layout/lProcess2"/>
    <dgm:cxn modelId="{4B437591-8853-4F7F-B814-A6619E28678C}" srcId="{F1DAB059-808E-4D5A-909D-79CA62C5FBB8}" destId="{86D95AA1-E4A5-42F8-9457-008C4C136A15}" srcOrd="1" destOrd="0" parTransId="{BF5E8D99-5E0A-4C77-9534-AFC032F97C3E}" sibTransId="{1FE844D6-9C12-44A7-BC84-8AC01BB102FB}"/>
    <dgm:cxn modelId="{DC340E9F-DE6D-4C0B-838F-8FA430611A9F}" srcId="{F1DAB059-808E-4D5A-909D-79CA62C5FBB8}" destId="{3743A7BD-97A2-49D5-B6A1-1C29D5CEC30F}" srcOrd="0" destOrd="0" parTransId="{74CE7D0D-F41D-430C-8ABC-21EB4DE9FBDA}" sibTransId="{4E02A98F-C7B8-4DC5-9DA3-F362F0AEDA9D}"/>
    <dgm:cxn modelId="{ADF149A8-75BE-41AA-9933-75E276271C74}" type="presOf" srcId="{86D95AA1-E4A5-42F8-9457-008C4C136A15}" destId="{FF6F5ED4-9A5D-4174-B59A-448B00E1DBA0}" srcOrd="1" destOrd="0" presId="urn:microsoft.com/office/officeart/2005/8/layout/lProcess2"/>
    <dgm:cxn modelId="{C0C159D9-C028-4E8D-A4A1-1E58E0055D23}" type="presOf" srcId="{3743A7BD-97A2-49D5-B6A1-1C29D5CEC30F}" destId="{11CD7878-A4B9-41B9-A4DC-B4815165566E}" srcOrd="1" destOrd="0" presId="urn:microsoft.com/office/officeart/2005/8/layout/lProcess2"/>
    <dgm:cxn modelId="{4B821834-FDB0-4E0D-A7AC-B9B0BCFA950A}" type="presParOf" srcId="{CA4251F5-6239-46B2-9CCE-073915422DEA}" destId="{D270E371-3093-4AFD-B6A6-0FF82FD10E0E}" srcOrd="0" destOrd="0" presId="urn:microsoft.com/office/officeart/2005/8/layout/lProcess2"/>
    <dgm:cxn modelId="{70CE9444-ACAB-494E-A60B-3E84A64A74FF}" type="presParOf" srcId="{D270E371-3093-4AFD-B6A6-0FF82FD10E0E}" destId="{F6285CF2-83A2-4315-BD6E-63D7D089DCE6}" srcOrd="0" destOrd="0" presId="urn:microsoft.com/office/officeart/2005/8/layout/lProcess2"/>
    <dgm:cxn modelId="{590B12AC-03BB-415B-BAD3-E132D035672A}" type="presParOf" srcId="{D270E371-3093-4AFD-B6A6-0FF82FD10E0E}" destId="{11CD7878-A4B9-41B9-A4DC-B4815165566E}" srcOrd="1" destOrd="0" presId="urn:microsoft.com/office/officeart/2005/8/layout/lProcess2"/>
    <dgm:cxn modelId="{4B1E005C-770A-4818-B295-1EF3F10243E7}" type="presParOf" srcId="{D270E371-3093-4AFD-B6A6-0FF82FD10E0E}" destId="{9C446098-5B80-4D2A-98D6-A41E7578FBE7}" srcOrd="2" destOrd="0" presId="urn:microsoft.com/office/officeart/2005/8/layout/lProcess2"/>
    <dgm:cxn modelId="{3DA0B269-EF0C-40B0-811C-AD3661181D64}" type="presParOf" srcId="{9C446098-5B80-4D2A-98D6-A41E7578FBE7}" destId="{1729E1F6-3391-4BFA-A95E-12DFC26D7E5B}" srcOrd="0" destOrd="0" presId="urn:microsoft.com/office/officeart/2005/8/layout/lProcess2"/>
    <dgm:cxn modelId="{6E2A061A-932C-45F5-B86A-69F6631A94D2}" type="presParOf" srcId="{CA4251F5-6239-46B2-9CCE-073915422DEA}" destId="{4553E97D-7F99-42E1-9121-44986005C6BE}" srcOrd="1" destOrd="0" presId="urn:microsoft.com/office/officeart/2005/8/layout/lProcess2"/>
    <dgm:cxn modelId="{07406FCE-1B0A-42B8-8F2F-68A8490A5417}" type="presParOf" srcId="{CA4251F5-6239-46B2-9CCE-073915422DEA}" destId="{BEF31416-C5ED-4113-9473-B3BEBF3FF56B}" srcOrd="2" destOrd="0" presId="urn:microsoft.com/office/officeart/2005/8/layout/lProcess2"/>
    <dgm:cxn modelId="{2649A35E-E2A5-4D47-93AE-04148D750B6F}" type="presParOf" srcId="{BEF31416-C5ED-4113-9473-B3BEBF3FF56B}" destId="{E2CC00DB-0E76-434E-A6E2-6F498DAD7AA8}" srcOrd="0" destOrd="0" presId="urn:microsoft.com/office/officeart/2005/8/layout/lProcess2"/>
    <dgm:cxn modelId="{3316AA16-2933-4609-AE36-3A763B31F666}" type="presParOf" srcId="{BEF31416-C5ED-4113-9473-B3BEBF3FF56B}" destId="{FF6F5ED4-9A5D-4174-B59A-448B00E1DBA0}" srcOrd="1" destOrd="0" presId="urn:microsoft.com/office/officeart/2005/8/layout/lProcess2"/>
    <dgm:cxn modelId="{6BEC07F8-7C7A-415B-9991-7E83DCEB6B2D}" type="presParOf" srcId="{BEF31416-C5ED-4113-9473-B3BEBF3FF56B}" destId="{419DB824-A666-4147-A096-7DD578CD234F}" srcOrd="2" destOrd="0" presId="urn:microsoft.com/office/officeart/2005/8/layout/lProcess2"/>
    <dgm:cxn modelId="{A5D87279-E3DE-4B61-9384-1CB824185C1E}" type="presParOf" srcId="{419DB824-A666-4147-A096-7DD578CD234F}" destId="{CD05801E-1C21-4447-BB91-666C9A93F6B9}"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508CA1-C877-433F-A34B-FA98F0CB183A}" type="doc">
      <dgm:prSet loTypeId="urn:microsoft.com/office/officeart/2009/3/layout/HorizontalOrganizationChart" loCatId="hierarchy" qsTypeId="urn:microsoft.com/office/officeart/2005/8/quickstyle/simple1" qsCatId="simple" csTypeId="urn:microsoft.com/office/officeart/2005/8/colors/colorful2" csCatId="colorful" phldr="1"/>
      <dgm:spPr/>
      <dgm:t>
        <a:bodyPr/>
        <a:lstStyle/>
        <a:p>
          <a:endParaRPr lang="tr-TR"/>
        </a:p>
      </dgm:t>
    </dgm:pt>
    <dgm:pt modelId="{9EEB275C-0822-4951-9888-C24AB98F5119}">
      <dgm:prSet phldrT="[Text]" custT="1"/>
      <dgm:spPr/>
      <dgm:t>
        <a:bodyPr/>
        <a:lstStyle/>
        <a:p>
          <a:r>
            <a:rPr lang="tr-TR" sz="4000" b="1" dirty="0"/>
            <a:t>Stimuli</a:t>
          </a:r>
        </a:p>
      </dgm:t>
    </dgm:pt>
    <dgm:pt modelId="{A7A5B48A-F121-4E98-A61B-9CAB90C24146}" type="parTrans" cxnId="{2D2DB865-4C46-44D6-9FC4-416E01F40933}">
      <dgm:prSet/>
      <dgm:spPr/>
      <dgm:t>
        <a:bodyPr/>
        <a:lstStyle/>
        <a:p>
          <a:endParaRPr lang="tr-TR"/>
        </a:p>
      </dgm:t>
    </dgm:pt>
    <dgm:pt modelId="{B81D13FB-6919-4214-A6A8-8A90E99B854B}" type="sibTrans" cxnId="{2D2DB865-4C46-44D6-9FC4-416E01F40933}">
      <dgm:prSet/>
      <dgm:spPr/>
      <dgm:t>
        <a:bodyPr/>
        <a:lstStyle/>
        <a:p>
          <a:endParaRPr lang="tr-TR"/>
        </a:p>
      </dgm:t>
    </dgm:pt>
    <dgm:pt modelId="{02CF913E-E062-41AF-AAC7-B4D728A59803}" type="asst">
      <dgm:prSet phldrT="[Text]"/>
      <dgm:spPr/>
      <dgm:t>
        <a:bodyPr/>
        <a:lstStyle/>
        <a:p>
          <a:r>
            <a:rPr lang="tr-TR" dirty="0"/>
            <a:t>Auditory</a:t>
          </a:r>
        </a:p>
      </dgm:t>
    </dgm:pt>
    <dgm:pt modelId="{AEDB4496-4065-44AF-B1C8-2A78542E02E2}" type="parTrans" cxnId="{4FB9984D-66F7-487D-B4FF-D6F135F17476}">
      <dgm:prSet/>
      <dgm:spPr/>
      <dgm:t>
        <a:bodyPr/>
        <a:lstStyle/>
        <a:p>
          <a:endParaRPr lang="tr-TR"/>
        </a:p>
      </dgm:t>
    </dgm:pt>
    <dgm:pt modelId="{EE7DC1FF-2F03-4AAA-9BC8-9D0E36123D2F}" type="sibTrans" cxnId="{4FB9984D-66F7-487D-B4FF-D6F135F17476}">
      <dgm:prSet/>
      <dgm:spPr/>
      <dgm:t>
        <a:bodyPr/>
        <a:lstStyle/>
        <a:p>
          <a:endParaRPr lang="tr-TR"/>
        </a:p>
      </dgm:t>
    </dgm:pt>
    <dgm:pt modelId="{3F7B5510-C1F4-4431-ABA8-FE03D893ED02}">
      <dgm:prSet phldrT="[Text]"/>
      <dgm:spPr/>
      <dgm:t>
        <a:bodyPr/>
        <a:lstStyle/>
        <a:p>
          <a:r>
            <a:rPr lang="tr-TR" dirty="0"/>
            <a:t>16 sentence pairs</a:t>
          </a:r>
        </a:p>
      </dgm:t>
    </dgm:pt>
    <dgm:pt modelId="{5F01E41B-E709-4617-8F7A-921CF9F98477}" type="parTrans" cxnId="{8324A8E3-F7F3-4049-9A75-086C3DC90CD7}">
      <dgm:prSet/>
      <dgm:spPr/>
      <dgm:t>
        <a:bodyPr/>
        <a:lstStyle/>
        <a:p>
          <a:endParaRPr lang="tr-TR"/>
        </a:p>
      </dgm:t>
    </dgm:pt>
    <dgm:pt modelId="{80F6C0FF-7263-4A93-9865-FC3BF6C76E47}" type="sibTrans" cxnId="{8324A8E3-F7F3-4049-9A75-086C3DC90CD7}">
      <dgm:prSet/>
      <dgm:spPr/>
      <dgm:t>
        <a:bodyPr/>
        <a:lstStyle/>
        <a:p>
          <a:endParaRPr lang="tr-TR"/>
        </a:p>
      </dgm:t>
    </dgm:pt>
    <dgm:pt modelId="{EE03D803-C2CD-41DC-92DE-CE3733332B37}">
      <dgm:prSet phldrT="[Text]"/>
      <dgm:spPr/>
      <dgm:t>
        <a:bodyPr/>
        <a:lstStyle/>
        <a:p>
          <a:r>
            <a:rPr lang="tr-TR" dirty="0"/>
            <a:t>2 conditions</a:t>
          </a:r>
        </a:p>
      </dgm:t>
    </dgm:pt>
    <dgm:pt modelId="{8A185C06-733F-4A39-9679-B297C99B1F67}" type="parTrans" cxnId="{B8A23495-A6C2-4E93-BF1C-D3F1EEF51F06}">
      <dgm:prSet/>
      <dgm:spPr/>
      <dgm:t>
        <a:bodyPr/>
        <a:lstStyle/>
        <a:p>
          <a:endParaRPr lang="tr-TR"/>
        </a:p>
      </dgm:t>
    </dgm:pt>
    <dgm:pt modelId="{242F0D45-A67F-4F49-9CFD-AB186658CFA4}" type="sibTrans" cxnId="{B8A23495-A6C2-4E93-BF1C-D3F1EEF51F06}">
      <dgm:prSet/>
      <dgm:spPr/>
      <dgm:t>
        <a:bodyPr/>
        <a:lstStyle/>
        <a:p>
          <a:endParaRPr lang="tr-TR"/>
        </a:p>
      </dgm:t>
    </dgm:pt>
    <dgm:pt modelId="{381BE211-D2FE-4D07-8E35-E21024F2A72E}" type="pres">
      <dgm:prSet presAssocID="{80508CA1-C877-433F-A34B-FA98F0CB183A}" presName="hierChild1" presStyleCnt="0">
        <dgm:presLayoutVars>
          <dgm:orgChart val="1"/>
          <dgm:chPref val="1"/>
          <dgm:dir/>
          <dgm:animOne val="branch"/>
          <dgm:animLvl val="lvl"/>
          <dgm:resizeHandles/>
        </dgm:presLayoutVars>
      </dgm:prSet>
      <dgm:spPr/>
    </dgm:pt>
    <dgm:pt modelId="{BCBD3DA7-8852-4C52-84A4-06872C77566C}" type="pres">
      <dgm:prSet presAssocID="{9EEB275C-0822-4951-9888-C24AB98F5119}" presName="hierRoot1" presStyleCnt="0">
        <dgm:presLayoutVars>
          <dgm:hierBranch val="init"/>
        </dgm:presLayoutVars>
      </dgm:prSet>
      <dgm:spPr/>
    </dgm:pt>
    <dgm:pt modelId="{10347F1C-E196-4CB7-8429-22A7CF31C37E}" type="pres">
      <dgm:prSet presAssocID="{9EEB275C-0822-4951-9888-C24AB98F5119}" presName="rootComposite1" presStyleCnt="0"/>
      <dgm:spPr/>
    </dgm:pt>
    <dgm:pt modelId="{623A5515-083F-491D-A5BA-3F8D8290E680}" type="pres">
      <dgm:prSet presAssocID="{9EEB275C-0822-4951-9888-C24AB98F5119}" presName="rootText1" presStyleLbl="node0" presStyleIdx="0" presStyleCnt="1" custScaleX="113924" custScaleY="158994" custLinFactNeighborX="-18223" custLinFactNeighborY="7044">
        <dgm:presLayoutVars>
          <dgm:chPref val="3"/>
        </dgm:presLayoutVars>
      </dgm:prSet>
      <dgm:spPr/>
    </dgm:pt>
    <dgm:pt modelId="{35C35661-EF80-4BDF-B172-662A6106ECEC}" type="pres">
      <dgm:prSet presAssocID="{9EEB275C-0822-4951-9888-C24AB98F5119}" presName="rootConnector1" presStyleLbl="node1" presStyleIdx="0" presStyleCnt="0"/>
      <dgm:spPr/>
    </dgm:pt>
    <dgm:pt modelId="{8C4354B9-BC4F-4B1A-969C-CADA06330AE3}" type="pres">
      <dgm:prSet presAssocID="{9EEB275C-0822-4951-9888-C24AB98F5119}" presName="hierChild2" presStyleCnt="0"/>
      <dgm:spPr/>
    </dgm:pt>
    <dgm:pt modelId="{869E7A37-E4A5-4921-91A6-83172C1F272B}" type="pres">
      <dgm:prSet presAssocID="{5F01E41B-E709-4617-8F7A-921CF9F98477}" presName="Name64" presStyleLbl="parChTrans1D2" presStyleIdx="0" presStyleCnt="3"/>
      <dgm:spPr/>
    </dgm:pt>
    <dgm:pt modelId="{43A84E22-EE26-40C9-9421-9B7EE2145898}" type="pres">
      <dgm:prSet presAssocID="{3F7B5510-C1F4-4431-ABA8-FE03D893ED02}" presName="hierRoot2" presStyleCnt="0">
        <dgm:presLayoutVars>
          <dgm:hierBranch val="init"/>
        </dgm:presLayoutVars>
      </dgm:prSet>
      <dgm:spPr/>
    </dgm:pt>
    <dgm:pt modelId="{58188183-2A34-4106-A773-A8CE7C958539}" type="pres">
      <dgm:prSet presAssocID="{3F7B5510-C1F4-4431-ABA8-FE03D893ED02}" presName="rootComposite" presStyleCnt="0"/>
      <dgm:spPr/>
    </dgm:pt>
    <dgm:pt modelId="{0488E09F-E38F-4C59-94B1-9B1B9A4F83C2}" type="pres">
      <dgm:prSet presAssocID="{3F7B5510-C1F4-4431-ABA8-FE03D893ED02}" presName="rootText" presStyleLbl="node2" presStyleIdx="0" presStyleCnt="2">
        <dgm:presLayoutVars>
          <dgm:chPref val="3"/>
        </dgm:presLayoutVars>
      </dgm:prSet>
      <dgm:spPr/>
    </dgm:pt>
    <dgm:pt modelId="{D5B29B7A-AE50-4147-9597-B00699B611AA}" type="pres">
      <dgm:prSet presAssocID="{3F7B5510-C1F4-4431-ABA8-FE03D893ED02}" presName="rootConnector" presStyleLbl="node2" presStyleIdx="0" presStyleCnt="2"/>
      <dgm:spPr/>
    </dgm:pt>
    <dgm:pt modelId="{362051B8-63F7-461A-AA54-91529840BE14}" type="pres">
      <dgm:prSet presAssocID="{3F7B5510-C1F4-4431-ABA8-FE03D893ED02}" presName="hierChild4" presStyleCnt="0"/>
      <dgm:spPr/>
    </dgm:pt>
    <dgm:pt modelId="{EC5AAFCE-14FC-4101-A883-656B205172D3}" type="pres">
      <dgm:prSet presAssocID="{3F7B5510-C1F4-4431-ABA8-FE03D893ED02}" presName="hierChild5" presStyleCnt="0"/>
      <dgm:spPr/>
    </dgm:pt>
    <dgm:pt modelId="{551A6428-BFB9-495A-84BC-29EB525653AD}" type="pres">
      <dgm:prSet presAssocID="{8A185C06-733F-4A39-9679-B297C99B1F67}" presName="Name64" presStyleLbl="parChTrans1D2" presStyleIdx="1" presStyleCnt="3"/>
      <dgm:spPr/>
    </dgm:pt>
    <dgm:pt modelId="{D946C4BE-B617-46EE-87B6-2A3AB651C0D7}" type="pres">
      <dgm:prSet presAssocID="{EE03D803-C2CD-41DC-92DE-CE3733332B37}" presName="hierRoot2" presStyleCnt="0">
        <dgm:presLayoutVars>
          <dgm:hierBranch val="init"/>
        </dgm:presLayoutVars>
      </dgm:prSet>
      <dgm:spPr/>
    </dgm:pt>
    <dgm:pt modelId="{0415DED0-794D-40D2-BE7F-E00A47D76AD0}" type="pres">
      <dgm:prSet presAssocID="{EE03D803-C2CD-41DC-92DE-CE3733332B37}" presName="rootComposite" presStyleCnt="0"/>
      <dgm:spPr/>
    </dgm:pt>
    <dgm:pt modelId="{0B85DC06-F092-4870-9AD3-F170652BCE54}" type="pres">
      <dgm:prSet presAssocID="{EE03D803-C2CD-41DC-92DE-CE3733332B37}" presName="rootText" presStyleLbl="node2" presStyleIdx="1" presStyleCnt="2">
        <dgm:presLayoutVars>
          <dgm:chPref val="3"/>
        </dgm:presLayoutVars>
      </dgm:prSet>
      <dgm:spPr/>
    </dgm:pt>
    <dgm:pt modelId="{4C313FA0-55E2-40E3-AC8D-A2C4DB954F1F}" type="pres">
      <dgm:prSet presAssocID="{EE03D803-C2CD-41DC-92DE-CE3733332B37}" presName="rootConnector" presStyleLbl="node2" presStyleIdx="1" presStyleCnt="2"/>
      <dgm:spPr/>
    </dgm:pt>
    <dgm:pt modelId="{04123AAB-8183-4B8D-A0AB-4A01B0A7A77F}" type="pres">
      <dgm:prSet presAssocID="{EE03D803-C2CD-41DC-92DE-CE3733332B37}" presName="hierChild4" presStyleCnt="0"/>
      <dgm:spPr/>
    </dgm:pt>
    <dgm:pt modelId="{A779322C-1F1D-4BCA-9230-25D3FA8D9761}" type="pres">
      <dgm:prSet presAssocID="{EE03D803-C2CD-41DC-92DE-CE3733332B37}" presName="hierChild5" presStyleCnt="0"/>
      <dgm:spPr/>
    </dgm:pt>
    <dgm:pt modelId="{58E4ABF0-5E59-41F3-BA54-59C557DE2FB2}" type="pres">
      <dgm:prSet presAssocID="{9EEB275C-0822-4951-9888-C24AB98F5119}" presName="hierChild3" presStyleCnt="0"/>
      <dgm:spPr/>
    </dgm:pt>
    <dgm:pt modelId="{3560D4DF-B4FE-436C-84EF-8FACE6EBAFA2}" type="pres">
      <dgm:prSet presAssocID="{AEDB4496-4065-44AF-B1C8-2A78542E02E2}" presName="Name115" presStyleLbl="parChTrans1D2" presStyleIdx="2" presStyleCnt="3"/>
      <dgm:spPr/>
    </dgm:pt>
    <dgm:pt modelId="{ED126FB6-32D2-49E0-A02E-ED18A3FC4902}" type="pres">
      <dgm:prSet presAssocID="{02CF913E-E062-41AF-AAC7-B4D728A59803}" presName="hierRoot3" presStyleCnt="0">
        <dgm:presLayoutVars>
          <dgm:hierBranch val="init"/>
        </dgm:presLayoutVars>
      </dgm:prSet>
      <dgm:spPr/>
    </dgm:pt>
    <dgm:pt modelId="{1ACCE46A-8790-4819-9686-5DB3AACF0093}" type="pres">
      <dgm:prSet presAssocID="{02CF913E-E062-41AF-AAC7-B4D728A59803}" presName="rootComposite3" presStyleCnt="0"/>
      <dgm:spPr/>
    </dgm:pt>
    <dgm:pt modelId="{760F85B6-4A73-49CA-AE3D-E270F867A85E}" type="pres">
      <dgm:prSet presAssocID="{02CF913E-E062-41AF-AAC7-B4D728A59803}" presName="rootText3" presStyleLbl="asst1" presStyleIdx="0" presStyleCnt="1">
        <dgm:presLayoutVars>
          <dgm:chPref val="3"/>
        </dgm:presLayoutVars>
      </dgm:prSet>
      <dgm:spPr/>
    </dgm:pt>
    <dgm:pt modelId="{8D12F85E-6C79-457C-B808-52A3D2491F90}" type="pres">
      <dgm:prSet presAssocID="{02CF913E-E062-41AF-AAC7-B4D728A59803}" presName="rootConnector3" presStyleLbl="asst1" presStyleIdx="0" presStyleCnt="1"/>
      <dgm:spPr/>
    </dgm:pt>
    <dgm:pt modelId="{258051A4-26E7-4417-A2F5-E6AA6816C44A}" type="pres">
      <dgm:prSet presAssocID="{02CF913E-E062-41AF-AAC7-B4D728A59803}" presName="hierChild6" presStyleCnt="0"/>
      <dgm:spPr/>
    </dgm:pt>
    <dgm:pt modelId="{EE95BB65-9395-4E2D-9A94-47D1D302C26D}" type="pres">
      <dgm:prSet presAssocID="{02CF913E-E062-41AF-AAC7-B4D728A59803}" presName="hierChild7" presStyleCnt="0"/>
      <dgm:spPr/>
    </dgm:pt>
  </dgm:ptLst>
  <dgm:cxnLst>
    <dgm:cxn modelId="{128D7528-E134-44B6-8E69-686D01698112}" type="presOf" srcId="{9EEB275C-0822-4951-9888-C24AB98F5119}" destId="{623A5515-083F-491D-A5BA-3F8D8290E680}" srcOrd="0" destOrd="0" presId="urn:microsoft.com/office/officeart/2009/3/layout/HorizontalOrganizationChart"/>
    <dgm:cxn modelId="{96F7F340-0749-42E5-9BE1-064137A8B988}" type="presOf" srcId="{8A185C06-733F-4A39-9679-B297C99B1F67}" destId="{551A6428-BFB9-495A-84BC-29EB525653AD}" srcOrd="0" destOrd="0" presId="urn:microsoft.com/office/officeart/2009/3/layout/HorizontalOrganizationChart"/>
    <dgm:cxn modelId="{2D2DB865-4C46-44D6-9FC4-416E01F40933}" srcId="{80508CA1-C877-433F-A34B-FA98F0CB183A}" destId="{9EEB275C-0822-4951-9888-C24AB98F5119}" srcOrd="0" destOrd="0" parTransId="{A7A5B48A-F121-4E98-A61B-9CAB90C24146}" sibTransId="{B81D13FB-6919-4214-A6A8-8A90E99B854B}"/>
    <dgm:cxn modelId="{7FEC1268-61F7-4C6B-9591-30AE32A99EBA}" type="presOf" srcId="{3F7B5510-C1F4-4431-ABA8-FE03D893ED02}" destId="{0488E09F-E38F-4C59-94B1-9B1B9A4F83C2}" srcOrd="0" destOrd="0" presId="urn:microsoft.com/office/officeart/2009/3/layout/HorizontalOrganizationChart"/>
    <dgm:cxn modelId="{D599786A-72A6-4E04-95B6-1A1C60F1D4A1}" type="presOf" srcId="{AEDB4496-4065-44AF-B1C8-2A78542E02E2}" destId="{3560D4DF-B4FE-436C-84EF-8FACE6EBAFA2}" srcOrd="0" destOrd="0" presId="urn:microsoft.com/office/officeart/2009/3/layout/HorizontalOrganizationChart"/>
    <dgm:cxn modelId="{FD81F14B-1A02-4722-AD6F-A18685AB984B}" type="presOf" srcId="{02CF913E-E062-41AF-AAC7-B4D728A59803}" destId="{8D12F85E-6C79-457C-B808-52A3D2491F90}" srcOrd="1" destOrd="0" presId="urn:microsoft.com/office/officeart/2009/3/layout/HorizontalOrganizationChart"/>
    <dgm:cxn modelId="{4FB9984D-66F7-487D-B4FF-D6F135F17476}" srcId="{9EEB275C-0822-4951-9888-C24AB98F5119}" destId="{02CF913E-E062-41AF-AAC7-B4D728A59803}" srcOrd="0" destOrd="0" parTransId="{AEDB4496-4065-44AF-B1C8-2A78542E02E2}" sibTransId="{EE7DC1FF-2F03-4AAA-9BC8-9D0E36123D2F}"/>
    <dgm:cxn modelId="{B8A23495-A6C2-4E93-BF1C-D3F1EEF51F06}" srcId="{9EEB275C-0822-4951-9888-C24AB98F5119}" destId="{EE03D803-C2CD-41DC-92DE-CE3733332B37}" srcOrd="2" destOrd="0" parTransId="{8A185C06-733F-4A39-9679-B297C99B1F67}" sibTransId="{242F0D45-A67F-4F49-9CFD-AB186658CFA4}"/>
    <dgm:cxn modelId="{AC7397A9-B6AA-4EFD-ADDE-05D5A9066E58}" type="presOf" srcId="{EE03D803-C2CD-41DC-92DE-CE3733332B37}" destId="{4C313FA0-55E2-40E3-AC8D-A2C4DB954F1F}" srcOrd="1" destOrd="0" presId="urn:microsoft.com/office/officeart/2009/3/layout/HorizontalOrganizationChart"/>
    <dgm:cxn modelId="{05E128AE-2AAC-41AB-94D5-D776C835A8AB}" type="presOf" srcId="{9EEB275C-0822-4951-9888-C24AB98F5119}" destId="{35C35661-EF80-4BDF-B172-662A6106ECEC}" srcOrd="1" destOrd="0" presId="urn:microsoft.com/office/officeart/2009/3/layout/HorizontalOrganizationChart"/>
    <dgm:cxn modelId="{670D3FBB-7310-4C8E-AC33-81AFBAE15EBF}" type="presOf" srcId="{3F7B5510-C1F4-4431-ABA8-FE03D893ED02}" destId="{D5B29B7A-AE50-4147-9597-B00699B611AA}" srcOrd="1" destOrd="0" presId="urn:microsoft.com/office/officeart/2009/3/layout/HorizontalOrganizationChart"/>
    <dgm:cxn modelId="{1510FFC0-66BF-4EB6-B78B-0BEC16B4A3EB}" type="presOf" srcId="{EE03D803-C2CD-41DC-92DE-CE3733332B37}" destId="{0B85DC06-F092-4870-9AD3-F170652BCE54}" srcOrd="0" destOrd="0" presId="urn:microsoft.com/office/officeart/2009/3/layout/HorizontalOrganizationChart"/>
    <dgm:cxn modelId="{13DFB3C7-D881-42A7-AD98-4357719EBC95}" type="presOf" srcId="{5F01E41B-E709-4617-8F7A-921CF9F98477}" destId="{869E7A37-E4A5-4921-91A6-83172C1F272B}" srcOrd="0" destOrd="0" presId="urn:microsoft.com/office/officeart/2009/3/layout/HorizontalOrganizationChart"/>
    <dgm:cxn modelId="{8324A8E3-F7F3-4049-9A75-086C3DC90CD7}" srcId="{9EEB275C-0822-4951-9888-C24AB98F5119}" destId="{3F7B5510-C1F4-4431-ABA8-FE03D893ED02}" srcOrd="1" destOrd="0" parTransId="{5F01E41B-E709-4617-8F7A-921CF9F98477}" sibTransId="{80F6C0FF-7263-4A93-9865-FC3BF6C76E47}"/>
    <dgm:cxn modelId="{A00DC1E6-95B8-4798-BD84-A6AC291F129D}" type="presOf" srcId="{80508CA1-C877-433F-A34B-FA98F0CB183A}" destId="{381BE211-D2FE-4D07-8E35-E21024F2A72E}" srcOrd="0" destOrd="0" presId="urn:microsoft.com/office/officeart/2009/3/layout/HorizontalOrganizationChart"/>
    <dgm:cxn modelId="{485D30E8-9FC3-425C-8047-4753201E89E3}" type="presOf" srcId="{02CF913E-E062-41AF-AAC7-B4D728A59803}" destId="{760F85B6-4A73-49CA-AE3D-E270F867A85E}" srcOrd="0" destOrd="0" presId="urn:microsoft.com/office/officeart/2009/3/layout/HorizontalOrganizationChart"/>
    <dgm:cxn modelId="{5AEF0D95-50A5-4FEB-B721-0AAF5CC91D69}" type="presParOf" srcId="{381BE211-D2FE-4D07-8E35-E21024F2A72E}" destId="{BCBD3DA7-8852-4C52-84A4-06872C77566C}" srcOrd="0" destOrd="0" presId="urn:microsoft.com/office/officeart/2009/3/layout/HorizontalOrganizationChart"/>
    <dgm:cxn modelId="{64DB5FF4-973B-45EB-BC0C-FE0D32E24E3D}" type="presParOf" srcId="{BCBD3DA7-8852-4C52-84A4-06872C77566C}" destId="{10347F1C-E196-4CB7-8429-22A7CF31C37E}" srcOrd="0" destOrd="0" presId="urn:microsoft.com/office/officeart/2009/3/layout/HorizontalOrganizationChart"/>
    <dgm:cxn modelId="{564F5A28-94BB-42A2-B06A-6FD3EE6708C5}" type="presParOf" srcId="{10347F1C-E196-4CB7-8429-22A7CF31C37E}" destId="{623A5515-083F-491D-A5BA-3F8D8290E680}" srcOrd="0" destOrd="0" presId="urn:microsoft.com/office/officeart/2009/3/layout/HorizontalOrganizationChart"/>
    <dgm:cxn modelId="{768C8C81-92C9-4348-8CC8-B255910E94E0}" type="presParOf" srcId="{10347F1C-E196-4CB7-8429-22A7CF31C37E}" destId="{35C35661-EF80-4BDF-B172-662A6106ECEC}" srcOrd="1" destOrd="0" presId="urn:microsoft.com/office/officeart/2009/3/layout/HorizontalOrganizationChart"/>
    <dgm:cxn modelId="{D399FBAC-42C9-48DD-B6AE-DD4E2A5FEB03}" type="presParOf" srcId="{BCBD3DA7-8852-4C52-84A4-06872C77566C}" destId="{8C4354B9-BC4F-4B1A-969C-CADA06330AE3}" srcOrd="1" destOrd="0" presId="urn:microsoft.com/office/officeart/2009/3/layout/HorizontalOrganizationChart"/>
    <dgm:cxn modelId="{BC3ED611-B1F4-4849-85E7-93B3389D2C25}" type="presParOf" srcId="{8C4354B9-BC4F-4B1A-969C-CADA06330AE3}" destId="{869E7A37-E4A5-4921-91A6-83172C1F272B}" srcOrd="0" destOrd="0" presId="urn:microsoft.com/office/officeart/2009/3/layout/HorizontalOrganizationChart"/>
    <dgm:cxn modelId="{FE5986F5-6DAB-4E7A-867F-13D421521FFC}" type="presParOf" srcId="{8C4354B9-BC4F-4B1A-969C-CADA06330AE3}" destId="{43A84E22-EE26-40C9-9421-9B7EE2145898}" srcOrd="1" destOrd="0" presId="urn:microsoft.com/office/officeart/2009/3/layout/HorizontalOrganizationChart"/>
    <dgm:cxn modelId="{EE08F020-01C4-446A-8843-160E4988B76C}" type="presParOf" srcId="{43A84E22-EE26-40C9-9421-9B7EE2145898}" destId="{58188183-2A34-4106-A773-A8CE7C958539}" srcOrd="0" destOrd="0" presId="urn:microsoft.com/office/officeart/2009/3/layout/HorizontalOrganizationChart"/>
    <dgm:cxn modelId="{F9230E55-7B57-47A2-9C5A-A74B9F19E47B}" type="presParOf" srcId="{58188183-2A34-4106-A773-A8CE7C958539}" destId="{0488E09F-E38F-4C59-94B1-9B1B9A4F83C2}" srcOrd="0" destOrd="0" presId="urn:microsoft.com/office/officeart/2009/3/layout/HorizontalOrganizationChart"/>
    <dgm:cxn modelId="{41CDE194-DD45-4118-9C9E-00015824B2C8}" type="presParOf" srcId="{58188183-2A34-4106-A773-A8CE7C958539}" destId="{D5B29B7A-AE50-4147-9597-B00699B611AA}" srcOrd="1" destOrd="0" presId="urn:microsoft.com/office/officeart/2009/3/layout/HorizontalOrganizationChart"/>
    <dgm:cxn modelId="{F6F563D2-EC0F-4194-8194-FBD95F32B32C}" type="presParOf" srcId="{43A84E22-EE26-40C9-9421-9B7EE2145898}" destId="{362051B8-63F7-461A-AA54-91529840BE14}" srcOrd="1" destOrd="0" presId="urn:microsoft.com/office/officeart/2009/3/layout/HorizontalOrganizationChart"/>
    <dgm:cxn modelId="{1B96C72B-8196-45C3-8D84-E5C3FCE5C289}" type="presParOf" srcId="{43A84E22-EE26-40C9-9421-9B7EE2145898}" destId="{EC5AAFCE-14FC-4101-A883-656B205172D3}" srcOrd="2" destOrd="0" presId="urn:microsoft.com/office/officeart/2009/3/layout/HorizontalOrganizationChart"/>
    <dgm:cxn modelId="{A1618B09-71A1-4C2F-8EF3-770AA17E7709}" type="presParOf" srcId="{8C4354B9-BC4F-4B1A-969C-CADA06330AE3}" destId="{551A6428-BFB9-495A-84BC-29EB525653AD}" srcOrd="2" destOrd="0" presId="urn:microsoft.com/office/officeart/2009/3/layout/HorizontalOrganizationChart"/>
    <dgm:cxn modelId="{52AEE6E8-6D98-4C69-B88A-9CB9637AA953}" type="presParOf" srcId="{8C4354B9-BC4F-4B1A-969C-CADA06330AE3}" destId="{D946C4BE-B617-46EE-87B6-2A3AB651C0D7}" srcOrd="3" destOrd="0" presId="urn:microsoft.com/office/officeart/2009/3/layout/HorizontalOrganizationChart"/>
    <dgm:cxn modelId="{5312AEAA-B038-4B2D-A84E-1BB03F53005D}" type="presParOf" srcId="{D946C4BE-B617-46EE-87B6-2A3AB651C0D7}" destId="{0415DED0-794D-40D2-BE7F-E00A47D76AD0}" srcOrd="0" destOrd="0" presId="urn:microsoft.com/office/officeart/2009/3/layout/HorizontalOrganizationChart"/>
    <dgm:cxn modelId="{89532CAD-B311-4014-AF43-8854527CE4AD}" type="presParOf" srcId="{0415DED0-794D-40D2-BE7F-E00A47D76AD0}" destId="{0B85DC06-F092-4870-9AD3-F170652BCE54}" srcOrd="0" destOrd="0" presId="urn:microsoft.com/office/officeart/2009/3/layout/HorizontalOrganizationChart"/>
    <dgm:cxn modelId="{444A4691-7857-49D2-9A29-50F134963C88}" type="presParOf" srcId="{0415DED0-794D-40D2-BE7F-E00A47D76AD0}" destId="{4C313FA0-55E2-40E3-AC8D-A2C4DB954F1F}" srcOrd="1" destOrd="0" presId="urn:microsoft.com/office/officeart/2009/3/layout/HorizontalOrganizationChart"/>
    <dgm:cxn modelId="{EE4CAD2C-D859-459C-A1D1-AAB9CD9BF0EE}" type="presParOf" srcId="{D946C4BE-B617-46EE-87B6-2A3AB651C0D7}" destId="{04123AAB-8183-4B8D-A0AB-4A01B0A7A77F}" srcOrd="1" destOrd="0" presId="urn:microsoft.com/office/officeart/2009/3/layout/HorizontalOrganizationChart"/>
    <dgm:cxn modelId="{A8A1EA7C-BA2B-4898-B173-34ED4573D9CC}" type="presParOf" srcId="{D946C4BE-B617-46EE-87B6-2A3AB651C0D7}" destId="{A779322C-1F1D-4BCA-9230-25D3FA8D9761}" srcOrd="2" destOrd="0" presId="urn:microsoft.com/office/officeart/2009/3/layout/HorizontalOrganizationChart"/>
    <dgm:cxn modelId="{EBDA9AE9-CBBB-497A-B919-2DF161EB994F}" type="presParOf" srcId="{BCBD3DA7-8852-4C52-84A4-06872C77566C}" destId="{58E4ABF0-5E59-41F3-BA54-59C557DE2FB2}" srcOrd="2" destOrd="0" presId="urn:microsoft.com/office/officeart/2009/3/layout/HorizontalOrganizationChart"/>
    <dgm:cxn modelId="{BD08368F-5C6E-4144-A798-A5DDC0DEC445}" type="presParOf" srcId="{58E4ABF0-5E59-41F3-BA54-59C557DE2FB2}" destId="{3560D4DF-B4FE-436C-84EF-8FACE6EBAFA2}" srcOrd="0" destOrd="0" presId="urn:microsoft.com/office/officeart/2009/3/layout/HorizontalOrganizationChart"/>
    <dgm:cxn modelId="{8A012D5B-4EED-4530-AE41-ABA80E6F4CCC}" type="presParOf" srcId="{58E4ABF0-5E59-41F3-BA54-59C557DE2FB2}" destId="{ED126FB6-32D2-49E0-A02E-ED18A3FC4902}" srcOrd="1" destOrd="0" presId="urn:microsoft.com/office/officeart/2009/3/layout/HorizontalOrganizationChart"/>
    <dgm:cxn modelId="{C6D560DC-9099-40DA-AB48-858551E94EDB}" type="presParOf" srcId="{ED126FB6-32D2-49E0-A02E-ED18A3FC4902}" destId="{1ACCE46A-8790-4819-9686-5DB3AACF0093}" srcOrd="0" destOrd="0" presId="urn:microsoft.com/office/officeart/2009/3/layout/HorizontalOrganizationChart"/>
    <dgm:cxn modelId="{4D658D2D-118F-463C-8DD1-804C3A0DEA3D}" type="presParOf" srcId="{1ACCE46A-8790-4819-9686-5DB3AACF0093}" destId="{760F85B6-4A73-49CA-AE3D-E270F867A85E}" srcOrd="0" destOrd="0" presId="urn:microsoft.com/office/officeart/2009/3/layout/HorizontalOrganizationChart"/>
    <dgm:cxn modelId="{D279FB23-4ED2-4D65-9442-482779BED3A2}" type="presParOf" srcId="{1ACCE46A-8790-4819-9686-5DB3AACF0093}" destId="{8D12F85E-6C79-457C-B808-52A3D2491F90}" srcOrd="1" destOrd="0" presId="urn:microsoft.com/office/officeart/2009/3/layout/HorizontalOrganizationChart"/>
    <dgm:cxn modelId="{1693F84C-BD56-457D-BAC3-1508479A0B17}" type="presParOf" srcId="{ED126FB6-32D2-49E0-A02E-ED18A3FC4902}" destId="{258051A4-26E7-4417-A2F5-E6AA6816C44A}" srcOrd="1" destOrd="0" presId="urn:microsoft.com/office/officeart/2009/3/layout/HorizontalOrganizationChart"/>
    <dgm:cxn modelId="{4E5B8043-0348-4936-853D-AF823B9BD2A9}" type="presParOf" srcId="{ED126FB6-32D2-49E0-A02E-ED18A3FC4902}" destId="{EE95BB65-9395-4E2D-9A94-47D1D302C26D}"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85CF2-83A2-4315-BD6E-63D7D089DCE6}">
      <dsp:nvSpPr>
        <dsp:cNvPr id="0" name=""/>
        <dsp:cNvSpPr/>
      </dsp:nvSpPr>
      <dsp:spPr>
        <a:xfrm>
          <a:off x="2930" y="0"/>
          <a:ext cx="2818717" cy="3623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tr-TR" sz="5000" kern="1200" dirty="0"/>
            <a:t>L1 </a:t>
          </a:r>
        </a:p>
      </dsp:txBody>
      <dsp:txXfrm>
        <a:off x="2930" y="0"/>
        <a:ext cx="2818717" cy="1087119"/>
      </dsp:txXfrm>
    </dsp:sp>
    <dsp:sp modelId="{E2CC00DB-0E76-434E-A6E2-6F498DAD7AA8}">
      <dsp:nvSpPr>
        <dsp:cNvPr id="0" name=""/>
        <dsp:cNvSpPr/>
      </dsp:nvSpPr>
      <dsp:spPr>
        <a:xfrm>
          <a:off x="3035982" y="0"/>
          <a:ext cx="2818717" cy="3623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tr-TR" sz="5000" kern="1200" dirty="0"/>
            <a:t>L2</a:t>
          </a:r>
        </a:p>
      </dsp:txBody>
      <dsp:txXfrm>
        <a:off x="3035982" y="0"/>
        <a:ext cx="2818717" cy="1087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0D4DF-B4FE-436C-84EF-8FACE6EBAFA2}">
      <dsp:nvSpPr>
        <dsp:cNvPr id="0" name=""/>
        <dsp:cNvSpPr/>
      </dsp:nvSpPr>
      <dsp:spPr>
        <a:xfrm>
          <a:off x="2613910" y="1595457"/>
          <a:ext cx="1609827" cy="192696"/>
        </a:xfrm>
        <a:custGeom>
          <a:avLst/>
          <a:gdLst/>
          <a:ahLst/>
          <a:cxnLst/>
          <a:rect l="0" t="0" r="0" b="0"/>
          <a:pathLst>
            <a:path>
              <a:moveTo>
                <a:pt x="0" y="192696"/>
              </a:moveTo>
              <a:lnTo>
                <a:pt x="1609827" y="192696"/>
              </a:lnTo>
              <a:lnTo>
                <a:pt x="1609827"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1A6428-BFB9-495A-84BC-29EB525653AD}">
      <dsp:nvSpPr>
        <dsp:cNvPr id="0" name=""/>
        <dsp:cNvSpPr/>
      </dsp:nvSpPr>
      <dsp:spPr>
        <a:xfrm>
          <a:off x="2613910" y="1788153"/>
          <a:ext cx="3215931" cy="444009"/>
        </a:xfrm>
        <a:custGeom>
          <a:avLst/>
          <a:gdLst/>
          <a:ahLst/>
          <a:cxnLst/>
          <a:rect l="0" t="0" r="0" b="0"/>
          <a:pathLst>
            <a:path>
              <a:moveTo>
                <a:pt x="0" y="0"/>
              </a:moveTo>
              <a:lnTo>
                <a:pt x="2986488" y="0"/>
              </a:lnTo>
              <a:lnTo>
                <a:pt x="2986488" y="444009"/>
              </a:lnTo>
              <a:lnTo>
                <a:pt x="3215931" y="44400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9E7A37-E4A5-4921-91A6-83172C1F272B}">
      <dsp:nvSpPr>
        <dsp:cNvPr id="0" name=""/>
        <dsp:cNvSpPr/>
      </dsp:nvSpPr>
      <dsp:spPr>
        <a:xfrm>
          <a:off x="2613910" y="1245556"/>
          <a:ext cx="3215931" cy="542597"/>
        </a:xfrm>
        <a:custGeom>
          <a:avLst/>
          <a:gdLst/>
          <a:ahLst/>
          <a:cxnLst/>
          <a:rect l="0" t="0" r="0" b="0"/>
          <a:pathLst>
            <a:path>
              <a:moveTo>
                <a:pt x="0" y="542597"/>
              </a:moveTo>
              <a:lnTo>
                <a:pt x="2986488" y="542597"/>
              </a:lnTo>
              <a:lnTo>
                <a:pt x="2986488" y="0"/>
              </a:lnTo>
              <a:lnTo>
                <a:pt x="3215931"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3A5515-083F-491D-A5BA-3F8D8290E680}">
      <dsp:nvSpPr>
        <dsp:cNvPr id="0" name=""/>
        <dsp:cNvSpPr/>
      </dsp:nvSpPr>
      <dsp:spPr>
        <a:xfrm>
          <a:off x="0" y="1231831"/>
          <a:ext cx="2613910" cy="1112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tr-TR" sz="4000" b="1" kern="1200" dirty="0"/>
            <a:t>Stimuli</a:t>
          </a:r>
        </a:p>
      </dsp:txBody>
      <dsp:txXfrm>
        <a:off x="0" y="1231831"/>
        <a:ext cx="2613910" cy="1112643"/>
      </dsp:txXfrm>
    </dsp:sp>
    <dsp:sp modelId="{0488E09F-E38F-4C59-94B1-9B1B9A4F83C2}">
      <dsp:nvSpPr>
        <dsp:cNvPr id="0" name=""/>
        <dsp:cNvSpPr/>
      </dsp:nvSpPr>
      <dsp:spPr>
        <a:xfrm>
          <a:off x="5829841" y="895655"/>
          <a:ext cx="2294433" cy="6998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tr-TR" sz="2500" kern="1200" dirty="0"/>
            <a:t>16 sentence pairs</a:t>
          </a:r>
        </a:p>
      </dsp:txBody>
      <dsp:txXfrm>
        <a:off x="5829841" y="895655"/>
        <a:ext cx="2294433" cy="699802"/>
      </dsp:txXfrm>
    </dsp:sp>
    <dsp:sp modelId="{0B85DC06-F092-4870-9AD3-F170652BCE54}">
      <dsp:nvSpPr>
        <dsp:cNvPr id="0" name=""/>
        <dsp:cNvSpPr/>
      </dsp:nvSpPr>
      <dsp:spPr>
        <a:xfrm>
          <a:off x="5829841" y="1882261"/>
          <a:ext cx="2294433" cy="6998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tr-TR" sz="2500" kern="1200" dirty="0"/>
            <a:t>2 conditions</a:t>
          </a:r>
        </a:p>
      </dsp:txBody>
      <dsp:txXfrm>
        <a:off x="5829841" y="1882261"/>
        <a:ext cx="2294433" cy="699802"/>
      </dsp:txXfrm>
    </dsp:sp>
    <dsp:sp modelId="{760F85B6-4A73-49CA-AE3D-E270F867A85E}">
      <dsp:nvSpPr>
        <dsp:cNvPr id="0" name=""/>
        <dsp:cNvSpPr/>
      </dsp:nvSpPr>
      <dsp:spPr>
        <a:xfrm>
          <a:off x="3076521" y="895655"/>
          <a:ext cx="2294433" cy="699802"/>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tr-TR" sz="2500" kern="1200" dirty="0"/>
            <a:t>Auditory</a:t>
          </a:r>
        </a:p>
      </dsp:txBody>
      <dsp:txXfrm>
        <a:off x="3076521" y="895655"/>
        <a:ext cx="2294433" cy="69980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ED6F0-98FE-4892-8584-FCAF5B11F8BB}" type="datetimeFigureOut">
              <a:rPr lang="tr-TR" smtClean="0"/>
              <a:t>22.11.2023</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E8C21-BD40-4AB5-A655-7FE6F377303C}" type="slidenum">
              <a:rPr lang="tr-TR" smtClean="0"/>
              <a:t>‹#›</a:t>
            </a:fld>
            <a:endParaRPr lang="tr-TR"/>
          </a:p>
        </p:txBody>
      </p:sp>
    </p:spTree>
    <p:extLst>
      <p:ext uri="{BB962C8B-B14F-4D97-AF65-F5344CB8AC3E}">
        <p14:creationId xmlns:p14="http://schemas.microsoft.com/office/powerpoint/2010/main" val="286867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F0F0F"/>
                </a:solidFill>
                <a:effectLst/>
                <a:latin typeface="Söhne"/>
              </a:rPr>
              <a:t>it explores how cognitive resources, working memory, and language proficiency influence predictive processes during comprehension. The use of eye-tracking technology in the visual world paradigm is a key methodology in understanding how people make predictions while processing language.</a:t>
            </a:r>
            <a:endParaRPr lang="tr-TR" b="0" i="0" dirty="0">
              <a:solidFill>
                <a:srgbClr val="0F0F0F"/>
              </a:solidFill>
              <a:effectLst/>
              <a:latin typeface="Söhne"/>
            </a:endParaRPr>
          </a:p>
          <a:p>
            <a:r>
              <a:rPr lang="en-US" b="0" i="0" dirty="0">
                <a:solidFill>
                  <a:srgbClr val="0F0F0F"/>
                </a:solidFill>
                <a:effectLst/>
                <a:latin typeface="Söhne"/>
              </a:rPr>
              <a:t>It discusses the potential impact of cognitive load on the ability to make predictions during comprehension.</a:t>
            </a:r>
            <a:endParaRPr lang="tr-TR" b="0" i="0" dirty="0">
              <a:solidFill>
                <a:srgbClr val="0F0F0F"/>
              </a:solidFill>
              <a:effectLst/>
              <a:latin typeface="Söhne"/>
            </a:endParaRPr>
          </a:p>
          <a:p>
            <a:r>
              <a:rPr lang="en-US" b="1" i="0" dirty="0">
                <a:solidFill>
                  <a:srgbClr val="0F0F0F"/>
                </a:solidFill>
                <a:effectLst/>
                <a:latin typeface="Söhne"/>
              </a:rPr>
              <a:t>Visual World Eye-Tracking Paradigm:</a:t>
            </a:r>
            <a:endParaRPr lang="en-US" b="0" i="0" dirty="0">
              <a:solidFill>
                <a:srgbClr val="0F0F0F"/>
              </a:solidFill>
              <a:effectLst/>
              <a:latin typeface="Söhne"/>
            </a:endParaRPr>
          </a:p>
          <a:p>
            <a:pPr algn="l">
              <a:buFont typeface="Arial" panose="020B0604020202020204" pitchFamily="34" charset="0"/>
              <a:buChar char="•"/>
            </a:pPr>
            <a:r>
              <a:rPr lang="en-US" b="0" i="0" dirty="0">
                <a:solidFill>
                  <a:srgbClr val="0F0F0F"/>
                </a:solidFill>
                <a:effectLst/>
                <a:latin typeface="Söhne"/>
              </a:rPr>
              <a:t>The authors employ the visual world eye-tracking paradigm as a methodology to investigate predictive eye movements during language processing. This involves tracking participants' eye movements as they listen to sentences and make predictions.</a:t>
            </a:r>
          </a:p>
          <a:p>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2</a:t>
            </a:fld>
            <a:endParaRPr lang="tr-TR"/>
          </a:p>
        </p:txBody>
      </p:sp>
    </p:spTree>
    <p:extLst>
      <p:ext uri="{BB962C8B-B14F-4D97-AF65-F5344CB8AC3E}">
        <p14:creationId xmlns:p14="http://schemas.microsoft.com/office/powerpoint/2010/main" val="328932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 shows the fixation probabilities on target objects and the averaged fixation probabilities on distractor objects in the predictable and in the unpredictable conditions for participants in the load condition and in the no-load condition separately. </a:t>
            </a:r>
            <a:endParaRPr lang="tr-TR" dirty="0"/>
          </a:p>
          <a:p>
            <a:endParaRPr lang="tr-TR" dirty="0"/>
          </a:p>
          <a:p>
            <a:r>
              <a:rPr lang="en-US" dirty="0"/>
              <a:t>The significant interactions in the time window before target word onset indicate that participants showed more predictive eye movements when they were not under cognitive load than when they were under cognitive load</a:t>
            </a:r>
            <a:r>
              <a:rPr lang="tr-TR" dirty="0"/>
              <a:t>.</a:t>
            </a:r>
          </a:p>
          <a:p>
            <a:endParaRPr lang="tr-TR" dirty="0"/>
          </a:p>
          <a:p>
            <a:r>
              <a:rPr lang="en-US" dirty="0"/>
              <a:t>Participants in the no-load condition were more likely to look at target objects in the predictable condition than in the unpredictable condition from 1150 </a:t>
            </a:r>
            <a:r>
              <a:rPr lang="en-US" dirty="0" err="1"/>
              <a:t>ms</a:t>
            </a:r>
            <a:r>
              <a:rPr lang="en-US" dirty="0"/>
              <a:t> to 1050 </a:t>
            </a:r>
            <a:r>
              <a:rPr lang="en-US" dirty="0" err="1"/>
              <a:t>ms</a:t>
            </a:r>
            <a:r>
              <a:rPr lang="en-US" dirty="0"/>
              <a:t> before the target word onset, and from 950 </a:t>
            </a:r>
            <a:r>
              <a:rPr lang="en-US" dirty="0" err="1"/>
              <a:t>ms</a:t>
            </a:r>
            <a:r>
              <a:rPr lang="en-US" dirty="0"/>
              <a:t> before the target word onset onwards (shown as • in Figure 3)</a:t>
            </a:r>
            <a:endParaRPr lang="tr-TR" dirty="0"/>
          </a:p>
          <a:p>
            <a:endParaRPr lang="tr-TR" dirty="0"/>
          </a:p>
          <a:p>
            <a:r>
              <a:rPr lang="en-US" dirty="0"/>
              <a:t>. In contrast, participants in the load condition did not show a significant effect of predictability in consecutive bins until 100 </a:t>
            </a:r>
            <a:r>
              <a:rPr lang="en-US" dirty="0" err="1"/>
              <a:t>ms</a:t>
            </a:r>
            <a:r>
              <a:rPr lang="en-US" dirty="0"/>
              <a:t> after the target word onset. As in Experiment 1, we can conclude that predictability effects on eye movements were significantly delayed as a result of the additional cognitive load.</a:t>
            </a:r>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12</a:t>
            </a:fld>
            <a:endParaRPr lang="tr-TR"/>
          </a:p>
        </p:txBody>
      </p:sp>
    </p:spTree>
    <p:extLst>
      <p:ext uri="{BB962C8B-B14F-4D97-AF65-F5344CB8AC3E}">
        <p14:creationId xmlns:p14="http://schemas.microsoft.com/office/powerpoint/2010/main" val="293565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Participants who performed the concurrent working memory task showed increased looks to predictable objects much later compared to those who did not perform the working memory task. This pattern of results was similar for L1 and L2 participants. Taken together, the results suggest that predictive eye movements draw on some of the cognitive resources that are used for remembering words. </a:t>
            </a:r>
            <a:endParaRPr lang="tr-TR" dirty="0"/>
          </a:p>
          <a:p>
            <a:endParaRPr lang="tr-TR" dirty="0"/>
          </a:p>
          <a:p>
            <a:r>
              <a:rPr lang="tr-TR" dirty="0"/>
              <a:t>They </a:t>
            </a:r>
            <a:r>
              <a:rPr lang="en-US" dirty="0"/>
              <a:t>found no evidence that semantic competitor objects were more likely to be fixated than distractors.  two distractors were semantically related to each other as well as target and semantic competitor objects were to each other, whereas the distractors were semantically unrelated in other studies (</a:t>
            </a:r>
            <a:r>
              <a:rPr lang="en-US" dirty="0" err="1"/>
              <a:t>Huettig</a:t>
            </a:r>
            <a:r>
              <a:rPr lang="en-US" dirty="0"/>
              <a:t> &amp; Altmann, 2005; Yee &amp; </a:t>
            </a:r>
            <a:r>
              <a:rPr lang="en-US" dirty="0" err="1"/>
              <a:t>Sedivy</a:t>
            </a:r>
            <a:r>
              <a:rPr lang="en-US" dirty="0"/>
              <a:t>, 2006). </a:t>
            </a:r>
            <a:endParaRPr lang="tr-TR" dirty="0"/>
          </a:p>
          <a:p>
            <a:endParaRPr lang="tr-TR" dirty="0"/>
          </a:p>
          <a:p>
            <a:r>
              <a:rPr lang="en-US" dirty="0"/>
              <a:t>Finally, our L2 participants differed in their L1, unlike the previous studies on L2 prediction (Chambers &amp; Cooke, 2009; </a:t>
            </a:r>
            <a:r>
              <a:rPr lang="en-US" dirty="0" err="1"/>
              <a:t>Dijkgraaf</a:t>
            </a:r>
            <a:r>
              <a:rPr lang="en-US" dirty="0"/>
              <a:t> et al., 2016; Mitsugi &amp; </a:t>
            </a:r>
            <a:r>
              <a:rPr lang="en-US" dirty="0" err="1"/>
              <a:t>MacWhinney</a:t>
            </a:r>
            <a:r>
              <a:rPr lang="en-US" dirty="0"/>
              <a:t>, 2016). It might be that L2 participants whose L1 was more similar to English showed more predictive eye movements than L2 participants whose L1 was less similar</a:t>
            </a:r>
            <a:r>
              <a:rPr lang="tr-TR" dirty="0"/>
              <a:t>.</a:t>
            </a:r>
          </a:p>
        </p:txBody>
      </p:sp>
      <p:sp>
        <p:nvSpPr>
          <p:cNvPr id="4" name="Slide Number Placeholder 3"/>
          <p:cNvSpPr>
            <a:spLocks noGrp="1"/>
          </p:cNvSpPr>
          <p:nvPr>
            <p:ph type="sldNum" sz="quarter" idx="5"/>
          </p:nvPr>
        </p:nvSpPr>
        <p:spPr/>
        <p:txBody>
          <a:bodyPr/>
          <a:lstStyle/>
          <a:p>
            <a:fld id="{C74E8C21-BD40-4AB5-A655-7FE6F377303C}" type="slidenum">
              <a:rPr lang="tr-TR" smtClean="0"/>
              <a:t>13</a:t>
            </a:fld>
            <a:endParaRPr lang="tr-TR"/>
          </a:p>
        </p:txBody>
      </p:sp>
    </p:spTree>
    <p:extLst>
      <p:ext uri="{BB962C8B-B14F-4D97-AF65-F5344CB8AC3E}">
        <p14:creationId xmlns:p14="http://schemas.microsoft.com/office/powerpoint/2010/main" val="4201297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The study conducted two experiments to explore if there are limitations in how both native (L1) and non-native (L2) speakers make predictions during language comprehension. </a:t>
            </a:r>
            <a:r>
              <a:rPr lang="en-US" b="1" i="0" dirty="0">
                <a:effectLst/>
                <a:latin typeface="Söhne"/>
              </a:rPr>
              <a:t>The findings indicated that both L1 and L2 speakers exhibited similar predictive eye movements, but these movements were delayed when participants simultaneously performed a working memory task of remembering words</a:t>
            </a:r>
            <a:r>
              <a:rPr lang="en-US" b="0" i="0" dirty="0">
                <a:effectLst/>
                <a:latin typeface="Söhne"/>
              </a:rPr>
              <a:t>. This suggests that the cognitive resources used for predicting eye movements overlap with those used for remembering words.</a:t>
            </a:r>
          </a:p>
          <a:p>
            <a:pPr algn="l"/>
            <a:r>
              <a:rPr lang="en-US" b="0" i="0" dirty="0">
                <a:effectLst/>
                <a:latin typeface="Söhne"/>
              </a:rPr>
              <a:t>The conclusion drawn is that making predictive eye movements involves cognitive processes related to word memory, and these processes are affected when cognitive resources are concurrently engaged in a memory task. Importantly, the study found no fundamental differences in how cognitive load influences predictive eye movements between L1 and L2 speakers. </a:t>
            </a:r>
            <a:r>
              <a:rPr lang="en-US" b="1" i="0" dirty="0">
                <a:effectLst/>
                <a:latin typeface="Söhne"/>
              </a:rPr>
              <a:t>This supports the idea that the underlying mechanisms of prediction are similar in both native and non-native language comprehension.</a:t>
            </a:r>
          </a:p>
          <a:p>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14</a:t>
            </a:fld>
            <a:endParaRPr lang="tr-TR"/>
          </a:p>
        </p:txBody>
      </p:sp>
    </p:spTree>
    <p:extLst>
      <p:ext uri="{BB962C8B-B14F-4D97-AF65-F5344CB8AC3E}">
        <p14:creationId xmlns:p14="http://schemas.microsoft.com/office/powerpoint/2010/main" val="309213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in L1 participants</a:t>
            </a:r>
            <a:r>
              <a:rPr lang="tr-TR" dirty="0"/>
              <a:t>  cognitive load affects both predictive and unpredictive targets.</a:t>
            </a:r>
          </a:p>
          <a:p>
            <a:r>
              <a:rPr lang="en-US" dirty="0"/>
              <a:t>, cognitive load did not influence the identification of target objects in the unpredictable condition in L2 participants.</a:t>
            </a:r>
            <a:endParaRPr lang="tr-TR" dirty="0"/>
          </a:p>
          <a:p>
            <a:r>
              <a:rPr lang="en-US"/>
              <a:t>Is it related to the choice of distractors or does it indicate a difference between L1 and L2?</a:t>
            </a:r>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16</a:t>
            </a:fld>
            <a:endParaRPr lang="tr-TR"/>
          </a:p>
        </p:txBody>
      </p:sp>
    </p:spTree>
    <p:extLst>
      <p:ext uri="{BB962C8B-B14F-4D97-AF65-F5344CB8AC3E}">
        <p14:creationId xmlns:p14="http://schemas.microsoft.com/office/powerpoint/2010/main" val="350568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F0F0F"/>
                </a:solidFill>
                <a:effectLst/>
                <a:latin typeface="Söhne"/>
              </a:rPr>
              <a:t>The primary research question appears to be whether straightforward linguistic predictions, particularly those based on verb meaning in simple sentences, are affected by cognitive load. </a:t>
            </a:r>
            <a:endParaRPr lang="tr-TR" b="0" i="0" dirty="0">
              <a:solidFill>
                <a:srgbClr val="0F0F0F"/>
              </a:solidFill>
              <a:effectLst/>
              <a:latin typeface="Söhne"/>
            </a:endParaRPr>
          </a:p>
          <a:p>
            <a:r>
              <a:rPr lang="en-US" b="0" i="0" dirty="0">
                <a:solidFill>
                  <a:srgbClr val="0F0F0F"/>
                </a:solidFill>
                <a:effectLst/>
                <a:latin typeface="Söhne"/>
              </a:rPr>
              <a:t>The hypothesis suggests that if predictions rely on cognitive resources, introducing a cognitive load, such as a concurrent working memory task, may delay or eliminate predictive eye movements. Furthermore, the study aims to explore </a:t>
            </a:r>
            <a:r>
              <a:rPr lang="en-US" b="1" i="0" dirty="0">
                <a:solidFill>
                  <a:srgbClr val="0F0F0F"/>
                </a:solidFill>
                <a:effectLst/>
                <a:latin typeface="Söhne"/>
              </a:rPr>
              <a:t>potential differences in the impact of cognitive load between L1 and L2 speakers</a:t>
            </a:r>
            <a:r>
              <a:rPr lang="en-US" b="0" i="0" dirty="0">
                <a:solidFill>
                  <a:srgbClr val="0F0F0F"/>
                </a:solidFill>
                <a:effectLst/>
                <a:latin typeface="Söhne"/>
              </a:rPr>
              <a:t>, considering the possibility that L2 speakers may be more affected due to potentially lower cognitive resources during L2 comprehension. </a:t>
            </a:r>
            <a:endParaRPr lang="tr-TR" b="0" i="0" dirty="0">
              <a:solidFill>
                <a:srgbClr val="0F0F0F"/>
              </a:solidFill>
              <a:effectLst/>
              <a:latin typeface="Söhne"/>
            </a:endParaRPr>
          </a:p>
          <a:p>
            <a:endParaRPr lang="tr-TR" b="0" i="0" dirty="0">
              <a:solidFill>
                <a:srgbClr val="0F0F0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F0F0F"/>
                </a:solidFill>
                <a:effectLst/>
                <a:latin typeface="Söhne"/>
              </a:rPr>
              <a:t>The inclusion of semantic competitor effects underlines the interest in the pre-activation of semantic information and its relationship with cognitive resources. The study investigates semantic competitor effects, exploring whether participants pre-activate semantic information and if this process requires cognitive resources. This is assessed through the inclusion of semantically related distractors in the eye-tracking paradigm.</a:t>
            </a:r>
            <a:endParaRPr lang="tr-TR" dirty="0">
              <a:solidFill>
                <a:srgbClr val="0F0F0F"/>
              </a:solidFill>
              <a:latin typeface="Söhne"/>
            </a:endParaRPr>
          </a:p>
          <a:p>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3</a:t>
            </a:fld>
            <a:endParaRPr lang="tr-TR"/>
          </a:p>
        </p:txBody>
      </p:sp>
    </p:spTree>
    <p:extLst>
      <p:ext uri="{BB962C8B-B14F-4D97-AF65-F5344CB8AC3E}">
        <p14:creationId xmlns:p14="http://schemas.microsoft.com/office/powerpoint/2010/main" val="2665030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relatively slow speech was intended to create optimal conditions for predictive eye movements, such that any effects of load or population would be easy to observe</a:t>
            </a:r>
            <a:r>
              <a:rPr lang="tr-TR" dirty="0"/>
              <a:t>.</a:t>
            </a:r>
          </a:p>
          <a:p>
            <a:r>
              <a:rPr lang="en-US" dirty="0"/>
              <a:t>The visual stimuli were </a:t>
            </a:r>
            <a:r>
              <a:rPr lang="en-US" b="1" dirty="0"/>
              <a:t>16 experimental displays</a:t>
            </a:r>
            <a:r>
              <a:rPr lang="en-US" dirty="0"/>
              <a:t>, each with four objects, one depicted in each quadrant</a:t>
            </a:r>
            <a:r>
              <a:rPr lang="tr-TR" dirty="0"/>
              <a:t>.</a:t>
            </a:r>
          </a:p>
          <a:p>
            <a:r>
              <a:rPr lang="en-US" dirty="0"/>
              <a:t>All the objects in a given display were presented in one of seven </a:t>
            </a:r>
            <a:r>
              <a:rPr lang="en-US" dirty="0" err="1"/>
              <a:t>colours</a:t>
            </a:r>
            <a:r>
              <a:rPr lang="en-US" dirty="0"/>
              <a:t> (grey, pink, purple, yellow, green, blue, and brown) in either a dark or a light shade.</a:t>
            </a:r>
            <a:endParaRPr lang="tr-TR" dirty="0"/>
          </a:p>
          <a:p>
            <a:r>
              <a:rPr lang="en-US" dirty="0"/>
              <a:t>Each of the target objects (e.g., scarf) was matched with a semantic competitor that was in the same semantic</a:t>
            </a:r>
            <a:r>
              <a:rPr lang="tr-TR" dirty="0"/>
              <a:t>. category (e.g., </a:t>
            </a:r>
            <a:r>
              <a:rPr lang="tr-TR" b="1" dirty="0"/>
              <a:t>high heels</a:t>
            </a:r>
            <a:r>
              <a:rPr lang="tr-TR" dirty="0"/>
              <a:t>) </a:t>
            </a:r>
          </a:p>
          <a:p>
            <a:endParaRPr lang="tr-TR" dirty="0"/>
          </a:p>
          <a:p>
            <a:r>
              <a:rPr lang="en-US" dirty="0"/>
              <a:t>to prevent participants determining that the target object would be one that had a category coordinate in the array</a:t>
            </a:r>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4</a:t>
            </a:fld>
            <a:endParaRPr lang="tr-TR"/>
          </a:p>
        </p:txBody>
      </p:sp>
    </p:spTree>
    <p:extLst>
      <p:ext uri="{BB962C8B-B14F-4D97-AF65-F5344CB8AC3E}">
        <p14:creationId xmlns:p14="http://schemas.microsoft.com/office/powerpoint/2010/main" val="146714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0F0F0F"/>
                </a:solidFill>
                <a:effectLst/>
                <a:latin typeface="Söhne"/>
              </a:rPr>
              <a:t>Participants clicked on the picture corresponding to the final word in the sentence. In the load condition, they additionally listed the words presented earlier.</a:t>
            </a:r>
            <a:endParaRPr lang="tr-TR" dirty="0"/>
          </a:p>
          <a:p>
            <a:pPr marL="457200" lvl="1" indent="0" algn="l">
              <a:buFont typeface="+mj-lt"/>
              <a:buNone/>
            </a:pPr>
            <a:endParaRPr lang="tr-TR" b="0" i="0" dirty="0">
              <a:effectLst/>
              <a:latin typeface="Söhne"/>
            </a:endParaRPr>
          </a:p>
          <a:p>
            <a:pPr marL="457200" lvl="1" indent="0" algn="l">
              <a:buFont typeface="+mj-lt"/>
              <a:buNone/>
            </a:pPr>
            <a:r>
              <a:rPr lang="en-US" b="0" i="0" dirty="0">
                <a:effectLst/>
                <a:latin typeface="Söhne"/>
              </a:rPr>
              <a:t>No feedback was provided during the experiment. The mouse pointer's position was corrected to the center of the screen after each trial.</a:t>
            </a:r>
          </a:p>
          <a:p>
            <a:pPr algn="l">
              <a:buFont typeface="+mj-lt"/>
              <a:buAutoNum type="arabicPeriod"/>
            </a:pPr>
            <a:r>
              <a:rPr lang="en-US" b="1" i="0" dirty="0">
                <a:effectLst/>
                <a:latin typeface="Söhne"/>
              </a:rPr>
              <a:t>Experiment Duration:</a:t>
            </a:r>
            <a:endParaRPr lang="en-US" b="0" i="0" dirty="0">
              <a:effectLst/>
              <a:latin typeface="Söhne"/>
            </a:endParaRPr>
          </a:p>
          <a:p>
            <a:pPr marL="742950" lvl="1" indent="-285750" algn="l">
              <a:buFont typeface="+mj-lt"/>
              <a:buAutoNum type="arabicPeriod"/>
            </a:pPr>
            <a:r>
              <a:rPr lang="en-US" b="0" i="0" dirty="0">
                <a:effectLst/>
                <a:latin typeface="Söhne"/>
              </a:rPr>
              <a:t>The experiment began with two practice trials and lasted approximately 15–25 minutes.</a:t>
            </a:r>
          </a:p>
          <a:p>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5</a:t>
            </a:fld>
            <a:endParaRPr lang="tr-TR"/>
          </a:p>
        </p:txBody>
      </p:sp>
    </p:spTree>
    <p:extLst>
      <p:ext uri="{BB962C8B-B14F-4D97-AF65-F5344CB8AC3E}">
        <p14:creationId xmlns:p14="http://schemas.microsoft.com/office/powerpoint/2010/main" val="45807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Dependent Variables:</a:t>
            </a:r>
            <a:endParaRPr lang="en-US" b="0" i="0" dirty="0">
              <a:effectLst/>
              <a:latin typeface="Söhne"/>
            </a:endParaRPr>
          </a:p>
          <a:p>
            <a:pPr marL="742950" lvl="1" indent="-285750" algn="l">
              <a:buFont typeface="+mj-lt"/>
              <a:buAutoNum type="arabicPeriod"/>
            </a:pPr>
            <a:r>
              <a:rPr lang="en-US" b="0" i="0" dirty="0">
                <a:effectLst/>
                <a:latin typeface="Söhne"/>
              </a:rPr>
              <a:t>The eye-tracking data were analyzed, focusing on the proportion of time spent fixating on target objects and semantic competitor objects.</a:t>
            </a:r>
          </a:p>
          <a:p>
            <a:pPr algn="l">
              <a:buFont typeface="+mj-lt"/>
              <a:buAutoNum type="arabicPeriod"/>
            </a:pPr>
            <a:r>
              <a:rPr lang="en-US" b="1" i="0" dirty="0">
                <a:effectLst/>
                <a:latin typeface="Söhne"/>
              </a:rPr>
              <a:t>Time Bins:</a:t>
            </a:r>
            <a:endParaRPr lang="en-US" b="0" i="0" dirty="0">
              <a:effectLst/>
              <a:latin typeface="Söhne"/>
            </a:endParaRPr>
          </a:p>
          <a:p>
            <a:pPr marL="742950" lvl="1" indent="-285750" algn="l">
              <a:buFont typeface="+mj-lt"/>
              <a:buAutoNum type="arabicPeriod"/>
            </a:pPr>
            <a:r>
              <a:rPr lang="en-US" b="0" i="0" dirty="0">
                <a:effectLst/>
                <a:latin typeface="Söhne"/>
              </a:rPr>
              <a:t>The data were analyzed in small time intervals (50 </a:t>
            </a:r>
            <a:r>
              <a:rPr lang="en-US" b="0" i="0" dirty="0" err="1">
                <a:effectLst/>
                <a:latin typeface="Söhne"/>
              </a:rPr>
              <a:t>ms</a:t>
            </a:r>
            <a:r>
              <a:rPr lang="en-US" b="0" i="0" dirty="0">
                <a:effectLst/>
                <a:latin typeface="Söhne"/>
              </a:rPr>
              <a:t> bins) relative to the onset of the target noun, covering a specific time range from 1500 </a:t>
            </a:r>
            <a:r>
              <a:rPr lang="en-US" b="0" i="0" dirty="0" err="1">
                <a:effectLst/>
                <a:latin typeface="Söhne"/>
              </a:rPr>
              <a:t>ms</a:t>
            </a:r>
            <a:r>
              <a:rPr lang="en-US" b="0" i="0" dirty="0">
                <a:effectLst/>
                <a:latin typeface="Söhne"/>
              </a:rPr>
              <a:t> before to 500 </a:t>
            </a:r>
            <a:r>
              <a:rPr lang="en-US" b="0" i="0" dirty="0" err="1">
                <a:effectLst/>
                <a:latin typeface="Söhne"/>
              </a:rPr>
              <a:t>ms</a:t>
            </a:r>
            <a:r>
              <a:rPr lang="en-US" b="0" i="0" dirty="0">
                <a:effectLst/>
                <a:latin typeface="Söhne"/>
              </a:rPr>
              <a:t> after the target word onset.</a:t>
            </a:r>
          </a:p>
          <a:p>
            <a:pPr algn="l">
              <a:buFont typeface="+mj-lt"/>
              <a:buAutoNum type="arabicPeriod"/>
            </a:pPr>
            <a:r>
              <a:rPr lang="en-US" b="1" i="0" dirty="0">
                <a:effectLst/>
                <a:latin typeface="Söhne"/>
              </a:rPr>
              <a:t>Log Odds Transformation:</a:t>
            </a:r>
            <a:endParaRPr lang="en-US" b="0" i="0" dirty="0">
              <a:effectLst/>
              <a:latin typeface="Söhne"/>
            </a:endParaRPr>
          </a:p>
          <a:p>
            <a:pPr marL="742950" lvl="1" indent="-285750" algn="l">
              <a:buFont typeface="+mj-lt"/>
              <a:buAutoNum type="arabicPeriod"/>
            </a:pPr>
            <a:r>
              <a:rPr lang="en-US" b="0" i="0" dirty="0">
                <a:effectLst/>
                <a:latin typeface="Söhne"/>
              </a:rPr>
              <a:t>Fixation probabilities were transformed into log odds using the empirical logit function. This transformation is commonly used in logistic regression to stabilize variance and make the data more amenable to statistical modeling.</a:t>
            </a:r>
          </a:p>
          <a:p>
            <a:pPr algn="l">
              <a:buFont typeface="+mj-lt"/>
              <a:buAutoNum type="arabicPeriod"/>
            </a:pPr>
            <a:r>
              <a:rPr lang="en-US" b="1" i="0" dirty="0">
                <a:effectLst/>
                <a:latin typeface="Söhne"/>
              </a:rPr>
              <a:t>Linear Mixed-Effects Models:</a:t>
            </a:r>
            <a:endParaRPr lang="en-US" b="0" i="0" dirty="0">
              <a:effectLst/>
              <a:latin typeface="Söhne"/>
            </a:endParaRPr>
          </a:p>
          <a:p>
            <a:pPr marL="742950" lvl="1" indent="-285750" algn="l">
              <a:buFont typeface="+mj-lt"/>
              <a:buAutoNum type="arabicPeriod"/>
            </a:pPr>
            <a:r>
              <a:rPr lang="en-US" b="0" i="0" dirty="0">
                <a:effectLst/>
                <a:latin typeface="Söhne"/>
              </a:rPr>
              <a:t>Two linear mixed-effects models were constructed to evaluate the log-transformed fixation probabilities. The models included fixed effects for predictability (predictable vs. unpredictable), load (no-load vs. load), and the interaction of predictability by load. Random intercepts were included for both participants and items.</a:t>
            </a:r>
          </a:p>
          <a:p>
            <a:pPr algn="l">
              <a:buFont typeface="+mj-lt"/>
              <a:buAutoNum type="arabicPeriod"/>
            </a:pPr>
            <a:r>
              <a:rPr lang="en-US" b="1" i="0" dirty="0">
                <a:effectLst/>
                <a:latin typeface="Söhne"/>
              </a:rPr>
              <a:t>Random Slopes:</a:t>
            </a:r>
            <a:endParaRPr lang="en-US" b="0" i="0" dirty="0">
              <a:effectLst/>
              <a:latin typeface="Söhne"/>
            </a:endParaRPr>
          </a:p>
          <a:p>
            <a:pPr marL="742950" lvl="1" indent="-285750" algn="l">
              <a:buFont typeface="+mj-lt"/>
              <a:buAutoNum type="arabicPeriod"/>
            </a:pPr>
            <a:r>
              <a:rPr lang="en-US" b="0" i="0" dirty="0">
                <a:effectLst/>
                <a:latin typeface="Söhne"/>
              </a:rPr>
              <a:t>Random slopes were not included for load because they are not appropriate for between-subject factors. Random slopes for predictability and the predictability by load interaction were not included due to convergence issues.</a:t>
            </a:r>
          </a:p>
          <a:p>
            <a:pPr algn="l">
              <a:buFont typeface="+mj-lt"/>
              <a:buAutoNum type="arabicPeriod"/>
            </a:pPr>
            <a:r>
              <a:rPr lang="en-US" b="1" i="0" dirty="0">
                <a:effectLst/>
                <a:latin typeface="Söhne"/>
              </a:rPr>
              <a:t>Time-Course Analysis:</a:t>
            </a:r>
            <a:endParaRPr lang="en-US" b="0" i="0" dirty="0">
              <a:effectLst/>
              <a:latin typeface="Söhne"/>
            </a:endParaRPr>
          </a:p>
          <a:p>
            <a:pPr marL="742950" lvl="1" indent="-285750" algn="l">
              <a:buFont typeface="+mj-lt"/>
              <a:buAutoNum type="arabicPeriod"/>
            </a:pPr>
            <a:r>
              <a:rPr lang="en-US" b="0" i="0" dirty="0">
                <a:effectLst/>
                <a:latin typeface="Söhne"/>
              </a:rPr>
              <a:t>The time-course analysis involved running the models for every 50 </a:t>
            </a:r>
            <a:r>
              <a:rPr lang="en-US" b="0" i="0" dirty="0" err="1">
                <a:effectLst/>
                <a:latin typeface="Söhne"/>
              </a:rPr>
              <a:t>ms</a:t>
            </a:r>
            <a:r>
              <a:rPr lang="en-US" b="0" i="0" dirty="0">
                <a:effectLst/>
                <a:latin typeface="Söhne"/>
              </a:rPr>
              <a:t> bin within the specified time range. This approach helps examine the dynamic changes in fixation probabilities over time.</a:t>
            </a:r>
          </a:p>
          <a:p>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6</a:t>
            </a:fld>
            <a:endParaRPr lang="tr-TR"/>
          </a:p>
        </p:txBody>
      </p:sp>
    </p:spTree>
    <p:extLst>
      <p:ext uri="{BB962C8B-B14F-4D97-AF65-F5344CB8AC3E}">
        <p14:creationId xmlns:p14="http://schemas.microsoft.com/office/powerpoint/2010/main" val="3386447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shows </a:t>
            </a:r>
            <a:r>
              <a:rPr lang="en-US" b="1" dirty="0"/>
              <a:t>fixation probabilities </a:t>
            </a:r>
            <a:r>
              <a:rPr lang="en-US" dirty="0"/>
              <a:t>on target objects and mean fixation probabilities on distractor objects in the predictable and unpredictable conditions,</a:t>
            </a:r>
            <a:endParaRPr lang="tr-TR" dirty="0"/>
          </a:p>
          <a:p>
            <a:r>
              <a:rPr lang="en-US" dirty="0"/>
              <a:t> separately for the load condition and for the no-load condition. </a:t>
            </a:r>
            <a:endParaRPr lang="tr-TR" dirty="0"/>
          </a:p>
          <a:p>
            <a:r>
              <a:rPr lang="tr-TR" sz="900" dirty="0"/>
              <a:t>(</a:t>
            </a:r>
            <a:r>
              <a:rPr lang="en-US" sz="900" dirty="0"/>
              <a:t>The time was </a:t>
            </a:r>
            <a:r>
              <a:rPr lang="en-US" sz="900" dirty="0" err="1"/>
              <a:t>synchronised</a:t>
            </a:r>
            <a:r>
              <a:rPr lang="en-US" sz="900" dirty="0"/>
              <a:t> to target noun onset, with verb onset and offset being the means of all the critical items. </a:t>
            </a:r>
            <a:r>
              <a:rPr lang="tr-TR" sz="900" dirty="0"/>
              <a:t>)</a:t>
            </a:r>
            <a:r>
              <a:rPr lang="en-US" dirty="0"/>
              <a:t>The graphs show the time window from 2000 </a:t>
            </a:r>
            <a:r>
              <a:rPr lang="en-US" dirty="0" err="1"/>
              <a:t>ms</a:t>
            </a:r>
            <a:r>
              <a:rPr lang="en-US" dirty="0"/>
              <a:t> before to 500 </a:t>
            </a:r>
            <a:r>
              <a:rPr lang="en-US" dirty="0" err="1"/>
              <a:t>ms</a:t>
            </a:r>
            <a:r>
              <a:rPr lang="en-US" dirty="0"/>
              <a:t> after the target noun onset</a:t>
            </a:r>
            <a:r>
              <a:rPr lang="tr-TR" dirty="0"/>
              <a:t>.</a:t>
            </a:r>
          </a:p>
          <a:p>
            <a:r>
              <a:rPr lang="en-US" dirty="0"/>
              <a:t>Visual inspection of the graphs suggests that differences in the fixation proportions on target objects in the predictable versus the unpredictable condition began to emerge later in the load condition than in the </a:t>
            </a:r>
            <a:r>
              <a:rPr lang="en-US" dirty="0" err="1"/>
              <a:t>noload</a:t>
            </a:r>
            <a:r>
              <a:rPr lang="en-US" dirty="0"/>
              <a:t> condition. In support of this, the linear mixed-effects model showed an interaction of predictability by load (|</a:t>
            </a:r>
            <a:r>
              <a:rPr lang="en-US" dirty="0" err="1"/>
              <a:t>t|s</a:t>
            </a:r>
            <a:r>
              <a:rPr lang="en-US" dirty="0"/>
              <a:t> &gt; 2) in every 50 </a:t>
            </a:r>
            <a:r>
              <a:rPr lang="en-US" dirty="0" err="1"/>
              <a:t>ms</a:t>
            </a:r>
            <a:r>
              <a:rPr lang="en-US" dirty="0"/>
              <a:t> window from 1000 </a:t>
            </a:r>
            <a:r>
              <a:rPr lang="en-US" dirty="0" err="1"/>
              <a:t>ms</a:t>
            </a:r>
            <a:r>
              <a:rPr lang="en-US" dirty="0"/>
              <a:t> before the target noun onset until 500 </a:t>
            </a:r>
            <a:r>
              <a:rPr lang="en-US" dirty="0" err="1"/>
              <a:t>ms</a:t>
            </a:r>
            <a:r>
              <a:rPr lang="en-US" dirty="0"/>
              <a:t> after the target noun onset. The interactions indicate</a:t>
            </a:r>
            <a:r>
              <a:rPr lang="tr-TR" dirty="0"/>
              <a:t> </a:t>
            </a:r>
            <a:r>
              <a:rPr lang="en-US" dirty="0"/>
              <a:t>indicate that predictive eye movements were delayed by load. </a:t>
            </a:r>
            <a:endParaRPr lang="tr-TR" dirty="0"/>
          </a:p>
          <a:p>
            <a:r>
              <a:rPr lang="en-US" dirty="0"/>
              <a:t>As the upper panel of Figure 2 indicates, participants in the no-load condition were more likely to look at target objects in the predictable condition than in the unpredictable condition from 1050 </a:t>
            </a:r>
            <a:r>
              <a:rPr lang="en-US" dirty="0" err="1"/>
              <a:t>ms</a:t>
            </a:r>
            <a:r>
              <a:rPr lang="en-US" dirty="0"/>
              <a:t> before the noun onset onwards (shown as • in Figure 2)</a:t>
            </a:r>
            <a:endParaRPr lang="tr-TR" dirty="0"/>
          </a:p>
          <a:p>
            <a:endParaRPr lang="tr-TR" dirty="0"/>
          </a:p>
          <a:p>
            <a:r>
              <a:rPr lang="en-US" dirty="0"/>
              <a:t>The result suggests that participants in the </a:t>
            </a:r>
            <a:r>
              <a:rPr lang="en-US" dirty="0" err="1"/>
              <a:t>noload</a:t>
            </a:r>
            <a:r>
              <a:rPr lang="en-US" dirty="0"/>
              <a:t> condition predicted upcoming objects that were predictable. As the lower panel of Figure 2 shows, participants in the load conditions were also more likely to look at target objects in the predictable condition than in the unpredictable condition, but this effect did not emerge until 250 </a:t>
            </a:r>
            <a:r>
              <a:rPr lang="en-US" dirty="0" err="1"/>
              <a:t>ms</a:t>
            </a:r>
            <a:r>
              <a:rPr lang="en-US" dirty="0"/>
              <a:t> before the target noun onset. To sum up, the analyses show that predictive eye movements occurred in both conditions, but that they began about 800 </a:t>
            </a:r>
            <a:r>
              <a:rPr lang="en-US" dirty="0" err="1"/>
              <a:t>ms</a:t>
            </a:r>
            <a:r>
              <a:rPr lang="en-US" dirty="0"/>
              <a:t> earlier in the no-load than in the load condition</a:t>
            </a:r>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7</a:t>
            </a:fld>
            <a:endParaRPr lang="tr-TR"/>
          </a:p>
        </p:txBody>
      </p:sp>
    </p:spTree>
    <p:extLst>
      <p:ext uri="{BB962C8B-B14F-4D97-AF65-F5344CB8AC3E}">
        <p14:creationId xmlns:p14="http://schemas.microsoft.com/office/powerpoint/2010/main" val="285737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Experiment 1 investigated whether making successful predictive eye movements during language comprehension is affected by cognitive load. We found that predictive eye movements in L1 speakers occurred whether or not those speakers were faced with the additional cognitive load. However, the cognitive load led to those predictive eye movements being delayed. It seems that the additional load caused participants to have fewer cognitive resources that could be allocated to making predictive eye movements.</a:t>
            </a:r>
            <a:endParaRPr lang="tr-TR" dirty="0"/>
          </a:p>
          <a:p>
            <a:br>
              <a:rPr lang="en-US" dirty="0"/>
            </a:br>
            <a:r>
              <a:rPr lang="en-US" b="0" i="0" dirty="0">
                <a:solidFill>
                  <a:srgbClr val="0F0F0F"/>
                </a:solidFill>
                <a:effectLst/>
                <a:latin typeface="Söhne"/>
              </a:rPr>
              <a:t>Experiment 1 wanted to see if understanding language and predicting what comes next is harder when we have to remember things at the same time. What they discovered was that people are still able to predict what's coming in a sentence, even when they have to remember other things. However, when they have to remember things, the predicting part takes a bit longer. It looks like trying to remember things at the same time makes it a bit harder for our brains to quickly figure out what's coming next in a sentence.</a:t>
            </a:r>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8</a:t>
            </a:fld>
            <a:endParaRPr lang="tr-TR"/>
          </a:p>
        </p:txBody>
      </p:sp>
    </p:spTree>
    <p:extLst>
      <p:ext uri="{BB962C8B-B14F-4D97-AF65-F5344CB8AC3E}">
        <p14:creationId xmlns:p14="http://schemas.microsoft.com/office/powerpoint/2010/main" val="2357663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Experiment 2 addressed similar questions to Experiment 1, but used L2 speakers of English. It asked whether predictive eye movements in L2 speakers occurred under conditions of load and no load, and whether load caused any predictive eye movements to be delayed. Given the results of Experiment 1, we </a:t>
            </a:r>
            <a:r>
              <a:rPr lang="en-US" dirty="0" err="1"/>
              <a:t>hypothesised</a:t>
            </a:r>
            <a:r>
              <a:rPr lang="en-US" dirty="0"/>
              <a:t> that predictive eye movements in L2 speakers would also be delayed under load. Alternatively, L2 speakers may not make predictive eye movements at all under load, due to fewer resources available during L2 comprehension.</a:t>
            </a:r>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9</a:t>
            </a:fld>
            <a:endParaRPr lang="tr-TR"/>
          </a:p>
        </p:txBody>
      </p:sp>
    </p:spTree>
    <p:extLst>
      <p:ext uri="{BB962C8B-B14F-4D97-AF65-F5344CB8AC3E}">
        <p14:creationId xmlns:p14="http://schemas.microsoft.com/office/powerpoint/2010/main" val="260610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L2 participants in the no-load and load conditions did not differ on any of these measures, </a:t>
            </a:r>
            <a:r>
              <a:rPr lang="en-US" dirty="0" err="1"/>
              <a:t>ps</a:t>
            </a:r>
            <a:r>
              <a:rPr lang="en-US" dirty="0"/>
              <a:t> &gt; .15. </a:t>
            </a:r>
            <a:endParaRPr lang="tr-TR" dirty="0"/>
          </a:p>
          <a:p>
            <a:r>
              <a:rPr lang="en-US" dirty="0"/>
              <a:t>Stimuli and procedure The stimuli and the procedure in Experiment 2 were identical to those in Experiment 1.</a:t>
            </a:r>
            <a:endParaRPr lang="tr-TR" dirty="0"/>
          </a:p>
        </p:txBody>
      </p:sp>
      <p:sp>
        <p:nvSpPr>
          <p:cNvPr id="4" name="Slide Number Placeholder 3"/>
          <p:cNvSpPr>
            <a:spLocks noGrp="1"/>
          </p:cNvSpPr>
          <p:nvPr>
            <p:ph type="sldNum" sz="quarter" idx="5"/>
          </p:nvPr>
        </p:nvSpPr>
        <p:spPr/>
        <p:txBody>
          <a:bodyPr/>
          <a:lstStyle/>
          <a:p>
            <a:fld id="{C74E8C21-BD40-4AB5-A655-7FE6F377303C}" type="slidenum">
              <a:rPr lang="tr-TR" smtClean="0"/>
              <a:t>10</a:t>
            </a:fld>
            <a:endParaRPr lang="tr-TR"/>
          </a:p>
        </p:txBody>
      </p:sp>
    </p:spTree>
    <p:extLst>
      <p:ext uri="{BB962C8B-B14F-4D97-AF65-F5344CB8AC3E}">
        <p14:creationId xmlns:p14="http://schemas.microsoft.com/office/powerpoint/2010/main" val="222185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B452-0A24-EF9C-361C-95582A013C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3840FB35-EC5E-1F95-7304-06A763D3D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1734E476-48C6-6032-9523-290D154442A5}"/>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5" name="Footer Placeholder 4">
            <a:extLst>
              <a:ext uri="{FF2B5EF4-FFF2-40B4-BE49-F238E27FC236}">
                <a16:creationId xmlns:a16="http://schemas.microsoft.com/office/drawing/2014/main" id="{0E0257AD-47CC-F781-41C3-AAE39E5E911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39FD91D-2A39-1776-A0EF-CDF2DF4759FA}"/>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117825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4020-33E2-1E3D-CC13-AA8212B7356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77595F0C-8B8E-47F0-CB3D-1746C97C09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FA09C00-AAE0-F216-7304-693D0C366F7F}"/>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5" name="Footer Placeholder 4">
            <a:extLst>
              <a:ext uri="{FF2B5EF4-FFF2-40B4-BE49-F238E27FC236}">
                <a16:creationId xmlns:a16="http://schemas.microsoft.com/office/drawing/2014/main" id="{3D8E04F0-55F5-A036-CE5C-600D07850F5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FF64611-A559-F38D-96B8-41A466984F33}"/>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247583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1F6F2-1411-793B-AD93-7D381FD126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712CB4D2-B172-48FA-693E-9411ED2A7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F6676DD-BEC3-3247-D60B-9D5FC56BEF77}"/>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5" name="Footer Placeholder 4">
            <a:extLst>
              <a:ext uri="{FF2B5EF4-FFF2-40B4-BE49-F238E27FC236}">
                <a16:creationId xmlns:a16="http://schemas.microsoft.com/office/drawing/2014/main" id="{923026D4-F007-9A3D-2A0C-14E8898F801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51EFA18-0273-8CC4-80EA-26E1CC3E1A95}"/>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9311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EF90-1444-4A6A-568E-5667C731EE8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895DF09-52DC-CB70-628B-D705407A1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F04A23D-C5BC-FFF5-DFEA-54263D5CE0EC}"/>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5" name="Footer Placeholder 4">
            <a:extLst>
              <a:ext uri="{FF2B5EF4-FFF2-40B4-BE49-F238E27FC236}">
                <a16:creationId xmlns:a16="http://schemas.microsoft.com/office/drawing/2014/main" id="{0BBAC7E1-4310-BECE-13E6-99BE37D46C6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51B643-AA00-2064-09E8-44B2D3C582AF}"/>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415933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CE81-384B-098E-8B73-72C9C9F6EE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3458D07-A78A-062B-D9CA-FABC18B0AA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4FECD-EFE8-8801-84F5-4590AC6FB0E9}"/>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5" name="Footer Placeholder 4">
            <a:extLst>
              <a:ext uri="{FF2B5EF4-FFF2-40B4-BE49-F238E27FC236}">
                <a16:creationId xmlns:a16="http://schemas.microsoft.com/office/drawing/2014/main" id="{7C735A94-CC97-3A4C-59BB-3D217C48454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FC02E26-F2E3-F2D4-0EB2-A6B6B60D7FD6}"/>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335004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EA96-D4CA-5CFE-1868-FEC186BE91EC}"/>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F89D368F-C5AF-376A-FD50-67CFABEA92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DD8B22A-1DCF-4512-E316-743F3EE84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9EE625BA-4DBE-E601-A189-D8E1DA33BFDF}"/>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6" name="Footer Placeholder 5">
            <a:extLst>
              <a:ext uri="{FF2B5EF4-FFF2-40B4-BE49-F238E27FC236}">
                <a16:creationId xmlns:a16="http://schemas.microsoft.com/office/drawing/2014/main" id="{84AFBF46-90D7-0CCD-D151-FFF7DBC0773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F6CD6D5-4084-B500-C563-3574BB4A8393}"/>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338555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14CC-DCCC-0F8B-8A7A-AE15AEC78DA6}"/>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F65FE38-392F-D96F-8830-353B510DF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F943E-D08F-8613-4B21-C9DFD7752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570553D4-1E99-74F1-96DA-289A2C55E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B0D90-DD89-9076-6AB8-25E0FE980C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DAB36807-50BB-94A6-0143-3E78B5F0EF36}"/>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8" name="Footer Placeholder 7">
            <a:extLst>
              <a:ext uri="{FF2B5EF4-FFF2-40B4-BE49-F238E27FC236}">
                <a16:creationId xmlns:a16="http://schemas.microsoft.com/office/drawing/2014/main" id="{402FFC3E-BA7D-C875-FC59-592C954E492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60BDDC65-E6AC-65DC-9369-B459DB454861}"/>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273440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2592-440C-675D-326C-C7704A874BB7}"/>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BCCF1BFC-E18E-F535-9A60-5BB40E832C5A}"/>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4" name="Footer Placeholder 3">
            <a:extLst>
              <a:ext uri="{FF2B5EF4-FFF2-40B4-BE49-F238E27FC236}">
                <a16:creationId xmlns:a16="http://schemas.microsoft.com/office/drawing/2014/main" id="{F1BB4C1A-3ACA-B53E-58D0-D762FD099097}"/>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25B3BAA0-68A3-98D2-9284-0E18945435F1}"/>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4384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41694-0271-CD65-8537-E1D3A640B33A}"/>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3" name="Footer Placeholder 2">
            <a:extLst>
              <a:ext uri="{FF2B5EF4-FFF2-40B4-BE49-F238E27FC236}">
                <a16:creationId xmlns:a16="http://schemas.microsoft.com/office/drawing/2014/main" id="{5CAA8FE3-737C-065B-87C0-6CC092B72EE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AF6FD4AB-DE6B-84BB-CA5C-4A6C52DFB9FF}"/>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305955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444B-0EFC-1F2C-B441-9E3212FF0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46BD3DC-121F-60DA-D609-49BDD1CB7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BF067431-F8D4-A3A2-FEAA-29DFD401D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97728-6903-4A66-AC90-7E3F8EAC2A69}"/>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6" name="Footer Placeholder 5">
            <a:extLst>
              <a:ext uri="{FF2B5EF4-FFF2-40B4-BE49-F238E27FC236}">
                <a16:creationId xmlns:a16="http://schemas.microsoft.com/office/drawing/2014/main" id="{2B01DA0E-639C-3E9D-4F68-890CDB7F5E0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195A41B-6796-E1B1-A5DD-ADCDF1CB2653}"/>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273749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B406-6820-E2F1-E38D-3AA8623BB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AD3C7F66-30A0-3282-ECD5-D379C5668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1D58F0E2-3C4B-CA5D-91DD-56E88E62E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9ECEF-E066-29FB-F819-66E5F94BFFA0}"/>
              </a:ext>
            </a:extLst>
          </p:cNvPr>
          <p:cNvSpPr>
            <a:spLocks noGrp="1"/>
          </p:cNvSpPr>
          <p:nvPr>
            <p:ph type="dt" sz="half" idx="10"/>
          </p:nvPr>
        </p:nvSpPr>
        <p:spPr/>
        <p:txBody>
          <a:bodyPr/>
          <a:lstStyle/>
          <a:p>
            <a:fld id="{9D7ED280-6A55-45D3-84F1-9E0DC466BDB4}" type="datetimeFigureOut">
              <a:rPr lang="tr-TR" smtClean="0"/>
              <a:t>22.11.2023</a:t>
            </a:fld>
            <a:endParaRPr lang="tr-TR"/>
          </a:p>
        </p:txBody>
      </p:sp>
      <p:sp>
        <p:nvSpPr>
          <p:cNvPr id="6" name="Footer Placeholder 5">
            <a:extLst>
              <a:ext uri="{FF2B5EF4-FFF2-40B4-BE49-F238E27FC236}">
                <a16:creationId xmlns:a16="http://schemas.microsoft.com/office/drawing/2014/main" id="{6F80E40C-B777-5AF6-CA4D-C68FA615EEF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7950A71-F4B3-A8FE-C9DD-5E5ADC7B1B47}"/>
              </a:ext>
            </a:extLst>
          </p:cNvPr>
          <p:cNvSpPr>
            <a:spLocks noGrp="1"/>
          </p:cNvSpPr>
          <p:nvPr>
            <p:ph type="sldNum" sz="quarter" idx="12"/>
          </p:nvPr>
        </p:nvSpPr>
        <p:spPr/>
        <p:txBody>
          <a:bodyPr/>
          <a:lstStyle/>
          <a:p>
            <a:fld id="{938BAA03-6215-4C6A-BAA0-04B2EE46EDF9}" type="slidenum">
              <a:rPr lang="tr-TR" smtClean="0"/>
              <a:t>‹#›</a:t>
            </a:fld>
            <a:endParaRPr lang="tr-TR"/>
          </a:p>
        </p:txBody>
      </p:sp>
    </p:spTree>
    <p:extLst>
      <p:ext uri="{BB962C8B-B14F-4D97-AF65-F5344CB8AC3E}">
        <p14:creationId xmlns:p14="http://schemas.microsoft.com/office/powerpoint/2010/main" val="1532951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1523D5-7473-3A08-6F1B-1A60E0199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0A5AF4B7-60FE-9E24-D556-349B4185E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60DCC2A-2329-FF2A-1333-1AFBCEA77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ED280-6A55-45D3-84F1-9E0DC466BDB4}" type="datetimeFigureOut">
              <a:rPr lang="tr-TR" smtClean="0"/>
              <a:t>22.11.2023</a:t>
            </a:fld>
            <a:endParaRPr lang="tr-TR"/>
          </a:p>
        </p:txBody>
      </p:sp>
      <p:sp>
        <p:nvSpPr>
          <p:cNvPr id="5" name="Footer Placeholder 4">
            <a:extLst>
              <a:ext uri="{FF2B5EF4-FFF2-40B4-BE49-F238E27FC236}">
                <a16:creationId xmlns:a16="http://schemas.microsoft.com/office/drawing/2014/main" id="{B4959FB4-A6D4-96A5-91EE-553E6B388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A2BAB9E2-C7E5-02E0-B440-51EB38C5C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BAA03-6215-4C6A-BAA0-04B2EE46EDF9}" type="slidenum">
              <a:rPr lang="tr-TR" smtClean="0"/>
              <a:t>‹#›</a:t>
            </a:fld>
            <a:endParaRPr lang="tr-TR"/>
          </a:p>
        </p:txBody>
      </p:sp>
    </p:spTree>
    <p:extLst>
      <p:ext uri="{BB962C8B-B14F-4D97-AF65-F5344CB8AC3E}">
        <p14:creationId xmlns:p14="http://schemas.microsoft.com/office/powerpoint/2010/main" val="299588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57CD-3ABF-C27C-1C7E-76CFD5B3FA99}"/>
              </a:ext>
            </a:extLst>
          </p:cNvPr>
          <p:cNvSpPr>
            <a:spLocks noGrp="1"/>
          </p:cNvSpPr>
          <p:nvPr>
            <p:ph type="ctrTitle"/>
          </p:nvPr>
        </p:nvSpPr>
        <p:spPr>
          <a:xfrm>
            <a:off x="1524000" y="673893"/>
            <a:ext cx="9334500" cy="2572643"/>
          </a:xfrm>
        </p:spPr>
        <p:txBody>
          <a:bodyPr>
            <a:normAutofit/>
          </a:bodyPr>
          <a:lstStyle/>
          <a:p>
            <a:r>
              <a:rPr lang="en-US" sz="5400" b="1" dirty="0"/>
              <a:t>A cognitive load delays predictive eye movements similarly during L1 and L2 comprehension</a:t>
            </a:r>
            <a:endParaRPr lang="tr-TR" sz="5400" b="1" dirty="0"/>
          </a:p>
        </p:txBody>
      </p:sp>
      <p:sp>
        <p:nvSpPr>
          <p:cNvPr id="3" name="Subtitle 2">
            <a:extLst>
              <a:ext uri="{FF2B5EF4-FFF2-40B4-BE49-F238E27FC236}">
                <a16:creationId xmlns:a16="http://schemas.microsoft.com/office/drawing/2014/main" id="{7566FE48-BC98-D0FF-5C28-0624F892EF85}"/>
              </a:ext>
            </a:extLst>
          </p:cNvPr>
          <p:cNvSpPr>
            <a:spLocks noGrp="1"/>
          </p:cNvSpPr>
          <p:nvPr>
            <p:ph type="subTitle" idx="1"/>
          </p:nvPr>
        </p:nvSpPr>
        <p:spPr>
          <a:xfrm>
            <a:off x="1714500" y="3429000"/>
            <a:ext cx="9144000" cy="1655762"/>
          </a:xfrm>
        </p:spPr>
        <p:txBody>
          <a:bodyPr>
            <a:normAutofit/>
          </a:bodyPr>
          <a:lstStyle/>
          <a:p>
            <a:r>
              <a:rPr lang="en-US" sz="1400" dirty="0"/>
              <a:t>Department of Psychology, University of Edinburgh, Edinburgh, United Kingdom Faculty of Linguistics, Philology &amp; Phonetics, University of Oxford, United Kingdom MARTIN CORLEY Department of Psychology, University of Edinburgh, Edinburgh, United Kingdom MARTIN J. PICKERING Department of Psychology, University of Edinburgh, Edinburgh, United Kingdom</a:t>
            </a:r>
            <a:endParaRPr lang="tr-TR" sz="1400" dirty="0"/>
          </a:p>
        </p:txBody>
      </p:sp>
      <p:sp>
        <p:nvSpPr>
          <p:cNvPr id="5" name="TextBox 4">
            <a:extLst>
              <a:ext uri="{FF2B5EF4-FFF2-40B4-BE49-F238E27FC236}">
                <a16:creationId xmlns:a16="http://schemas.microsoft.com/office/drawing/2014/main" id="{64137A2A-2F91-A597-A681-56002CB9CC08}"/>
              </a:ext>
            </a:extLst>
          </p:cNvPr>
          <p:cNvSpPr txBox="1"/>
          <p:nvPr/>
        </p:nvSpPr>
        <p:spPr>
          <a:xfrm>
            <a:off x="6705600" y="4010598"/>
            <a:ext cx="6096000" cy="369332"/>
          </a:xfrm>
          <a:prstGeom prst="rect">
            <a:avLst/>
          </a:prstGeom>
          <a:noFill/>
        </p:spPr>
        <p:txBody>
          <a:bodyPr wrap="square">
            <a:spAutoFit/>
          </a:bodyPr>
          <a:lstStyle/>
          <a:p>
            <a:r>
              <a:rPr lang="tr-TR" dirty="0"/>
              <a:t>6 March 2017</a:t>
            </a:r>
          </a:p>
        </p:txBody>
      </p:sp>
      <p:sp>
        <p:nvSpPr>
          <p:cNvPr id="7" name="Rectangle 6">
            <a:extLst>
              <a:ext uri="{FF2B5EF4-FFF2-40B4-BE49-F238E27FC236}">
                <a16:creationId xmlns:a16="http://schemas.microsoft.com/office/drawing/2014/main" id="{B5C3C87A-D1EA-B9FE-E1A3-A957FC130702}"/>
              </a:ext>
            </a:extLst>
          </p:cNvPr>
          <p:cNvSpPr/>
          <p:nvPr/>
        </p:nvSpPr>
        <p:spPr>
          <a:xfrm>
            <a:off x="3762375" y="4406127"/>
            <a:ext cx="5505450" cy="2062103"/>
          </a:xfrm>
          <a:prstGeom prst="rect">
            <a:avLst/>
          </a:prstGeom>
          <a:noFill/>
        </p:spPr>
        <p:txBody>
          <a:bodyPr wrap="square" lIns="91440" tIns="45720" rIns="91440" bIns="45720">
            <a:spAutoFit/>
          </a:bodyPr>
          <a:lstStyle/>
          <a:p>
            <a:pPr algn="ctr"/>
            <a:r>
              <a:rPr lang="tr-TR" sz="3200" b="1" cap="none" spc="0" dirty="0">
                <a:ln w="22225">
                  <a:solidFill>
                    <a:schemeClr val="accent2"/>
                  </a:solidFill>
                  <a:prstDash val="solid"/>
                </a:ln>
                <a:solidFill>
                  <a:schemeClr val="accent2">
                    <a:lumMod val="40000"/>
                    <a:lumOff val="60000"/>
                  </a:schemeClr>
                </a:solidFill>
                <a:effectLst/>
              </a:rPr>
              <a:t>Özce Özceçelik</a:t>
            </a:r>
          </a:p>
          <a:p>
            <a:pPr algn="ctr"/>
            <a:r>
              <a:rPr lang="tr-TR" sz="3200" b="1" cap="none" spc="0" dirty="0">
                <a:ln w="22225">
                  <a:solidFill>
                    <a:schemeClr val="accent2"/>
                  </a:solidFill>
                  <a:prstDash val="solid"/>
                </a:ln>
                <a:solidFill>
                  <a:schemeClr val="accent2">
                    <a:lumMod val="40000"/>
                    <a:lumOff val="60000"/>
                  </a:schemeClr>
                </a:solidFill>
                <a:effectLst/>
              </a:rPr>
              <a:t> RPTU </a:t>
            </a:r>
          </a:p>
          <a:p>
            <a:pPr algn="ctr"/>
            <a:r>
              <a:rPr lang="tr-TR" sz="3200" b="1" cap="none" spc="0" dirty="0">
                <a:ln w="22225">
                  <a:solidFill>
                    <a:schemeClr val="accent2"/>
                  </a:solidFill>
                  <a:prstDash val="solid"/>
                </a:ln>
                <a:solidFill>
                  <a:schemeClr val="accent2">
                    <a:lumMod val="40000"/>
                    <a:lumOff val="60000"/>
                  </a:schemeClr>
                </a:solidFill>
                <a:effectLst/>
              </a:rPr>
              <a:t>Linguistic Lab Rotation</a:t>
            </a:r>
          </a:p>
          <a:p>
            <a:pPr algn="ctr"/>
            <a:r>
              <a:rPr lang="tr-TR" sz="3200" b="1" dirty="0">
                <a:ln w="22225">
                  <a:solidFill>
                    <a:schemeClr val="accent2"/>
                  </a:solidFill>
                  <a:prstDash val="solid"/>
                </a:ln>
                <a:solidFill>
                  <a:schemeClr val="accent2">
                    <a:lumMod val="40000"/>
                    <a:lumOff val="60000"/>
                  </a:schemeClr>
                </a:solidFill>
              </a:rPr>
              <a:t>November 2023</a:t>
            </a:r>
            <a:endParaRPr 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72134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61FF-3F5B-D697-D3E9-ACEDE46070BE}"/>
              </a:ext>
            </a:extLst>
          </p:cNvPr>
          <p:cNvSpPr>
            <a:spLocks noGrp="1"/>
          </p:cNvSpPr>
          <p:nvPr>
            <p:ph type="title"/>
          </p:nvPr>
        </p:nvSpPr>
        <p:spPr>
          <a:xfrm>
            <a:off x="1030169" y="232568"/>
            <a:ext cx="10515600" cy="1325563"/>
          </a:xfrm>
        </p:spPr>
        <p:txBody>
          <a:bodyPr/>
          <a:lstStyle/>
          <a:p>
            <a:r>
              <a:rPr lang="tr-TR" dirty="0"/>
              <a:t>Exp 2:Method</a:t>
            </a:r>
          </a:p>
        </p:txBody>
      </p:sp>
      <p:sp>
        <p:nvSpPr>
          <p:cNvPr id="3" name="Content Placeholder 2">
            <a:extLst>
              <a:ext uri="{FF2B5EF4-FFF2-40B4-BE49-F238E27FC236}">
                <a16:creationId xmlns:a16="http://schemas.microsoft.com/office/drawing/2014/main" id="{3AE6B451-30AF-59AE-2C49-00F23C7E4D88}"/>
              </a:ext>
            </a:extLst>
          </p:cNvPr>
          <p:cNvSpPr>
            <a:spLocks noGrp="1"/>
          </p:cNvSpPr>
          <p:nvPr>
            <p:ph idx="1"/>
          </p:nvPr>
        </p:nvSpPr>
        <p:spPr>
          <a:xfrm>
            <a:off x="838200" y="1739900"/>
            <a:ext cx="10515600" cy="1325563"/>
          </a:xfrm>
        </p:spPr>
        <p:txBody>
          <a:bodyPr/>
          <a:lstStyle/>
          <a:p>
            <a:r>
              <a:rPr lang="en-US" dirty="0"/>
              <a:t>They filled in a language background questionnaire before the experiment.</a:t>
            </a:r>
            <a:endParaRPr lang="tr-TR" dirty="0"/>
          </a:p>
        </p:txBody>
      </p:sp>
      <p:pic>
        <p:nvPicPr>
          <p:cNvPr id="5" name="Picture 4">
            <a:extLst>
              <a:ext uri="{FF2B5EF4-FFF2-40B4-BE49-F238E27FC236}">
                <a16:creationId xmlns:a16="http://schemas.microsoft.com/office/drawing/2014/main" id="{FBE8EBFD-3C0A-BDC7-5DA8-8D0199CE754F}"/>
              </a:ext>
            </a:extLst>
          </p:cNvPr>
          <p:cNvPicPr>
            <a:picLocks noChangeAspect="1"/>
          </p:cNvPicPr>
          <p:nvPr/>
        </p:nvPicPr>
        <p:blipFill>
          <a:blip r:embed="rId3"/>
          <a:stretch>
            <a:fillRect/>
          </a:stretch>
        </p:blipFill>
        <p:spPr>
          <a:xfrm>
            <a:off x="1342075" y="3065464"/>
            <a:ext cx="9891789" cy="3397370"/>
          </a:xfrm>
          <a:prstGeom prst="rect">
            <a:avLst/>
          </a:prstGeom>
        </p:spPr>
      </p:pic>
    </p:spTree>
    <p:extLst>
      <p:ext uri="{BB962C8B-B14F-4D97-AF65-F5344CB8AC3E}">
        <p14:creationId xmlns:p14="http://schemas.microsoft.com/office/powerpoint/2010/main" val="51366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ED88-B4CE-0BE7-7BC0-CCB09A47A921}"/>
              </a:ext>
            </a:extLst>
          </p:cNvPr>
          <p:cNvSpPr>
            <a:spLocks noGrp="1"/>
          </p:cNvSpPr>
          <p:nvPr>
            <p:ph type="title"/>
          </p:nvPr>
        </p:nvSpPr>
        <p:spPr/>
        <p:txBody>
          <a:bodyPr/>
          <a:lstStyle/>
          <a:p>
            <a:r>
              <a:rPr lang="tr-TR" dirty="0"/>
              <a:t>Retults</a:t>
            </a:r>
          </a:p>
        </p:txBody>
      </p:sp>
      <p:sp>
        <p:nvSpPr>
          <p:cNvPr id="3" name="Content Placeholder 2">
            <a:extLst>
              <a:ext uri="{FF2B5EF4-FFF2-40B4-BE49-F238E27FC236}">
                <a16:creationId xmlns:a16="http://schemas.microsoft.com/office/drawing/2014/main" id="{99526D27-DF69-38CD-B369-B5003D35085A}"/>
              </a:ext>
            </a:extLst>
          </p:cNvPr>
          <p:cNvSpPr>
            <a:spLocks noGrp="1"/>
          </p:cNvSpPr>
          <p:nvPr>
            <p:ph idx="1"/>
          </p:nvPr>
        </p:nvSpPr>
        <p:spPr/>
        <p:txBody>
          <a:bodyPr/>
          <a:lstStyle/>
          <a:p>
            <a:r>
              <a:rPr lang="tr-TR" b="1" dirty="0"/>
              <a:t>Behavioural task accuracy</a:t>
            </a:r>
          </a:p>
          <a:p>
            <a:r>
              <a:rPr lang="tr-TR" dirty="0"/>
              <a:t>No-load condition not recorded-load condition 98%</a:t>
            </a:r>
          </a:p>
          <a:p>
            <a:endParaRPr lang="tr-TR" dirty="0"/>
          </a:p>
          <a:p>
            <a:r>
              <a:rPr lang="en-US" dirty="0"/>
              <a:t>The eye-tracking data were </a:t>
            </a:r>
            <a:r>
              <a:rPr lang="en-US" dirty="0" err="1"/>
              <a:t>analysed</a:t>
            </a:r>
            <a:r>
              <a:rPr lang="en-US" dirty="0"/>
              <a:t> as in Experiment 1.</a:t>
            </a:r>
            <a:endParaRPr lang="tr-TR" dirty="0"/>
          </a:p>
          <a:p>
            <a:endParaRPr lang="tr-TR" dirty="0"/>
          </a:p>
        </p:txBody>
      </p:sp>
    </p:spTree>
    <p:extLst>
      <p:ext uri="{BB962C8B-B14F-4D97-AF65-F5344CB8AC3E}">
        <p14:creationId xmlns:p14="http://schemas.microsoft.com/office/powerpoint/2010/main" val="397983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42C8D6-48E0-06E0-FE67-BCCC5B3BECB4}"/>
              </a:ext>
            </a:extLst>
          </p:cNvPr>
          <p:cNvPicPr>
            <a:picLocks noChangeAspect="1"/>
          </p:cNvPicPr>
          <p:nvPr/>
        </p:nvPicPr>
        <p:blipFill>
          <a:blip r:embed="rId3"/>
          <a:stretch>
            <a:fillRect/>
          </a:stretch>
        </p:blipFill>
        <p:spPr>
          <a:xfrm>
            <a:off x="465939" y="485364"/>
            <a:ext cx="6140157" cy="3210336"/>
          </a:xfrm>
          <a:prstGeom prst="rect">
            <a:avLst/>
          </a:prstGeom>
        </p:spPr>
      </p:pic>
      <p:pic>
        <p:nvPicPr>
          <p:cNvPr id="7" name="Picture 6">
            <a:extLst>
              <a:ext uri="{FF2B5EF4-FFF2-40B4-BE49-F238E27FC236}">
                <a16:creationId xmlns:a16="http://schemas.microsoft.com/office/drawing/2014/main" id="{A78717E7-F3F5-D736-C2E9-7A0BBB474348}"/>
              </a:ext>
            </a:extLst>
          </p:cNvPr>
          <p:cNvPicPr>
            <a:picLocks noChangeAspect="1"/>
          </p:cNvPicPr>
          <p:nvPr/>
        </p:nvPicPr>
        <p:blipFill>
          <a:blip r:embed="rId4"/>
          <a:stretch>
            <a:fillRect/>
          </a:stretch>
        </p:blipFill>
        <p:spPr>
          <a:xfrm>
            <a:off x="5467923" y="3390933"/>
            <a:ext cx="6433393" cy="3066082"/>
          </a:xfrm>
          <a:prstGeom prst="rect">
            <a:avLst/>
          </a:prstGeom>
        </p:spPr>
      </p:pic>
      <p:sp>
        <p:nvSpPr>
          <p:cNvPr id="8" name="Rectangle 7">
            <a:extLst>
              <a:ext uri="{FF2B5EF4-FFF2-40B4-BE49-F238E27FC236}">
                <a16:creationId xmlns:a16="http://schemas.microsoft.com/office/drawing/2014/main" id="{C240B623-D9D6-D202-07FD-3603DB80D8C6}"/>
              </a:ext>
            </a:extLst>
          </p:cNvPr>
          <p:cNvSpPr/>
          <p:nvPr/>
        </p:nvSpPr>
        <p:spPr>
          <a:xfrm>
            <a:off x="7690471" y="675896"/>
            <a:ext cx="2792755" cy="1754326"/>
          </a:xfrm>
          <a:prstGeom prst="rect">
            <a:avLst/>
          </a:prstGeom>
          <a:noFill/>
        </p:spPr>
        <p:txBody>
          <a:bodyPr wrap="square" lIns="91440" tIns="45720" rIns="91440" bIns="45720">
            <a:spAutoFit/>
          </a:bodyPr>
          <a:lstStyle/>
          <a:p>
            <a:pPr algn="ctr"/>
            <a:r>
              <a:rPr lang="tr-TR"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Effects of Prediction and Load</a:t>
            </a:r>
            <a:endPar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21179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EF4D-589A-F699-27B3-5327D0800C58}"/>
              </a:ext>
            </a:extLst>
          </p:cNvPr>
          <p:cNvSpPr>
            <a:spLocks noGrp="1"/>
          </p:cNvSpPr>
          <p:nvPr>
            <p:ph type="title"/>
          </p:nvPr>
        </p:nvSpPr>
        <p:spPr/>
        <p:txBody>
          <a:bodyPr/>
          <a:lstStyle/>
          <a:p>
            <a:r>
              <a:rPr lang="tr-TR" dirty="0"/>
              <a:t>Discussion</a:t>
            </a:r>
          </a:p>
        </p:txBody>
      </p:sp>
      <p:sp>
        <p:nvSpPr>
          <p:cNvPr id="3" name="Content Placeholder 2">
            <a:extLst>
              <a:ext uri="{FF2B5EF4-FFF2-40B4-BE49-F238E27FC236}">
                <a16:creationId xmlns:a16="http://schemas.microsoft.com/office/drawing/2014/main" id="{B0434D87-3E24-5F14-CB62-0EBA2A5781CA}"/>
              </a:ext>
            </a:extLst>
          </p:cNvPr>
          <p:cNvSpPr>
            <a:spLocks noGrp="1"/>
          </p:cNvSpPr>
          <p:nvPr>
            <p:ph idx="1"/>
          </p:nvPr>
        </p:nvSpPr>
        <p:spPr/>
        <p:txBody>
          <a:bodyPr>
            <a:normAutofit lnSpcReduction="10000"/>
          </a:bodyPr>
          <a:lstStyle/>
          <a:p>
            <a:r>
              <a:rPr lang="en-US" dirty="0"/>
              <a:t>Participants who performed the concurrent working memory task showed increased looks to predictable objects much later compared to those who did not perform the working memory task.</a:t>
            </a:r>
            <a:endParaRPr lang="tr-TR" dirty="0"/>
          </a:p>
          <a:p>
            <a:r>
              <a:rPr lang="en-US" dirty="0"/>
              <a:t> This pattern of results was similar for L1 and L2 participants. </a:t>
            </a:r>
            <a:endParaRPr lang="tr-TR" dirty="0"/>
          </a:p>
          <a:p>
            <a:r>
              <a:rPr lang="en-US" b="1" dirty="0"/>
              <a:t>predictive eye movements </a:t>
            </a:r>
            <a:r>
              <a:rPr lang="tr-TR" b="1" dirty="0"/>
              <a:t>use </a:t>
            </a:r>
            <a:r>
              <a:rPr lang="en-US" b="1" dirty="0"/>
              <a:t>some of the cognitive resources that are used for remembering words. </a:t>
            </a:r>
            <a:endParaRPr lang="tr-TR" b="1" dirty="0"/>
          </a:p>
          <a:p>
            <a:r>
              <a:rPr lang="tr-TR" dirty="0"/>
              <a:t>No semantic competitor effects</a:t>
            </a:r>
          </a:p>
          <a:p>
            <a:r>
              <a:rPr lang="tr-TR" b="1" dirty="0"/>
              <a:t>Evidence for predicting L2;</a:t>
            </a:r>
          </a:p>
          <a:p>
            <a:r>
              <a:rPr lang="tr-TR" dirty="0">
                <a:solidFill>
                  <a:srgbClr val="FF0000"/>
                </a:solidFill>
              </a:rPr>
              <a:t>Syntactically simple,types of cues,speeh rate and proficiency</a:t>
            </a:r>
          </a:p>
          <a:p>
            <a:r>
              <a:rPr lang="tr-TR" dirty="0"/>
              <a:t>Participants variance</a:t>
            </a:r>
          </a:p>
          <a:p>
            <a:endParaRPr lang="tr-TR" dirty="0">
              <a:solidFill>
                <a:srgbClr val="FF0000"/>
              </a:solidFill>
            </a:endParaRPr>
          </a:p>
        </p:txBody>
      </p:sp>
    </p:spTree>
    <p:extLst>
      <p:ext uri="{BB962C8B-B14F-4D97-AF65-F5344CB8AC3E}">
        <p14:creationId xmlns:p14="http://schemas.microsoft.com/office/powerpoint/2010/main" val="2421043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6F6D-8AB6-3C80-62DA-7C2E12B43C6F}"/>
              </a:ext>
            </a:extLst>
          </p:cNvPr>
          <p:cNvSpPr>
            <a:spLocks noGrp="1"/>
          </p:cNvSpPr>
          <p:nvPr>
            <p:ph type="title"/>
          </p:nvPr>
        </p:nvSpPr>
        <p:spPr>
          <a:xfrm>
            <a:off x="1447800" y="307975"/>
            <a:ext cx="10515600" cy="1325563"/>
          </a:xfrm>
        </p:spPr>
        <p:txBody>
          <a:bodyPr/>
          <a:lstStyle/>
          <a:p>
            <a:r>
              <a:rPr lang="tr-TR" b="1" dirty="0"/>
              <a:t>Conclusion</a:t>
            </a:r>
          </a:p>
        </p:txBody>
      </p:sp>
      <p:sp>
        <p:nvSpPr>
          <p:cNvPr id="3" name="Content Placeholder 2">
            <a:extLst>
              <a:ext uri="{FF2B5EF4-FFF2-40B4-BE49-F238E27FC236}">
                <a16:creationId xmlns:a16="http://schemas.microsoft.com/office/drawing/2014/main" id="{9ACF6B5B-2BBF-96A8-36B3-1F64B6A094D5}"/>
              </a:ext>
            </a:extLst>
          </p:cNvPr>
          <p:cNvSpPr>
            <a:spLocks noGrp="1"/>
          </p:cNvSpPr>
          <p:nvPr>
            <p:ph idx="1"/>
          </p:nvPr>
        </p:nvSpPr>
        <p:spPr>
          <a:xfrm>
            <a:off x="838200" y="1466850"/>
            <a:ext cx="10515600" cy="4710113"/>
          </a:xfrm>
        </p:spPr>
        <p:txBody>
          <a:bodyPr/>
          <a:lstStyle/>
          <a:p>
            <a:r>
              <a:rPr lang="en-US" b="0" i="0" dirty="0">
                <a:effectLst/>
                <a:latin typeface="Söhne"/>
              </a:rPr>
              <a:t>two experiments to explore if there are limitations in how both native (L1) and non-native (L2) speakers make predictions during language comprehension. </a:t>
            </a:r>
            <a:endParaRPr lang="tr-TR" b="0" i="0" dirty="0">
              <a:effectLst/>
              <a:latin typeface="Söhne"/>
            </a:endParaRPr>
          </a:p>
          <a:p>
            <a:r>
              <a:rPr lang="en-US" b="0" i="0" dirty="0">
                <a:effectLst/>
                <a:latin typeface="Söhne"/>
              </a:rPr>
              <a:t>This suggests that the cognitive resources used for predicting eye movements overlap with those used for remembering words.</a:t>
            </a:r>
            <a:endParaRPr lang="tr-TR" b="0" i="0" dirty="0">
              <a:effectLst/>
              <a:latin typeface="Söhne"/>
            </a:endParaRPr>
          </a:p>
          <a:p>
            <a:r>
              <a:rPr lang="en-US" b="0" i="0" dirty="0">
                <a:effectLst/>
                <a:latin typeface="Söhne"/>
              </a:rPr>
              <a:t>no fundamental differences in how cognitive load influences predictive eye movements between L1 and L2 speakers. </a:t>
            </a:r>
            <a:endParaRPr lang="tr-TR" b="0" i="0" dirty="0">
              <a:effectLst/>
              <a:latin typeface="Söhne"/>
            </a:endParaRPr>
          </a:p>
          <a:p>
            <a:endParaRPr lang="tr-TR" b="0" i="0" dirty="0">
              <a:effectLst/>
              <a:latin typeface="Söhne"/>
            </a:endParaRPr>
          </a:p>
          <a:p>
            <a:r>
              <a:rPr lang="en-US" b="1" i="0" dirty="0">
                <a:effectLst/>
                <a:latin typeface="Söhne"/>
              </a:rPr>
              <a:t>the underlying mechanisms of prediction are similar in both native and non-native language comprehension.</a:t>
            </a:r>
            <a:endParaRPr lang="tr-TR" dirty="0"/>
          </a:p>
        </p:txBody>
      </p:sp>
      <p:sp>
        <p:nvSpPr>
          <p:cNvPr id="4" name="Arrow: Bent 3">
            <a:extLst>
              <a:ext uri="{FF2B5EF4-FFF2-40B4-BE49-F238E27FC236}">
                <a16:creationId xmlns:a16="http://schemas.microsoft.com/office/drawing/2014/main" id="{D954012B-1B0B-A964-1F4B-810CCF0778C6}"/>
              </a:ext>
            </a:extLst>
          </p:cNvPr>
          <p:cNvSpPr/>
          <p:nvPr/>
        </p:nvSpPr>
        <p:spPr>
          <a:xfrm rot="5400000">
            <a:off x="10058400" y="4026694"/>
            <a:ext cx="971550" cy="99060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325537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turntable and bokeh">
            <a:extLst>
              <a:ext uri="{FF2B5EF4-FFF2-40B4-BE49-F238E27FC236}">
                <a16:creationId xmlns:a16="http://schemas.microsoft.com/office/drawing/2014/main" id="{F27F60F7-3026-A4E3-1155-E3F4B804FFC4}"/>
              </a:ext>
            </a:extLst>
          </p:cNvPr>
          <p:cNvPicPr>
            <a:picLocks noChangeAspect="1"/>
          </p:cNvPicPr>
          <p:nvPr/>
        </p:nvPicPr>
        <p:blipFill rotWithShape="1">
          <a:blip r:embed="rId2"/>
          <a:srcRect t="6311" b="9420"/>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BDA71-7A5A-F7F2-973E-C1CE84622639}"/>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Thanks for listening</a:t>
            </a:r>
          </a:p>
        </p:txBody>
      </p:sp>
    </p:spTree>
    <p:extLst>
      <p:ext uri="{BB962C8B-B14F-4D97-AF65-F5344CB8AC3E}">
        <p14:creationId xmlns:p14="http://schemas.microsoft.com/office/powerpoint/2010/main" val="7494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6F660B-2E4C-2240-98DE-91520AA238A4}"/>
              </a:ext>
            </a:extLst>
          </p:cNvPr>
          <p:cNvPicPr>
            <a:picLocks noChangeAspect="1"/>
          </p:cNvPicPr>
          <p:nvPr/>
        </p:nvPicPr>
        <p:blipFill>
          <a:blip r:embed="rId3"/>
          <a:stretch>
            <a:fillRect/>
          </a:stretch>
        </p:blipFill>
        <p:spPr>
          <a:xfrm>
            <a:off x="6285119" y="405253"/>
            <a:ext cx="5906881" cy="5747897"/>
          </a:xfrm>
          <a:prstGeom prst="rect">
            <a:avLst/>
          </a:prstGeom>
        </p:spPr>
      </p:pic>
      <p:pic>
        <p:nvPicPr>
          <p:cNvPr id="7" name="Picture 6">
            <a:extLst>
              <a:ext uri="{FF2B5EF4-FFF2-40B4-BE49-F238E27FC236}">
                <a16:creationId xmlns:a16="http://schemas.microsoft.com/office/drawing/2014/main" id="{38C7D949-3DEA-15A5-A161-F10697E1B669}"/>
              </a:ext>
            </a:extLst>
          </p:cNvPr>
          <p:cNvPicPr>
            <a:picLocks noChangeAspect="1"/>
          </p:cNvPicPr>
          <p:nvPr/>
        </p:nvPicPr>
        <p:blipFill>
          <a:blip r:embed="rId4"/>
          <a:stretch>
            <a:fillRect/>
          </a:stretch>
        </p:blipFill>
        <p:spPr>
          <a:xfrm>
            <a:off x="342574" y="312489"/>
            <a:ext cx="6077276" cy="5840661"/>
          </a:xfrm>
          <a:prstGeom prst="rect">
            <a:avLst/>
          </a:prstGeom>
        </p:spPr>
      </p:pic>
    </p:spTree>
    <p:extLst>
      <p:ext uri="{BB962C8B-B14F-4D97-AF65-F5344CB8AC3E}">
        <p14:creationId xmlns:p14="http://schemas.microsoft.com/office/powerpoint/2010/main" val="104655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68FE-9EEA-6664-1F5F-CF3492B7E2C3}"/>
              </a:ext>
            </a:extLst>
          </p:cNvPr>
          <p:cNvSpPr>
            <a:spLocks noGrp="1"/>
          </p:cNvSpPr>
          <p:nvPr>
            <p:ph type="title"/>
          </p:nvPr>
        </p:nvSpPr>
        <p:spPr>
          <a:xfrm>
            <a:off x="2443480" y="487929"/>
            <a:ext cx="4140200" cy="812551"/>
          </a:xfrm>
        </p:spPr>
        <p:txBody>
          <a:bodyPr/>
          <a:lstStyle/>
          <a:p>
            <a:r>
              <a:rPr lang="tr-TR" dirty="0"/>
              <a:t>Intro</a:t>
            </a:r>
          </a:p>
        </p:txBody>
      </p:sp>
      <p:sp>
        <p:nvSpPr>
          <p:cNvPr id="3" name="Content Placeholder 2">
            <a:extLst>
              <a:ext uri="{FF2B5EF4-FFF2-40B4-BE49-F238E27FC236}">
                <a16:creationId xmlns:a16="http://schemas.microsoft.com/office/drawing/2014/main" id="{3B32CD3B-C6FB-21FC-7D30-37005B89E20B}"/>
              </a:ext>
            </a:extLst>
          </p:cNvPr>
          <p:cNvSpPr>
            <a:spLocks noGrp="1"/>
          </p:cNvSpPr>
          <p:nvPr>
            <p:ph idx="1"/>
          </p:nvPr>
        </p:nvSpPr>
        <p:spPr>
          <a:xfrm>
            <a:off x="568960" y="1300480"/>
            <a:ext cx="10891520" cy="5069591"/>
          </a:xfrm>
        </p:spPr>
        <p:txBody>
          <a:bodyPr>
            <a:normAutofit/>
          </a:bodyPr>
          <a:lstStyle/>
          <a:p>
            <a:r>
              <a:rPr lang="tr-TR" dirty="0">
                <a:solidFill>
                  <a:srgbClr val="0F0F0F"/>
                </a:solidFill>
                <a:latin typeface="Söhne"/>
              </a:rPr>
              <a:t>I</a:t>
            </a:r>
            <a:r>
              <a:rPr lang="en-US" b="0" i="0" dirty="0">
                <a:solidFill>
                  <a:srgbClr val="0F0F0F"/>
                </a:solidFill>
                <a:effectLst/>
                <a:latin typeface="Söhne"/>
              </a:rPr>
              <a:t>t explores how cognitive resources, working memory, and language proficiency influence predictive processes during comprehension.</a:t>
            </a:r>
            <a:endParaRPr lang="tr-TR" b="0" i="0" dirty="0">
              <a:solidFill>
                <a:srgbClr val="0F0F0F"/>
              </a:solidFill>
              <a:effectLst/>
              <a:latin typeface="Söhne"/>
            </a:endParaRPr>
          </a:p>
          <a:p>
            <a:r>
              <a:rPr lang="tr-TR" b="0" i="0" dirty="0">
                <a:solidFill>
                  <a:srgbClr val="0F0F0F"/>
                </a:solidFill>
                <a:effectLst/>
                <a:latin typeface="Söhne"/>
              </a:rPr>
              <a:t>Eye tracking</a:t>
            </a:r>
            <a:r>
              <a:rPr lang="en-US" b="0" i="0" dirty="0">
                <a:solidFill>
                  <a:srgbClr val="0F0F0F"/>
                </a:solidFill>
                <a:effectLst/>
                <a:latin typeface="Söhne"/>
              </a:rPr>
              <a:t> </a:t>
            </a:r>
            <a:endParaRPr lang="tr-TR" b="0" i="0" dirty="0">
              <a:solidFill>
                <a:srgbClr val="0F0F0F"/>
              </a:solidFill>
              <a:effectLst/>
              <a:latin typeface="Söhne"/>
            </a:endParaRPr>
          </a:p>
          <a:p>
            <a:r>
              <a:rPr lang="en-US" b="0" i="0" dirty="0">
                <a:solidFill>
                  <a:srgbClr val="0F0F0F"/>
                </a:solidFill>
                <a:effectLst/>
                <a:latin typeface="Söhne"/>
              </a:rPr>
              <a:t>the potential impact of cognitive load on the ability to make predictions during comprehension.</a:t>
            </a:r>
            <a:endParaRPr lang="tr-TR" dirty="0">
              <a:solidFill>
                <a:srgbClr val="0F0F0F"/>
              </a:solidFill>
              <a:latin typeface="Söhne"/>
            </a:endParaRPr>
          </a:p>
          <a:p>
            <a:pPr algn="l"/>
            <a:r>
              <a:rPr lang="en-US" b="1" i="0" dirty="0">
                <a:solidFill>
                  <a:srgbClr val="0F0F0F"/>
                </a:solidFill>
                <a:effectLst/>
                <a:latin typeface="Söhne"/>
              </a:rPr>
              <a:t>Visual World Eye-Tracking Paradigm</a:t>
            </a:r>
            <a:endParaRPr lang="tr-TR" b="1" i="0" dirty="0">
              <a:solidFill>
                <a:srgbClr val="0F0F0F"/>
              </a:solidFill>
              <a:effectLst/>
              <a:latin typeface="Söhne"/>
            </a:endParaRPr>
          </a:p>
          <a:p>
            <a:pPr algn="l"/>
            <a:endParaRPr lang="tr-TR" b="1" i="0" dirty="0">
              <a:solidFill>
                <a:srgbClr val="0F0F0F"/>
              </a:solidFill>
              <a:effectLst/>
              <a:latin typeface="Söhne"/>
            </a:endParaRPr>
          </a:p>
          <a:p>
            <a:r>
              <a:rPr lang="en-US" b="0" i="0" dirty="0">
                <a:solidFill>
                  <a:srgbClr val="0F0F0F"/>
                </a:solidFill>
                <a:effectLst/>
                <a:latin typeface="Söhne"/>
              </a:rPr>
              <a:t>The hypothesis is that cognitive load may interfere with the ability to make predictions, with potential differences between L1 and L2 speakers.</a:t>
            </a:r>
            <a:endParaRPr lang="tr-TR" b="0" i="0" dirty="0">
              <a:solidFill>
                <a:srgbClr val="0F0F0F"/>
              </a:solidFill>
              <a:effectLst/>
              <a:latin typeface="Söhne"/>
            </a:endParaRPr>
          </a:p>
          <a:p>
            <a:pPr algn="l"/>
            <a:endParaRPr lang="en-US" b="0" i="0" dirty="0">
              <a:solidFill>
                <a:srgbClr val="0F0F0F"/>
              </a:solidFill>
              <a:effectLst/>
              <a:latin typeface="Söhne"/>
            </a:endParaRPr>
          </a:p>
          <a:p>
            <a:endParaRPr lang="tr-TR" dirty="0"/>
          </a:p>
        </p:txBody>
      </p:sp>
    </p:spTree>
    <p:extLst>
      <p:ext uri="{BB962C8B-B14F-4D97-AF65-F5344CB8AC3E}">
        <p14:creationId xmlns:p14="http://schemas.microsoft.com/office/powerpoint/2010/main" val="198097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9CE251A-A8E0-603B-E202-2598F5002473}"/>
              </a:ext>
            </a:extLst>
          </p:cNvPr>
          <p:cNvGraphicFramePr/>
          <p:nvPr>
            <p:extLst>
              <p:ext uri="{D42A27DB-BD31-4B8C-83A1-F6EECF244321}">
                <p14:modId xmlns:p14="http://schemas.microsoft.com/office/powerpoint/2010/main" val="46415282"/>
              </p:ext>
            </p:extLst>
          </p:nvPr>
        </p:nvGraphicFramePr>
        <p:xfrm>
          <a:off x="5810250" y="766233"/>
          <a:ext cx="5854700" cy="3623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19E5A773-F5E1-EE34-8ABB-CC41BAFABFFF}"/>
              </a:ext>
            </a:extLst>
          </p:cNvPr>
          <p:cNvSpPr/>
          <p:nvPr/>
        </p:nvSpPr>
        <p:spPr>
          <a:xfrm>
            <a:off x="5810250" y="1676400"/>
            <a:ext cx="28194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Cognitive Load</a:t>
            </a:r>
          </a:p>
        </p:txBody>
      </p:sp>
      <p:sp>
        <p:nvSpPr>
          <p:cNvPr id="8" name="Rectangle: Rounded Corners 7">
            <a:extLst>
              <a:ext uri="{FF2B5EF4-FFF2-40B4-BE49-F238E27FC236}">
                <a16:creationId xmlns:a16="http://schemas.microsoft.com/office/drawing/2014/main" id="{4A74AFF7-E6B6-EEA2-D8D1-6B7D2199531A}"/>
              </a:ext>
            </a:extLst>
          </p:cNvPr>
          <p:cNvSpPr/>
          <p:nvPr/>
        </p:nvSpPr>
        <p:spPr>
          <a:xfrm>
            <a:off x="8845550" y="1676400"/>
            <a:ext cx="28194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Cognitive Load</a:t>
            </a:r>
          </a:p>
        </p:txBody>
      </p:sp>
      <p:sp>
        <p:nvSpPr>
          <p:cNvPr id="9" name="Rectangle: Rounded Corners 8">
            <a:extLst>
              <a:ext uri="{FF2B5EF4-FFF2-40B4-BE49-F238E27FC236}">
                <a16:creationId xmlns:a16="http://schemas.microsoft.com/office/drawing/2014/main" id="{209ED8A7-8DF2-E1B5-B163-C6F2F1C929B2}"/>
              </a:ext>
            </a:extLst>
          </p:cNvPr>
          <p:cNvSpPr/>
          <p:nvPr/>
        </p:nvSpPr>
        <p:spPr>
          <a:xfrm>
            <a:off x="5829300" y="3023658"/>
            <a:ext cx="28194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No Cognitive Load</a:t>
            </a:r>
          </a:p>
        </p:txBody>
      </p:sp>
      <p:sp>
        <p:nvSpPr>
          <p:cNvPr id="10" name="Rectangle: Rounded Corners 9">
            <a:extLst>
              <a:ext uri="{FF2B5EF4-FFF2-40B4-BE49-F238E27FC236}">
                <a16:creationId xmlns:a16="http://schemas.microsoft.com/office/drawing/2014/main" id="{32258715-A4E9-EF4E-7889-6CC9457AC79F}"/>
              </a:ext>
            </a:extLst>
          </p:cNvPr>
          <p:cNvSpPr/>
          <p:nvPr/>
        </p:nvSpPr>
        <p:spPr>
          <a:xfrm>
            <a:off x="8864600" y="3023658"/>
            <a:ext cx="28194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No Cognitive Load</a:t>
            </a:r>
          </a:p>
        </p:txBody>
      </p:sp>
      <p:sp>
        <p:nvSpPr>
          <p:cNvPr id="11" name="TextBox 10">
            <a:extLst>
              <a:ext uri="{FF2B5EF4-FFF2-40B4-BE49-F238E27FC236}">
                <a16:creationId xmlns:a16="http://schemas.microsoft.com/office/drawing/2014/main" id="{20F0671D-30D7-9761-4426-EEE0BA1EE787}"/>
              </a:ext>
            </a:extLst>
          </p:cNvPr>
          <p:cNvSpPr txBox="1"/>
          <p:nvPr/>
        </p:nvSpPr>
        <p:spPr>
          <a:xfrm>
            <a:off x="482601" y="1100771"/>
            <a:ext cx="4972050" cy="1477328"/>
          </a:xfrm>
          <a:prstGeom prst="rect">
            <a:avLst/>
          </a:prstGeom>
          <a:noFill/>
        </p:spPr>
        <p:txBody>
          <a:bodyPr wrap="square" rtlCol="0">
            <a:spAutoFit/>
          </a:bodyPr>
          <a:lstStyle/>
          <a:p>
            <a:r>
              <a:rPr lang="tr-TR" dirty="0"/>
              <a:t>Research Question;</a:t>
            </a:r>
          </a:p>
          <a:p>
            <a:r>
              <a:rPr lang="en-US" b="0" i="0" dirty="0">
                <a:solidFill>
                  <a:srgbClr val="0F0F0F"/>
                </a:solidFill>
                <a:effectLst/>
                <a:latin typeface="Söhne"/>
              </a:rPr>
              <a:t>whether straightforward linguistic predictions, particularly those based on verb meaning in simple sentences, are affected by cognitive load. </a:t>
            </a:r>
            <a:endParaRPr lang="tr-TR" dirty="0"/>
          </a:p>
          <a:p>
            <a:endParaRPr lang="tr-TR" dirty="0"/>
          </a:p>
        </p:txBody>
      </p:sp>
      <p:sp>
        <p:nvSpPr>
          <p:cNvPr id="12" name="TextBox 11">
            <a:extLst>
              <a:ext uri="{FF2B5EF4-FFF2-40B4-BE49-F238E27FC236}">
                <a16:creationId xmlns:a16="http://schemas.microsoft.com/office/drawing/2014/main" id="{8D1339F0-0759-AEC1-69CE-E8B908DA4CA3}"/>
              </a:ext>
            </a:extLst>
          </p:cNvPr>
          <p:cNvSpPr txBox="1"/>
          <p:nvPr/>
        </p:nvSpPr>
        <p:spPr>
          <a:xfrm>
            <a:off x="482601" y="2846916"/>
            <a:ext cx="4768851" cy="1200329"/>
          </a:xfrm>
          <a:prstGeom prst="rect">
            <a:avLst/>
          </a:prstGeom>
          <a:noFill/>
        </p:spPr>
        <p:txBody>
          <a:bodyPr wrap="square" rtlCol="0">
            <a:spAutoFit/>
          </a:bodyPr>
          <a:lstStyle/>
          <a:p>
            <a:r>
              <a:rPr lang="en-US" b="0" i="0" dirty="0">
                <a:solidFill>
                  <a:srgbClr val="0F0F0F"/>
                </a:solidFill>
                <a:effectLst/>
                <a:latin typeface="Söhne"/>
              </a:rPr>
              <a:t>if predictions rely on cognitive resources</a:t>
            </a:r>
            <a:r>
              <a:rPr lang="tr-TR" b="0" i="0" dirty="0">
                <a:solidFill>
                  <a:srgbClr val="0F0F0F"/>
                </a:solidFill>
                <a:effectLst/>
                <a:latin typeface="Söhne"/>
              </a:rPr>
              <a:t> </a:t>
            </a:r>
            <a:r>
              <a:rPr lang="en-US" b="0" i="0" dirty="0">
                <a:solidFill>
                  <a:srgbClr val="0F0F0F"/>
                </a:solidFill>
                <a:effectLst/>
                <a:latin typeface="Söhne"/>
              </a:rPr>
              <a:t>introducing a cognitive load, such as a </a:t>
            </a:r>
            <a:r>
              <a:rPr lang="tr-TR" b="0" i="0" dirty="0">
                <a:solidFill>
                  <a:srgbClr val="0F0F0F"/>
                </a:solidFill>
                <a:effectLst/>
                <a:latin typeface="Söhne"/>
              </a:rPr>
              <a:t>(</a:t>
            </a:r>
            <a:r>
              <a:rPr lang="en-US" b="0" i="0" dirty="0">
                <a:solidFill>
                  <a:srgbClr val="0F0F0F"/>
                </a:solidFill>
                <a:effectLst/>
                <a:latin typeface="Söhne"/>
              </a:rPr>
              <a:t> working memory task</a:t>
            </a:r>
            <a:r>
              <a:rPr lang="tr-TR" b="0" i="0" dirty="0">
                <a:solidFill>
                  <a:srgbClr val="0F0F0F"/>
                </a:solidFill>
                <a:effectLst/>
                <a:latin typeface="Söhne"/>
              </a:rPr>
              <a:t>)</a:t>
            </a:r>
            <a:r>
              <a:rPr lang="en-US" b="0" i="0" dirty="0">
                <a:solidFill>
                  <a:srgbClr val="0F0F0F"/>
                </a:solidFill>
                <a:effectLst/>
                <a:latin typeface="Söhne"/>
              </a:rPr>
              <a:t>, may delay or eliminate predictive eye movements. </a:t>
            </a:r>
            <a:r>
              <a:rPr lang="tr-TR" b="0" i="0" dirty="0">
                <a:solidFill>
                  <a:srgbClr val="0F0F0F"/>
                </a:solidFill>
                <a:effectLst/>
                <a:latin typeface="Söhne"/>
              </a:rPr>
              <a:t> </a:t>
            </a:r>
            <a:endParaRPr lang="tr-TR" dirty="0"/>
          </a:p>
        </p:txBody>
      </p:sp>
      <p:sp>
        <p:nvSpPr>
          <p:cNvPr id="13" name="Arrow: Up 12">
            <a:extLst>
              <a:ext uri="{FF2B5EF4-FFF2-40B4-BE49-F238E27FC236}">
                <a16:creationId xmlns:a16="http://schemas.microsoft.com/office/drawing/2014/main" id="{BF87D5FA-D695-55E5-AF3E-465ADF9B485C}"/>
              </a:ext>
            </a:extLst>
          </p:cNvPr>
          <p:cNvSpPr/>
          <p:nvPr/>
        </p:nvSpPr>
        <p:spPr>
          <a:xfrm>
            <a:off x="9715500" y="4648200"/>
            <a:ext cx="1162050" cy="857250"/>
          </a:xfrm>
          <a:prstGeom prst="up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FA1DAF07-77A9-CEE0-3EAF-55F59A5F957C}"/>
              </a:ext>
            </a:extLst>
          </p:cNvPr>
          <p:cNvSpPr txBox="1"/>
          <p:nvPr/>
        </p:nvSpPr>
        <p:spPr>
          <a:xfrm>
            <a:off x="7581900" y="5777752"/>
            <a:ext cx="4802284" cy="646331"/>
          </a:xfrm>
          <a:prstGeom prst="rect">
            <a:avLst/>
          </a:prstGeom>
          <a:noFill/>
        </p:spPr>
        <p:txBody>
          <a:bodyPr wrap="square" rtlCol="0">
            <a:spAutoFit/>
          </a:bodyPr>
          <a:lstStyle/>
          <a:p>
            <a:r>
              <a:rPr lang="en-US" b="0" i="0" dirty="0">
                <a:solidFill>
                  <a:srgbClr val="0F0F0F"/>
                </a:solidFill>
                <a:effectLst/>
                <a:latin typeface="Söhne"/>
              </a:rPr>
              <a:t>due to potentially lower cognitive resources during L2 comprehension. </a:t>
            </a:r>
            <a:endParaRPr lang="tr-TR" dirty="0"/>
          </a:p>
        </p:txBody>
      </p:sp>
      <p:sp>
        <p:nvSpPr>
          <p:cNvPr id="17" name="Rectangle 16">
            <a:extLst>
              <a:ext uri="{FF2B5EF4-FFF2-40B4-BE49-F238E27FC236}">
                <a16:creationId xmlns:a16="http://schemas.microsoft.com/office/drawing/2014/main" id="{94DA87F5-38F1-F607-E91F-661B19A9A189}"/>
              </a:ext>
            </a:extLst>
          </p:cNvPr>
          <p:cNvSpPr/>
          <p:nvPr/>
        </p:nvSpPr>
        <p:spPr>
          <a:xfrm>
            <a:off x="672592" y="4875366"/>
            <a:ext cx="5423408" cy="646331"/>
          </a:xfrm>
          <a:prstGeom prst="rect">
            <a:avLst/>
          </a:prstGeom>
          <a:noFill/>
        </p:spPr>
        <p:txBody>
          <a:bodyPr wrap="none" lIns="91440" tIns="45720" rIns="91440" bIns="45720">
            <a:spAutoFit/>
          </a:bodyPr>
          <a:lstStyle/>
          <a:p>
            <a:pPr algn="ctr"/>
            <a:r>
              <a:rPr lang="en-US" sz="3600" b="0" i="0" dirty="0">
                <a:solidFill>
                  <a:srgbClr val="0F0F0F"/>
                </a:solidFill>
                <a:effectLst/>
                <a:latin typeface="Söhne"/>
              </a:rPr>
              <a:t>semantic competitor effects</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9" name="TextBox 18">
            <a:extLst>
              <a:ext uri="{FF2B5EF4-FFF2-40B4-BE49-F238E27FC236}">
                <a16:creationId xmlns:a16="http://schemas.microsoft.com/office/drawing/2014/main" id="{3D290572-7E9B-A03A-9412-959302F053C7}"/>
              </a:ext>
            </a:extLst>
          </p:cNvPr>
          <p:cNvSpPr txBox="1"/>
          <p:nvPr/>
        </p:nvSpPr>
        <p:spPr>
          <a:xfrm>
            <a:off x="482601" y="5475208"/>
            <a:ext cx="6191250" cy="646331"/>
          </a:xfrm>
          <a:prstGeom prst="rect">
            <a:avLst/>
          </a:prstGeom>
          <a:noFill/>
        </p:spPr>
        <p:txBody>
          <a:bodyPr wrap="square">
            <a:spAutoFit/>
          </a:bodyPr>
          <a:lstStyle/>
          <a:p>
            <a:r>
              <a:rPr lang="en-US" b="0" i="0" dirty="0">
                <a:solidFill>
                  <a:srgbClr val="0F0F0F"/>
                </a:solidFill>
                <a:effectLst/>
                <a:latin typeface="Söhne"/>
              </a:rPr>
              <a:t>the pre-activation of semantic information and its relationship with cognitive resources.</a:t>
            </a:r>
            <a:endParaRPr lang="tr-TR" dirty="0"/>
          </a:p>
        </p:txBody>
      </p:sp>
      <p:sp>
        <p:nvSpPr>
          <p:cNvPr id="20" name="Oval 19">
            <a:extLst>
              <a:ext uri="{FF2B5EF4-FFF2-40B4-BE49-F238E27FC236}">
                <a16:creationId xmlns:a16="http://schemas.microsoft.com/office/drawing/2014/main" id="{A8CB3712-6D2F-6C5F-F42B-1374C845EB49}"/>
              </a:ext>
            </a:extLst>
          </p:cNvPr>
          <p:cNvSpPr/>
          <p:nvPr/>
        </p:nvSpPr>
        <p:spPr>
          <a:xfrm>
            <a:off x="6643193" y="3962400"/>
            <a:ext cx="1034322" cy="1133475"/>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Exp1</a:t>
            </a:r>
          </a:p>
        </p:txBody>
      </p:sp>
      <p:sp>
        <p:nvSpPr>
          <p:cNvPr id="21" name="Oval 20">
            <a:extLst>
              <a:ext uri="{FF2B5EF4-FFF2-40B4-BE49-F238E27FC236}">
                <a16:creationId xmlns:a16="http://schemas.microsoft.com/office/drawing/2014/main" id="{E634F2AE-E986-0B82-51F9-4D8285E815DA}"/>
              </a:ext>
            </a:extLst>
          </p:cNvPr>
          <p:cNvSpPr/>
          <p:nvPr/>
        </p:nvSpPr>
        <p:spPr>
          <a:xfrm>
            <a:off x="9738089" y="3934883"/>
            <a:ext cx="1034322" cy="1133475"/>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Exp2</a:t>
            </a:r>
          </a:p>
        </p:txBody>
      </p:sp>
    </p:spTree>
    <p:extLst>
      <p:ext uri="{BB962C8B-B14F-4D97-AF65-F5344CB8AC3E}">
        <p14:creationId xmlns:p14="http://schemas.microsoft.com/office/powerpoint/2010/main" val="116217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p:bldP spid="17" grpId="0"/>
      <p:bldP spid="19" grpId="0"/>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B1CE-A806-18D5-43E1-B3638192BEF2}"/>
              </a:ext>
            </a:extLst>
          </p:cNvPr>
          <p:cNvSpPr>
            <a:spLocks noGrp="1"/>
          </p:cNvSpPr>
          <p:nvPr>
            <p:ph type="title"/>
          </p:nvPr>
        </p:nvSpPr>
        <p:spPr>
          <a:xfrm>
            <a:off x="838200" y="275184"/>
            <a:ext cx="10515600" cy="1325563"/>
          </a:xfrm>
        </p:spPr>
        <p:txBody>
          <a:bodyPr/>
          <a:lstStyle/>
          <a:p>
            <a:r>
              <a:rPr lang="tr-TR" dirty="0"/>
              <a:t>Exp1:Method</a:t>
            </a:r>
          </a:p>
        </p:txBody>
      </p:sp>
      <p:graphicFrame>
        <p:nvGraphicFramePr>
          <p:cNvPr id="5" name="Diagram 4">
            <a:extLst>
              <a:ext uri="{FF2B5EF4-FFF2-40B4-BE49-F238E27FC236}">
                <a16:creationId xmlns:a16="http://schemas.microsoft.com/office/drawing/2014/main" id="{D60BA74A-438C-ACCC-F8B5-6C85394FF1CA}"/>
              </a:ext>
            </a:extLst>
          </p:cNvPr>
          <p:cNvGraphicFramePr/>
          <p:nvPr>
            <p:extLst>
              <p:ext uri="{D42A27DB-BD31-4B8C-83A1-F6EECF244321}">
                <p14:modId xmlns:p14="http://schemas.microsoft.com/office/powerpoint/2010/main" val="2548001363"/>
              </p:ext>
            </p:extLst>
          </p:nvPr>
        </p:nvGraphicFramePr>
        <p:xfrm>
          <a:off x="3366125" y="389743"/>
          <a:ext cx="8128000" cy="3477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4E9D046-749B-8D30-6ED2-4995DEB05B4A}"/>
              </a:ext>
            </a:extLst>
          </p:cNvPr>
          <p:cNvSpPr/>
          <p:nvPr/>
        </p:nvSpPr>
        <p:spPr>
          <a:xfrm>
            <a:off x="8724276" y="3026764"/>
            <a:ext cx="1289154" cy="584616"/>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Predictable</a:t>
            </a:r>
          </a:p>
        </p:txBody>
      </p:sp>
      <p:sp>
        <p:nvSpPr>
          <p:cNvPr id="7" name="Rectangle 6">
            <a:extLst>
              <a:ext uri="{FF2B5EF4-FFF2-40B4-BE49-F238E27FC236}">
                <a16:creationId xmlns:a16="http://schemas.microsoft.com/office/drawing/2014/main" id="{4E275EB1-2244-1178-559A-8252449B5210}"/>
              </a:ext>
            </a:extLst>
          </p:cNvPr>
          <p:cNvSpPr/>
          <p:nvPr/>
        </p:nvSpPr>
        <p:spPr>
          <a:xfrm>
            <a:off x="10298243" y="3026764"/>
            <a:ext cx="1501515" cy="584616"/>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UnPredictable</a:t>
            </a:r>
          </a:p>
        </p:txBody>
      </p:sp>
      <p:sp>
        <p:nvSpPr>
          <p:cNvPr id="8" name="Arrow: Down 7">
            <a:extLst>
              <a:ext uri="{FF2B5EF4-FFF2-40B4-BE49-F238E27FC236}">
                <a16:creationId xmlns:a16="http://schemas.microsoft.com/office/drawing/2014/main" id="{A1EE5318-6046-389B-3429-A71C5A739D3C}"/>
              </a:ext>
            </a:extLst>
          </p:cNvPr>
          <p:cNvSpPr/>
          <p:nvPr/>
        </p:nvSpPr>
        <p:spPr>
          <a:xfrm>
            <a:off x="9245392" y="3560164"/>
            <a:ext cx="269823" cy="584616"/>
          </a:xfrm>
          <a:prstGeom prst="down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Arrow: Down 8">
            <a:extLst>
              <a:ext uri="{FF2B5EF4-FFF2-40B4-BE49-F238E27FC236}">
                <a16:creationId xmlns:a16="http://schemas.microsoft.com/office/drawing/2014/main" id="{CA2B66E2-8BD4-B3EC-39BA-4804B205A931}"/>
              </a:ext>
            </a:extLst>
          </p:cNvPr>
          <p:cNvSpPr/>
          <p:nvPr/>
        </p:nvSpPr>
        <p:spPr>
          <a:xfrm>
            <a:off x="10914088" y="3575154"/>
            <a:ext cx="269823" cy="1133006"/>
          </a:xfrm>
          <a:prstGeom prst="down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a:extLst>
              <a:ext uri="{FF2B5EF4-FFF2-40B4-BE49-F238E27FC236}">
                <a16:creationId xmlns:a16="http://schemas.microsoft.com/office/drawing/2014/main" id="{88C1B8FB-43DA-0305-2934-4D4F8EA41F02}"/>
              </a:ext>
            </a:extLst>
          </p:cNvPr>
          <p:cNvSpPr txBox="1"/>
          <p:nvPr/>
        </p:nvSpPr>
        <p:spPr>
          <a:xfrm>
            <a:off x="7753663" y="4216196"/>
            <a:ext cx="6093500" cy="369332"/>
          </a:xfrm>
          <a:prstGeom prst="rect">
            <a:avLst/>
          </a:prstGeom>
          <a:noFill/>
        </p:spPr>
        <p:txBody>
          <a:bodyPr wrap="square">
            <a:spAutoFit/>
          </a:bodyPr>
          <a:lstStyle/>
          <a:p>
            <a:r>
              <a:rPr lang="en-US" dirty="0"/>
              <a:t>The lady will </a:t>
            </a:r>
            <a:r>
              <a:rPr lang="en-US" b="1" dirty="0"/>
              <a:t>fold</a:t>
            </a:r>
            <a:r>
              <a:rPr lang="en-US" dirty="0"/>
              <a:t> the scarf</a:t>
            </a:r>
            <a:endParaRPr lang="tr-TR" dirty="0"/>
          </a:p>
        </p:txBody>
      </p:sp>
      <p:sp>
        <p:nvSpPr>
          <p:cNvPr id="13" name="TextBox 12">
            <a:extLst>
              <a:ext uri="{FF2B5EF4-FFF2-40B4-BE49-F238E27FC236}">
                <a16:creationId xmlns:a16="http://schemas.microsoft.com/office/drawing/2014/main" id="{D6C714B6-B37A-7105-0A20-F8E8F59E4F30}"/>
              </a:ext>
            </a:extLst>
          </p:cNvPr>
          <p:cNvSpPr txBox="1"/>
          <p:nvPr/>
        </p:nvSpPr>
        <p:spPr>
          <a:xfrm>
            <a:off x="9385300" y="4713369"/>
            <a:ext cx="2806700" cy="369332"/>
          </a:xfrm>
          <a:prstGeom prst="rect">
            <a:avLst/>
          </a:prstGeom>
          <a:noFill/>
        </p:spPr>
        <p:txBody>
          <a:bodyPr wrap="square">
            <a:spAutoFit/>
          </a:bodyPr>
          <a:lstStyle/>
          <a:p>
            <a:r>
              <a:rPr lang="en-US" dirty="0"/>
              <a:t>The lady will </a:t>
            </a:r>
            <a:r>
              <a:rPr lang="en-US" b="1" dirty="0"/>
              <a:t>find</a:t>
            </a:r>
            <a:r>
              <a:rPr lang="en-US" dirty="0"/>
              <a:t> the scarf</a:t>
            </a:r>
            <a:endParaRPr lang="tr-TR" dirty="0"/>
          </a:p>
        </p:txBody>
      </p:sp>
      <p:pic>
        <p:nvPicPr>
          <p:cNvPr id="15" name="Picture 14">
            <a:extLst>
              <a:ext uri="{FF2B5EF4-FFF2-40B4-BE49-F238E27FC236}">
                <a16:creationId xmlns:a16="http://schemas.microsoft.com/office/drawing/2014/main" id="{580BE4CF-7AA3-2B9E-6132-544FCC016A61}"/>
              </a:ext>
            </a:extLst>
          </p:cNvPr>
          <p:cNvPicPr>
            <a:picLocks noChangeAspect="1"/>
          </p:cNvPicPr>
          <p:nvPr/>
        </p:nvPicPr>
        <p:blipFill>
          <a:blip r:embed="rId8"/>
          <a:stretch>
            <a:fillRect/>
          </a:stretch>
        </p:blipFill>
        <p:spPr>
          <a:xfrm>
            <a:off x="1533067" y="2918420"/>
            <a:ext cx="4978107" cy="3477719"/>
          </a:xfrm>
          <a:prstGeom prst="rect">
            <a:avLst/>
          </a:prstGeom>
        </p:spPr>
      </p:pic>
      <p:sp>
        <p:nvSpPr>
          <p:cNvPr id="16" name="Rectangle 15">
            <a:extLst>
              <a:ext uri="{FF2B5EF4-FFF2-40B4-BE49-F238E27FC236}">
                <a16:creationId xmlns:a16="http://schemas.microsoft.com/office/drawing/2014/main" id="{83C3FFB6-48D2-E15E-0CCF-C2A180E84AE5}"/>
              </a:ext>
            </a:extLst>
          </p:cNvPr>
          <p:cNvSpPr/>
          <p:nvPr/>
        </p:nvSpPr>
        <p:spPr>
          <a:xfrm>
            <a:off x="697875" y="1918741"/>
            <a:ext cx="1800069" cy="629587"/>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Visual</a:t>
            </a:r>
          </a:p>
        </p:txBody>
      </p:sp>
      <p:cxnSp>
        <p:nvCxnSpPr>
          <p:cNvPr id="18" name="Straight Connector 17">
            <a:extLst>
              <a:ext uri="{FF2B5EF4-FFF2-40B4-BE49-F238E27FC236}">
                <a16:creationId xmlns:a16="http://schemas.microsoft.com/office/drawing/2014/main" id="{7C9989CE-90F3-FFFE-0FAD-9BDB3AF6A4CB}"/>
              </a:ext>
            </a:extLst>
          </p:cNvPr>
          <p:cNvCxnSpPr>
            <a:cxnSpLocks/>
            <a:endCxn id="16" idx="3"/>
          </p:cNvCxnSpPr>
          <p:nvPr/>
        </p:nvCxnSpPr>
        <p:spPr>
          <a:xfrm flipH="1">
            <a:off x="2497944" y="2207117"/>
            <a:ext cx="1024745" cy="26418"/>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AFC137D-B5D9-7890-DA4C-BFF6836894E2}"/>
              </a:ext>
            </a:extLst>
          </p:cNvPr>
          <p:cNvSpPr/>
          <p:nvPr/>
        </p:nvSpPr>
        <p:spPr>
          <a:xfrm>
            <a:off x="6511174" y="5210542"/>
            <a:ext cx="4083615" cy="1323439"/>
          </a:xfrm>
          <a:prstGeom prst="rect">
            <a:avLst/>
          </a:prstGeom>
          <a:noFill/>
        </p:spPr>
        <p:txBody>
          <a:bodyPr wrap="square" lIns="91440" tIns="45720" rIns="91440" bIns="45720">
            <a:spAutoFit/>
          </a:bodyPr>
          <a:lstStyle/>
          <a:p>
            <a:pPr algn="ctr"/>
            <a:r>
              <a:rPr lang="tr-TR" sz="2000" dirty="0">
                <a:ln w="0"/>
                <a:solidFill>
                  <a:schemeClr val="accent1"/>
                </a:solidFill>
                <a:effectLst>
                  <a:outerShdw blurRad="38100" dist="25400" dir="5400000" algn="ctr" rotWithShape="0">
                    <a:srgbClr val="6E747A">
                      <a:alpha val="43000"/>
                    </a:srgbClr>
                  </a:outerShdw>
                </a:effectLst>
              </a:rPr>
              <a:t>1.3 syllables per second</a:t>
            </a:r>
          </a:p>
          <a:p>
            <a:pPr algn="ctr"/>
            <a:r>
              <a:rPr lang="en-US" sz="2000" dirty="0"/>
              <a:t>The mean durations for the critical verbs and target nouns were 870 </a:t>
            </a:r>
            <a:r>
              <a:rPr lang="en-US" sz="2000" dirty="0" err="1"/>
              <a:t>ms</a:t>
            </a:r>
            <a:r>
              <a:rPr lang="en-US" sz="2000" dirty="0"/>
              <a:t> and 1098 </a:t>
            </a:r>
            <a:r>
              <a:rPr lang="en-US" sz="2000" dirty="0" err="1"/>
              <a:t>ms</a:t>
            </a:r>
            <a:r>
              <a:rPr lang="en-US" sz="2000" dirty="0"/>
              <a:t> respectively. </a:t>
            </a:r>
            <a:endParaRPr lang="en-US" sz="2000" dirty="0">
              <a:ln w="0"/>
              <a:solidFill>
                <a:schemeClr val="accent1"/>
              </a:solidFill>
              <a:effectLst>
                <a:outerShdw blurRad="38100" dist="25400" dir="5400000" algn="ctr" rotWithShape="0">
                  <a:srgbClr val="6E747A">
                    <a:alpha val="43000"/>
                  </a:srgbClr>
                </a:outerShdw>
              </a:effectLst>
            </a:endParaRPr>
          </a:p>
        </p:txBody>
      </p:sp>
      <p:sp>
        <p:nvSpPr>
          <p:cNvPr id="21" name="Arrow: Curved Right 20">
            <a:extLst>
              <a:ext uri="{FF2B5EF4-FFF2-40B4-BE49-F238E27FC236}">
                <a16:creationId xmlns:a16="http://schemas.microsoft.com/office/drawing/2014/main" id="{45D02A8E-903B-31D4-E788-B0021BCC151E}"/>
              </a:ext>
            </a:extLst>
          </p:cNvPr>
          <p:cNvSpPr/>
          <p:nvPr/>
        </p:nvSpPr>
        <p:spPr>
          <a:xfrm>
            <a:off x="1034852" y="3872146"/>
            <a:ext cx="1129052" cy="1672028"/>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330845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80">
                                          <p:stCondLst>
                                            <p:cond delay="0"/>
                                          </p:stCondLst>
                                        </p:cTn>
                                        <p:tgtEl>
                                          <p:spTgt spid="7"/>
                                        </p:tgtEl>
                                      </p:cBhvr>
                                    </p:animEffect>
                                    <p:anim calcmode="lin" valueType="num">
                                      <p:cBhvr>
                                        <p:cTn id="2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3" dur="26">
                                          <p:stCondLst>
                                            <p:cond delay="650"/>
                                          </p:stCondLst>
                                        </p:cTn>
                                        <p:tgtEl>
                                          <p:spTgt spid="7"/>
                                        </p:tgtEl>
                                      </p:cBhvr>
                                      <p:to x="100000" y="60000"/>
                                    </p:animScale>
                                    <p:animScale>
                                      <p:cBhvr>
                                        <p:cTn id="34" dur="166" decel="50000">
                                          <p:stCondLst>
                                            <p:cond delay="676"/>
                                          </p:stCondLst>
                                        </p:cTn>
                                        <p:tgtEl>
                                          <p:spTgt spid="7"/>
                                        </p:tgtEl>
                                      </p:cBhvr>
                                      <p:to x="100000" y="100000"/>
                                    </p:animScale>
                                    <p:animScale>
                                      <p:cBhvr>
                                        <p:cTn id="35" dur="26">
                                          <p:stCondLst>
                                            <p:cond delay="1312"/>
                                          </p:stCondLst>
                                        </p:cTn>
                                        <p:tgtEl>
                                          <p:spTgt spid="7"/>
                                        </p:tgtEl>
                                      </p:cBhvr>
                                      <p:to x="100000" y="80000"/>
                                    </p:animScale>
                                    <p:animScale>
                                      <p:cBhvr>
                                        <p:cTn id="36" dur="166" decel="50000">
                                          <p:stCondLst>
                                            <p:cond delay="1338"/>
                                          </p:stCondLst>
                                        </p:cTn>
                                        <p:tgtEl>
                                          <p:spTgt spid="7"/>
                                        </p:tgtEl>
                                      </p:cBhvr>
                                      <p:to x="100000" y="100000"/>
                                    </p:animScale>
                                    <p:animScale>
                                      <p:cBhvr>
                                        <p:cTn id="37" dur="26">
                                          <p:stCondLst>
                                            <p:cond delay="1642"/>
                                          </p:stCondLst>
                                        </p:cTn>
                                        <p:tgtEl>
                                          <p:spTgt spid="7"/>
                                        </p:tgtEl>
                                      </p:cBhvr>
                                      <p:to x="100000" y="90000"/>
                                    </p:animScale>
                                    <p:animScale>
                                      <p:cBhvr>
                                        <p:cTn id="38" dur="166" decel="50000">
                                          <p:stCondLst>
                                            <p:cond delay="1668"/>
                                          </p:stCondLst>
                                        </p:cTn>
                                        <p:tgtEl>
                                          <p:spTgt spid="7"/>
                                        </p:tgtEl>
                                      </p:cBhvr>
                                      <p:to x="100000" y="100000"/>
                                    </p:animScale>
                                    <p:animScale>
                                      <p:cBhvr>
                                        <p:cTn id="39" dur="26">
                                          <p:stCondLst>
                                            <p:cond delay="1808"/>
                                          </p:stCondLst>
                                        </p:cTn>
                                        <p:tgtEl>
                                          <p:spTgt spid="7"/>
                                        </p:tgtEl>
                                      </p:cBhvr>
                                      <p:to x="100000" y="95000"/>
                                    </p:animScale>
                                    <p:animScale>
                                      <p:cBhvr>
                                        <p:cTn id="40" dur="166" decel="50000">
                                          <p:stCondLst>
                                            <p:cond delay="1834"/>
                                          </p:stCondLst>
                                        </p:cTn>
                                        <p:tgtEl>
                                          <p:spTgt spid="7"/>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anim calcmode="lin" valueType="num">
                                      <p:cBhvr>
                                        <p:cTn id="71" dur="1000" fill="hold"/>
                                        <p:tgtEl>
                                          <p:spTgt spid="21"/>
                                        </p:tgtEl>
                                        <p:attrNameLst>
                                          <p:attrName>ppt_x</p:attrName>
                                        </p:attrNameLst>
                                      </p:cBhvr>
                                      <p:tavLst>
                                        <p:tav tm="0">
                                          <p:val>
                                            <p:strVal val="#ppt_x"/>
                                          </p:val>
                                        </p:tav>
                                        <p:tav tm="100000">
                                          <p:val>
                                            <p:strVal val="#ppt_x"/>
                                          </p:val>
                                        </p:tav>
                                      </p:tavLst>
                                    </p:anim>
                                    <p:anim calcmode="lin" valueType="num">
                                      <p:cBhvr>
                                        <p:cTn id="7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7" grpId="0" animBg="1"/>
      <p:bldP spid="8" grpId="0" animBg="1"/>
      <p:bldP spid="9" grpId="0" animBg="1"/>
      <p:bldP spid="11" grpId="0"/>
      <p:bldP spid="13" grpId="0"/>
      <p:bldP spid="16" grpId="0" animBg="1"/>
      <p:bldP spid="20"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846A-42C9-97D7-9268-7DBA11D07D78}"/>
              </a:ext>
            </a:extLst>
          </p:cNvPr>
          <p:cNvSpPr>
            <a:spLocks noGrp="1"/>
          </p:cNvSpPr>
          <p:nvPr>
            <p:ph type="title"/>
          </p:nvPr>
        </p:nvSpPr>
        <p:spPr>
          <a:xfrm>
            <a:off x="1143000" y="141287"/>
            <a:ext cx="10515600" cy="1325563"/>
          </a:xfrm>
        </p:spPr>
        <p:txBody>
          <a:bodyPr/>
          <a:lstStyle/>
          <a:p>
            <a:r>
              <a:rPr lang="tr-TR" dirty="0"/>
              <a:t>Procedure</a:t>
            </a:r>
          </a:p>
        </p:txBody>
      </p:sp>
      <p:sp>
        <p:nvSpPr>
          <p:cNvPr id="3" name="Content Placeholder 2">
            <a:extLst>
              <a:ext uri="{FF2B5EF4-FFF2-40B4-BE49-F238E27FC236}">
                <a16:creationId xmlns:a16="http://schemas.microsoft.com/office/drawing/2014/main" id="{4A4D49D2-AF27-1B83-3409-0C549739A113}"/>
              </a:ext>
            </a:extLst>
          </p:cNvPr>
          <p:cNvSpPr>
            <a:spLocks noGrp="1"/>
          </p:cNvSpPr>
          <p:nvPr>
            <p:ph idx="1"/>
          </p:nvPr>
        </p:nvSpPr>
        <p:spPr>
          <a:xfrm>
            <a:off x="533400" y="1466850"/>
            <a:ext cx="10820400" cy="4805363"/>
          </a:xfrm>
        </p:spPr>
        <p:txBody>
          <a:bodyPr>
            <a:normAutofit/>
          </a:bodyPr>
          <a:lstStyle/>
          <a:p>
            <a:pPr algn="l"/>
            <a:r>
              <a:rPr lang="en-US" b="1" i="0" dirty="0">
                <a:solidFill>
                  <a:srgbClr val="0F0F0F"/>
                </a:solidFill>
                <a:effectLst/>
                <a:latin typeface="Söhne"/>
              </a:rPr>
              <a:t>Cognitive Load Manipulation (Load Condition):</a:t>
            </a:r>
            <a:endParaRPr lang="en-US" b="0" i="0" dirty="0">
              <a:solidFill>
                <a:srgbClr val="0F0F0F"/>
              </a:solidFill>
              <a:effectLst/>
              <a:latin typeface="Söhne"/>
            </a:endParaRPr>
          </a:p>
          <a:p>
            <a:pPr algn="l">
              <a:buFont typeface="Arial" panose="020B0604020202020204" pitchFamily="34" charset="0"/>
              <a:buChar char="•"/>
            </a:pPr>
            <a:r>
              <a:rPr lang="en-US" b="0" i="0" dirty="0">
                <a:solidFill>
                  <a:srgbClr val="0F0F0F"/>
                </a:solidFill>
                <a:effectLst/>
                <a:latin typeface="Söhne"/>
              </a:rPr>
              <a:t>Participants in </a:t>
            </a:r>
            <a:r>
              <a:rPr lang="en-US" b="1" i="0" dirty="0">
                <a:solidFill>
                  <a:srgbClr val="FF0000"/>
                </a:solidFill>
                <a:effectLst/>
                <a:latin typeface="Söhne"/>
              </a:rPr>
              <a:t>the load condition </a:t>
            </a:r>
            <a:r>
              <a:rPr lang="en-US" b="0" i="0" dirty="0">
                <a:solidFill>
                  <a:srgbClr val="0F0F0F"/>
                </a:solidFill>
                <a:effectLst/>
                <a:latin typeface="Söhne"/>
              </a:rPr>
              <a:t>viewed </a:t>
            </a:r>
            <a:r>
              <a:rPr lang="en-US" b="0" i="0" dirty="0">
                <a:solidFill>
                  <a:srgbClr val="FF0000"/>
                </a:solidFill>
                <a:effectLst/>
                <a:latin typeface="Söhne"/>
              </a:rPr>
              <a:t>five words </a:t>
            </a:r>
            <a:r>
              <a:rPr lang="en-US" b="0" i="0" dirty="0">
                <a:solidFill>
                  <a:srgbClr val="0F0F0F"/>
                </a:solidFill>
                <a:effectLst/>
                <a:latin typeface="Söhne"/>
              </a:rPr>
              <a:t>together on the screen for eight seconds before the sentence and picture presentation. After a 500 </a:t>
            </a:r>
            <a:r>
              <a:rPr lang="en-US" b="0" i="0" dirty="0" err="1">
                <a:solidFill>
                  <a:srgbClr val="0F0F0F"/>
                </a:solidFill>
                <a:effectLst/>
                <a:latin typeface="Söhne"/>
              </a:rPr>
              <a:t>ms</a:t>
            </a:r>
            <a:r>
              <a:rPr lang="en-US" b="0" i="0" dirty="0">
                <a:solidFill>
                  <a:srgbClr val="0F0F0F"/>
                </a:solidFill>
                <a:effectLst/>
                <a:latin typeface="Söhne"/>
              </a:rPr>
              <a:t> blank screen, </a:t>
            </a:r>
            <a:r>
              <a:rPr lang="en-US" b="0" i="0" dirty="0">
                <a:solidFill>
                  <a:schemeClr val="accent1"/>
                </a:solidFill>
                <a:effectLst/>
                <a:latin typeface="Söhne"/>
              </a:rPr>
              <a:t>pictures were presented, and participants clicked on the corresponding picture. </a:t>
            </a:r>
            <a:endParaRPr lang="tr-TR" b="0" i="0" dirty="0">
              <a:solidFill>
                <a:schemeClr val="accent1"/>
              </a:solidFill>
              <a:effectLst/>
              <a:latin typeface="Söhne"/>
            </a:endParaRPr>
          </a:p>
          <a:p>
            <a:pPr algn="l">
              <a:buFont typeface="Arial" panose="020B0604020202020204" pitchFamily="34" charset="0"/>
              <a:buChar char="•"/>
            </a:pPr>
            <a:r>
              <a:rPr lang="en-US" b="0" i="0" dirty="0">
                <a:solidFill>
                  <a:srgbClr val="FF0000"/>
                </a:solidFill>
                <a:effectLst/>
                <a:latin typeface="Söhne"/>
              </a:rPr>
              <a:t>They then listed the previously presented words within eight seconds.</a:t>
            </a:r>
          </a:p>
          <a:p>
            <a:pPr algn="l">
              <a:buFont typeface="Arial" panose="020B0604020202020204" pitchFamily="34" charset="0"/>
              <a:buChar char="•"/>
            </a:pPr>
            <a:r>
              <a:rPr lang="en-US" b="0" i="0" dirty="0">
                <a:solidFill>
                  <a:srgbClr val="0F0F0F"/>
                </a:solidFill>
                <a:effectLst/>
                <a:latin typeface="Söhne"/>
              </a:rPr>
              <a:t>Pictures were presented 1000 </a:t>
            </a:r>
            <a:r>
              <a:rPr lang="en-US" b="0" i="0" dirty="0" err="1">
                <a:solidFill>
                  <a:srgbClr val="0F0F0F"/>
                </a:solidFill>
                <a:effectLst/>
                <a:latin typeface="Söhne"/>
              </a:rPr>
              <a:t>ms</a:t>
            </a:r>
            <a:r>
              <a:rPr lang="en-US" b="0" i="0" dirty="0">
                <a:solidFill>
                  <a:srgbClr val="0F0F0F"/>
                </a:solidFill>
                <a:effectLst/>
                <a:latin typeface="Söhne"/>
              </a:rPr>
              <a:t> before sentence onset to provide participants with a preview.</a:t>
            </a:r>
            <a:endParaRPr lang="tr-TR" b="0" i="0" dirty="0">
              <a:solidFill>
                <a:srgbClr val="0F0F0F"/>
              </a:solidFill>
              <a:effectLst/>
              <a:latin typeface="Söhne"/>
            </a:endParaRPr>
          </a:p>
          <a:p>
            <a:pPr algn="l">
              <a:buFont typeface="Arial" panose="020B0604020202020204" pitchFamily="34" charset="0"/>
              <a:buChar char="•"/>
            </a:pPr>
            <a:r>
              <a:rPr lang="en-US" b="0" i="0" dirty="0">
                <a:effectLst/>
                <a:latin typeface="Söhne"/>
              </a:rPr>
              <a:t>No feedback </a:t>
            </a:r>
            <a:endParaRPr lang="tr-TR" b="0" i="0" dirty="0">
              <a:effectLst/>
              <a:latin typeface="Söhne"/>
            </a:endParaRPr>
          </a:p>
          <a:p>
            <a:r>
              <a:rPr lang="en-US" b="1" i="0" dirty="0">
                <a:effectLst/>
                <a:latin typeface="Söhne"/>
              </a:rPr>
              <a:t>Experiment </a:t>
            </a:r>
            <a:r>
              <a:rPr lang="en-US" b="1" i="0" dirty="0" err="1">
                <a:effectLst/>
                <a:latin typeface="Söhne"/>
              </a:rPr>
              <a:t>Duration:</a:t>
            </a:r>
            <a:r>
              <a:rPr lang="en-US" b="0" i="0" dirty="0" err="1">
                <a:effectLst/>
                <a:latin typeface="Söhne"/>
              </a:rPr>
              <a:t>approximately</a:t>
            </a:r>
            <a:r>
              <a:rPr lang="en-US" b="0" i="0" dirty="0">
                <a:effectLst/>
                <a:latin typeface="Söhne"/>
              </a:rPr>
              <a:t> 15–25 minutes.</a:t>
            </a:r>
          </a:p>
          <a:p>
            <a:endParaRPr lang="en-US" b="0" i="0" dirty="0">
              <a:effectLst/>
              <a:latin typeface="Söhne"/>
            </a:endParaRPr>
          </a:p>
          <a:p>
            <a:pPr algn="l">
              <a:buFont typeface="Arial" panose="020B0604020202020204" pitchFamily="34" charset="0"/>
              <a:buChar char="•"/>
            </a:pPr>
            <a:endParaRPr lang="en-US" b="0" i="0" dirty="0">
              <a:solidFill>
                <a:srgbClr val="0F0F0F"/>
              </a:solidFill>
              <a:effectLst/>
              <a:latin typeface="Söhne"/>
            </a:endParaRPr>
          </a:p>
        </p:txBody>
      </p:sp>
    </p:spTree>
    <p:extLst>
      <p:ext uri="{BB962C8B-B14F-4D97-AF65-F5344CB8AC3E}">
        <p14:creationId xmlns:p14="http://schemas.microsoft.com/office/powerpoint/2010/main" val="333858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D518-CC67-F219-1D09-68E9B1F60AA9}"/>
              </a:ext>
            </a:extLst>
          </p:cNvPr>
          <p:cNvSpPr>
            <a:spLocks noGrp="1"/>
          </p:cNvSpPr>
          <p:nvPr>
            <p:ph type="title"/>
          </p:nvPr>
        </p:nvSpPr>
        <p:spPr/>
        <p:txBody>
          <a:bodyPr/>
          <a:lstStyle/>
          <a:p>
            <a:r>
              <a:rPr lang="tr-TR" dirty="0"/>
              <a:t>Results</a:t>
            </a:r>
          </a:p>
        </p:txBody>
      </p:sp>
      <p:sp>
        <p:nvSpPr>
          <p:cNvPr id="3" name="Content Placeholder 2">
            <a:extLst>
              <a:ext uri="{FF2B5EF4-FFF2-40B4-BE49-F238E27FC236}">
                <a16:creationId xmlns:a16="http://schemas.microsoft.com/office/drawing/2014/main" id="{5BDDED6C-0890-A61A-C433-FCCA2B4DECF8}"/>
              </a:ext>
            </a:extLst>
          </p:cNvPr>
          <p:cNvSpPr>
            <a:spLocks noGrp="1"/>
          </p:cNvSpPr>
          <p:nvPr>
            <p:ph idx="1"/>
          </p:nvPr>
        </p:nvSpPr>
        <p:spPr/>
        <p:txBody>
          <a:bodyPr/>
          <a:lstStyle/>
          <a:p>
            <a:r>
              <a:rPr lang="tr-TR" b="1" dirty="0"/>
              <a:t>Behavioral Task accuracy</a:t>
            </a:r>
          </a:p>
          <a:p>
            <a:r>
              <a:rPr lang="tr-TR" dirty="0"/>
              <a:t>No-load condition not recorded-load condition 100%</a:t>
            </a:r>
          </a:p>
          <a:p>
            <a:r>
              <a:rPr lang="tr-TR" b="1" dirty="0"/>
              <a:t>Eye-Tracking data analyses;</a:t>
            </a:r>
          </a:p>
          <a:p>
            <a:r>
              <a:rPr lang="en-US" b="1" i="0" dirty="0">
                <a:solidFill>
                  <a:srgbClr val="FF0000"/>
                </a:solidFill>
                <a:effectLst/>
                <a:latin typeface="Söhne"/>
              </a:rPr>
              <a:t>Two linear mixed-effects </a:t>
            </a:r>
            <a:r>
              <a:rPr lang="en-US" b="0" i="0" dirty="0">
                <a:solidFill>
                  <a:srgbClr val="0F0F0F"/>
                </a:solidFill>
                <a:effectLst/>
                <a:latin typeface="Söhne"/>
              </a:rPr>
              <a:t>models were constructed to evaluate the log-transformed fixation probabilities. The models included fixed effects for </a:t>
            </a:r>
            <a:r>
              <a:rPr lang="en-US" b="1" i="0" dirty="0">
                <a:solidFill>
                  <a:srgbClr val="0F0F0F"/>
                </a:solidFill>
                <a:effectLst/>
                <a:latin typeface="Söhne"/>
              </a:rPr>
              <a:t>predictability (predictable vs. unpredictable), load (no-load vs. load),</a:t>
            </a:r>
            <a:r>
              <a:rPr lang="en-US" b="0" i="0" dirty="0">
                <a:solidFill>
                  <a:srgbClr val="0F0F0F"/>
                </a:solidFill>
                <a:effectLst/>
                <a:latin typeface="Söhne"/>
              </a:rPr>
              <a:t> and the interaction of predictability by load. </a:t>
            </a:r>
            <a:endParaRPr lang="tr-TR" dirty="0"/>
          </a:p>
        </p:txBody>
      </p:sp>
    </p:spTree>
    <p:extLst>
      <p:ext uri="{BB962C8B-B14F-4D97-AF65-F5344CB8AC3E}">
        <p14:creationId xmlns:p14="http://schemas.microsoft.com/office/powerpoint/2010/main" val="35093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77760D-F5E7-5D6F-415D-7E4FF604D540}"/>
              </a:ext>
            </a:extLst>
          </p:cNvPr>
          <p:cNvPicPr>
            <a:picLocks noChangeAspect="1"/>
          </p:cNvPicPr>
          <p:nvPr/>
        </p:nvPicPr>
        <p:blipFill>
          <a:blip r:embed="rId3"/>
          <a:stretch>
            <a:fillRect/>
          </a:stretch>
        </p:blipFill>
        <p:spPr>
          <a:xfrm>
            <a:off x="90440" y="517821"/>
            <a:ext cx="6757612" cy="3311229"/>
          </a:xfrm>
          <a:prstGeom prst="rect">
            <a:avLst/>
          </a:prstGeom>
        </p:spPr>
      </p:pic>
      <p:pic>
        <p:nvPicPr>
          <p:cNvPr id="7" name="Picture 6">
            <a:extLst>
              <a:ext uri="{FF2B5EF4-FFF2-40B4-BE49-F238E27FC236}">
                <a16:creationId xmlns:a16="http://schemas.microsoft.com/office/drawing/2014/main" id="{B045029C-D0A1-D403-F099-A0C6BA510F09}"/>
              </a:ext>
            </a:extLst>
          </p:cNvPr>
          <p:cNvPicPr>
            <a:picLocks noChangeAspect="1"/>
          </p:cNvPicPr>
          <p:nvPr/>
        </p:nvPicPr>
        <p:blipFill>
          <a:blip r:embed="rId4"/>
          <a:stretch>
            <a:fillRect/>
          </a:stretch>
        </p:blipFill>
        <p:spPr>
          <a:xfrm>
            <a:off x="5370202" y="3429001"/>
            <a:ext cx="6683912" cy="3124728"/>
          </a:xfrm>
          <a:prstGeom prst="rect">
            <a:avLst/>
          </a:prstGeom>
        </p:spPr>
      </p:pic>
      <p:sp>
        <p:nvSpPr>
          <p:cNvPr id="8" name="Rectangle 7">
            <a:extLst>
              <a:ext uri="{FF2B5EF4-FFF2-40B4-BE49-F238E27FC236}">
                <a16:creationId xmlns:a16="http://schemas.microsoft.com/office/drawing/2014/main" id="{2F73DA6C-9F14-A4D9-D6A7-179ED2839135}"/>
              </a:ext>
            </a:extLst>
          </p:cNvPr>
          <p:cNvSpPr/>
          <p:nvPr/>
        </p:nvSpPr>
        <p:spPr>
          <a:xfrm>
            <a:off x="7187617" y="1043285"/>
            <a:ext cx="4526931" cy="1323439"/>
          </a:xfrm>
          <a:prstGeom prst="rect">
            <a:avLst/>
          </a:prstGeom>
          <a:noFill/>
        </p:spPr>
        <p:txBody>
          <a:bodyPr wrap="square" lIns="91440" tIns="45720" rIns="91440" bIns="45720">
            <a:spAutoFit/>
          </a:bodyPr>
          <a:lstStyle/>
          <a:p>
            <a:pPr algn="ctr"/>
            <a:r>
              <a:rPr lang="tr-TR" sz="4000" b="1" cap="none" spc="0" dirty="0">
                <a:ln w="22225">
                  <a:solidFill>
                    <a:schemeClr val="accent2"/>
                  </a:solidFill>
                  <a:prstDash val="solid"/>
                </a:ln>
                <a:solidFill>
                  <a:schemeClr val="accent2">
                    <a:lumMod val="40000"/>
                    <a:lumOff val="60000"/>
                  </a:schemeClr>
                </a:solidFill>
                <a:effectLst/>
              </a:rPr>
              <a:t>Effects of Prediction and Load</a:t>
            </a:r>
            <a:endParaRPr lang="en-US"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6761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658D-F4BD-A56F-C76E-26A973231A66}"/>
              </a:ext>
            </a:extLst>
          </p:cNvPr>
          <p:cNvSpPr>
            <a:spLocks noGrp="1"/>
          </p:cNvSpPr>
          <p:nvPr>
            <p:ph type="title"/>
          </p:nvPr>
        </p:nvSpPr>
        <p:spPr/>
        <p:txBody>
          <a:bodyPr/>
          <a:lstStyle/>
          <a:p>
            <a:r>
              <a:rPr lang="tr-TR" dirty="0"/>
              <a:t>Discussion</a:t>
            </a:r>
          </a:p>
        </p:txBody>
      </p:sp>
      <p:sp>
        <p:nvSpPr>
          <p:cNvPr id="3" name="Content Placeholder 2">
            <a:extLst>
              <a:ext uri="{FF2B5EF4-FFF2-40B4-BE49-F238E27FC236}">
                <a16:creationId xmlns:a16="http://schemas.microsoft.com/office/drawing/2014/main" id="{C8759C79-6DC4-62A4-BB08-8A6BFACC78B4}"/>
              </a:ext>
            </a:extLst>
          </p:cNvPr>
          <p:cNvSpPr>
            <a:spLocks noGrp="1"/>
          </p:cNvSpPr>
          <p:nvPr>
            <p:ph idx="1"/>
          </p:nvPr>
        </p:nvSpPr>
        <p:spPr/>
        <p:txBody>
          <a:bodyPr/>
          <a:lstStyle/>
          <a:p>
            <a:r>
              <a:rPr lang="en-US" dirty="0"/>
              <a:t>Experiment 1 investigated </a:t>
            </a:r>
            <a:r>
              <a:rPr lang="en-US" b="1" dirty="0"/>
              <a:t>whether making successful predictive eye movements during language comprehension is affected by cognitive load. </a:t>
            </a:r>
            <a:endParaRPr lang="tr-TR" b="1" dirty="0"/>
          </a:p>
          <a:p>
            <a:r>
              <a:rPr lang="tr-TR" dirty="0"/>
              <a:t>They</a:t>
            </a:r>
            <a:r>
              <a:rPr lang="en-US" dirty="0"/>
              <a:t> found that predictive eye movements in L1 speakers occurred whether or not those speakers were faced with the additional cognitive load.</a:t>
            </a:r>
            <a:endParaRPr lang="tr-TR" dirty="0"/>
          </a:p>
          <a:p>
            <a:endParaRPr lang="tr-TR" dirty="0"/>
          </a:p>
          <a:p>
            <a:r>
              <a:rPr lang="en-US" dirty="0"/>
              <a:t> However, </a:t>
            </a:r>
            <a:r>
              <a:rPr lang="en-US" b="1" dirty="0"/>
              <a:t>the cognitive load led to those predictive eye movements being delayed</a:t>
            </a:r>
            <a:r>
              <a:rPr lang="en-US" dirty="0"/>
              <a:t>.</a:t>
            </a:r>
            <a:endParaRPr lang="tr-TR" dirty="0"/>
          </a:p>
        </p:txBody>
      </p:sp>
    </p:spTree>
    <p:extLst>
      <p:ext uri="{BB962C8B-B14F-4D97-AF65-F5344CB8AC3E}">
        <p14:creationId xmlns:p14="http://schemas.microsoft.com/office/powerpoint/2010/main" val="81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0B85-1FCD-20C1-7F5A-CCD7799F5141}"/>
              </a:ext>
            </a:extLst>
          </p:cNvPr>
          <p:cNvSpPr>
            <a:spLocks noGrp="1"/>
          </p:cNvSpPr>
          <p:nvPr>
            <p:ph type="title"/>
          </p:nvPr>
        </p:nvSpPr>
        <p:spPr/>
        <p:txBody>
          <a:bodyPr/>
          <a:lstStyle/>
          <a:p>
            <a:r>
              <a:rPr lang="tr-TR" dirty="0"/>
              <a:t>Exp 2:</a:t>
            </a:r>
          </a:p>
        </p:txBody>
      </p:sp>
      <p:sp>
        <p:nvSpPr>
          <p:cNvPr id="3" name="Content Placeholder 2">
            <a:extLst>
              <a:ext uri="{FF2B5EF4-FFF2-40B4-BE49-F238E27FC236}">
                <a16:creationId xmlns:a16="http://schemas.microsoft.com/office/drawing/2014/main" id="{5D591CFA-1B11-A3F8-28B9-E26798DE4B51}"/>
              </a:ext>
            </a:extLst>
          </p:cNvPr>
          <p:cNvSpPr>
            <a:spLocks noGrp="1"/>
          </p:cNvSpPr>
          <p:nvPr>
            <p:ph idx="1"/>
          </p:nvPr>
        </p:nvSpPr>
        <p:spPr/>
        <p:txBody>
          <a:bodyPr/>
          <a:lstStyle/>
          <a:p>
            <a:r>
              <a:rPr lang="en-US" dirty="0">
                <a:solidFill>
                  <a:srgbClr val="FF0000"/>
                </a:solidFill>
              </a:rPr>
              <a:t>L2 speakers of English.</a:t>
            </a:r>
            <a:endParaRPr lang="tr-TR" dirty="0">
              <a:solidFill>
                <a:srgbClr val="FF0000"/>
              </a:solidFill>
            </a:endParaRPr>
          </a:p>
          <a:p>
            <a:r>
              <a:rPr lang="en-US" dirty="0"/>
              <a:t>whether predictive eye movements in L2 speakers occurred under conditions of load and no load, and whether load caused any predictive eye movements to be delayed.</a:t>
            </a:r>
            <a:endParaRPr lang="tr-TR" dirty="0"/>
          </a:p>
          <a:p>
            <a:r>
              <a:rPr lang="en-US" dirty="0"/>
              <a:t> Given the results of Experiment 1, </a:t>
            </a:r>
            <a:r>
              <a:rPr lang="tr-TR" dirty="0"/>
              <a:t>they</a:t>
            </a:r>
            <a:r>
              <a:rPr lang="en-US" dirty="0"/>
              <a:t> </a:t>
            </a:r>
            <a:r>
              <a:rPr lang="en-US" dirty="0" err="1"/>
              <a:t>hypothesised</a:t>
            </a:r>
            <a:r>
              <a:rPr lang="en-US" dirty="0"/>
              <a:t> that </a:t>
            </a:r>
            <a:r>
              <a:rPr lang="en-US" b="1" dirty="0"/>
              <a:t>predictive eye movements in L2 speakers would also be delayed under load. </a:t>
            </a:r>
            <a:endParaRPr lang="tr-TR" b="1" dirty="0"/>
          </a:p>
          <a:p>
            <a:r>
              <a:rPr lang="en-US" dirty="0"/>
              <a:t>Alternatively, L2 speakers may not make predictive eye movements at all under load, due to fewer resources available during L2 comprehension.</a:t>
            </a:r>
            <a:endParaRPr lang="tr-TR" dirty="0"/>
          </a:p>
        </p:txBody>
      </p:sp>
    </p:spTree>
    <p:extLst>
      <p:ext uri="{BB962C8B-B14F-4D97-AF65-F5344CB8AC3E}">
        <p14:creationId xmlns:p14="http://schemas.microsoft.com/office/powerpoint/2010/main" val="2531847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2684</Words>
  <Application>Microsoft Office PowerPoint</Application>
  <PresentationFormat>Widescreen</PresentationFormat>
  <Paragraphs>159</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A cognitive load delays predictive eye movements similarly during L1 and L2 comprehension</vt:lpstr>
      <vt:lpstr>Intro</vt:lpstr>
      <vt:lpstr>PowerPoint Presentation</vt:lpstr>
      <vt:lpstr>Exp1:Method</vt:lpstr>
      <vt:lpstr>Procedure</vt:lpstr>
      <vt:lpstr>Results</vt:lpstr>
      <vt:lpstr>PowerPoint Presentation</vt:lpstr>
      <vt:lpstr>Discussion</vt:lpstr>
      <vt:lpstr>Exp 2:</vt:lpstr>
      <vt:lpstr>Exp 2:Method</vt:lpstr>
      <vt:lpstr>Retults</vt:lpstr>
      <vt:lpstr>PowerPoint Presentation</vt:lpstr>
      <vt:lpstr>Discussion</vt:lpstr>
      <vt:lpstr>Conclusion</vt:lpstr>
      <vt:lpstr>Thanks for listening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cognitive load delays predictive eye movements similarly during L1 and L2 comprehension</dc:title>
  <dc:creator>Özce Özceçelik</dc:creator>
  <cp:lastModifiedBy>Özce Özceçelik</cp:lastModifiedBy>
  <cp:revision>4</cp:revision>
  <dcterms:created xsi:type="dcterms:W3CDTF">2023-11-22T10:18:43Z</dcterms:created>
  <dcterms:modified xsi:type="dcterms:W3CDTF">2023-11-22T13:45:26Z</dcterms:modified>
</cp:coreProperties>
</file>