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6" r:id="rId10"/>
    <p:sldId id="265" r:id="rId11"/>
    <p:sldId id="267" r:id="rId12"/>
    <p:sldId id="268" r:id="rId13"/>
    <p:sldId id="270" r:id="rId14"/>
    <p:sldId id="262"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November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8949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November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8501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November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48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November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5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November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2364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November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573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November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293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November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761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November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369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November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420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November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945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November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14273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C43B9DB-A41E-A67C-F32E-7F6AD4B5F5F0}"/>
              </a:ext>
            </a:extLst>
          </p:cNvPr>
          <p:cNvSpPr>
            <a:spLocks noGrp="1"/>
          </p:cNvSpPr>
          <p:nvPr>
            <p:ph type="ctrTitle"/>
          </p:nvPr>
        </p:nvSpPr>
        <p:spPr>
          <a:xfrm>
            <a:off x="0" y="1426288"/>
            <a:ext cx="5197152" cy="998510"/>
          </a:xfrm>
        </p:spPr>
        <p:txBody>
          <a:bodyPr anchor="b">
            <a:normAutofit fontScale="90000"/>
          </a:bodyPr>
          <a:lstStyle/>
          <a:p>
            <a:pPr algn="ctr"/>
            <a:r>
              <a:rPr lang="en-US" sz="2400" b="0" i="0" u="none" strike="noStrike" baseline="0" dirty="0">
                <a:latin typeface="OpenSans-Semibold"/>
              </a:rPr>
              <a:t>Individual differences in working memory and</a:t>
            </a:r>
            <a:r>
              <a:rPr lang="tr-TR" sz="2400" b="0" i="0" u="none" strike="noStrike" baseline="0" dirty="0">
                <a:latin typeface="OpenSans-Semibold"/>
              </a:rPr>
              <a:t> </a:t>
            </a:r>
            <a:r>
              <a:rPr lang="en-US" sz="2400" b="0" i="0" u="none" strike="noStrike" baseline="0" dirty="0">
                <a:latin typeface="OpenSans-Semibold"/>
              </a:rPr>
              <a:t>processing speed predict anticipatory spoken</a:t>
            </a:r>
            <a:r>
              <a:rPr lang="tr-TR" sz="2400" dirty="0">
                <a:latin typeface="OpenSans-Semibold"/>
              </a:rPr>
              <a:t> l</a:t>
            </a:r>
            <a:r>
              <a:rPr lang="en-US" sz="2400" b="0" i="0" u="none" strike="noStrike" baseline="0" dirty="0" err="1">
                <a:latin typeface="OpenSans-Semibold"/>
              </a:rPr>
              <a:t>anguage</a:t>
            </a:r>
            <a:r>
              <a:rPr lang="en-US" sz="2400" b="0" i="0" u="none" strike="noStrike" baseline="0" dirty="0">
                <a:latin typeface="OpenSans-Semibold"/>
              </a:rPr>
              <a:t> processing in the visual world</a:t>
            </a:r>
            <a:endParaRPr lang="tr-TR" sz="2400" dirty="0"/>
          </a:p>
        </p:txBody>
      </p:sp>
      <p:sp>
        <p:nvSpPr>
          <p:cNvPr id="3" name="Alt Başlık 2">
            <a:extLst>
              <a:ext uri="{FF2B5EF4-FFF2-40B4-BE49-F238E27FC236}">
                <a16:creationId xmlns:a16="http://schemas.microsoft.com/office/drawing/2014/main" id="{C07AAEA0-8942-9BE8-2E86-FC5964EF51E9}"/>
              </a:ext>
            </a:extLst>
          </p:cNvPr>
          <p:cNvSpPr>
            <a:spLocks noGrp="1"/>
          </p:cNvSpPr>
          <p:nvPr>
            <p:ph type="subTitle" idx="1"/>
          </p:nvPr>
        </p:nvSpPr>
        <p:spPr>
          <a:xfrm>
            <a:off x="917604" y="3839279"/>
            <a:ext cx="3565525" cy="1731656"/>
          </a:xfrm>
        </p:spPr>
        <p:txBody>
          <a:bodyPr>
            <a:normAutofit/>
          </a:bodyPr>
          <a:lstStyle/>
          <a:p>
            <a:r>
              <a:rPr lang="tr-TR" sz="2000" dirty="0" err="1">
                <a:solidFill>
                  <a:schemeClr val="tx1">
                    <a:alpha val="60000"/>
                  </a:schemeClr>
                </a:solidFill>
              </a:rPr>
              <a:t>Busra</a:t>
            </a:r>
            <a:r>
              <a:rPr lang="tr-TR" sz="2000" dirty="0">
                <a:solidFill>
                  <a:schemeClr val="tx1">
                    <a:alpha val="60000"/>
                  </a:schemeClr>
                </a:solidFill>
              </a:rPr>
              <a:t> </a:t>
            </a:r>
            <a:r>
              <a:rPr lang="tr-TR" sz="2000" dirty="0" err="1">
                <a:solidFill>
                  <a:schemeClr val="tx1">
                    <a:alpha val="60000"/>
                  </a:schemeClr>
                </a:solidFill>
              </a:rPr>
              <a:t>Cilburunoglu</a:t>
            </a:r>
            <a:endParaRPr lang="tr-TR" sz="2000" dirty="0">
              <a:solidFill>
                <a:schemeClr val="tx1">
                  <a:alpha val="60000"/>
                </a:schemeClr>
              </a:solidFill>
            </a:endParaRPr>
          </a:p>
        </p:txBody>
      </p:sp>
      <p:grpSp>
        <p:nvGrpSpPr>
          <p:cNvPr id="16"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3" descr="Soyut bir kavram">
            <a:extLst>
              <a:ext uri="{FF2B5EF4-FFF2-40B4-BE49-F238E27FC236}">
                <a16:creationId xmlns:a16="http://schemas.microsoft.com/office/drawing/2014/main" id="{86A525B9-C82B-BD48-8A0C-4C615EC04F97}"/>
              </a:ext>
            </a:extLst>
          </p:cNvPr>
          <p:cNvPicPr>
            <a:picLocks noChangeAspect="1"/>
          </p:cNvPicPr>
          <p:nvPr/>
        </p:nvPicPr>
        <p:blipFill rotWithShape="1">
          <a:blip r:embed="rId2"/>
          <a:srcRect t="7703" r="-2" b="224"/>
          <a:stretch/>
        </p:blipFill>
        <p:spPr>
          <a:xfrm>
            <a:off x="5197151" y="10"/>
            <a:ext cx="6994850"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329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6BA2E-E717-8CCE-F1CD-0894CDA7DD43}"/>
              </a:ext>
            </a:extLst>
          </p:cNvPr>
          <p:cNvSpPr>
            <a:spLocks noGrp="1"/>
          </p:cNvSpPr>
          <p:nvPr>
            <p:ph type="title"/>
          </p:nvPr>
        </p:nvSpPr>
        <p:spPr/>
        <p:txBody>
          <a:bodyPr wrap="square" anchor="t">
            <a:normAutofit/>
          </a:bodyPr>
          <a:lstStyle/>
          <a:p>
            <a:r>
              <a:rPr lang="tr-TR" dirty="0" err="1"/>
              <a:t>Results</a:t>
            </a:r>
            <a:endParaRPr lang="tr-TR" dirty="0"/>
          </a:p>
        </p:txBody>
      </p:sp>
      <p:sp>
        <p:nvSpPr>
          <p:cNvPr id="9" name="Content Placeholder 8">
            <a:extLst>
              <a:ext uri="{FF2B5EF4-FFF2-40B4-BE49-F238E27FC236}">
                <a16:creationId xmlns:a16="http://schemas.microsoft.com/office/drawing/2014/main" id="{7BB0FB3D-F412-915C-E4EA-C67380C16DC5}"/>
              </a:ext>
            </a:extLst>
          </p:cNvPr>
          <p:cNvSpPr>
            <a:spLocks noGrp="1"/>
          </p:cNvSpPr>
          <p:nvPr>
            <p:ph idx="1"/>
          </p:nvPr>
        </p:nvSpPr>
        <p:spPr>
          <a:xfrm>
            <a:off x="34278" y="1419514"/>
            <a:ext cx="3994518" cy="5323300"/>
          </a:xfrm>
        </p:spPr>
        <p:txBody>
          <a:bodyPr anchor="t">
            <a:normAutofit/>
          </a:bodyPr>
          <a:lstStyle/>
          <a:p>
            <a:pPr algn="just"/>
            <a:r>
              <a:rPr lang="en-US" sz="1600" dirty="0"/>
              <a:t>The scatter plot in the left panel of Figure 5 aligns with this correlation. It indicates a positive relationship between Working Memory scores and the log-transformed ratio of anticipatory fixations. As Working Memory scores increase, there's a tendency for the log-transformed ratio of predictive looks to increase as well.</a:t>
            </a:r>
            <a:endParaRPr lang="tr-TR" sz="1600" dirty="0"/>
          </a:p>
          <a:p>
            <a:pPr algn="just"/>
            <a:r>
              <a:rPr lang="tr-TR" sz="1600" dirty="0" err="1"/>
              <a:t>In</a:t>
            </a:r>
            <a:r>
              <a:rPr lang="tr-TR" sz="1600" dirty="0"/>
              <a:t> </a:t>
            </a:r>
            <a:r>
              <a:rPr lang="tr-TR" sz="1600" dirty="0" err="1"/>
              <a:t>addition</a:t>
            </a:r>
            <a:r>
              <a:rPr lang="tr-TR" sz="1600" dirty="0"/>
              <a:t>, t</a:t>
            </a:r>
            <a:r>
              <a:rPr lang="en-US" sz="1600" dirty="0"/>
              <a:t>he scatter plot in the right panel looks corresponds to this correlation. It suggests a negative relationship between Processing Speed scores and the log-transformed ratio of anticipatory fixations. As Processing Speed scores increase (indicating slower processing), there appears to be a trend toward a decrease in the log-transformed ratio of predictive</a:t>
            </a:r>
            <a:r>
              <a:rPr lang="tr-TR" sz="1600" dirty="0"/>
              <a:t>.</a:t>
            </a:r>
            <a:endParaRPr lang="en-US" sz="1600" dirty="0"/>
          </a:p>
        </p:txBody>
      </p:sp>
      <p:pic>
        <p:nvPicPr>
          <p:cNvPr id="5" name="İçerik Yer Tutucusu 4">
            <a:extLst>
              <a:ext uri="{FF2B5EF4-FFF2-40B4-BE49-F238E27FC236}">
                <a16:creationId xmlns:a16="http://schemas.microsoft.com/office/drawing/2014/main" id="{91BAACF8-3BA9-5CF7-39A1-AD5B0F9E5A6D}"/>
              </a:ext>
            </a:extLst>
          </p:cNvPr>
          <p:cNvPicPr>
            <a:picLocks noChangeAspect="1"/>
          </p:cNvPicPr>
          <p:nvPr/>
        </p:nvPicPr>
        <p:blipFill>
          <a:blip r:embed="rId2"/>
          <a:stretch>
            <a:fillRect/>
          </a:stretch>
        </p:blipFill>
        <p:spPr>
          <a:xfrm>
            <a:off x="4312360" y="433948"/>
            <a:ext cx="7845363" cy="3647216"/>
          </a:xfrm>
          <a:custGeom>
            <a:avLst/>
            <a:gdLst/>
            <a:ahLst/>
            <a:cxnLst/>
            <a:rect l="l" t="t" r="r" b="b"/>
            <a:pathLst>
              <a:path w="12192000" h="3647216">
                <a:moveTo>
                  <a:pt x="0" y="0"/>
                </a:moveTo>
                <a:lnTo>
                  <a:pt x="12192000" y="0"/>
                </a:lnTo>
                <a:lnTo>
                  <a:pt x="12192000" y="3647216"/>
                </a:lnTo>
                <a:lnTo>
                  <a:pt x="0" y="3647216"/>
                </a:lnTo>
                <a:close/>
              </a:path>
            </a:pathLst>
          </a:custGeom>
        </p:spPr>
      </p:pic>
      <p:sp>
        <p:nvSpPr>
          <p:cNvPr id="6" name="Dikdörtgen 5">
            <a:extLst>
              <a:ext uri="{FF2B5EF4-FFF2-40B4-BE49-F238E27FC236}">
                <a16:creationId xmlns:a16="http://schemas.microsoft.com/office/drawing/2014/main" id="{D6981CEE-8BBA-A2DA-FA28-B5465E95F608}"/>
              </a:ext>
            </a:extLst>
          </p:cNvPr>
          <p:cNvSpPr/>
          <p:nvPr/>
        </p:nvSpPr>
        <p:spPr>
          <a:xfrm>
            <a:off x="4308714" y="4219590"/>
            <a:ext cx="7845363" cy="858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0" i="0" u="none" strike="noStrike" baseline="0" dirty="0">
                <a:latin typeface="AdvOT35387326.B"/>
              </a:rPr>
              <a:t>Figure 5. </a:t>
            </a:r>
            <a:r>
              <a:rPr lang="en-US" sz="1600" b="0" i="0" u="none" strike="noStrike" baseline="0" dirty="0">
                <a:latin typeface="AdvOT5fcf1b24"/>
              </a:rPr>
              <a:t>Scatter plots of the log-transformed ratio of anticipatory target over distractor </a:t>
            </a:r>
            <a:r>
              <a:rPr lang="en-US" sz="1600" b="0" i="0" u="none" strike="noStrike" baseline="0" dirty="0">
                <a:latin typeface="AdvOT5fcf1b24+fb"/>
              </a:rPr>
              <a:t>fi</a:t>
            </a:r>
            <a:r>
              <a:rPr lang="en-US" sz="1600" b="0" i="0" u="none" strike="noStrike" baseline="0" dirty="0">
                <a:latin typeface="AdvOT5fcf1b24"/>
              </a:rPr>
              <a:t>xations as a function of scores on the Working</a:t>
            </a:r>
            <a:r>
              <a:rPr lang="tr-TR" sz="1600" b="0" i="0" u="none" strike="noStrike" baseline="0" dirty="0">
                <a:latin typeface="AdvOT5fcf1b24"/>
              </a:rPr>
              <a:t> </a:t>
            </a:r>
            <a:r>
              <a:rPr lang="en-US" sz="1600" b="0" i="0" u="none" strike="noStrike" baseline="0" dirty="0">
                <a:latin typeface="AdvOT5fcf1b24"/>
              </a:rPr>
              <a:t>Memory construct (left panel) or the Speed construct (right panel). Fit lines have been added.</a:t>
            </a:r>
            <a:endParaRPr lang="tr-TR" sz="1600" dirty="0"/>
          </a:p>
        </p:txBody>
      </p:sp>
    </p:spTree>
    <p:extLst>
      <p:ext uri="{BB962C8B-B14F-4D97-AF65-F5344CB8AC3E}">
        <p14:creationId xmlns:p14="http://schemas.microsoft.com/office/powerpoint/2010/main" val="31784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AB3D0B-376E-C5E3-6997-A672DCDA767F}"/>
              </a:ext>
            </a:extLst>
          </p:cNvPr>
          <p:cNvSpPr>
            <a:spLocks noGrp="1"/>
          </p:cNvSpPr>
          <p:nvPr>
            <p:ph type="title"/>
          </p:nvPr>
        </p:nvSpPr>
        <p:spPr/>
        <p:txBody>
          <a:bodyPr>
            <a:normAutofit fontScale="90000"/>
          </a:bodyPr>
          <a:lstStyle/>
          <a:p>
            <a:r>
              <a:rPr lang="tr-TR" dirty="0" err="1"/>
              <a:t>Results</a:t>
            </a:r>
            <a:br>
              <a:rPr lang="en-US" dirty="0"/>
            </a:br>
            <a:endParaRPr lang="tr-TR" dirty="0"/>
          </a:p>
        </p:txBody>
      </p:sp>
      <p:sp>
        <p:nvSpPr>
          <p:cNvPr id="3" name="İçerik Yer Tutucusu 2">
            <a:extLst>
              <a:ext uri="{FF2B5EF4-FFF2-40B4-BE49-F238E27FC236}">
                <a16:creationId xmlns:a16="http://schemas.microsoft.com/office/drawing/2014/main" id="{9F380B4F-290D-9F27-0FA1-2B1475282CCB}"/>
              </a:ext>
            </a:extLst>
          </p:cNvPr>
          <p:cNvSpPr>
            <a:spLocks noGrp="1"/>
          </p:cNvSpPr>
          <p:nvPr>
            <p:ph idx="1"/>
          </p:nvPr>
        </p:nvSpPr>
        <p:spPr/>
        <p:txBody>
          <a:bodyPr>
            <a:normAutofit fontScale="92500" lnSpcReduction="10000"/>
          </a:bodyPr>
          <a:lstStyle/>
          <a:p>
            <a:pPr marL="0" indent="0" algn="just">
              <a:buNone/>
            </a:pPr>
            <a:r>
              <a:rPr lang="en-US" sz="2000" dirty="0">
                <a:solidFill>
                  <a:srgbClr val="FF0000">
                    <a:alpha val="60000"/>
                  </a:srgbClr>
                </a:solidFill>
              </a:rPr>
              <a:t>The findings highlighted several significant results</a:t>
            </a:r>
            <a:r>
              <a:rPr lang="tr-TR" sz="2000" dirty="0">
                <a:solidFill>
                  <a:srgbClr val="FF0000">
                    <a:alpha val="60000"/>
                  </a:srgbClr>
                </a:solidFill>
              </a:rPr>
              <a:t>:</a:t>
            </a:r>
            <a:endParaRPr lang="en-US" dirty="0">
              <a:solidFill>
                <a:srgbClr val="FF0000">
                  <a:alpha val="60000"/>
                </a:srgbClr>
              </a:solidFill>
            </a:endParaRPr>
          </a:p>
          <a:p>
            <a:pPr algn="just"/>
            <a:r>
              <a:rPr lang="en-US" dirty="0"/>
              <a:t>Participants showed anticipatory looks toward target objects well before the noun onset.</a:t>
            </a:r>
          </a:p>
          <a:p>
            <a:pPr algn="just"/>
            <a:r>
              <a:rPr lang="en-US" dirty="0"/>
              <a:t>Working memory positively correlated with anticipatory looks, while processing speed showed a negative correlation.</a:t>
            </a:r>
          </a:p>
          <a:p>
            <a:pPr algn="just"/>
            <a:r>
              <a:rPr lang="en-US" dirty="0"/>
              <a:t>The multiple regression models revealed that working memory and processing speed contributed significantly to predictive eye gaze, even after accounting for age and Raven's performance. The explained variance in the predictive eye gaze indicated a unique contribution from both working memory and processing speed.</a:t>
            </a:r>
          </a:p>
          <a:p>
            <a:pPr algn="just"/>
            <a:r>
              <a:rPr lang="tr-TR" dirty="0" err="1"/>
              <a:t>Lastly</a:t>
            </a:r>
            <a:r>
              <a:rPr lang="en-US" dirty="0"/>
              <a:t>, the data supported the hypotheses, showing that both working memory and processing speed play vital roles in predictive language processing during </a:t>
            </a:r>
            <a:r>
              <a:rPr lang="tr-TR" dirty="0"/>
              <a:t>VWP </a:t>
            </a:r>
            <a:r>
              <a:rPr lang="en-US" dirty="0"/>
              <a:t>tasks.</a:t>
            </a:r>
            <a:endParaRPr lang="tr-TR" dirty="0"/>
          </a:p>
        </p:txBody>
      </p:sp>
    </p:spTree>
    <p:extLst>
      <p:ext uri="{BB962C8B-B14F-4D97-AF65-F5344CB8AC3E}">
        <p14:creationId xmlns:p14="http://schemas.microsoft.com/office/powerpoint/2010/main" val="365629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DB96D4-AB5F-C15E-C129-E69A73159877}"/>
              </a:ext>
            </a:extLst>
          </p:cNvPr>
          <p:cNvSpPr>
            <a:spLocks noGrp="1"/>
          </p:cNvSpPr>
          <p:nvPr>
            <p:ph type="title"/>
          </p:nvPr>
        </p:nvSpPr>
        <p:spPr/>
        <p:txBody>
          <a:bodyPr/>
          <a:lstStyle/>
          <a:p>
            <a:pPr algn="ctr"/>
            <a:r>
              <a:rPr lang="tr-TR" dirty="0" err="1"/>
              <a:t>Discussion</a:t>
            </a:r>
            <a:endParaRPr lang="tr-TR" dirty="0"/>
          </a:p>
        </p:txBody>
      </p:sp>
      <p:sp>
        <p:nvSpPr>
          <p:cNvPr id="5" name="İçerik Yer Tutucusu 4">
            <a:extLst>
              <a:ext uri="{FF2B5EF4-FFF2-40B4-BE49-F238E27FC236}">
                <a16:creationId xmlns:a16="http://schemas.microsoft.com/office/drawing/2014/main" id="{31A0FC4E-471A-964A-57EC-FC52F7B47056}"/>
              </a:ext>
            </a:extLst>
          </p:cNvPr>
          <p:cNvSpPr>
            <a:spLocks noGrp="1"/>
          </p:cNvSpPr>
          <p:nvPr>
            <p:ph idx="1"/>
          </p:nvPr>
        </p:nvSpPr>
        <p:spPr/>
        <p:txBody>
          <a:bodyPr>
            <a:normAutofit/>
          </a:bodyPr>
          <a:lstStyle/>
          <a:p>
            <a:endParaRPr lang="en-US" dirty="0"/>
          </a:p>
          <a:p>
            <a:pPr marL="0" indent="0">
              <a:buNone/>
            </a:pPr>
            <a:endParaRPr lang="tr-TR" dirty="0"/>
          </a:p>
        </p:txBody>
      </p:sp>
      <p:sp>
        <p:nvSpPr>
          <p:cNvPr id="7" name="Metin kutusu 6">
            <a:extLst>
              <a:ext uri="{FF2B5EF4-FFF2-40B4-BE49-F238E27FC236}">
                <a16:creationId xmlns:a16="http://schemas.microsoft.com/office/drawing/2014/main" id="{6178A550-9840-DB6F-F22F-B31D83603FD7}"/>
              </a:ext>
            </a:extLst>
          </p:cNvPr>
          <p:cNvSpPr txBox="1"/>
          <p:nvPr/>
        </p:nvSpPr>
        <p:spPr>
          <a:xfrm>
            <a:off x="307911" y="1707501"/>
            <a:ext cx="11625942" cy="4708981"/>
          </a:xfrm>
          <a:prstGeom prst="rect">
            <a:avLst/>
          </a:prstGeom>
          <a:noFill/>
        </p:spPr>
        <p:txBody>
          <a:bodyPr wrap="square">
            <a:spAutoFit/>
          </a:bodyPr>
          <a:lstStyle/>
          <a:p>
            <a:pPr algn="just"/>
            <a:r>
              <a:rPr lang="en-US" sz="2000" dirty="0"/>
              <a:t>The results of this study reveal that working memory and processing speed play crucial and independent roles in anticipatory eye movements. These findings are consistent with pr</a:t>
            </a:r>
            <a:r>
              <a:rPr lang="tr-TR" sz="2000" dirty="0" err="1"/>
              <a:t>evious</a:t>
            </a:r>
            <a:r>
              <a:rPr lang="tr-TR" sz="2000" dirty="0"/>
              <a:t> </a:t>
            </a:r>
            <a:r>
              <a:rPr lang="en-US" sz="2000" dirty="0"/>
              <a:t>research, affirming the central role of working memory in connecting visual and linguistic representations. The study emphasizes that working memory acts as a key mediator, linking long-term visual and linguistic representations to specific locations and facilitating anticipatory eye movements.</a:t>
            </a:r>
          </a:p>
          <a:p>
            <a:pPr algn="just"/>
            <a:endParaRPr lang="en-US" sz="2000" dirty="0"/>
          </a:p>
          <a:p>
            <a:pPr algn="just"/>
            <a:r>
              <a:rPr lang="en-US" sz="2000" dirty="0"/>
              <a:t>The contextual relevance of the experiment provides insights into the role of working memory, particularly in situations involving spoken language and visual environments. Processing speed, identified as another influential factor, was found to contribute independently to anticipatory eye movements, beyond its association with working memory.</a:t>
            </a:r>
          </a:p>
          <a:p>
            <a:pPr algn="just"/>
            <a:endParaRPr lang="en-US" sz="2000" dirty="0"/>
          </a:p>
          <a:p>
            <a:pPr algn="just"/>
            <a:r>
              <a:rPr lang="en-US" sz="2000" dirty="0"/>
              <a:t>Notably, age exhibited a marginal influence, suggesting a smaller role compared to working memory and processing speed. The study challenges some previous findings by showing that older adults displayed neutral or slightly better performance in anticipatory processing, likely due to the careful disentangling of age effects from confounding factors.</a:t>
            </a:r>
          </a:p>
        </p:txBody>
      </p:sp>
    </p:spTree>
    <p:extLst>
      <p:ext uri="{BB962C8B-B14F-4D97-AF65-F5344CB8AC3E}">
        <p14:creationId xmlns:p14="http://schemas.microsoft.com/office/powerpoint/2010/main" val="298630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0D536-AA33-388A-EF25-E9AC85EE2A86}"/>
              </a:ext>
            </a:extLst>
          </p:cNvPr>
          <p:cNvSpPr>
            <a:spLocks noGrp="1"/>
          </p:cNvSpPr>
          <p:nvPr>
            <p:ph type="title"/>
          </p:nvPr>
        </p:nvSpPr>
        <p:spPr>
          <a:xfrm>
            <a:off x="550200" y="251926"/>
            <a:ext cx="11091600" cy="1332000"/>
          </a:xfrm>
        </p:spPr>
        <p:txBody>
          <a:bodyPr/>
          <a:lstStyle/>
          <a:p>
            <a:pPr algn="ctr"/>
            <a:r>
              <a:rPr lang="tr-TR" dirty="0" err="1"/>
              <a:t>Discussion</a:t>
            </a:r>
            <a:endParaRPr lang="tr-TR" dirty="0"/>
          </a:p>
        </p:txBody>
      </p:sp>
      <p:sp>
        <p:nvSpPr>
          <p:cNvPr id="3" name="İçerik Yer Tutucusu 2">
            <a:extLst>
              <a:ext uri="{FF2B5EF4-FFF2-40B4-BE49-F238E27FC236}">
                <a16:creationId xmlns:a16="http://schemas.microsoft.com/office/drawing/2014/main" id="{A877B2CF-EBE9-0798-A338-7AE2F24FA6B0}"/>
              </a:ext>
            </a:extLst>
          </p:cNvPr>
          <p:cNvSpPr>
            <a:spLocks noGrp="1"/>
          </p:cNvSpPr>
          <p:nvPr>
            <p:ph idx="1"/>
          </p:nvPr>
        </p:nvSpPr>
        <p:spPr>
          <a:xfrm>
            <a:off x="382555" y="1742547"/>
            <a:ext cx="11672596" cy="5525999"/>
          </a:xfrm>
        </p:spPr>
        <p:txBody>
          <a:bodyPr>
            <a:normAutofit/>
          </a:bodyPr>
          <a:lstStyle/>
          <a:p>
            <a:pPr marL="0" indent="0">
              <a:buNone/>
            </a:pPr>
            <a:r>
              <a:rPr lang="en-US" dirty="0">
                <a:solidFill>
                  <a:schemeClr val="tx1"/>
                </a:solidFill>
              </a:rPr>
              <a:t>The study suggests the need to explore further the role of working memory and processing speed in various contextual settings of predictive language processing. It also highlights the importance of investigating the impact of visual environments on working memory effects.</a:t>
            </a:r>
            <a:endParaRPr lang="tr-TR" dirty="0">
              <a:solidFill>
                <a:schemeClr val="tx1"/>
              </a:solidFill>
            </a:endParaRPr>
          </a:p>
          <a:p>
            <a:pPr marL="0" indent="0">
              <a:buNone/>
            </a:pPr>
            <a:endParaRPr lang="en-US" dirty="0"/>
          </a:p>
          <a:p>
            <a:pPr marL="0" indent="0" algn="just">
              <a:buNone/>
            </a:pPr>
            <a:r>
              <a:rPr lang="en-US" dirty="0">
                <a:solidFill>
                  <a:schemeClr val="tx1"/>
                </a:solidFill>
              </a:rPr>
              <a:t>In summary, </a:t>
            </a:r>
            <a:r>
              <a:rPr lang="tr-TR" dirty="0" err="1">
                <a:solidFill>
                  <a:schemeClr val="tx1"/>
                </a:solidFill>
              </a:rPr>
              <a:t>the</a:t>
            </a:r>
            <a:r>
              <a:rPr lang="tr-TR" dirty="0">
                <a:solidFill>
                  <a:schemeClr val="tx1"/>
                </a:solidFill>
              </a:rPr>
              <a:t> </a:t>
            </a:r>
            <a:r>
              <a:rPr lang="tr-TR" dirty="0" err="1">
                <a:solidFill>
                  <a:schemeClr val="tx1"/>
                </a:solidFill>
              </a:rPr>
              <a:t>study</a:t>
            </a:r>
            <a:r>
              <a:rPr lang="tr-TR" dirty="0">
                <a:solidFill>
                  <a:schemeClr val="tx1"/>
                </a:solidFill>
              </a:rPr>
              <a:t> </a:t>
            </a:r>
            <a:r>
              <a:rPr lang="en-US" dirty="0">
                <a:solidFill>
                  <a:schemeClr val="tx1"/>
                </a:solidFill>
              </a:rPr>
              <a:t>explored how differences in working memory and processing speed impact language-driven anticipatory eye movements. Through an individual differences approach, </a:t>
            </a:r>
            <a:r>
              <a:rPr lang="tr-TR" dirty="0">
                <a:solidFill>
                  <a:schemeClr val="tx1"/>
                </a:solidFill>
              </a:rPr>
              <a:t>they</a:t>
            </a:r>
            <a:r>
              <a:rPr lang="en-US" dirty="0">
                <a:solidFill>
                  <a:schemeClr val="tx1"/>
                </a:solidFill>
              </a:rPr>
              <a:t> found that these cognitive abilities explain a significant portion of the variance in these eye movements. Stronger working memory aids predictive language processing, while slower processing speed hinders it. These findings emphasize the need to update predictive language models, considering the role of working memory and processing speed. Overall, </a:t>
            </a:r>
            <a:r>
              <a:rPr lang="tr-TR" dirty="0" err="1">
                <a:solidFill>
                  <a:schemeClr val="tx1"/>
                </a:solidFill>
              </a:rPr>
              <a:t>the</a:t>
            </a:r>
            <a:r>
              <a:rPr lang="en-US" dirty="0">
                <a:solidFill>
                  <a:schemeClr val="tx1"/>
                </a:solidFill>
              </a:rPr>
              <a:t> results</a:t>
            </a:r>
            <a:r>
              <a:rPr lang="tr-TR" dirty="0">
                <a:solidFill>
                  <a:schemeClr val="tx1"/>
                </a:solidFill>
              </a:rPr>
              <a:t> of </a:t>
            </a:r>
            <a:r>
              <a:rPr lang="tr-TR" dirty="0" err="1">
                <a:solidFill>
                  <a:schemeClr val="tx1"/>
                </a:solidFill>
              </a:rPr>
              <a:t>the</a:t>
            </a:r>
            <a:r>
              <a:rPr lang="tr-TR" dirty="0">
                <a:solidFill>
                  <a:schemeClr val="tx1"/>
                </a:solidFill>
              </a:rPr>
              <a:t> </a:t>
            </a:r>
            <a:r>
              <a:rPr lang="tr-TR" dirty="0" err="1">
                <a:solidFill>
                  <a:schemeClr val="tx1"/>
                </a:solidFill>
              </a:rPr>
              <a:t>research</a:t>
            </a:r>
            <a:r>
              <a:rPr lang="en-US" dirty="0">
                <a:solidFill>
                  <a:schemeClr val="tx1"/>
                </a:solidFill>
              </a:rPr>
              <a:t> support the idea that working memory facilitates linking language to the present or anticipated contexts</a:t>
            </a:r>
            <a:r>
              <a:rPr lang="tr-TR" dirty="0">
                <a:solidFill>
                  <a:schemeClr val="tx1"/>
                </a:solidFill>
              </a:rPr>
              <a:t>.</a:t>
            </a:r>
          </a:p>
        </p:txBody>
      </p:sp>
    </p:spTree>
    <p:extLst>
      <p:ext uri="{BB962C8B-B14F-4D97-AF65-F5344CB8AC3E}">
        <p14:creationId xmlns:p14="http://schemas.microsoft.com/office/powerpoint/2010/main" val="171723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C5AB3-7934-624D-9166-6B112F3491C3}"/>
              </a:ext>
            </a:extLst>
          </p:cNvPr>
          <p:cNvSpPr>
            <a:spLocks noGrp="1"/>
          </p:cNvSpPr>
          <p:nvPr>
            <p:ph type="title"/>
          </p:nvPr>
        </p:nvSpPr>
        <p:spPr>
          <a:xfrm>
            <a:off x="550861" y="549274"/>
            <a:ext cx="12418689" cy="2100619"/>
          </a:xfrm>
        </p:spPr>
        <p:txBody>
          <a:bodyPr>
            <a:normAutofit/>
          </a:bodyPr>
          <a:lstStyle/>
          <a:p>
            <a:r>
              <a:rPr lang="tr-TR" sz="6600" dirty="0"/>
              <a:t>REFERENCES</a:t>
            </a:r>
          </a:p>
        </p:txBody>
      </p:sp>
      <p:sp>
        <p:nvSpPr>
          <p:cNvPr id="3" name="İçerik Yer Tutucusu 2">
            <a:extLst>
              <a:ext uri="{FF2B5EF4-FFF2-40B4-BE49-F238E27FC236}">
                <a16:creationId xmlns:a16="http://schemas.microsoft.com/office/drawing/2014/main" id="{B15917D9-BAB8-CEBF-B0AB-5D56AF34BEB2}"/>
              </a:ext>
            </a:extLst>
          </p:cNvPr>
          <p:cNvSpPr>
            <a:spLocks noGrp="1"/>
          </p:cNvSpPr>
          <p:nvPr>
            <p:ph idx="1"/>
          </p:nvPr>
        </p:nvSpPr>
        <p:spPr>
          <a:xfrm>
            <a:off x="607204" y="2477092"/>
            <a:ext cx="6950592" cy="3979625"/>
          </a:xfrm>
        </p:spPr>
        <p:txBody>
          <a:bodyPr/>
          <a:lstStyle/>
          <a:p>
            <a:pPr marL="0" indent="0">
              <a:buNone/>
            </a:pPr>
            <a:r>
              <a:rPr lang="en-US" sz="1800" b="0" i="0" u="none" strike="noStrike" baseline="0" dirty="0" err="1">
                <a:latin typeface="Times-Roman"/>
              </a:rPr>
              <a:t>Huettig</a:t>
            </a:r>
            <a:r>
              <a:rPr lang="en-US" sz="1800" b="0" i="0" u="none" strike="noStrike" baseline="0" dirty="0">
                <a:latin typeface="Times-Roman"/>
              </a:rPr>
              <a:t>, F., &amp; </a:t>
            </a:r>
            <a:r>
              <a:rPr lang="en-US" sz="1800" b="0" i="0" u="none" strike="noStrike" baseline="0" dirty="0" err="1">
                <a:latin typeface="Times-Roman"/>
              </a:rPr>
              <a:t>Janse</a:t>
            </a:r>
            <a:r>
              <a:rPr lang="en-US" sz="1800" b="0" i="0" u="none" strike="noStrike" baseline="0" dirty="0">
                <a:latin typeface="Times-Roman"/>
              </a:rPr>
              <a:t>, E. (2016). Individual differences in working memory and processing</a:t>
            </a:r>
            <a:r>
              <a:rPr lang="tr-TR" sz="1800" b="0" i="0" u="none" strike="noStrike" baseline="0" dirty="0">
                <a:latin typeface="Times-Roman"/>
              </a:rPr>
              <a:t> </a:t>
            </a:r>
            <a:r>
              <a:rPr lang="en-US" sz="1800" b="0" i="0" u="none" strike="noStrike" baseline="0" dirty="0">
                <a:latin typeface="Times-Roman"/>
              </a:rPr>
              <a:t>speed predict anticipatory spoken language processing in the visual world. </a:t>
            </a:r>
            <a:r>
              <a:rPr lang="en-US" sz="1800" b="0" i="1" u="none" strike="noStrike" baseline="0" dirty="0" err="1">
                <a:latin typeface="Times-Italic"/>
              </a:rPr>
              <a:t>Language,Cognition</a:t>
            </a:r>
            <a:r>
              <a:rPr lang="en-US" sz="1800" b="0" i="1" u="none" strike="noStrike" baseline="0" dirty="0">
                <a:latin typeface="Times-Italic"/>
              </a:rPr>
              <a:t> and Neuroscience, 31</a:t>
            </a:r>
            <a:r>
              <a:rPr lang="en-US" sz="1800" b="0" i="0" u="none" strike="noStrike" baseline="0" dirty="0">
                <a:latin typeface="Times-Roman"/>
              </a:rPr>
              <a:t>(1), 80-93.</a:t>
            </a:r>
            <a:endParaRPr lang="tr-TR" dirty="0"/>
          </a:p>
        </p:txBody>
      </p:sp>
    </p:spTree>
    <p:extLst>
      <p:ext uri="{BB962C8B-B14F-4D97-AF65-F5344CB8AC3E}">
        <p14:creationId xmlns:p14="http://schemas.microsoft.com/office/powerpoint/2010/main" val="9586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67D03E-C7B4-0119-9248-34D8D89302B8}"/>
              </a:ext>
            </a:extLst>
          </p:cNvPr>
          <p:cNvSpPr>
            <a:spLocks noGrp="1"/>
          </p:cNvSpPr>
          <p:nvPr>
            <p:ph type="title"/>
          </p:nvPr>
        </p:nvSpPr>
        <p:spPr/>
        <p:txBody>
          <a:bodyPr/>
          <a:lstStyle/>
          <a:p>
            <a:pPr algn="ctr"/>
            <a:r>
              <a:rPr lang="tr-TR" dirty="0" err="1"/>
              <a:t>Introduction</a:t>
            </a:r>
            <a:endParaRPr lang="tr-TR" dirty="0"/>
          </a:p>
        </p:txBody>
      </p:sp>
      <p:sp>
        <p:nvSpPr>
          <p:cNvPr id="3" name="İçerik Yer Tutucusu 2">
            <a:extLst>
              <a:ext uri="{FF2B5EF4-FFF2-40B4-BE49-F238E27FC236}">
                <a16:creationId xmlns:a16="http://schemas.microsoft.com/office/drawing/2014/main" id="{922C8560-4005-4B76-D93E-643F9A71FD3C}"/>
              </a:ext>
            </a:extLst>
          </p:cNvPr>
          <p:cNvSpPr>
            <a:spLocks noGrp="1"/>
          </p:cNvSpPr>
          <p:nvPr>
            <p:ph idx="1"/>
          </p:nvPr>
        </p:nvSpPr>
        <p:spPr>
          <a:xfrm>
            <a:off x="550862" y="2113199"/>
            <a:ext cx="11243031" cy="4474213"/>
          </a:xfrm>
        </p:spPr>
        <p:txBody>
          <a:bodyPr>
            <a:normAutofit/>
          </a:bodyPr>
          <a:lstStyle/>
          <a:p>
            <a:pPr algn="just"/>
            <a:r>
              <a:rPr lang="tr-TR" dirty="0" err="1"/>
              <a:t>Proficient</a:t>
            </a:r>
            <a:r>
              <a:rPr lang="tr-TR" dirty="0"/>
              <a:t> </a:t>
            </a:r>
            <a:r>
              <a:rPr lang="en-US" dirty="0"/>
              <a:t>language users anticipate upcoming language input. It emphasizes the efficiency and accuracy of language processing and attributes this partly to the ability of individuals to predict incoming words. </a:t>
            </a:r>
            <a:endParaRPr lang="tr-TR" dirty="0"/>
          </a:p>
          <a:p>
            <a:pPr algn="just"/>
            <a:r>
              <a:rPr lang="en-US" dirty="0"/>
              <a:t>What kind of mechanisms are being used to understand how language users predict upcoming words during comprehension?</a:t>
            </a:r>
            <a:endParaRPr lang="tr-TR" dirty="0"/>
          </a:p>
          <a:p>
            <a:pPr algn="just">
              <a:buFont typeface="Courier New" panose="02070309020205020404" pitchFamily="49" charset="0"/>
              <a:buChar char="o"/>
            </a:pPr>
            <a:r>
              <a:rPr lang="tr-TR" dirty="0" err="1"/>
              <a:t>Transitional</a:t>
            </a:r>
            <a:r>
              <a:rPr lang="tr-TR" dirty="0"/>
              <a:t> </a:t>
            </a:r>
            <a:r>
              <a:rPr lang="tr-TR" dirty="0" err="1"/>
              <a:t>Probabilities</a:t>
            </a:r>
            <a:endParaRPr lang="tr-TR" dirty="0"/>
          </a:p>
          <a:p>
            <a:pPr algn="just">
              <a:buFont typeface="Courier New" panose="02070309020205020404" pitchFamily="49" charset="0"/>
              <a:buChar char="o"/>
            </a:pPr>
            <a:r>
              <a:rPr lang="tr-TR" dirty="0" err="1"/>
              <a:t>Contextual</a:t>
            </a:r>
            <a:r>
              <a:rPr lang="tr-TR" dirty="0"/>
              <a:t> </a:t>
            </a:r>
            <a:r>
              <a:rPr lang="tr-TR" dirty="0" err="1"/>
              <a:t>Cues</a:t>
            </a:r>
            <a:endParaRPr lang="tr-TR" dirty="0"/>
          </a:p>
          <a:p>
            <a:pPr algn="just">
              <a:buFont typeface="Courier New" panose="02070309020205020404" pitchFamily="49" charset="0"/>
              <a:buChar char="o"/>
            </a:pPr>
            <a:r>
              <a:rPr lang="tr-TR" dirty="0"/>
              <a:t>Visual </a:t>
            </a:r>
            <a:r>
              <a:rPr lang="tr-TR" dirty="0" err="1"/>
              <a:t>Cues</a:t>
            </a:r>
            <a:endParaRPr lang="tr-TR" dirty="0"/>
          </a:p>
          <a:p>
            <a:pPr algn="just">
              <a:buFont typeface="Courier New" panose="02070309020205020404" pitchFamily="49" charset="0"/>
              <a:buChar char="o"/>
            </a:pPr>
            <a:r>
              <a:rPr lang="en-US" dirty="0"/>
              <a:t>Syntactic, Semantic, and Phonological Features</a:t>
            </a:r>
            <a:endParaRPr lang="tr-TR" dirty="0"/>
          </a:p>
        </p:txBody>
      </p:sp>
    </p:spTree>
    <p:extLst>
      <p:ext uri="{BB962C8B-B14F-4D97-AF65-F5344CB8AC3E}">
        <p14:creationId xmlns:p14="http://schemas.microsoft.com/office/powerpoint/2010/main" val="3980645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BB690-59B1-D90F-A8D9-9AD30E4AD2E1}"/>
              </a:ext>
            </a:extLst>
          </p:cNvPr>
          <p:cNvSpPr>
            <a:spLocks noGrp="1"/>
          </p:cNvSpPr>
          <p:nvPr>
            <p:ph type="title"/>
          </p:nvPr>
        </p:nvSpPr>
        <p:spPr>
          <a:xfrm>
            <a:off x="140315" y="139959"/>
            <a:ext cx="11091600" cy="1332000"/>
          </a:xfrm>
        </p:spPr>
        <p:txBody>
          <a:bodyPr/>
          <a:lstStyle/>
          <a:p>
            <a:pPr algn="ctr"/>
            <a:r>
              <a:rPr lang="tr-TR" dirty="0" err="1"/>
              <a:t>Introduction</a:t>
            </a:r>
            <a:endParaRPr lang="tr-TR" dirty="0"/>
          </a:p>
        </p:txBody>
      </p:sp>
      <p:sp>
        <p:nvSpPr>
          <p:cNvPr id="3" name="İçerik Yer Tutucusu 2">
            <a:extLst>
              <a:ext uri="{FF2B5EF4-FFF2-40B4-BE49-F238E27FC236}">
                <a16:creationId xmlns:a16="http://schemas.microsoft.com/office/drawing/2014/main" id="{4330C46F-783E-E995-C4F3-60C9B9A5786D}"/>
              </a:ext>
            </a:extLst>
          </p:cNvPr>
          <p:cNvSpPr>
            <a:spLocks noGrp="1"/>
          </p:cNvSpPr>
          <p:nvPr>
            <p:ph idx="1"/>
          </p:nvPr>
        </p:nvSpPr>
        <p:spPr>
          <a:xfrm>
            <a:off x="233264" y="1296955"/>
            <a:ext cx="11407873" cy="5421086"/>
          </a:xfrm>
        </p:spPr>
        <p:txBody>
          <a:bodyPr>
            <a:normAutofit fontScale="92500" lnSpcReduction="10000"/>
          </a:bodyPr>
          <a:lstStyle/>
          <a:p>
            <a:pPr algn="just"/>
            <a:r>
              <a:rPr lang="en-US" dirty="0"/>
              <a:t>Mediating factors play a role in influencing predictions during language processing.</a:t>
            </a:r>
            <a:endParaRPr lang="tr-TR" dirty="0"/>
          </a:p>
          <a:p>
            <a:pPr algn="just"/>
            <a:r>
              <a:rPr lang="en-US" dirty="0"/>
              <a:t>There's an emphasis on the lack of research exploring how factors like </a:t>
            </a:r>
            <a:r>
              <a:rPr lang="en-US" dirty="0">
                <a:solidFill>
                  <a:srgbClr val="FF0000">
                    <a:alpha val="60000"/>
                  </a:srgbClr>
                </a:solidFill>
              </a:rPr>
              <a:t>working memory </a:t>
            </a:r>
            <a:r>
              <a:rPr lang="en-US" dirty="0"/>
              <a:t>and </a:t>
            </a:r>
            <a:r>
              <a:rPr lang="en-US" dirty="0">
                <a:solidFill>
                  <a:srgbClr val="FF0000">
                    <a:alpha val="60000"/>
                  </a:srgbClr>
                </a:solidFill>
              </a:rPr>
              <a:t>processing speed </a:t>
            </a:r>
            <a:r>
              <a:rPr lang="en-US" dirty="0"/>
              <a:t>influence anticipatory language processing. </a:t>
            </a:r>
            <a:r>
              <a:rPr lang="tr-TR" dirty="0" err="1"/>
              <a:t>The</a:t>
            </a:r>
            <a:r>
              <a:rPr lang="tr-TR" dirty="0"/>
              <a:t> </a:t>
            </a:r>
            <a:r>
              <a:rPr lang="tr-TR" dirty="0" err="1"/>
              <a:t>current</a:t>
            </a:r>
            <a:r>
              <a:rPr lang="tr-TR" dirty="0"/>
              <a:t> </a:t>
            </a:r>
            <a:r>
              <a:rPr lang="tr-TR" dirty="0" err="1"/>
              <a:t>study</a:t>
            </a:r>
            <a:r>
              <a:rPr lang="tr-TR" dirty="0"/>
              <a:t> </a:t>
            </a:r>
            <a:r>
              <a:rPr lang="en-US" dirty="0"/>
              <a:t>hints at the importance of these factors in shaping predictive abilities during language comprehension</a:t>
            </a:r>
            <a:r>
              <a:rPr lang="tr-TR" dirty="0"/>
              <a:t>.</a:t>
            </a:r>
          </a:p>
          <a:p>
            <a:pPr algn="just"/>
            <a:r>
              <a:rPr lang="en-US" dirty="0"/>
              <a:t>Neglecting these mediating factors poses several challenges</a:t>
            </a:r>
            <a:r>
              <a:rPr lang="tr-TR" dirty="0"/>
              <a:t>. </a:t>
            </a:r>
          </a:p>
          <a:p>
            <a:pPr algn="just">
              <a:buFont typeface="Courier New" panose="02070309020205020404" pitchFamily="49" charset="0"/>
              <a:buChar char="o"/>
            </a:pPr>
            <a:r>
              <a:rPr lang="tr-TR" dirty="0" err="1"/>
              <a:t>Context</a:t>
            </a:r>
            <a:r>
              <a:rPr lang="tr-TR" dirty="0"/>
              <a:t> </a:t>
            </a:r>
            <a:r>
              <a:rPr lang="tr-TR" dirty="0" err="1"/>
              <a:t>variation</a:t>
            </a:r>
            <a:endParaRPr lang="tr-TR" dirty="0"/>
          </a:p>
          <a:p>
            <a:pPr algn="just">
              <a:buFont typeface="Courier New" panose="02070309020205020404" pitchFamily="49" charset="0"/>
              <a:buChar char="o"/>
            </a:pPr>
            <a:r>
              <a:rPr lang="tr-TR" dirty="0" err="1"/>
              <a:t>Interact</a:t>
            </a:r>
            <a:r>
              <a:rPr lang="tr-TR" dirty="0"/>
              <a:t> </a:t>
            </a:r>
            <a:r>
              <a:rPr lang="tr-TR" dirty="0" err="1"/>
              <a:t>differently</a:t>
            </a:r>
            <a:endParaRPr lang="tr-TR" dirty="0"/>
          </a:p>
          <a:p>
            <a:pPr algn="just">
              <a:buFont typeface="Courier New" panose="02070309020205020404" pitchFamily="49" charset="0"/>
              <a:buChar char="o"/>
            </a:pPr>
            <a:r>
              <a:rPr lang="tr-TR" dirty="0" err="1"/>
              <a:t>Individual</a:t>
            </a:r>
            <a:r>
              <a:rPr lang="tr-TR" dirty="0"/>
              <a:t> </a:t>
            </a:r>
            <a:r>
              <a:rPr lang="tr-TR" dirty="0" err="1"/>
              <a:t>differences</a:t>
            </a:r>
            <a:endParaRPr lang="tr-TR" dirty="0"/>
          </a:p>
          <a:p>
            <a:pPr algn="just"/>
            <a:r>
              <a:rPr lang="tr-TR" dirty="0">
                <a:solidFill>
                  <a:srgbClr val="FF0000">
                    <a:alpha val="60000"/>
                  </a:srgbClr>
                </a:solidFill>
              </a:rPr>
              <a:t>Age:</a:t>
            </a:r>
            <a:endParaRPr lang="en-US" dirty="0">
              <a:solidFill>
                <a:srgbClr val="FF0000">
                  <a:alpha val="60000"/>
                </a:srgbClr>
              </a:solidFill>
            </a:endParaRPr>
          </a:p>
          <a:p>
            <a:pPr marL="0" indent="0" algn="just">
              <a:buNone/>
            </a:pPr>
            <a:r>
              <a:rPr lang="tr-TR" dirty="0"/>
              <a:t>____ </a:t>
            </a:r>
            <a:r>
              <a:rPr lang="tr-TR" dirty="0" err="1"/>
              <a:t>people</a:t>
            </a:r>
            <a:r>
              <a:rPr lang="tr-TR" dirty="0"/>
              <a:t> </a:t>
            </a:r>
            <a:r>
              <a:rPr lang="en-US" dirty="0"/>
              <a:t>predict</a:t>
            </a:r>
            <a:r>
              <a:rPr lang="tr-TR" dirty="0"/>
              <a:t> </a:t>
            </a:r>
            <a:r>
              <a:rPr lang="en-US" dirty="0"/>
              <a:t>more frequently.</a:t>
            </a:r>
            <a:endParaRPr lang="tr-TR" dirty="0"/>
          </a:p>
          <a:p>
            <a:pPr marL="0" indent="0" algn="just">
              <a:buNone/>
            </a:pPr>
            <a:r>
              <a:rPr lang="tr-TR" dirty="0" err="1"/>
              <a:t>younger</a:t>
            </a:r>
            <a:r>
              <a:rPr lang="tr-TR" dirty="0"/>
              <a:t>           </a:t>
            </a:r>
            <a:r>
              <a:rPr lang="tr-TR" dirty="0" err="1"/>
              <a:t>older</a:t>
            </a:r>
            <a:endParaRPr lang="tr-TR" dirty="0"/>
          </a:p>
          <a:p>
            <a:endParaRPr lang="tr-TR" dirty="0"/>
          </a:p>
        </p:txBody>
      </p:sp>
      <p:pic>
        <p:nvPicPr>
          <p:cNvPr id="4" name="Grafik 3" descr="Onay işareti düz dolguyla">
            <a:extLst>
              <a:ext uri="{FF2B5EF4-FFF2-40B4-BE49-F238E27FC236}">
                <a16:creationId xmlns:a16="http://schemas.microsoft.com/office/drawing/2014/main" id="{15DE8F8A-B6A2-8F45-EC25-FD40C9298A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720" y="5882368"/>
            <a:ext cx="626382" cy="626382"/>
          </a:xfrm>
          <a:prstGeom prst="rect">
            <a:avLst/>
          </a:prstGeom>
        </p:spPr>
      </p:pic>
    </p:spTree>
    <p:extLst>
      <p:ext uri="{BB962C8B-B14F-4D97-AF65-F5344CB8AC3E}">
        <p14:creationId xmlns:p14="http://schemas.microsoft.com/office/powerpoint/2010/main" val="11578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21394-D10D-EDA0-C598-90D9E9257F74}"/>
              </a:ext>
            </a:extLst>
          </p:cNvPr>
          <p:cNvSpPr>
            <a:spLocks noGrp="1"/>
          </p:cNvSpPr>
          <p:nvPr>
            <p:ph type="title"/>
          </p:nvPr>
        </p:nvSpPr>
        <p:spPr/>
        <p:txBody>
          <a:bodyPr/>
          <a:lstStyle/>
          <a:p>
            <a:pPr algn="ctr"/>
            <a:r>
              <a:rPr lang="tr-TR" dirty="0" err="1"/>
              <a:t>Current</a:t>
            </a:r>
            <a:r>
              <a:rPr lang="tr-TR" dirty="0"/>
              <a:t> </a:t>
            </a:r>
            <a:r>
              <a:rPr lang="tr-TR" dirty="0" err="1"/>
              <a:t>Research</a:t>
            </a:r>
            <a:endParaRPr lang="tr-TR" dirty="0"/>
          </a:p>
        </p:txBody>
      </p:sp>
      <p:sp>
        <p:nvSpPr>
          <p:cNvPr id="3" name="İçerik Yer Tutucusu 2">
            <a:extLst>
              <a:ext uri="{FF2B5EF4-FFF2-40B4-BE49-F238E27FC236}">
                <a16:creationId xmlns:a16="http://schemas.microsoft.com/office/drawing/2014/main" id="{D73F84E8-4591-866B-46CE-9B818B9FE8B7}"/>
              </a:ext>
            </a:extLst>
          </p:cNvPr>
          <p:cNvSpPr>
            <a:spLocks noGrp="1"/>
          </p:cNvSpPr>
          <p:nvPr>
            <p:ph idx="1"/>
          </p:nvPr>
        </p:nvSpPr>
        <p:spPr>
          <a:xfrm>
            <a:off x="314131" y="1759866"/>
            <a:ext cx="11573069" cy="5098134"/>
          </a:xfrm>
        </p:spPr>
        <p:txBody>
          <a:bodyPr>
            <a:normAutofit/>
          </a:bodyPr>
          <a:lstStyle/>
          <a:p>
            <a:pPr algn="just"/>
            <a:r>
              <a:rPr lang="en-US" dirty="0">
                <a:solidFill>
                  <a:srgbClr val="FF0000">
                    <a:alpha val="60000"/>
                  </a:srgbClr>
                </a:solidFill>
              </a:rPr>
              <a:t>Research Gap: </a:t>
            </a:r>
            <a:r>
              <a:rPr lang="tr-TR" dirty="0"/>
              <a:t>W</a:t>
            </a:r>
            <a:r>
              <a:rPr lang="en-US" dirty="0" err="1"/>
              <a:t>hile</a:t>
            </a:r>
            <a:r>
              <a:rPr lang="en-US" dirty="0"/>
              <a:t> existing research has explored prediction mechanisms, there's a significant gap in understanding how mediating factors like working memory and processing speed influence anticipatory </a:t>
            </a:r>
            <a:r>
              <a:rPr lang="en-US" dirty="0" err="1"/>
              <a:t>languag</a:t>
            </a:r>
            <a:r>
              <a:rPr lang="tr-TR" dirty="0"/>
              <a:t>e </a:t>
            </a:r>
            <a:r>
              <a:rPr lang="tr-TR" dirty="0" err="1"/>
              <a:t>processing</a:t>
            </a:r>
            <a:r>
              <a:rPr lang="tr-TR" dirty="0"/>
              <a:t>. </a:t>
            </a:r>
            <a:r>
              <a:rPr lang="en-US" dirty="0"/>
              <a:t>It suggests that for a complete understanding of anticipatory language processing, it's crucial to incorporate the influence of individual differences in mediating factors alongside predictive mechanisms.</a:t>
            </a:r>
            <a:endParaRPr lang="tr-TR" dirty="0"/>
          </a:p>
          <a:p>
            <a:pPr marL="0" indent="0" algn="just">
              <a:buNone/>
            </a:pPr>
            <a:endParaRPr lang="tr-TR" dirty="0"/>
          </a:p>
          <a:p>
            <a:pPr algn="just"/>
            <a:r>
              <a:rPr lang="en-US" dirty="0">
                <a:solidFill>
                  <a:srgbClr val="FF0000">
                    <a:alpha val="60000"/>
                  </a:srgbClr>
                </a:solidFill>
              </a:rPr>
              <a:t>Research Question: </a:t>
            </a:r>
            <a:r>
              <a:rPr lang="en-US" dirty="0"/>
              <a:t>The primary focus of the study is to investigate how working memory and processing speed independently contribute to anticipatory eye movements in language comprehension.</a:t>
            </a:r>
            <a:endParaRPr lang="tr-TR" dirty="0"/>
          </a:p>
          <a:p>
            <a:pPr marL="0" indent="0" algn="just">
              <a:buNone/>
            </a:pPr>
            <a:endParaRPr lang="tr-TR" dirty="0"/>
          </a:p>
          <a:p>
            <a:pPr algn="just"/>
            <a:endParaRPr lang="tr-TR" dirty="0"/>
          </a:p>
        </p:txBody>
      </p:sp>
    </p:spTree>
    <p:extLst>
      <p:ext uri="{BB962C8B-B14F-4D97-AF65-F5344CB8AC3E}">
        <p14:creationId xmlns:p14="http://schemas.microsoft.com/office/powerpoint/2010/main" val="217804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DCDC1-ED34-3453-4780-E813B9E8BD82}"/>
              </a:ext>
            </a:extLst>
          </p:cNvPr>
          <p:cNvSpPr>
            <a:spLocks noGrp="1"/>
          </p:cNvSpPr>
          <p:nvPr>
            <p:ph type="title"/>
          </p:nvPr>
        </p:nvSpPr>
        <p:spPr/>
        <p:txBody>
          <a:bodyPr/>
          <a:lstStyle/>
          <a:p>
            <a:pPr algn="ctr"/>
            <a:r>
              <a:rPr lang="tr-TR" dirty="0" err="1"/>
              <a:t>Method</a:t>
            </a:r>
            <a:endParaRPr lang="tr-TR" dirty="0"/>
          </a:p>
        </p:txBody>
      </p:sp>
      <p:sp>
        <p:nvSpPr>
          <p:cNvPr id="3" name="İçerik Yer Tutucusu 2">
            <a:extLst>
              <a:ext uri="{FF2B5EF4-FFF2-40B4-BE49-F238E27FC236}">
                <a16:creationId xmlns:a16="http://schemas.microsoft.com/office/drawing/2014/main" id="{1CCB5E4A-73BB-4BEE-A005-A4508EE9996B}"/>
              </a:ext>
            </a:extLst>
          </p:cNvPr>
          <p:cNvSpPr>
            <a:spLocks noGrp="1"/>
          </p:cNvSpPr>
          <p:nvPr>
            <p:ph idx="1"/>
          </p:nvPr>
        </p:nvSpPr>
        <p:spPr>
          <a:xfrm>
            <a:off x="549538" y="1610687"/>
            <a:ext cx="11090274" cy="3979625"/>
          </a:xfrm>
        </p:spPr>
        <p:txBody>
          <a:bodyPr>
            <a:normAutofit fontScale="92500" lnSpcReduction="20000"/>
          </a:bodyPr>
          <a:lstStyle/>
          <a:p>
            <a:pPr marL="0" indent="0">
              <a:buNone/>
            </a:pPr>
            <a:r>
              <a:rPr lang="en-US" dirty="0"/>
              <a:t>The study employed an eye-tracking experiment with spoken instructions as stimuli to investigate language-mediated anticipatory eye movements. </a:t>
            </a:r>
            <a:endParaRPr lang="tr-TR" dirty="0"/>
          </a:p>
          <a:p>
            <a:pPr marL="0" indent="0">
              <a:buNone/>
            </a:pPr>
            <a:r>
              <a:rPr lang="tr-TR" dirty="0" err="1"/>
              <a:t>Participants</a:t>
            </a:r>
            <a:r>
              <a:rPr lang="tr-TR" dirty="0"/>
              <a:t> </a:t>
            </a:r>
          </a:p>
          <a:p>
            <a:pPr marL="0" indent="0">
              <a:buNone/>
            </a:pPr>
            <a:r>
              <a:rPr lang="en-US" dirty="0"/>
              <a:t>A diverse pool of 105 Dutch native speakers, ranging in age from 32 to 77 years (mean age: 55.75), participated in the study. This intentional selection of individuals from varied age groups and educational backgrounds aimed to form a more heterogeneous sample, allowing for a comprehensive exploration of language processing across different demographic spectrums.</a:t>
            </a:r>
            <a:endParaRPr lang="tr-TR" dirty="0"/>
          </a:p>
          <a:p>
            <a:pPr marL="0" indent="0">
              <a:buNone/>
            </a:pPr>
            <a:endParaRPr lang="tr-TR" dirty="0"/>
          </a:p>
          <a:p>
            <a:pPr marL="0" indent="0">
              <a:buNone/>
            </a:pPr>
            <a:r>
              <a:rPr lang="tr-TR" dirty="0" err="1">
                <a:solidFill>
                  <a:srgbClr val="FF0000">
                    <a:alpha val="60000"/>
                  </a:srgbClr>
                </a:solidFill>
              </a:rPr>
              <a:t>Advantages</a:t>
            </a:r>
            <a:r>
              <a:rPr lang="tr-TR" dirty="0">
                <a:solidFill>
                  <a:srgbClr val="FF0000">
                    <a:alpha val="60000"/>
                  </a:srgbClr>
                </a:solidFill>
              </a:rPr>
              <a:t>: </a:t>
            </a:r>
            <a:r>
              <a:rPr lang="en-US" dirty="0"/>
              <a:t>Heterogeneity</a:t>
            </a:r>
            <a:r>
              <a:rPr lang="tr-TR" dirty="0"/>
              <a:t> </a:t>
            </a:r>
            <a:r>
              <a:rPr lang="tr-TR" dirty="0" err="1"/>
              <a:t>and</a:t>
            </a:r>
            <a:r>
              <a:rPr lang="tr-TR" dirty="0"/>
              <a:t> </a:t>
            </a:r>
            <a:r>
              <a:rPr lang="en-US" dirty="0"/>
              <a:t>Representativeness</a:t>
            </a:r>
            <a:endParaRPr lang="tr-TR" dirty="0"/>
          </a:p>
          <a:p>
            <a:pPr marL="0" indent="0">
              <a:buNone/>
            </a:pPr>
            <a:r>
              <a:rPr lang="tr-TR" dirty="0" err="1">
                <a:solidFill>
                  <a:srgbClr val="FF0000">
                    <a:alpha val="60000"/>
                  </a:srgbClr>
                </a:solidFill>
              </a:rPr>
              <a:t>Disadvantage</a:t>
            </a:r>
            <a:r>
              <a:rPr lang="tr-TR" dirty="0">
                <a:solidFill>
                  <a:srgbClr val="FF0000">
                    <a:alpha val="60000"/>
                  </a:srgbClr>
                </a:solidFill>
              </a:rPr>
              <a:t>: </a:t>
            </a:r>
            <a:r>
              <a:rPr lang="tr-TR" dirty="0" err="1"/>
              <a:t>Potential</a:t>
            </a:r>
            <a:r>
              <a:rPr lang="tr-TR" dirty="0"/>
              <a:t> Age </a:t>
            </a:r>
            <a:r>
              <a:rPr lang="tr-TR" dirty="0" err="1"/>
              <a:t>Biases</a:t>
            </a:r>
            <a:endParaRPr lang="tr-TR" dirty="0"/>
          </a:p>
          <a:p>
            <a:pPr marL="0" indent="0">
              <a:buNone/>
            </a:pPr>
            <a:endParaRPr lang="en-US" dirty="0"/>
          </a:p>
          <a:p>
            <a:pPr marL="0" indent="0">
              <a:buNone/>
            </a:pPr>
            <a:endParaRPr lang="tr-TR" dirty="0"/>
          </a:p>
          <a:p>
            <a:pPr marL="0" indent="0">
              <a:buNone/>
            </a:pPr>
            <a:endParaRPr lang="tr-TR" dirty="0"/>
          </a:p>
          <a:p>
            <a:pPr marL="0" indent="0">
              <a:buNone/>
            </a:pPr>
            <a:endParaRPr lang="en-US" dirty="0"/>
          </a:p>
        </p:txBody>
      </p:sp>
    </p:spTree>
    <p:extLst>
      <p:ext uri="{BB962C8B-B14F-4D97-AF65-F5344CB8AC3E}">
        <p14:creationId xmlns:p14="http://schemas.microsoft.com/office/powerpoint/2010/main" val="32124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303137F-5056-D3F9-C086-7E878B1FA29B}"/>
              </a:ext>
            </a:extLst>
          </p:cNvPr>
          <p:cNvPicPr>
            <a:picLocks noChangeAspect="1"/>
          </p:cNvPicPr>
          <p:nvPr/>
        </p:nvPicPr>
        <p:blipFill>
          <a:blip r:embed="rId2"/>
          <a:stretch>
            <a:fillRect/>
          </a:stretch>
        </p:blipFill>
        <p:spPr>
          <a:xfrm>
            <a:off x="446337" y="353333"/>
            <a:ext cx="3853589" cy="5759450"/>
          </a:xfrm>
          <a:custGeom>
            <a:avLst/>
            <a:gdLst/>
            <a:ahLst/>
            <a:cxnLst/>
            <a:rect l="l" t="t" r="r" b="b"/>
            <a:pathLst>
              <a:path w="5092062" h="5759450">
                <a:moveTo>
                  <a:pt x="0" y="0"/>
                </a:moveTo>
                <a:lnTo>
                  <a:pt x="5092062" y="0"/>
                </a:lnTo>
                <a:lnTo>
                  <a:pt x="5092062" y="5759450"/>
                </a:lnTo>
                <a:lnTo>
                  <a:pt x="0" y="5759450"/>
                </a:lnTo>
                <a:close/>
              </a:path>
            </a:pathLst>
          </a:custGeom>
        </p:spPr>
      </p:pic>
      <p:sp>
        <p:nvSpPr>
          <p:cNvPr id="9" name="Content Placeholder 8">
            <a:extLst>
              <a:ext uri="{FF2B5EF4-FFF2-40B4-BE49-F238E27FC236}">
                <a16:creationId xmlns:a16="http://schemas.microsoft.com/office/drawing/2014/main" id="{21C05A8F-0919-EEAE-B68E-29BF1BB755FA}"/>
              </a:ext>
            </a:extLst>
          </p:cNvPr>
          <p:cNvSpPr>
            <a:spLocks noGrp="1"/>
          </p:cNvSpPr>
          <p:nvPr>
            <p:ph idx="1"/>
          </p:nvPr>
        </p:nvSpPr>
        <p:spPr>
          <a:xfrm>
            <a:off x="4562669" y="158620"/>
            <a:ext cx="7436499" cy="6699380"/>
          </a:xfrm>
        </p:spPr>
        <p:txBody>
          <a:bodyPr anchor="t">
            <a:normAutofit lnSpcReduction="10000"/>
          </a:bodyPr>
          <a:lstStyle/>
          <a:p>
            <a:r>
              <a:rPr lang="en-US" dirty="0"/>
              <a:t>In this study, the spoken instructions provided a cue for participants to predict the upcoming noun based on the grammatical gender indicated by the definite articles ("de" or "het") in Dutch.</a:t>
            </a:r>
            <a:endParaRPr lang="tr-TR" dirty="0"/>
          </a:p>
          <a:p>
            <a:r>
              <a:rPr lang="tr-TR" dirty="0"/>
              <a:t> </a:t>
            </a:r>
            <a:r>
              <a:rPr lang="en-US" dirty="0"/>
              <a:t>In Dutch, nouns can have either a common gender ("de" article) or a neuter gender ("het" article). The definite articles "de" and "het" signify the gender of the noun that follows. </a:t>
            </a:r>
          </a:p>
          <a:p>
            <a:pPr marL="0" indent="0">
              <a:buNone/>
            </a:pPr>
            <a:r>
              <a:rPr lang="tr-TR" dirty="0"/>
              <a:t>         </a:t>
            </a:r>
            <a:r>
              <a:rPr lang="en-US" dirty="0"/>
              <a:t>Common Gender ("de"): Words like "de piano" (the piano)</a:t>
            </a:r>
          </a:p>
          <a:p>
            <a:pPr marL="0" indent="0">
              <a:buNone/>
            </a:pPr>
            <a:r>
              <a:rPr lang="tr-TR" dirty="0"/>
              <a:t>         </a:t>
            </a:r>
            <a:r>
              <a:rPr lang="en-US" dirty="0"/>
              <a:t>Neuter Gender ("het"): Words like "het </a:t>
            </a:r>
            <a:r>
              <a:rPr lang="en-US" dirty="0" err="1"/>
              <a:t>paard</a:t>
            </a:r>
            <a:r>
              <a:rPr lang="en-US" dirty="0"/>
              <a:t>" (the horse)</a:t>
            </a:r>
          </a:p>
          <a:p>
            <a:r>
              <a:rPr lang="en-US" dirty="0"/>
              <a:t>The spoken instructions participants received were structured to include these definite articles along with the noun (e.g., "de piano" or "het </a:t>
            </a:r>
            <a:r>
              <a:rPr lang="en-US" dirty="0" err="1"/>
              <a:t>paard</a:t>
            </a:r>
            <a:r>
              <a:rPr lang="en-US" dirty="0"/>
              <a:t>"). </a:t>
            </a:r>
            <a:endParaRPr lang="tr-TR" dirty="0"/>
          </a:p>
          <a:p>
            <a:r>
              <a:rPr lang="en-US" dirty="0"/>
              <a:t>Participants were instructed to look at the specific object based on the gender cue provided in the spoken instruction. For instance, if the spoken instruction was "</a:t>
            </a:r>
            <a:r>
              <a:rPr lang="en-US" dirty="0" err="1"/>
              <a:t>kijk</a:t>
            </a:r>
            <a:r>
              <a:rPr lang="en-US" dirty="0"/>
              <a:t> </a:t>
            </a:r>
            <a:r>
              <a:rPr lang="en-US" dirty="0" err="1"/>
              <a:t>naar</a:t>
            </a:r>
            <a:r>
              <a:rPr lang="en-US" dirty="0"/>
              <a:t> de </a:t>
            </a:r>
            <a:r>
              <a:rPr lang="en-US" dirty="0" err="1"/>
              <a:t>afgebeelde</a:t>
            </a:r>
            <a:r>
              <a:rPr lang="en-US" dirty="0"/>
              <a:t> piano" (look at the displayed piano), the definite article "de" indicated a common gender noun, prompting participants to anticipate and focus their gaze on the piano among the displayed objects. </a:t>
            </a:r>
          </a:p>
        </p:txBody>
      </p:sp>
      <p:pic>
        <p:nvPicPr>
          <p:cNvPr id="7" name="Grafik 6" descr="Dur ana hat">
            <a:extLst>
              <a:ext uri="{FF2B5EF4-FFF2-40B4-BE49-F238E27FC236}">
                <a16:creationId xmlns:a16="http://schemas.microsoft.com/office/drawing/2014/main" id="{ABAD87A8-7D8F-352B-414D-3B83DAB4DA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9304" y="2295330"/>
            <a:ext cx="9047651" cy="1212980"/>
          </a:xfrm>
          <a:prstGeom prst="rect">
            <a:avLst/>
          </a:prstGeom>
        </p:spPr>
      </p:pic>
      <p:sp>
        <p:nvSpPr>
          <p:cNvPr id="8" name="Dikdörtgen 7">
            <a:extLst>
              <a:ext uri="{FF2B5EF4-FFF2-40B4-BE49-F238E27FC236}">
                <a16:creationId xmlns:a16="http://schemas.microsoft.com/office/drawing/2014/main" id="{75EAD162-7939-8571-C12B-A5DCEBA9EAB2}"/>
              </a:ext>
            </a:extLst>
          </p:cNvPr>
          <p:cNvSpPr/>
          <p:nvPr/>
        </p:nvSpPr>
        <p:spPr>
          <a:xfrm>
            <a:off x="1155510" y="6128010"/>
            <a:ext cx="3144416" cy="195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800" b="0" i="0" u="none" strike="noStrike" baseline="0" dirty="0">
                <a:latin typeface="Times-Roman"/>
              </a:rPr>
              <a:t>(</a:t>
            </a:r>
            <a:r>
              <a:rPr lang="tr-TR" sz="1800" b="0" i="0" u="none" strike="noStrike" baseline="0" dirty="0" err="1">
                <a:latin typeface="Times-Roman"/>
              </a:rPr>
              <a:t>Huettig</a:t>
            </a:r>
            <a:r>
              <a:rPr lang="tr-TR" sz="1800" b="0" i="0" u="none" strike="noStrike" baseline="0" dirty="0">
                <a:latin typeface="Times-Roman"/>
              </a:rPr>
              <a:t> &amp; </a:t>
            </a:r>
            <a:r>
              <a:rPr lang="tr-TR" sz="1800" b="0" i="0" u="none" strike="noStrike" baseline="0" dirty="0" err="1">
                <a:latin typeface="Times-Roman"/>
              </a:rPr>
              <a:t>Janse</a:t>
            </a:r>
            <a:r>
              <a:rPr lang="tr-TR" sz="1800" b="0" i="0" u="none" strike="noStrike" baseline="0" dirty="0">
                <a:latin typeface="Times-Roman"/>
              </a:rPr>
              <a:t>, 2015).</a:t>
            </a:r>
            <a:endParaRPr lang="tr-TR" dirty="0"/>
          </a:p>
        </p:txBody>
      </p:sp>
    </p:spTree>
    <p:extLst>
      <p:ext uri="{BB962C8B-B14F-4D97-AF65-F5344CB8AC3E}">
        <p14:creationId xmlns:p14="http://schemas.microsoft.com/office/powerpoint/2010/main" val="278409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30C57E-A757-E581-2FD8-05A0D91D92F7}"/>
              </a:ext>
            </a:extLst>
          </p:cNvPr>
          <p:cNvSpPr>
            <a:spLocks noGrp="1"/>
          </p:cNvSpPr>
          <p:nvPr>
            <p:ph type="title"/>
          </p:nvPr>
        </p:nvSpPr>
        <p:spPr>
          <a:xfrm>
            <a:off x="550863" y="549275"/>
            <a:ext cx="5437185" cy="1997855"/>
          </a:xfrm>
        </p:spPr>
        <p:txBody>
          <a:bodyPr wrap="square" anchor="b">
            <a:normAutofit/>
          </a:bodyPr>
          <a:lstStyle/>
          <a:p>
            <a:r>
              <a:rPr lang="tr-TR" dirty="0"/>
              <a:t>Speech Rate</a:t>
            </a:r>
          </a:p>
        </p:txBody>
      </p:sp>
      <p:sp>
        <p:nvSpPr>
          <p:cNvPr id="3" name="İçerik Yer Tutucusu 2">
            <a:extLst>
              <a:ext uri="{FF2B5EF4-FFF2-40B4-BE49-F238E27FC236}">
                <a16:creationId xmlns:a16="http://schemas.microsoft.com/office/drawing/2014/main" id="{53012DF2-C135-FEDE-B7CD-394E7000BED6}"/>
              </a:ext>
            </a:extLst>
          </p:cNvPr>
          <p:cNvSpPr>
            <a:spLocks noGrp="1"/>
          </p:cNvSpPr>
          <p:nvPr>
            <p:ph idx="1"/>
          </p:nvPr>
        </p:nvSpPr>
        <p:spPr>
          <a:xfrm>
            <a:off x="550863" y="2677306"/>
            <a:ext cx="5437187" cy="3415519"/>
          </a:xfrm>
        </p:spPr>
        <p:txBody>
          <a:bodyPr anchor="t">
            <a:normAutofit/>
          </a:bodyPr>
          <a:lstStyle/>
          <a:p>
            <a:endParaRPr lang="tr-TR" dirty="0"/>
          </a:p>
          <a:p>
            <a:pPr algn="just"/>
            <a:r>
              <a:rPr lang="en-US" dirty="0"/>
              <a:t>The noun typically appeared around 2009 milliseconds after the onset of the definite article in the spoken instructions. </a:t>
            </a:r>
            <a:endParaRPr lang="tr-TR" dirty="0"/>
          </a:p>
          <a:p>
            <a:pPr algn="just"/>
            <a:r>
              <a:rPr lang="en-US" dirty="0"/>
              <a:t>The sentences were delivered in a neutral intonation by a female native Dutch speaker within a sound-damped booth.</a:t>
            </a:r>
            <a:endParaRPr lang="tr-TR" dirty="0"/>
          </a:p>
        </p:txBody>
      </p:sp>
      <p:pic>
        <p:nvPicPr>
          <p:cNvPr id="5" name="Grafik 4" descr="Ses ana hat">
            <a:extLst>
              <a:ext uri="{FF2B5EF4-FFF2-40B4-BE49-F238E27FC236}">
                <a16:creationId xmlns:a16="http://schemas.microsoft.com/office/drawing/2014/main" id="{9D79444E-1360-058A-4599-9BE2BE42D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31610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3DD66E-0907-B72D-E0A3-22C84505328D}"/>
              </a:ext>
            </a:extLst>
          </p:cNvPr>
          <p:cNvSpPr>
            <a:spLocks noGrp="1"/>
          </p:cNvSpPr>
          <p:nvPr>
            <p:ph idx="1"/>
          </p:nvPr>
        </p:nvSpPr>
        <p:spPr>
          <a:xfrm>
            <a:off x="513184" y="373223"/>
            <a:ext cx="11280710" cy="6204859"/>
          </a:xfrm>
        </p:spPr>
        <p:txBody>
          <a:bodyPr>
            <a:normAutofit fontScale="92500" lnSpcReduction="20000"/>
          </a:bodyPr>
          <a:lstStyle/>
          <a:p>
            <a:pPr marL="0" indent="0" algn="ctr">
              <a:buNone/>
            </a:pPr>
            <a:r>
              <a:rPr lang="tr-TR" sz="2800" dirty="0" err="1"/>
              <a:t>Eye-Tracking</a:t>
            </a:r>
            <a:r>
              <a:rPr lang="tr-TR" sz="2800" dirty="0"/>
              <a:t> Experiment</a:t>
            </a:r>
          </a:p>
          <a:p>
            <a:pPr algn="just">
              <a:buFont typeface="Courier New" panose="02070309020205020404" pitchFamily="49" charset="0"/>
              <a:buChar char="o"/>
            </a:pPr>
            <a:r>
              <a:rPr lang="en-US" dirty="0"/>
              <a:t>Participants received a total of 40 spoken instructions: 20 instructions contained nouns with common gender words, and 20 contained nouns with neuter gender words. These trials were randomized.</a:t>
            </a:r>
          </a:p>
          <a:p>
            <a:pPr algn="just">
              <a:buFont typeface="Courier New" panose="02070309020205020404" pitchFamily="49" charset="0"/>
              <a:buChar char="o"/>
            </a:pPr>
            <a:r>
              <a:rPr lang="en-US" dirty="0"/>
              <a:t>Each trial comprised an auditory instruction accompanied by visual displays (objects) to prompt participants to anticipate and look at the correct object based on the gender cue provided in the spoken instruction.</a:t>
            </a:r>
            <a:endParaRPr lang="tr-TR" dirty="0"/>
          </a:p>
          <a:p>
            <a:pPr algn="just"/>
            <a:endParaRPr lang="tr-TR" dirty="0"/>
          </a:p>
          <a:p>
            <a:pPr marL="0" indent="0" algn="ctr">
              <a:buNone/>
            </a:pPr>
            <a:r>
              <a:rPr lang="en-US" sz="2800" dirty="0"/>
              <a:t>Control tasks to assess working memory and processing speed </a:t>
            </a:r>
            <a:endParaRPr lang="tr-TR" sz="2800" dirty="0"/>
          </a:p>
          <a:p>
            <a:pPr algn="just">
              <a:buFont typeface="Courier New" panose="02070309020205020404" pitchFamily="49" charset="0"/>
              <a:buChar char="o"/>
            </a:pPr>
            <a:r>
              <a:rPr lang="en-US" dirty="0"/>
              <a:t>Auditory nonword repetition task </a:t>
            </a:r>
            <a:endParaRPr lang="tr-TR" dirty="0"/>
          </a:p>
          <a:p>
            <a:pPr algn="just">
              <a:buFont typeface="Courier New" panose="02070309020205020404" pitchFamily="49" charset="0"/>
              <a:buChar char="o"/>
            </a:pPr>
            <a:r>
              <a:rPr lang="en-US" dirty="0"/>
              <a:t>Backwards digit span task</a:t>
            </a:r>
            <a:endParaRPr lang="tr-TR" dirty="0"/>
          </a:p>
          <a:p>
            <a:pPr algn="just">
              <a:buFont typeface="Courier New" panose="02070309020205020404" pitchFamily="49" charset="0"/>
              <a:buChar char="o"/>
            </a:pPr>
            <a:r>
              <a:rPr lang="en-US" dirty="0"/>
              <a:t> </a:t>
            </a:r>
            <a:r>
              <a:rPr lang="en-US" dirty="0" err="1"/>
              <a:t>Corsi</a:t>
            </a:r>
            <a:r>
              <a:rPr lang="en-US" dirty="0"/>
              <a:t> block tapping task for spatial working memory </a:t>
            </a:r>
            <a:endParaRPr lang="tr-TR" dirty="0"/>
          </a:p>
          <a:p>
            <a:pPr algn="just">
              <a:buFont typeface="Courier New" panose="02070309020205020404" pitchFamily="49" charset="0"/>
              <a:buChar char="o"/>
            </a:pPr>
            <a:r>
              <a:rPr lang="en-US" dirty="0"/>
              <a:t>Digit–symbol substitution test for processing speed </a:t>
            </a:r>
            <a:endParaRPr lang="tr-TR" dirty="0"/>
          </a:p>
          <a:p>
            <a:pPr algn="just">
              <a:buFont typeface="Courier New" panose="02070309020205020404" pitchFamily="49" charset="0"/>
              <a:buChar char="o"/>
            </a:pPr>
            <a:r>
              <a:rPr lang="tr-TR" dirty="0"/>
              <a:t>L</a:t>
            </a:r>
            <a:r>
              <a:rPr lang="en-US" dirty="0" err="1"/>
              <a:t>etter</a:t>
            </a:r>
            <a:r>
              <a:rPr lang="en-US" dirty="0"/>
              <a:t> comparison task for processing speed </a:t>
            </a:r>
            <a:endParaRPr lang="tr-TR" dirty="0"/>
          </a:p>
          <a:p>
            <a:pPr algn="just">
              <a:buFont typeface="Courier New" panose="02070309020205020404" pitchFamily="49" charset="0"/>
              <a:buChar char="o"/>
            </a:pPr>
            <a:r>
              <a:rPr lang="en-US" dirty="0"/>
              <a:t>Raven’s progressive matrices for non-verbal intelligence</a:t>
            </a:r>
          </a:p>
          <a:p>
            <a:endParaRPr lang="tr-TR" dirty="0"/>
          </a:p>
        </p:txBody>
      </p:sp>
    </p:spTree>
    <p:extLst>
      <p:ext uri="{BB962C8B-B14F-4D97-AF65-F5344CB8AC3E}">
        <p14:creationId xmlns:p14="http://schemas.microsoft.com/office/powerpoint/2010/main" val="1977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C3E85B-D9D3-BDC2-6A7D-EFD1688A7FB7}"/>
              </a:ext>
            </a:extLst>
          </p:cNvPr>
          <p:cNvSpPr>
            <a:spLocks noGrp="1"/>
          </p:cNvSpPr>
          <p:nvPr>
            <p:ph type="title"/>
          </p:nvPr>
        </p:nvSpPr>
        <p:spPr/>
        <p:txBody>
          <a:bodyPr/>
          <a:lstStyle/>
          <a:p>
            <a:r>
              <a:rPr lang="tr-TR" dirty="0" err="1"/>
              <a:t>Results</a:t>
            </a:r>
            <a:endParaRPr lang="tr-TR" dirty="0"/>
          </a:p>
        </p:txBody>
      </p:sp>
      <p:sp>
        <p:nvSpPr>
          <p:cNvPr id="3" name="İçerik Yer Tutucusu 2">
            <a:extLst>
              <a:ext uri="{FF2B5EF4-FFF2-40B4-BE49-F238E27FC236}">
                <a16:creationId xmlns:a16="http://schemas.microsoft.com/office/drawing/2014/main" id="{458E1FC0-7C94-620C-EA3E-941F83F71B85}"/>
              </a:ext>
            </a:extLst>
          </p:cNvPr>
          <p:cNvSpPr>
            <a:spLocks noGrp="1"/>
          </p:cNvSpPr>
          <p:nvPr>
            <p:ph idx="1"/>
          </p:nvPr>
        </p:nvSpPr>
        <p:spPr>
          <a:xfrm>
            <a:off x="438539" y="2113199"/>
            <a:ext cx="11202598" cy="3989021"/>
          </a:xfrm>
        </p:spPr>
        <p:txBody>
          <a:bodyPr/>
          <a:lstStyle/>
          <a:p>
            <a:pPr algn="just"/>
            <a:r>
              <a:rPr lang="en-US" dirty="0"/>
              <a:t>Statistical analyses encompassed Pearson correlation coefficients, principal component analysis (PCA), and multiple regression analysis to comprehensively explore relationships and contributions within the data.</a:t>
            </a:r>
            <a:endParaRPr lang="tr-TR" dirty="0"/>
          </a:p>
          <a:p>
            <a:pPr algn="just"/>
            <a:r>
              <a:rPr lang="en-US" dirty="0"/>
              <a:t>Magnitude estimation approach was used, focusing on effect sizes and confidence intervals.</a:t>
            </a:r>
          </a:p>
          <a:p>
            <a:pPr algn="just"/>
            <a:r>
              <a:rPr lang="en-US" dirty="0"/>
              <a:t>Correlations</a:t>
            </a:r>
            <a:r>
              <a:rPr lang="tr-TR" dirty="0"/>
              <a:t>: </a:t>
            </a:r>
            <a:r>
              <a:rPr lang="en-US" dirty="0"/>
              <a:t>Working memory positively correlated, and processing speed negatively correlated with anticipatory looks.</a:t>
            </a:r>
          </a:p>
          <a:p>
            <a:pPr algn="just"/>
            <a:r>
              <a:rPr lang="en-US" dirty="0"/>
              <a:t>Regression Analysis: Working memory and processing speed contributed significantly to predictive eye gaze, even after considering age and Raven's performance.</a:t>
            </a:r>
            <a:endParaRPr lang="tr-TR" dirty="0"/>
          </a:p>
        </p:txBody>
      </p:sp>
    </p:spTree>
    <p:extLst>
      <p:ext uri="{BB962C8B-B14F-4D97-AF65-F5344CB8AC3E}">
        <p14:creationId xmlns:p14="http://schemas.microsoft.com/office/powerpoint/2010/main" val="4205449498"/>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478</TotalTime>
  <Words>1433</Words>
  <Application>Microsoft Office PowerPoint</Application>
  <PresentationFormat>Geniş ekran</PresentationFormat>
  <Paragraphs>81</Paragraphs>
  <Slides>14</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14</vt:i4>
      </vt:variant>
    </vt:vector>
  </HeadingPairs>
  <TitlesOfParts>
    <vt:vector size="25" baseType="lpstr">
      <vt:lpstr>AdvOT35387326.B</vt:lpstr>
      <vt:lpstr>AdvOT5fcf1b24</vt:lpstr>
      <vt:lpstr>AdvOT5fcf1b24+fb</vt:lpstr>
      <vt:lpstr>Arial</vt:lpstr>
      <vt:lpstr>Courier New</vt:lpstr>
      <vt:lpstr>OpenSans-Semibold</vt:lpstr>
      <vt:lpstr>Sitka Heading</vt:lpstr>
      <vt:lpstr>Source Sans Pro</vt:lpstr>
      <vt:lpstr>Times-Italic</vt:lpstr>
      <vt:lpstr>Times-Roman</vt:lpstr>
      <vt:lpstr>3DFloatVTI</vt:lpstr>
      <vt:lpstr>Individual differences in working memory and processing speed predict anticipatory spoken language processing in the visual world</vt:lpstr>
      <vt:lpstr>Introduction</vt:lpstr>
      <vt:lpstr>Introduction</vt:lpstr>
      <vt:lpstr>Current Research</vt:lpstr>
      <vt:lpstr>Method</vt:lpstr>
      <vt:lpstr>PowerPoint Sunusu</vt:lpstr>
      <vt:lpstr>Speech Rate</vt:lpstr>
      <vt:lpstr>PowerPoint Sunusu</vt:lpstr>
      <vt:lpstr>Results</vt:lpstr>
      <vt:lpstr>Results</vt:lpstr>
      <vt:lpstr>Results </vt:lpstr>
      <vt:lpstr>Discussion</vt:lpstr>
      <vt:lpstr>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differences in working memory and processing speed predict anticipatory spoken language processing in the visual world</dc:title>
  <dc:creator>büşra çilburunoğlu</dc:creator>
  <cp:lastModifiedBy>büşra çilburunoğlu</cp:lastModifiedBy>
  <cp:revision>5</cp:revision>
  <dcterms:created xsi:type="dcterms:W3CDTF">2023-11-21T17:52:08Z</dcterms:created>
  <dcterms:modified xsi:type="dcterms:W3CDTF">2023-11-22T09:25:02Z</dcterms:modified>
</cp:coreProperties>
</file>