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0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72" r:id="rId10"/>
    <p:sldId id="271" r:id="rId11"/>
    <p:sldId id="293" r:id="rId12"/>
    <p:sldId id="294" r:id="rId13"/>
    <p:sldId id="295" r:id="rId14"/>
    <p:sldId id="269" r:id="rId15"/>
    <p:sldId id="270" r:id="rId16"/>
    <p:sldId id="276" r:id="rId17"/>
    <p:sldId id="277" r:id="rId18"/>
    <p:sldId id="274" r:id="rId19"/>
    <p:sldId id="273" r:id="rId20"/>
    <p:sldId id="275" r:id="rId21"/>
    <p:sldId id="278" r:id="rId22"/>
    <p:sldId id="279" r:id="rId23"/>
    <p:sldId id="280" r:id="rId24"/>
    <p:sldId id="282" r:id="rId25"/>
    <p:sldId id="296" r:id="rId26"/>
    <p:sldId id="283" r:id="rId27"/>
    <p:sldId id="284" r:id="rId28"/>
    <p:sldId id="285" r:id="rId29"/>
    <p:sldId id="281" r:id="rId30"/>
    <p:sldId id="286" r:id="rId31"/>
    <p:sldId id="287" r:id="rId32"/>
    <p:sldId id="289" r:id="rId33"/>
    <p:sldId id="290" r:id="rId34"/>
    <p:sldId id="291" r:id="rId35"/>
    <p:sldId id="292" r:id="rId36"/>
    <p:sldId id="288" r:id="rId3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4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27650-DFDB-4060-9FF8-50BE406FE0D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CDC17-DEA6-4280-AF9E-D27E23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Phonological competitor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0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bowl: modifier when two liquid eggs and</a:t>
            </a:r>
          </a:p>
          <a:p>
            <a:r>
              <a:rPr lang="en-US" dirty="0"/>
              <a:t>In the bowl: location when one liquid one solid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Words that share their first phoneme with many other words are processed more slowly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7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competitor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 competitor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Eye movements are a behavioral measure that are theoretically related to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Altmann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Mirkovi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(2009)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Salverda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et al. (2011)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you have these two things (array and sentence), when to display each? Implications?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what time frames are people more likely to be looking at the target?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bowl: modifier when two liquid eggs and</a:t>
            </a:r>
          </a:p>
          <a:p>
            <a:r>
              <a:rPr lang="en-US" dirty="0"/>
              <a:t>In the bowl: location when one liquid one solid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041A-534C-485A-9850-09A0E2BEF2BD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0EC2-F252-4D4B-8078-CCDA5726674C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0CAF-E46C-4B7D-8C22-2C2A4385A930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EED-4565-4A89-BD52-7A5AEA49D550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C167-D8EB-437D-881E-68598FE49B77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7C06-9741-4689-A8BB-DA7418EBD938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F4C-7E85-4433-91D4-C9176E376578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DB9D-0D7F-4B34-868C-8420B42CA120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B1AB-8665-4158-AB9E-16A21F056BC4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B08-5D4B-4799-89D4-82BA3C0D1CB5}" type="datetime1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31F-640D-4983-B742-87A8B362B37C}" type="datetime1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E0F-6EF8-444F-96C1-43EAAE09AD36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F11D-0AA5-45E9-9641-3385DF52E93D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7B53B2-5972-44EE-87C6-BEDA34CCA02D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E8F2EE-BA63-42C0-9BA4-BA622DF20B3E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1176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Visual World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88C4-8A5F-F4CB-0CFB-E75F660A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76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E64C-003E-5AC6-BED0-BC1048A9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C796-4639-B541-38D9-3BEEC587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Behavioral measures (technically) require a </a:t>
            </a:r>
            <a:r>
              <a:rPr lang="en-US" sz="2400" i="1" dirty="0"/>
              <a:t>linking hypothesis</a:t>
            </a:r>
          </a:p>
          <a:p>
            <a:pPr lvl="1"/>
            <a:r>
              <a:rPr lang="en-US" sz="2400" dirty="0"/>
              <a:t>Linking behavioral measures to what the brain is doing is generally quite difficult</a:t>
            </a:r>
          </a:p>
          <a:p>
            <a:pPr lvl="1"/>
            <a:r>
              <a:rPr lang="en-US" sz="2400" dirty="0"/>
              <a:t>What is the link between eye movements during VWP and what’s happening in the brain?</a:t>
            </a:r>
          </a:p>
          <a:p>
            <a:pPr lvl="1" algn="ctr"/>
            <a:endParaRPr lang="en-US" sz="2000" dirty="0"/>
          </a:p>
          <a:p>
            <a:pPr marL="0" indent="0" algn="ctr">
              <a:buNone/>
            </a:pPr>
            <a:r>
              <a:rPr lang="en-US" sz="2400" dirty="0"/>
              <a:t>Visual attention shifts as a result of comprehending an utterance. This is followed by a higher probability of a saccadic eye movement to the area of visual attention. Therefore, where a participant is looking and when saccadic eye movements begin can provide insight into online language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EB31-D06C-2C1B-E32F-2D0F36B9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Linking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23C4-6DDB-CEF4-7470-94F074F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Coordinated interplay</a:t>
            </a:r>
          </a:p>
          <a:p>
            <a:pPr lvl="1"/>
            <a:r>
              <a:rPr lang="en-US" sz="2400" dirty="0"/>
              <a:t>Stage 1: Integrate new words</a:t>
            </a:r>
          </a:p>
          <a:p>
            <a:pPr lvl="1"/>
            <a:r>
              <a:rPr lang="en-US" sz="2400" dirty="0"/>
              <a:t>Stage 2: Search for referents in the visual field</a:t>
            </a:r>
          </a:p>
          <a:p>
            <a:pPr lvl="1"/>
            <a:r>
              <a:rPr lang="en-US" sz="2400" dirty="0"/>
              <a:t>Stage 3: Match linguistic input with objects and 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ADA1-E9A4-C8D7-255A-7DBB733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 i="0" dirty="0" err="1">
                <a:effectLst/>
                <a:latin typeface="Arial" panose="020B0604020202020204" pitchFamily="34" charset="0"/>
              </a:rPr>
              <a:t>Knoeferle</a:t>
            </a:r>
            <a:r>
              <a:rPr lang="en-GB" b="0" i="0" dirty="0">
                <a:effectLst/>
                <a:latin typeface="Arial" panose="020B0604020202020204" pitchFamily="34" charset="0"/>
              </a:rPr>
              <a:t> and Crocker (2006, 2007)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1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EB31-D06C-2C1B-E32F-2D0F36B9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Linking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23C4-6DDB-CEF4-7470-94F074F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Common Representational Substrate</a:t>
            </a:r>
          </a:p>
          <a:p>
            <a:pPr lvl="1"/>
            <a:r>
              <a:rPr lang="en-US" sz="2400" dirty="0"/>
              <a:t>The process of interpreting linguistic input and comprehending visual scenes are intertwined</a:t>
            </a:r>
          </a:p>
          <a:p>
            <a:pPr lvl="1"/>
            <a:r>
              <a:rPr lang="en-US" sz="2400" dirty="0"/>
              <a:t>Linguistic information, visual information and world knowledge </a:t>
            </a:r>
            <a:r>
              <a:rPr lang="en-GB" sz="2400" b="0" i="0" dirty="0">
                <a:effectLst/>
              </a:rPr>
              <a:t>are stored in one unitary system and jointly contribute to the dynamic representation of situations.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ADA1-E9A4-C8D7-255A-7DBB733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4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EB31-D06C-2C1B-E32F-2D0F36B9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Linking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23C4-6DDB-CEF4-7470-94F074F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Goal Based</a:t>
            </a:r>
          </a:p>
          <a:p>
            <a:pPr lvl="1"/>
            <a:r>
              <a:rPr lang="en-US" sz="2400" dirty="0"/>
              <a:t>The goal of the task effects language processing</a:t>
            </a:r>
          </a:p>
          <a:p>
            <a:pPr lvl="1"/>
            <a:r>
              <a:rPr lang="en-US" sz="2400" dirty="0"/>
              <a:t>Visual objects directly related to a goal gather more attention</a:t>
            </a:r>
          </a:p>
          <a:p>
            <a:pPr lvl="1"/>
            <a:r>
              <a:rPr lang="en-US" sz="2400" dirty="0"/>
              <a:t>Additional tasks (e.g., clicking) contribute to the goal and influence eye movements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ADA1-E9A4-C8D7-255A-7DBB733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1DB7-B8BA-DF26-23CE-C4578245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VWP 101: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14B2-C859-C4F4-3993-385F13F7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VW experiments use similar logic and design</a:t>
            </a:r>
          </a:p>
          <a:p>
            <a:pPr lvl="1"/>
            <a:r>
              <a:rPr lang="en-US" sz="2400" dirty="0"/>
              <a:t>A visual workspace (typically pictures on a screen)</a:t>
            </a:r>
          </a:p>
          <a:p>
            <a:pPr lvl="1"/>
            <a:r>
              <a:rPr lang="en-US" sz="2400" dirty="0"/>
              <a:t>Speech (typically spoken sentence comprehension)</a:t>
            </a:r>
          </a:p>
          <a:p>
            <a:pPr lvl="1"/>
            <a:r>
              <a:rPr lang="en-US" sz="2400" dirty="0"/>
              <a:t>Eye tracking measurements (typically measures of eye looks at an object at a specified 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2F25-C13E-8200-2309-DDB73DD3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C6BC-C799-E2FD-68C7-7C3CE9A2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VWP 101: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7717-CD48-DE72-0BDE-D5938AD8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Each picture may be referenced one or more time as language is spoken</a:t>
            </a:r>
          </a:p>
          <a:p>
            <a:r>
              <a:rPr lang="en-US" sz="2800" dirty="0"/>
              <a:t>The picture of interest at a given point in time is called the </a:t>
            </a:r>
            <a:r>
              <a:rPr lang="en-US" sz="2800" i="1" dirty="0"/>
              <a:t>target</a:t>
            </a:r>
          </a:p>
          <a:p>
            <a:r>
              <a:rPr lang="en-US" sz="2800" dirty="0"/>
              <a:t>Some pictures may be manipulated to be somehow similar to the target</a:t>
            </a:r>
          </a:p>
          <a:p>
            <a:pPr lvl="1"/>
            <a:r>
              <a:rPr lang="en-US" sz="2400" dirty="0"/>
              <a:t>These are called </a:t>
            </a:r>
            <a:r>
              <a:rPr lang="en-US" sz="2400" i="1" dirty="0"/>
              <a:t>competitors</a:t>
            </a:r>
            <a:endParaRPr lang="en-US" sz="2400" dirty="0"/>
          </a:p>
          <a:p>
            <a:pPr lvl="1"/>
            <a:r>
              <a:rPr lang="en-US" sz="2400" dirty="0"/>
              <a:t>Semantic, phonologic, shape, color, features,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800" dirty="0"/>
              <a:t>Unrelated pictures are called </a:t>
            </a:r>
            <a:r>
              <a:rPr lang="en-US" sz="2800" i="1" dirty="0"/>
              <a:t>distractors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BCE68-68D0-C170-8A08-DFC59A0A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6C0E-0645-7ED2-03D5-558AA531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does a trial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7509-99EB-DA65-5F52-84825BE9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3897"/>
            <a:ext cx="10554574" cy="3784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Display Types</a:t>
            </a:r>
          </a:p>
          <a:p>
            <a:r>
              <a:rPr lang="en-US" sz="2200" dirty="0"/>
              <a:t>Realistic or semirealistic</a:t>
            </a:r>
          </a:p>
          <a:p>
            <a:pPr lvl="1"/>
            <a:r>
              <a:rPr lang="en-US" sz="2000" dirty="0"/>
              <a:t>Allows us to assess how world knowledge or contextual information may affect understanding of spoken utterances</a:t>
            </a:r>
          </a:p>
          <a:p>
            <a:r>
              <a:rPr lang="en-US" sz="2200" dirty="0"/>
              <a:t>Arrays</a:t>
            </a:r>
          </a:p>
          <a:p>
            <a:pPr lvl="1"/>
            <a:r>
              <a:rPr lang="en-US" sz="2000" dirty="0"/>
              <a:t>Minimizes the impact of real world knowledge or context</a:t>
            </a:r>
          </a:p>
          <a:p>
            <a:pPr lvl="1"/>
            <a:r>
              <a:rPr lang="en-US" sz="2000" dirty="0"/>
              <a:t>Well suited for studying the activation of conceptual and lexical knowledge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4623-ECB9-0B95-F0EF-140D6BF6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488D-5069-86AC-0F4B-264683D7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does a trial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9A9-6B96-49A7-6FBF-908C7BD7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Utterance types</a:t>
            </a:r>
          </a:p>
          <a:p>
            <a:r>
              <a:rPr lang="en-US" sz="2200" dirty="0"/>
              <a:t>Direct action</a:t>
            </a:r>
          </a:p>
          <a:p>
            <a:pPr lvl="1"/>
            <a:r>
              <a:rPr lang="en-US" sz="2000" dirty="0"/>
              <a:t>“Put the apple that is on the towel in the box”</a:t>
            </a:r>
          </a:p>
          <a:p>
            <a:pPr lvl="1"/>
            <a:r>
              <a:rPr lang="en-US" sz="2000" dirty="0"/>
              <a:t>Explicit tasks can change looking behavior</a:t>
            </a:r>
          </a:p>
          <a:p>
            <a:r>
              <a:rPr lang="en-US" sz="2200" dirty="0"/>
              <a:t>Look and listen	</a:t>
            </a:r>
          </a:p>
          <a:p>
            <a:pPr lvl="1"/>
            <a:r>
              <a:rPr lang="en-US" sz="2000" dirty="0"/>
              <a:t> “The boy drinks from the cup”</a:t>
            </a:r>
            <a:endParaRPr lang="en-US" sz="2200" dirty="0"/>
          </a:p>
          <a:p>
            <a:pPr lvl="1"/>
            <a:r>
              <a:rPr lang="en-US" sz="2000" dirty="0"/>
              <a:t>Examines more general features of language-vision interactions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DCF07-DE6B-4A7A-2623-03DE4060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4805-B305-4D30-1789-64B8A04A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Stimulus timing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8BA00-B5D5-5545-A187-BEC6FCFA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028E-C0B2-30B7-DB4B-F2952473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158" y="2336378"/>
            <a:ext cx="4559002" cy="3408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1F48E-EA99-618F-DE2D-B39B15F8F711}"/>
              </a:ext>
            </a:extLst>
          </p:cNvPr>
          <p:cNvSpPr txBox="1"/>
          <p:nvPr/>
        </p:nvSpPr>
        <p:spPr>
          <a:xfrm>
            <a:off x="778777" y="2573701"/>
            <a:ext cx="23034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boy will eat the cake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194A9-F76D-BEDA-CEE5-CCC9BDA315DC}"/>
              </a:ext>
            </a:extLst>
          </p:cNvPr>
          <p:cNvSpPr txBox="1"/>
          <p:nvPr/>
        </p:nvSpPr>
        <p:spPr>
          <a:xfrm>
            <a:off x="8791621" y="2573701"/>
            <a:ext cx="2141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boy will move the cake</a:t>
            </a:r>
          </a:p>
        </p:txBody>
      </p:sp>
    </p:spTree>
    <p:extLst>
      <p:ext uri="{BB962C8B-B14F-4D97-AF65-F5344CB8AC3E}">
        <p14:creationId xmlns:p14="http://schemas.microsoft.com/office/powerpoint/2010/main" val="267284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C071-87C1-5064-0817-1DF41625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Stimulus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93AD-FBEB-BFE8-E68F-E1784BE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presentation of the visual display typically begins shortly before the onset of the spoken utterance</a:t>
            </a:r>
          </a:p>
          <a:p>
            <a:endParaRPr lang="en-US" sz="2800" dirty="0"/>
          </a:p>
          <a:p>
            <a:r>
              <a:rPr lang="en-US" sz="2800" dirty="0"/>
              <a:t>Likelihood of fixating objects depends on the preview time of the stimuli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8B9AB-CCA3-C613-1D46-B5A002D9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AD19-C704-3337-E786-E53B65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70D-A0DC-5C6F-9135-692E68A8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family of closely related experimental methods</a:t>
            </a:r>
          </a:p>
          <a:p>
            <a:pPr lvl="1"/>
            <a:r>
              <a:rPr lang="en-US" sz="2400" dirty="0"/>
              <a:t>Physical</a:t>
            </a:r>
          </a:p>
          <a:p>
            <a:pPr lvl="1"/>
            <a:r>
              <a:rPr lang="en-US" sz="2400" dirty="0"/>
              <a:t>On a screen</a:t>
            </a:r>
          </a:p>
          <a:p>
            <a:pPr lvl="1"/>
            <a:r>
              <a:rPr lang="en-US" sz="2400" dirty="0"/>
              <a:t>In VR</a:t>
            </a:r>
          </a:p>
          <a:p>
            <a:endParaRPr lang="en-US" sz="2800" dirty="0"/>
          </a:p>
          <a:p>
            <a:r>
              <a:rPr lang="en-US" sz="2800" dirty="0"/>
              <a:t>Participant eve movements are tracked while they listen to or produce language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F5820-79A6-5B8D-C431-05ABE068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73E-E883-6072-0489-EB537C9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0A4D-E5C7-2697-99AD-797C98AD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kind of data do we get from a VWP trial?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 is the question we are interested in during a VWP trial and how can we look at that with our data?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CD62C-7C7D-B8FD-886C-BA508010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A61E-EC3B-045E-1C2C-A88566FD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464-0AD1-9E4E-38CC-E6E1C2F2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Region(s) of interest</a:t>
            </a:r>
          </a:p>
          <a:p>
            <a:r>
              <a:rPr lang="en-US" sz="2400" dirty="0"/>
              <a:t>Time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CACD1-C5B6-2B41-7DD8-319279D1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7E8A5-325A-A968-2B62-E034A6EB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74" y="2599406"/>
            <a:ext cx="3868599" cy="2882271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E565985-F962-5486-CBFE-A78B3E4C79C1}"/>
              </a:ext>
            </a:extLst>
          </p:cNvPr>
          <p:cNvSpPr/>
          <p:nvPr/>
        </p:nvSpPr>
        <p:spPr>
          <a:xfrm>
            <a:off x="9852883" y="1143091"/>
            <a:ext cx="1916442" cy="179326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boy will eat the cake</a:t>
            </a:r>
          </a:p>
        </p:txBody>
      </p:sp>
    </p:spTree>
    <p:extLst>
      <p:ext uri="{BB962C8B-B14F-4D97-AF65-F5344CB8AC3E}">
        <p14:creationId xmlns:p14="http://schemas.microsoft.com/office/powerpoint/2010/main" val="120810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0BDF-AEB7-3D86-CB1C-C402E9FE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8715E-6474-F621-51FB-91D6C0E7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2D509-E744-562B-4484-0A49BD9D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73" y="1822635"/>
            <a:ext cx="752955" cy="43227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6800F1-23AE-B9F3-F040-E7B6340B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97" y="1843804"/>
            <a:ext cx="752954" cy="43015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057AB6-E8B3-75DB-464A-2A1DFD751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08" y="1848038"/>
            <a:ext cx="4271966" cy="42973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CFF690-38AC-FA0E-F76A-2F1982C51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135" y="1822635"/>
            <a:ext cx="1120246" cy="42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3BBA-9A5E-6CA0-7904-5F5D959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EED-F825-F0B6-FDC6-878BD30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Sentence processing</a:t>
            </a:r>
          </a:p>
          <a:p>
            <a:pPr lvl="1"/>
            <a:r>
              <a:rPr lang="en-US" sz="2400" dirty="0"/>
              <a:t>How and when language users integrate different types of information</a:t>
            </a:r>
          </a:p>
          <a:p>
            <a:pPr lvl="1"/>
            <a:r>
              <a:rPr lang="en-US" sz="2400" dirty="0"/>
              <a:t>How context modulates sentence processing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63E1-E692-2D4E-4A61-6443EDFB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3BBA-9A5E-6CA0-7904-5F5D959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EED-F825-F0B6-FDC6-878BD30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“Pour the egg in the bowl over the flour”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63E1-E692-2D4E-4A61-6443EDFB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2D8CA-8FC5-CA22-9889-87277D79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80" y="3379935"/>
            <a:ext cx="6000254" cy="2138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65AE43-32FA-1C26-4221-0D9C04978A66}"/>
              </a:ext>
            </a:extLst>
          </p:cNvPr>
          <p:cNvSpPr/>
          <p:nvPr/>
        </p:nvSpPr>
        <p:spPr>
          <a:xfrm>
            <a:off x="6096000" y="3429000"/>
            <a:ext cx="2963159" cy="20196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3BBA-9A5E-6CA0-7904-5F5D959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EED-F825-F0B6-FDC6-878BD30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“Pour the egg in the bowl over the flour”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63E1-E692-2D4E-4A61-6443EDFB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2D8CA-8FC5-CA22-9889-87277D79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80" y="3379935"/>
            <a:ext cx="6000254" cy="2138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CA5F12-FDBB-BD76-7A18-4FD973FB732D}"/>
              </a:ext>
            </a:extLst>
          </p:cNvPr>
          <p:cNvSpPr/>
          <p:nvPr/>
        </p:nvSpPr>
        <p:spPr>
          <a:xfrm>
            <a:off x="3131267" y="3470601"/>
            <a:ext cx="2963159" cy="20196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088435-ABD5-A3DD-7876-4D1AA0291306}"/>
              </a:ext>
            </a:extLst>
          </p:cNvPr>
          <p:cNvSpPr/>
          <p:nvPr/>
        </p:nvSpPr>
        <p:spPr>
          <a:xfrm>
            <a:off x="6556341" y="4303336"/>
            <a:ext cx="744718" cy="688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47052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DF09-90A6-F50B-1FD9-65141DBA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68F0-ED86-8C19-7FCC-1B08F890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Prosody</a:t>
            </a:r>
          </a:p>
          <a:p>
            <a:pPr lvl="1"/>
            <a:r>
              <a:rPr lang="en-US" sz="2400" dirty="0"/>
              <a:t>Differences in prosody can cause people to look at either new or previously mentioned objects</a:t>
            </a:r>
          </a:p>
          <a:p>
            <a:pPr lvl="1"/>
            <a:r>
              <a:rPr lang="en-US" sz="2400" dirty="0"/>
              <a:t>Prosody influences the interpretation of syntactically ambiguous phrases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D4796-F70C-DA38-7181-5D8F381E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3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51C1-0E48-B832-C319-145E480B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0A3-C779-13A4-2F10-B091E7B1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 word processing</a:t>
            </a:r>
          </a:p>
          <a:p>
            <a:pPr lvl="1"/>
            <a:r>
              <a:rPr lang="en-US" sz="2400" dirty="0"/>
              <a:t>Phonological processing</a:t>
            </a:r>
          </a:p>
          <a:p>
            <a:pPr lvl="1"/>
            <a:r>
              <a:rPr lang="en-US" sz="2400" dirty="0"/>
              <a:t>Cohort effects</a:t>
            </a:r>
          </a:p>
          <a:p>
            <a:pPr lvl="1"/>
            <a:r>
              <a:rPr lang="en-US" sz="2400" dirty="0"/>
              <a:t>Word frequency effects</a:t>
            </a:r>
          </a:p>
          <a:p>
            <a:r>
              <a:rPr lang="en-US" sz="2800" dirty="0"/>
              <a:t>Subtle phonetic cues can modulate lexical activation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555B4-4CFA-7FA8-B7B0-5FA9CABE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6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51C1-0E48-B832-C319-145E480B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0A3-C779-13A4-2F10-B091E7B1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Bilingual word recognition</a:t>
            </a:r>
          </a:p>
          <a:p>
            <a:pPr lvl="1"/>
            <a:r>
              <a:rPr lang="en-US" sz="2200" dirty="0"/>
              <a:t>Mainly focused on cross linguistic lexical access</a:t>
            </a:r>
          </a:p>
          <a:p>
            <a:pPr lvl="1"/>
            <a:r>
              <a:rPr lang="en-US" sz="2200" dirty="0"/>
              <a:t>Is lexical access language-specific or are both languages activated?</a:t>
            </a:r>
          </a:p>
          <a:p>
            <a:pPr lvl="1"/>
            <a:endParaRPr lang="en-US" sz="2200" dirty="0"/>
          </a:p>
          <a:p>
            <a:r>
              <a:rPr lang="en-US" sz="2400" dirty="0"/>
              <a:t>Age of acquisition, acoustic information, proficiency all seem to interact with cross linguistic activation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555B4-4CFA-7FA8-B7B0-5FA9CABE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9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CA77-F157-5E75-B622-C143166C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A5EA-56A0-9E84-BC7E-F7479093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Prediction!</a:t>
            </a:r>
          </a:p>
          <a:p>
            <a:pPr lvl="1"/>
            <a:r>
              <a:rPr lang="en-US" sz="2400" dirty="0"/>
              <a:t>Listeners use linguistic and visual information to predict upcoming linguistic input</a:t>
            </a:r>
          </a:p>
          <a:p>
            <a:pPr lvl="1"/>
            <a:r>
              <a:rPr lang="en-US" sz="2400" dirty="0"/>
              <a:t>Language-mediated eye movements reflect continuously updated mental representations based on both linguistic and visual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B1984-0029-8FC9-3964-DBD6375E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BD64-268B-E6CF-38C5-3C31CDBB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F4DB8-8CEA-1940-F8B5-9FCF7127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Altmann 1999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2456D-D081-9593-6DAA-B22AAF3E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58" y="2165318"/>
            <a:ext cx="5447482" cy="405860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80B199C-B3E7-D489-EFB3-863743BD1854}"/>
              </a:ext>
            </a:extLst>
          </p:cNvPr>
          <p:cNvSpPr/>
          <p:nvPr/>
        </p:nvSpPr>
        <p:spPr>
          <a:xfrm>
            <a:off x="451514" y="2062299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move the cake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6C7CBBC-FF9E-B5A9-8BF7-F49EE081E48C}"/>
              </a:ext>
            </a:extLst>
          </p:cNvPr>
          <p:cNvSpPr/>
          <p:nvPr/>
        </p:nvSpPr>
        <p:spPr>
          <a:xfrm>
            <a:off x="9240229" y="2062299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eat the cake</a:t>
            </a:r>
          </a:p>
        </p:txBody>
      </p:sp>
    </p:spTree>
    <p:extLst>
      <p:ext uri="{BB962C8B-B14F-4D97-AF65-F5344CB8AC3E}">
        <p14:creationId xmlns:p14="http://schemas.microsoft.com/office/powerpoint/2010/main" val="18330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0DE7-5050-1CB1-3D33-D84DBDEF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08F7-95C6-6FE5-3BEE-56B98DFF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What are some ways that language is predictable?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8253F-C380-E45D-F330-4BF9CF1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C649-2467-27E7-EE5C-814C62A9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CCBB-6556-59F4-DE83-8A9D2697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Syntactic prediction</a:t>
            </a:r>
          </a:p>
          <a:p>
            <a:pPr lvl="1"/>
            <a:r>
              <a:rPr lang="en-US" sz="1800" dirty="0"/>
              <a:t>Using grammatic cues like gender or inflections to predict upcoming information</a:t>
            </a:r>
          </a:p>
          <a:p>
            <a:pPr lvl="1"/>
            <a:r>
              <a:rPr lang="en-US" sz="1800" dirty="0"/>
              <a:t>Typically robust in L1 but not in L2 speakers</a:t>
            </a:r>
          </a:p>
          <a:p>
            <a:pPr lvl="1"/>
            <a:r>
              <a:rPr lang="en-US" sz="1800" dirty="0"/>
              <a:t>Modulating factors?</a:t>
            </a:r>
          </a:p>
          <a:p>
            <a:endParaRPr lang="en-US" sz="2000" dirty="0"/>
          </a:p>
          <a:p>
            <a:r>
              <a:rPr lang="en-US" sz="2000" dirty="0"/>
              <a:t>Semantic prediction</a:t>
            </a:r>
          </a:p>
          <a:p>
            <a:pPr lvl="1"/>
            <a:r>
              <a:rPr lang="en-US" sz="1800" dirty="0"/>
              <a:t>Using verb or noun meanings to predict upcoming information</a:t>
            </a:r>
          </a:p>
          <a:p>
            <a:pPr lvl="1"/>
            <a:r>
              <a:rPr lang="en-US" sz="1800" dirty="0"/>
              <a:t>Typically robust in both L1 and in L2 speakers</a:t>
            </a:r>
          </a:p>
          <a:p>
            <a:pPr lvl="1"/>
            <a:r>
              <a:rPr lang="en-US" sz="1800" dirty="0"/>
              <a:t>Modulating factors?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AD66-3F08-F176-47E1-371F5250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9F35-E9C9-5E32-ADAE-B2F5C4AC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6F91-A1B1-40B2-5577-80AF7E36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Factors that have been shown to modulate prediction</a:t>
            </a:r>
          </a:p>
          <a:p>
            <a:pPr lvl="1"/>
            <a:r>
              <a:rPr lang="en-US" sz="2000" dirty="0"/>
              <a:t>Working memory</a:t>
            </a:r>
          </a:p>
          <a:p>
            <a:pPr lvl="1"/>
            <a:r>
              <a:rPr lang="en-US" sz="2000" dirty="0"/>
              <a:t>General processing speed</a:t>
            </a:r>
          </a:p>
          <a:p>
            <a:pPr lvl="1"/>
            <a:r>
              <a:rPr lang="en-US" sz="2000" dirty="0"/>
              <a:t>Age</a:t>
            </a:r>
          </a:p>
          <a:p>
            <a:pPr lvl="1"/>
            <a:r>
              <a:rPr lang="en-US" sz="2000" dirty="0"/>
              <a:t>Literacy</a:t>
            </a:r>
          </a:p>
          <a:p>
            <a:pPr lvl="1"/>
            <a:r>
              <a:rPr lang="en-US" sz="2000" dirty="0"/>
              <a:t>Proficiency (in L2 contexts)</a:t>
            </a:r>
          </a:p>
          <a:p>
            <a:pPr lvl="1"/>
            <a:r>
              <a:rPr lang="en-US" sz="2000" dirty="0"/>
              <a:t>Crosslinguistic similarities (in L2 contexts)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09E20-D48B-48AC-12F1-4C1BEDF6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8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8723-6F02-AF9D-02E7-BCD97292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DC9-239B-402E-841D-5D3B8067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paradox of prediction</a:t>
            </a:r>
          </a:p>
          <a:p>
            <a:pPr lvl="1"/>
            <a:r>
              <a:rPr lang="en-US" sz="2000" dirty="0"/>
              <a:t>Prediction is supposed to make language processing more efficient</a:t>
            </a:r>
          </a:p>
          <a:p>
            <a:pPr lvl="1"/>
            <a:r>
              <a:rPr lang="en-US" sz="2000" dirty="0"/>
              <a:t>Prediction is however not effortless</a:t>
            </a:r>
          </a:p>
          <a:p>
            <a:pPr lvl="1"/>
            <a:endParaRPr lang="en-US" sz="2000" dirty="0"/>
          </a:p>
          <a:p>
            <a:r>
              <a:rPr lang="en-US" sz="2400" dirty="0"/>
              <a:t>Prediction is constrained by cognitive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243FF-980A-FC46-ACB9-97F6C8CE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0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616C-0D10-7B72-0A69-4BE05F43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L2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DF94-F343-454B-9BE5-305C2E89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L2 language processing is typically more cognitively demanding than L1 processing</a:t>
            </a:r>
          </a:p>
          <a:p>
            <a:r>
              <a:rPr lang="en-US" sz="2400" dirty="0"/>
              <a:t>L2 processing is less automatized</a:t>
            </a:r>
          </a:p>
          <a:p>
            <a:pPr lvl="1"/>
            <a:r>
              <a:rPr lang="en-US" sz="2000" dirty="0"/>
              <a:t>Slower lexical access</a:t>
            </a:r>
          </a:p>
          <a:p>
            <a:pPr lvl="1"/>
            <a:r>
              <a:rPr lang="en-US" sz="2000" dirty="0"/>
              <a:t>Weaker syntactic representations</a:t>
            </a:r>
          </a:p>
          <a:p>
            <a:endParaRPr lang="en-US" sz="2400" dirty="0"/>
          </a:p>
          <a:p>
            <a:r>
              <a:rPr lang="en-US" sz="2400" dirty="0"/>
              <a:t>Unidirectional interference from L1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F8FB-D219-AC3C-531D-2E7BA0BE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1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EAB1-0E1D-528A-B80E-C5266565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L2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D4E7-0623-4820-6803-FF07668E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Despite differences in predictive abilities in L1 and L2 listening, the current leading hypothesis is that the fundamental mechanisms of predictive processing do not differ between L1 and L2 speakers.</a:t>
            </a:r>
          </a:p>
          <a:p>
            <a:endParaRPr lang="en-US" sz="2400" dirty="0"/>
          </a:p>
          <a:p>
            <a:r>
              <a:rPr lang="en-US" sz="2400" dirty="0"/>
              <a:t>The same factors that influence L1 prediction should influence L2 prediction</a:t>
            </a:r>
          </a:p>
          <a:p>
            <a:pPr lvl="1"/>
            <a:r>
              <a:rPr lang="en-US" sz="2000" dirty="0"/>
              <a:t>Stored lexical information (e.g., frequency, lexical associations)</a:t>
            </a:r>
          </a:p>
          <a:p>
            <a:pPr lvl="1"/>
            <a:r>
              <a:rPr lang="en-US" sz="2000" dirty="0"/>
              <a:t>Exposure to target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0743B-E893-1215-2324-021AE46E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6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3C87-A9B2-0BCB-587A-CD1F511C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17D0-1C0F-6399-6212-BCAB260F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VWP always involves the interaction of visual and auditory input</a:t>
            </a:r>
          </a:p>
          <a:p>
            <a:pPr lvl="1"/>
            <a:r>
              <a:rPr lang="en-US" sz="2000" dirty="0"/>
              <a:t>Arrays may discourage more elaborative processes</a:t>
            </a:r>
          </a:p>
          <a:p>
            <a:pPr lvl="1"/>
            <a:r>
              <a:rPr lang="en-US" sz="2000" dirty="0"/>
              <a:t>May lead to inferences that would not otherwise be drawn</a:t>
            </a:r>
          </a:p>
          <a:p>
            <a:pPr lvl="1"/>
            <a:endParaRPr lang="en-US" sz="2000" dirty="0"/>
          </a:p>
          <a:p>
            <a:r>
              <a:rPr lang="en-US" sz="2400" dirty="0"/>
              <a:t>VWP shows what listeners CAN do, not necessarily ALWAYS do</a:t>
            </a:r>
          </a:p>
          <a:p>
            <a:endParaRPr lang="en-US" sz="2400" dirty="0"/>
          </a:p>
          <a:p>
            <a:r>
              <a:rPr lang="en-US" sz="2400" dirty="0"/>
              <a:t>Absence of eye gaze behavior does not necessarily rule out that activation occurred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01EC2-8590-513B-5ABB-B1B5B2A3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377C-C2F9-364B-A6C0-14274016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DDD-049E-B816-52F2-DCFB975E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Participants were more likely to make anticipatory eye movements to the target object when the semantics of the verb were consistent with only one of the objects</a:t>
            </a:r>
          </a:p>
          <a:p>
            <a:endParaRPr lang="en-US" sz="2400" dirty="0"/>
          </a:p>
          <a:p>
            <a:r>
              <a:rPr lang="en-US" sz="2400" dirty="0"/>
              <a:t>Only cake can be eaten, all items could be 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AA15E-598F-1961-E134-447E49BF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90B854-8A34-7BD4-801F-D3B8101B85B4}"/>
              </a:ext>
            </a:extLst>
          </p:cNvPr>
          <p:cNvSpPr/>
          <p:nvPr/>
        </p:nvSpPr>
        <p:spPr>
          <a:xfrm>
            <a:off x="5158510" y="3429000"/>
            <a:ext cx="1103745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90B854-8A34-7BD4-801F-D3B8101B85B4}"/>
              </a:ext>
            </a:extLst>
          </p:cNvPr>
          <p:cNvSpPr/>
          <p:nvPr/>
        </p:nvSpPr>
        <p:spPr>
          <a:xfrm>
            <a:off x="6857999" y="3375055"/>
            <a:ext cx="992907" cy="75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956FCE-8404-02B8-4E0A-438DDA54BC64}"/>
              </a:ext>
            </a:extLst>
          </p:cNvPr>
          <p:cNvSpPr/>
          <p:nvPr/>
        </p:nvSpPr>
        <p:spPr>
          <a:xfrm>
            <a:off x="5163126" y="4913794"/>
            <a:ext cx="1159161" cy="868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9DD1-1B07-DDB6-3993-98D221BE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7D2B-4B59-B823-8083-6013D25BB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major assumption of the visual world paradigm?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84A1C-C97E-2C53-A87F-D8F61838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ADFE-7A34-2D63-9A2C-A7C5F4CA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14" y="2222287"/>
            <a:ext cx="5194584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Microsoft Office PowerPoint</Application>
  <PresentationFormat>Widescreen</PresentationFormat>
  <Paragraphs>192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2</vt:lpstr>
      <vt:lpstr>Quotable</vt:lpstr>
      <vt:lpstr>Eyetracking Lab Rotation Winter Semester 23-24 Chris Allison</vt:lpstr>
      <vt:lpstr>VWP 101: What is it?</vt:lpstr>
      <vt:lpstr>VWP 101: What is it?</vt:lpstr>
      <vt:lpstr>VWP 101: What is it?</vt:lpstr>
      <vt:lpstr>VWP 101: What is it?</vt:lpstr>
      <vt:lpstr>VWP 101: What is it?</vt:lpstr>
      <vt:lpstr>VWP 101: What is it?</vt:lpstr>
      <vt:lpstr>VWP 101: What is it?</vt:lpstr>
      <vt:lpstr>VWP 101: Assumptions</vt:lpstr>
      <vt:lpstr>VWP 101: Assumptions</vt:lpstr>
      <vt:lpstr>VWP 101: Linking Hypotheses</vt:lpstr>
      <vt:lpstr>VWP 101: Linking Hypotheses</vt:lpstr>
      <vt:lpstr>VWP 101: Linking Hypotheses</vt:lpstr>
      <vt:lpstr>VWP 101: Logic</vt:lpstr>
      <vt:lpstr>VWP 101: Terminology</vt:lpstr>
      <vt:lpstr>VWP 101: What does a trial look like?</vt:lpstr>
      <vt:lpstr>VWP 101: What does a trial look like?</vt:lpstr>
      <vt:lpstr>VWP 101: Stimulus timing</vt:lpstr>
      <vt:lpstr>VWP 101: Stimulus timing</vt:lpstr>
      <vt:lpstr>VWP 101: The data</vt:lpstr>
      <vt:lpstr>VWP 101: The data</vt:lpstr>
      <vt:lpstr>VWP 101: The Data</vt:lpstr>
      <vt:lpstr>VWP 101: What can we study using VWP?</vt:lpstr>
      <vt:lpstr>VWP 101: What can we study using VWP?</vt:lpstr>
      <vt:lpstr>VWP 101: What can we study using VWP?</vt:lpstr>
      <vt:lpstr>VWP 101: What can we study using VWP?</vt:lpstr>
      <vt:lpstr>VWP 101: What can we study using VWP?</vt:lpstr>
      <vt:lpstr>VWP 101: What can we study using VWP?</vt:lpstr>
      <vt:lpstr>VWP 101: What can we study using VWP?</vt:lpstr>
      <vt:lpstr>VWP 101: Prediction</vt:lpstr>
      <vt:lpstr>VWP 101: Prediction</vt:lpstr>
      <vt:lpstr>VWP 101: Prediction</vt:lpstr>
      <vt:lpstr>VWP 101: Prediction</vt:lpstr>
      <vt:lpstr>VWP 101: L2 Prediction</vt:lpstr>
      <vt:lpstr>VWP 101: L2 Prediction</vt:lpstr>
      <vt:lpstr>VWP 101: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12</cp:revision>
  <dcterms:created xsi:type="dcterms:W3CDTF">2023-10-23T09:01:52Z</dcterms:created>
  <dcterms:modified xsi:type="dcterms:W3CDTF">2023-11-15T13:41:47Z</dcterms:modified>
</cp:coreProperties>
</file>